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120.xml" ContentType="application/vnd.openxmlformats-officedocument.presentationml.slide+xml"/>
  <Override PartName="/ppt/slides/slide218.xml" ContentType="application/vnd.openxmlformats-officedocument.presentationml.slide+xml"/>
  <Override PartName="/ppt/slides/slide265.xml" ContentType="application/vnd.openxmlformats-officedocument.presentationml.slide+xml"/>
  <Override PartName="/ppt/notesSlides/notesSlide38.xml" ContentType="application/vnd.openxmlformats-officedocument.presentationml.notesSlide+xml"/>
  <Override PartName="/ppt/notesSlides/notesSlide85.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50.xml" ContentType="application/vnd.openxmlformats-officedocument.presentationml.slide+xml"/>
  <Override PartName="/ppt/slides/slide243.xml" ContentType="application/vnd.openxmlformats-officedocument.presentationml.slide+xml"/>
  <Override PartName="/ppt/slides/slide290.xml" ContentType="application/vnd.openxmlformats-officedocument.presentationml.slide+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slides/slide221.xml" ContentType="application/vnd.openxmlformats-officedocument.presentationml.slide+xml"/>
  <Override PartName="/ppt/slides/slide319.xml" ContentType="application/vnd.openxmlformats-officedocument.presentationml.slide+xml"/>
  <Override PartName="/ppt/notesSlides/notesSlide41.xml" ContentType="application/vnd.openxmlformats-officedocument.presentationml.notesSlide+xml"/>
  <Override PartName="/ppt/slides/slide158.xml" ContentType="application/vnd.openxmlformats-officedocument.presentationml.slide+xml"/>
  <Override PartName="/ppt/slides/slide344.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slides/slide88.xml" ContentType="application/vnd.openxmlformats-officedocument.presentationml.slide+xml"/>
  <Override PartName="/ppt/slides/slide259.xml" ContentType="application/vnd.openxmlformats-officedocument.presentationml.slide+xml"/>
  <Override PartName="/ppt/slides/slide322.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14.xml" ContentType="application/vnd.openxmlformats-officedocument.presentationml.slide+xml"/>
  <Override PartName="/ppt/slides/slide161.xml" ContentType="application/vnd.openxmlformats-officedocument.presentationml.slide+xml"/>
  <Override PartName="/ppt/slides/slide300.xml" ContentType="application/vnd.openxmlformats-officedocument.presentationml.slide+xml"/>
  <Default Extension="png" ContentType="image/png"/>
  <Override PartName="/ppt/notesSlides/notesSlide79.xml" ContentType="application/vnd.openxmlformats-officedocument.presentationml.notesSlide+xml"/>
  <Override PartName="/ppt/slides/slide237.xml" ContentType="application/vnd.openxmlformats-officedocument.presentationml.slide+xml"/>
  <Override PartName="/ppt/slides/slide284.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slides/slide44.xml" ContentType="application/vnd.openxmlformats-officedocument.presentationml.slide+xml"/>
  <Override PartName="/ppt/slides/slide91.xml" ContentType="application/vnd.openxmlformats-officedocument.presentationml.slide+xml"/>
  <Override PartName="/ppt/slides/slide215.xml" ContentType="application/vnd.openxmlformats-officedocument.presentationml.slide+xml"/>
  <Override PartName="/ppt/slides/slide262.xml" ContentType="application/vnd.openxmlformats-officedocument.presentationml.slide+xml"/>
  <Default Extension="emf" ContentType="image/x-emf"/>
  <Override PartName="/ppt/slides/slide22.xml" ContentType="application/vnd.openxmlformats-officedocument.presentationml.slide+xml"/>
  <Override PartName="/ppt/slides/slide199.xml" ContentType="application/vnd.openxmlformats-officedocument.presentationml.slide+xml"/>
  <Override PartName="/ppt/notesSlides/notesSlide35.xml" ContentType="application/vnd.openxmlformats-officedocument.presentationml.notesSlide+xml"/>
  <Override PartName="/ppt/notesSlides/notesSlide82.xml" ContentType="application/vnd.openxmlformats-officedocument.presentationml.notesSlide+xml"/>
  <Override PartName="/ppt/slides/slide240.xml" ContentType="application/vnd.openxmlformats-officedocument.presentationml.slide+xml"/>
  <Override PartName="/ppt/slides/slide338.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77.xml" ContentType="application/vnd.openxmlformats-officedocument.presentationml.slide+xml"/>
  <Override PartName="/ppt/slides/slide316.xml" ContentType="application/vnd.openxmlformats-officedocument.presentationml.slide+xml"/>
  <Override PartName="/ppt/slides/slide108.xml" ContentType="application/vnd.openxmlformats-officedocument.presentationml.slide+xml"/>
  <Override PartName="/ppt/slides/slide155.xml" ContentType="application/vnd.openxmlformats-officedocument.presentationml.slide+xml"/>
  <Override PartName="/ppt/slides/slide278.xml" ContentType="application/vnd.openxmlformats-officedocument.presentationml.slide+xml"/>
  <Override PartName="/ppt/slides/slide341.xml" ContentType="application/vnd.openxmlformats-officedocument.presentationml.slide+xml"/>
  <Override PartName="/ppt/notesSlides/notesSlide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notesSlides/notesSlide98.xml" ContentType="application/vnd.openxmlformats-officedocument.presentationml.notesSlide+xml"/>
  <Override PartName="/ppt/slides/slide111.xml" ContentType="application/vnd.openxmlformats-officedocument.presentationml.slide+xml"/>
  <Override PartName="/ppt/slides/slide209.xml" ContentType="application/vnd.openxmlformats-officedocument.presentationml.slide+xml"/>
  <Override PartName="/ppt/slides/slide256.xml" ContentType="application/vnd.openxmlformats-officedocument.presentationml.slide+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slides/slide16.xml" ContentType="application/vnd.openxmlformats-officedocument.presentationml.slide+xml"/>
  <Override PartName="/ppt/slides/slide63.xml" ContentType="application/vnd.openxmlformats-officedocument.presentationml.slide+xml"/>
  <Override PartName="/ppt/slides/slide234.xml" ContentType="application/vnd.openxmlformats-officedocument.presentationml.slide+xml"/>
  <Override PartName="/ppt/slides/slide281.xml" ContentType="application/vnd.openxmlformats-officedocument.presentationml.slide+xml"/>
  <Override PartName="/ppt/slides/slide41.xml" ContentType="application/vnd.openxmlformats-officedocument.presentationml.slide+xml"/>
  <Override PartName="/ppt/slides/slide223.xml" ContentType="application/vnd.openxmlformats-officedocument.presentationml.slide+xml"/>
  <Override PartName="/ppt/slides/slide270.xml" ContentType="application/vnd.openxmlformats-officedocument.presentationml.slide+xml"/>
  <Override PartName="/ppt/slides/slide357.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slides/slide346.xml" ContentType="application/vnd.openxmlformats-officedocument.presentationml.slide+xml"/>
  <Override PartName="/ppt/notesSlides/notesSlide32.xml" ContentType="application/vnd.openxmlformats-officedocument.presentationml.notesSlide+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slides/slide335.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slides/slide324.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s/slide297.xml" ContentType="application/vnd.openxmlformats-officedocument.presentationml.slide+xml"/>
  <Override PartName="/ppt/slides/slide302.xml" ContentType="application/vnd.openxmlformats-officedocument.presentationml.slide+xml"/>
  <Override PartName="/ppt/slides/slide313.xml" ContentType="application/vnd.openxmlformats-officedocument.presentationml.slide+xml"/>
  <Override PartName="/ppt/slides/slide360.xml" ContentType="application/vnd.openxmlformats-officedocument.presentationml.slide+xml"/>
  <Override PartName="/ppt/slideLayouts/slideLayout9.xml" ContentType="application/vnd.openxmlformats-officedocument.presentationml.slideLayout+xml"/>
  <Default Extension="sldx" ContentType="application/vnd.openxmlformats-officedocument.presentationml.slide"/>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slides/slide239.xml" ContentType="application/vnd.openxmlformats-officedocument.presentationml.slide+xml"/>
  <Override PartName="/ppt/slides/slide286.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slides/slide217.xml" ContentType="application/vnd.openxmlformats-officedocument.presentationml.slide+xml"/>
  <Override PartName="/ppt/slides/slide228.xml" ContentType="application/vnd.openxmlformats-officedocument.presentationml.slide+xml"/>
  <Override PartName="/ppt/slides/slide264.xml" ContentType="application/vnd.openxmlformats-officedocument.presentationml.slide+xml"/>
  <Override PartName="/ppt/slides/slide275.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slides/slide253.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slides/slide242.xml" ContentType="application/vnd.openxmlformats-officedocument.presentationml.slide+xml"/>
  <Override PartName="/ppt/slides/slide329.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168.xml" ContentType="application/vnd.openxmlformats-officedocument.presentationml.slide+xml"/>
  <Override PartName="/ppt/slides/slide179.xml" ContentType="application/vnd.openxmlformats-officedocument.presentationml.slide+xml"/>
  <Override PartName="/ppt/slides/slide231.xml" ContentType="application/vnd.openxmlformats-officedocument.presentationml.slide+xml"/>
  <Override PartName="/ppt/slides/slide318.xml" ContentType="application/vnd.openxmlformats-officedocument.presentationml.slide+xml"/>
  <Override PartName="/ppt/notesSlides/notesSlide51.xml" ContentType="application/vnd.openxmlformats-officedocument.presentationml.notesSlide+xml"/>
  <Override PartName="/ppt/slides/slide157.xml" ContentType="application/vnd.openxmlformats-officedocument.presentationml.slide+xml"/>
  <Override PartName="/ppt/slides/slide220.xml" ContentType="application/vnd.openxmlformats-officedocument.presentationml.slide+xml"/>
  <Override PartName="/ppt/slides/slide307.xml" ContentType="application/vnd.openxmlformats-officedocument.presentationml.slide+xml"/>
  <Override PartName="/ppt/slides/slide354.xml" ContentType="application/vnd.openxmlformats-officedocument.presentationml.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46.xml" ContentType="application/vnd.openxmlformats-officedocument.presentationml.slide+xml"/>
  <Override PartName="/ppt/slides/slide193.xml" ContentType="application/vnd.openxmlformats-officedocument.presentationml.slide+xml"/>
  <Override PartName="/ppt/slides/slide332.xml" ContentType="application/vnd.openxmlformats-officedocument.presentationml.slide+xml"/>
  <Override PartName="/ppt/slides/slide343.xml" ContentType="application/vnd.openxmlformats-officedocument.presentationml.slide+xml"/>
  <Override PartName="/ppt/notesSlides/notesSlide6.xml" ContentType="application/vnd.openxmlformats-officedocument.presentationml.notesSlide+xml"/>
  <Override PartName="/ppt/slides/slide87.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slides/slide269.xml" ContentType="application/vnd.openxmlformats-officedocument.presentationml.slide+xml"/>
  <Override PartName="/ppt/slides/slide321.xml" ContentType="application/vnd.openxmlformats-officedocument.presentationml.slide+xml"/>
  <Override PartName="/ppt/notesSlides/notesSlide89.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slides/slide258.xml" ContentType="application/vnd.openxmlformats-officedocument.presentationml.slide+xml"/>
  <Override PartName="/ppt/slides/slide310.xml" ContentType="application/vnd.openxmlformats-officedocument.presentationml.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s/slide236.xml" ContentType="application/vnd.openxmlformats-officedocument.presentationml.slide+xml"/>
  <Override PartName="/ppt/slides/slide247.xml" ContentType="application/vnd.openxmlformats-officedocument.presentationml.slide+xml"/>
  <Override PartName="/ppt/slides/slide283.xml" ContentType="application/vnd.openxmlformats-officedocument.presentationml.slide+xml"/>
  <Override PartName="/ppt/slides/slide294.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slides/slide225.xml" ContentType="application/vnd.openxmlformats-officedocument.presentationml.slide+xml"/>
  <Override PartName="/ppt/slides/slide272.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slides/slide214.xml" ContentType="application/vnd.openxmlformats-officedocument.presentationml.slide+xml"/>
  <Override PartName="/ppt/slides/slide261.xml" ContentType="application/vnd.openxmlformats-officedocument.presentationml.slide+xml"/>
  <Override PartName="/ppt/slides/slide348.xml" ContentType="application/vnd.openxmlformats-officedocument.presentationml.slide+xml"/>
  <Override PartName="/ppt/slides/slide359.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slides/slide250.xml" ContentType="application/vnd.openxmlformats-officedocument.presentationml.slide+xml"/>
  <Override PartName="/ppt/slides/slide337.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slides/slide326.xml" ContentType="application/vnd.openxmlformats-officedocument.presentationml.slide+xml"/>
  <Override PartName="/ppt/notesSlides/notesSlide12.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slides/slide299.xml" ContentType="application/vnd.openxmlformats-officedocument.presentationml.slide+xml"/>
  <Override PartName="/ppt/slides/slide304.xml" ContentType="application/vnd.openxmlformats-officedocument.presentationml.slide+xml"/>
  <Override PartName="/ppt/slides/slide315.xml" ContentType="application/vnd.openxmlformats-officedocument.presentationml.slide+xml"/>
  <Override PartName="/ppt/slides/slide351.xml" ContentType="application/vnd.openxmlformats-officedocument.presentationml.slide+xml"/>
  <Override PartName="/ppt/slides/slide362.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slides/slide288.xml" ContentType="application/vnd.openxmlformats-officedocument.presentationml.slide+xml"/>
  <Override PartName="/ppt/slides/slide340.xml" ContentType="application/vnd.openxmlformats-officedocument.presentationml.slide+xml"/>
  <Override PartName="/ppt/viewProps.xml" ContentType="application/vnd.openxmlformats-officedocument.presentationml.viewProps+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slides/slide277.xml" ContentType="application/vnd.openxmlformats-officedocument.presentationml.slide+xml"/>
  <Override PartName="/ppt/notesSlides/notesSlide3.xml" ContentType="application/vnd.openxmlformats-officedocument.presentationml.notesSlide+xml"/>
  <Default Extension="bin" ContentType="application/vnd.openxmlformats-officedocument.oleObject"/>
  <Override PartName="/ppt/notesSlides/notesSlide97.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slides/slide219.xml" ContentType="application/vnd.openxmlformats-officedocument.presentationml.slide+xml"/>
  <Override PartName="/ppt/slides/slide255.xml" ContentType="application/vnd.openxmlformats-officedocument.presentationml.slide+xml"/>
  <Override PartName="/ppt/slides/slide266.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s/slide244.xml" ContentType="application/vnd.openxmlformats-officedocument.presentationml.slide+xml"/>
  <Override PartName="/ppt/slides/slide291.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slides/slide51.xml" ContentType="application/vnd.openxmlformats-officedocument.presentationml.slide+xml"/>
  <Override PartName="/ppt/slides/slide233.xml" ContentType="application/vnd.openxmlformats-officedocument.presentationml.slide+xml"/>
  <Override PartName="/ppt/slides/slide280.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slides/slide211.xml" ContentType="application/vnd.openxmlformats-officedocument.presentationml.slide+xml"/>
  <Override PartName="/ppt/slides/slide222.xml" ContentType="application/vnd.openxmlformats-officedocument.presentationml.slide+xml"/>
  <Override PartName="/ppt/slides/slide309.xml" ContentType="application/vnd.openxmlformats-officedocument.presentationml.slide+xml"/>
  <Override PartName="/ppt/slides/slide356.xml" ContentType="application/vnd.openxmlformats-officedocument.presentationml.slide+xml"/>
  <Override PartName="/ppt/notesSlides/notesSlide42.xml" ContentType="application/vnd.openxmlformats-officedocument.presentationml.notesSlide+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Override PartName="/ppt/slides/slide345.xml" ContentType="application/vnd.openxmlformats-officedocument.presentationml.slide+xml"/>
  <Default Extension="gif" ContentType="image/gif"/>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vml" ContentType="application/vnd.openxmlformats-officedocument.vmlDrawing"/>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slides/slide323.xml" ContentType="application/vnd.openxmlformats-officedocument.presentationml.slide+xml"/>
  <Override PartName="/ppt/slides/slide334.xml" ContentType="application/vnd.openxmlformats-officedocument.presentationml.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slides/slide312.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s/slide238.xml" ContentType="application/vnd.openxmlformats-officedocument.presentationml.slide+xml"/>
  <Override PartName="/ppt/slides/slide249.xml" ContentType="application/vnd.openxmlformats-officedocument.presentationml.slide+xml"/>
  <Override PartName="/ppt/slides/slide285.xml" ContentType="application/vnd.openxmlformats-officedocument.presentationml.slide+xml"/>
  <Override PartName="/ppt/slides/slide296.xml" ContentType="application/vnd.openxmlformats-officedocument.presentationml.slide+xml"/>
  <Override PartName="/ppt/slides/slide301.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slides/slide227.xml" ContentType="application/vnd.openxmlformats-officedocument.presentationml.slide+xml"/>
  <Override PartName="/ppt/slides/slide274.xml" ContentType="application/vnd.openxmlformats-officedocument.presentationml.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slides/slide216.xml" ContentType="application/vnd.openxmlformats-officedocument.presentationml.slide+xml"/>
  <Override PartName="/ppt/slides/slide263.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slides/slide241.xml" ContentType="application/vnd.openxmlformats-officedocument.presentationml.slide+xml"/>
  <Override PartName="/ppt/slides/slide252.xml" ContentType="application/vnd.openxmlformats-officedocument.presentationml.slide+xml"/>
  <Override PartName="/ppt/slides/slide339.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178.xml" ContentType="application/vnd.openxmlformats-officedocument.presentationml.slide+xml"/>
  <Override PartName="/ppt/slides/slide230.xml" ContentType="application/vnd.openxmlformats-officedocument.presentationml.slide+xml"/>
  <Override PartName="/ppt/slides/slide328.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slides/slide167.xml" ContentType="application/vnd.openxmlformats-officedocument.presentationml.slide+xml"/>
  <Override PartName="/ppt/slides/slide306.xml" ContentType="application/vnd.openxmlformats-officedocument.presentationml.slide+xml"/>
  <Override PartName="/ppt/slides/slide317.xml" ContentType="application/vnd.openxmlformats-officedocument.presentationml.slide+xml"/>
  <Override PartName="/ppt/slides/slide353.xml" ContentType="application/vnd.openxmlformats-officedocument.presentationml.slide+xml"/>
  <Override PartName="/ppt/notesSlides/notesSlide50.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92.xml" ContentType="application/vnd.openxmlformats-officedocument.presentationml.slide+xml"/>
  <Override PartName="/ppt/slides/slide342.xml" ContentType="application/vnd.openxmlformats-officedocument.presentationml.slid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slides/slide279.xml" ContentType="application/vnd.openxmlformats-officedocument.presentationml.slide+xml"/>
  <Override PartName="/ppt/slides/slide331.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slides/slide257.xml" ContentType="application/vnd.openxmlformats-officedocument.presentationml.slide+xml"/>
  <Override PartName="/ppt/slides/slide268.xml" ContentType="application/vnd.openxmlformats-officedocument.presentationml.slide+xml"/>
  <Override PartName="/ppt/slides/slide320.xml" ContentType="application/vnd.openxmlformats-officedocument.presentationml.slide+xml"/>
  <Override PartName="/ppt/notesSlides/notesSlide88.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246.xml" ContentType="application/vnd.openxmlformats-officedocument.presentationml.slide+xml"/>
  <Override PartName="/ppt/slides/slide293.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slides/slide53.xml" ContentType="application/vnd.openxmlformats-officedocument.presentationml.slide+xml"/>
  <Override PartName="/ppt/slides/slide235.xml" ContentType="application/vnd.openxmlformats-officedocument.presentationml.slide+xml"/>
  <Override PartName="/ppt/slides/slide282.xml" ContentType="application/vnd.openxmlformats-officedocument.presentationml.slide+xml"/>
  <Default Extension="jpeg" ContentType="image/jpeg"/>
  <Override PartName="/ppt/notesSlides/notesSlide55.xml" ContentType="application/vnd.openxmlformats-officedocument.presentationml.notesSlide+xml"/>
  <Override PartName="/ppt/notesSlides/notesSlide100.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slides/slide213.xml" ContentType="application/vnd.openxmlformats-officedocument.presentationml.slide+xml"/>
  <Override PartName="/ppt/slides/slide224.xml" ContentType="application/vnd.openxmlformats-officedocument.presentationml.slide+xml"/>
  <Override PartName="/ppt/slides/slide260.xml" ContentType="application/vnd.openxmlformats-officedocument.presentationml.slide+xml"/>
  <Override PartName="/ppt/slides/slide271.xml" ContentType="application/vnd.openxmlformats-officedocument.presentationml.slide+xml"/>
  <Override PartName="/ppt/slides/slide358.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slides/slide347.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0.xml" ContentType="application/vnd.openxmlformats-officedocument.presentationml.notesSlide+xml"/>
  <Override PartName="/ppt/slides/slide139.xml" ContentType="application/vnd.openxmlformats-officedocument.presentationml.slide+xml"/>
  <Override PartName="/ppt/slides/slide186.xml" ContentType="application/vnd.openxmlformats-officedocument.presentationml.slide+xml"/>
  <Override PartName="/ppt/slides/slide325.xml" ContentType="application/vnd.openxmlformats-officedocument.presentationml.slide+xml"/>
  <Override PartName="/ppt/slides/slide336.xml" ContentType="application/vnd.openxmlformats-officedocument.presentationml.slide+xml"/>
  <Override PartName="/ppt/notesSlides/notesSlide11.xml" ContentType="application/vnd.openxmlformats-officedocument.presentationml.notes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slides/slide314.xml" ContentType="application/vnd.openxmlformats-officedocument.presentationml.slide+xml"/>
  <Override PartName="/ppt/slides/slide361.xml" ContentType="application/vnd.openxmlformats-officedocument.presentationml.slid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slides/slide287.xml" ContentType="application/vnd.openxmlformats-officedocument.presentationml.slide+xml"/>
  <Override PartName="/ppt/slides/slide298.xml" ContentType="application/vnd.openxmlformats-officedocument.presentationml.slide+xml"/>
  <Override PartName="/ppt/slides/slide303.xml" ContentType="application/vnd.openxmlformats-officedocument.presentationml.slide+xml"/>
  <Override PartName="/ppt/slides/slide350.xml" ContentType="application/vnd.openxmlformats-officedocument.presentationml.slide+xml"/>
  <Override PartName="/ppt/slides/slide58.xml" ContentType="application/vnd.openxmlformats-officedocument.presentationml.slide+xml"/>
  <Override PartName="/ppt/slides/slide229.xml" ContentType="application/vnd.openxmlformats-officedocument.presentationml.slide+xml"/>
  <Override PartName="/ppt/slides/slide276.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notesSlides/notesSlide49.xml" ContentType="application/vnd.openxmlformats-officedocument.presentationml.notesSlide+xml"/>
  <Override PartName="/ppt/notesSlides/notesSlide96.xml" ContentType="application/vnd.openxmlformats-officedocument.presentationml.notesSlide+xml"/>
  <Override PartName="/ppt/slides/slide207.xml" ContentType="application/vnd.openxmlformats-officedocument.presentationml.slide+xml"/>
  <Override PartName="/ppt/slides/slide254.xml" ContentType="application/vnd.openxmlformats-officedocument.presentationml.slide+xml"/>
  <Override PartName="/ppt/notesSlides/notesSlide27.xml" ContentType="application/vnd.openxmlformats-officedocument.presentationml.notesSlide+xml"/>
  <Override PartName="/ppt/notesSlides/notesSlide74.xml" ContentType="application/vnd.openxmlformats-officedocument.presentationml.notesSlide+xml"/>
  <Override PartName="/ppt/slides/slide14.xml" ContentType="application/vnd.openxmlformats-officedocument.presentationml.slide+xml"/>
  <Override PartName="/ppt/slides/slide61.xml" ContentType="application/vnd.openxmlformats-officedocument.presentationml.slide+xml"/>
  <Override PartName="/ppt/slides/slide232.xml" ContentType="application/vnd.openxmlformats-officedocument.presentationml.slide+xml"/>
  <Override PartName="/ppt/notesMasters/notesMaster1.xml" ContentType="application/vnd.openxmlformats-officedocument.presentationml.notesMaster+xml"/>
  <Override PartName="/ppt/slides/slide169.xml" ContentType="application/vnd.openxmlformats-officedocument.presentationml.slide+xml"/>
  <Override PartName="/ppt/slides/slide308.xml" ContentType="application/vnd.openxmlformats-officedocument.presentationml.slide+xml"/>
  <Override PartName="/ppt/slides/slide355.xml" ContentType="application/vnd.openxmlformats-officedocument.presentationml.slide+xml"/>
  <Override PartName="/ppt/tableStyles.xml" ContentType="application/vnd.openxmlformats-officedocument.presentationml.tableStyles+xml"/>
  <Override PartName="/ppt/notesSlides/notesSlide52.xml" ContentType="application/vnd.openxmlformats-officedocument.presentationml.notesSlide+xml"/>
  <Override PartName="/ppt/slides/slide147.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333.xml" ContentType="application/vnd.openxmlformats-officedocument.presentationml.slide+xml"/>
  <Override PartName="/ppt/slides/slide77.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5.xml" ContentType="application/vnd.openxmlformats-officedocument.presentationml.slide+xml"/>
  <Override PartName="/ppt/slides/slide103.xml" ContentType="application/vnd.openxmlformats-officedocument.presentationml.slide+xml"/>
  <Override PartName="/ppt/slides/slide150.xml" ContentType="application/vnd.openxmlformats-officedocument.presentationml.slide+xml"/>
  <Override PartName="/ppt/slides/slide248.xml" ContentType="application/vnd.openxmlformats-officedocument.presentationml.slide+xml"/>
  <Override PartName="/ppt/slides/slide295.xml" ContentType="application/vnd.openxmlformats-officedocument.presentationml.slide+xml"/>
  <Override PartName="/ppt/slides/slide311.xml" ContentType="application/vnd.openxmlformats-officedocument.presentationml.slide+xml"/>
  <Override PartName="/ppt/slideLayouts/slideLayout7.xml" ContentType="application/vnd.openxmlformats-officedocument.presentationml.slideLayout+xml"/>
  <Override PartName="/ppt/notesSlides/notesSlide68.xml" ContentType="application/vnd.openxmlformats-officedocument.presentationml.notesSlide+xml"/>
  <Override PartName="/ppt/slides/slide55.xml" ContentType="application/vnd.openxmlformats-officedocument.presentationml.slide+xml"/>
  <Override PartName="/ppt/notesSlides/notesSlide102.xml" ContentType="application/vnd.openxmlformats-officedocument.presentationml.notesSlide+xml"/>
  <Override PartName="/ppt/slides/slide33.xml" ContentType="application/vnd.openxmlformats-officedocument.presentationml.slide+xml"/>
  <Override PartName="/ppt/slides/slide80.xml" ContentType="application/vnd.openxmlformats-officedocument.presentationml.slide+xml"/>
  <Override PartName="/ppt/slides/slide226.xml" ContentType="application/vnd.openxmlformats-officedocument.presentationml.slide+xml"/>
  <Override PartName="/ppt/slides/slide273.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04.xml" ContentType="application/vnd.openxmlformats-officedocument.presentationml.slide+xml"/>
  <Override PartName="/ppt/slides/slide251.xml" ContentType="application/vnd.openxmlformats-officedocument.presentationml.slide+xml"/>
  <Override PartName="/ppt/slides/slide349.xml" ContentType="application/vnd.openxmlformats-officedocument.presentationml.slide+xml"/>
  <Override PartName="/ppt/notesSlides/notesSlide24.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slides/slide327.xml" ContentType="application/vnd.openxmlformats-officedocument.presentationml.slide+xml"/>
  <Override PartName="/ppt/slides/slide119.xml" ContentType="application/vnd.openxmlformats-officedocument.presentationml.slide+xml"/>
  <Override PartName="/ppt/slides/slide166.xml" ContentType="application/vnd.openxmlformats-officedocument.presentationml.slide+xml"/>
  <Override PartName="/ppt/slideLayouts/slideLayout10.xml" ContentType="application/vnd.openxmlformats-officedocument.presentationml.slideLayout+xml"/>
  <Override PartName="/ppt/slides/slide305.xml" ContentType="application/vnd.openxmlformats-officedocument.presentationml.slide+xml"/>
  <Override PartName="/ppt/slides/slide352.xml" ContentType="application/vnd.openxmlformats-officedocument.presentationml.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slides/slide289.xml" ContentType="application/vnd.openxmlformats-officedocument.presentationml.slide+xml"/>
  <Override PartName="/ppt/slides/slide330.xml" ContentType="application/vnd.openxmlformats-officedocument.presentationml.slide+xml"/>
  <Override PartName="/ppt/slides/slide122.xml" ContentType="application/vnd.openxmlformats-officedocument.presentationml.slide+xml"/>
  <Override PartName="/ppt/slides/slide267.xml" ContentType="application/vnd.openxmlformats-officedocument.presentationml.slide+xml"/>
  <Override PartName="/ppt/notesSlides/notesSlide87.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52.xml" ContentType="application/vnd.openxmlformats-officedocument.presentationml.slide+xml"/>
  <Override PartName="/ppt/slides/slide100.xml" ContentType="application/vnd.openxmlformats-officedocument.presentationml.slide+xml"/>
  <Override PartName="/ppt/slides/slide245.xml" ContentType="application/vnd.openxmlformats-officedocument.presentationml.slide+xml"/>
  <Override PartName="/ppt/slides/slide292.xml" ContentType="application/vnd.openxmlformats-officedocument.presentationml.slide+xml"/>
  <Override PartName="/ppt/notesSlides/notesSlide18.xml" ContentType="application/vnd.openxmlformats-officedocument.presentationml.notesSlide+xml"/>
  <Default Extension="wmf" ContentType="image/x-wmf"/>
  <Override PartName="/ppt/notesSlides/notesSlide65.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4"/>
  </p:notesMasterIdLst>
  <p:sldIdLst>
    <p:sldId id="4275" r:id="rId2"/>
    <p:sldId id="4711" r:id="rId3"/>
    <p:sldId id="4904" r:id="rId4"/>
    <p:sldId id="4897" r:id="rId5"/>
    <p:sldId id="4898" r:id="rId6"/>
    <p:sldId id="4712" r:id="rId7"/>
    <p:sldId id="4906" r:id="rId8"/>
    <p:sldId id="4907" r:id="rId9"/>
    <p:sldId id="4903" r:id="rId10"/>
    <p:sldId id="4955" r:id="rId11"/>
    <p:sldId id="4751" r:id="rId12"/>
    <p:sldId id="4747" r:id="rId13"/>
    <p:sldId id="4829" r:id="rId14"/>
    <p:sldId id="4830" r:id="rId15"/>
    <p:sldId id="4864" r:id="rId16"/>
    <p:sldId id="4696" r:id="rId17"/>
    <p:sldId id="4698" r:id="rId18"/>
    <p:sldId id="4922" r:id="rId19"/>
    <p:sldId id="4248" r:id="rId20"/>
    <p:sldId id="4125" r:id="rId21"/>
    <p:sldId id="4717" r:id="rId22"/>
    <p:sldId id="3257" r:id="rId23"/>
    <p:sldId id="4875" r:id="rId24"/>
    <p:sldId id="4923" r:id="rId25"/>
    <p:sldId id="4542" r:id="rId26"/>
    <p:sldId id="4930" r:id="rId27"/>
    <p:sldId id="4935" r:id="rId28"/>
    <p:sldId id="4859" r:id="rId29"/>
    <p:sldId id="4858" r:id="rId30"/>
    <p:sldId id="4861" r:id="rId31"/>
    <p:sldId id="4934" r:id="rId32"/>
    <p:sldId id="4464" r:id="rId33"/>
    <p:sldId id="3438" r:id="rId34"/>
    <p:sldId id="4521" r:id="rId35"/>
    <p:sldId id="4932" r:id="rId36"/>
    <p:sldId id="4654" r:id="rId37"/>
    <p:sldId id="4655" r:id="rId38"/>
    <p:sldId id="4656" r:id="rId39"/>
    <p:sldId id="4929" r:id="rId40"/>
    <p:sldId id="4927" r:id="rId41"/>
    <p:sldId id="4572" r:id="rId42"/>
    <p:sldId id="4573" r:id="rId43"/>
    <p:sldId id="3808" r:id="rId44"/>
    <p:sldId id="4683" r:id="rId45"/>
    <p:sldId id="4702" r:id="rId46"/>
    <p:sldId id="4684" r:id="rId47"/>
    <p:sldId id="4574" r:id="rId48"/>
    <p:sldId id="4513" r:id="rId49"/>
    <p:sldId id="4813" r:id="rId50"/>
    <p:sldId id="4815" r:id="rId51"/>
    <p:sldId id="4936" r:id="rId52"/>
    <p:sldId id="4577" r:id="rId53"/>
    <p:sldId id="4839" r:id="rId54"/>
    <p:sldId id="4854" r:id="rId55"/>
    <p:sldId id="4313" r:id="rId56"/>
    <p:sldId id="4652" r:id="rId57"/>
    <p:sldId id="4709" r:id="rId58"/>
    <p:sldId id="4701" r:id="rId59"/>
    <p:sldId id="4892" r:id="rId60"/>
    <p:sldId id="3834" r:id="rId61"/>
    <p:sldId id="4086" r:id="rId62"/>
    <p:sldId id="4576" r:id="rId63"/>
    <p:sldId id="4860" r:id="rId64"/>
    <p:sldId id="3456" r:id="rId65"/>
    <p:sldId id="4909" r:id="rId66"/>
    <p:sldId id="4261" r:id="rId67"/>
    <p:sldId id="4948" r:id="rId68"/>
    <p:sldId id="4866" r:id="rId69"/>
    <p:sldId id="4867" r:id="rId70"/>
    <p:sldId id="4578" r:id="rId71"/>
    <p:sldId id="4579" r:id="rId72"/>
    <p:sldId id="4583" r:id="rId73"/>
    <p:sldId id="4584" r:id="rId74"/>
    <p:sldId id="4828" r:id="rId75"/>
    <p:sldId id="4908" r:id="rId76"/>
    <p:sldId id="4718" r:id="rId77"/>
    <p:sldId id="4126" r:id="rId78"/>
    <p:sldId id="3279" r:id="rId79"/>
    <p:sldId id="3495" r:id="rId80"/>
    <p:sldId id="4636" r:id="rId81"/>
    <p:sldId id="4382" r:id="rId82"/>
    <p:sldId id="4551" r:id="rId83"/>
    <p:sldId id="4552" r:id="rId84"/>
    <p:sldId id="4872" r:id="rId85"/>
    <p:sldId id="3492" r:id="rId86"/>
    <p:sldId id="4588" r:id="rId87"/>
    <p:sldId id="4589" r:id="rId88"/>
    <p:sldId id="3260" r:id="rId89"/>
    <p:sldId id="4736" r:id="rId90"/>
    <p:sldId id="4947" r:id="rId91"/>
    <p:sldId id="4585" r:id="rId92"/>
    <p:sldId id="4758" r:id="rId93"/>
    <p:sldId id="4520" r:id="rId94"/>
    <p:sldId id="4710" r:id="rId95"/>
    <p:sldId id="4810" r:id="rId96"/>
    <p:sldId id="4738" r:id="rId97"/>
    <p:sldId id="3280" r:id="rId98"/>
    <p:sldId id="3455" r:id="rId99"/>
    <p:sldId id="4910" r:id="rId100"/>
    <p:sldId id="4264" r:id="rId101"/>
    <p:sldId id="4759" r:id="rId102"/>
    <p:sldId id="4801" r:id="rId103"/>
    <p:sldId id="4719" r:id="rId104"/>
    <p:sldId id="4127" r:id="rId105"/>
    <p:sldId id="4345" r:id="rId106"/>
    <p:sldId id="4522" r:id="rId107"/>
    <p:sldId id="4705" r:id="rId108"/>
    <p:sldId id="4945" r:id="rId109"/>
    <p:sldId id="4944" r:id="rId110"/>
    <p:sldId id="4946" r:id="rId111"/>
    <p:sldId id="4740" r:id="rId112"/>
    <p:sldId id="4742" r:id="rId113"/>
    <p:sldId id="4763" r:id="rId114"/>
    <p:sldId id="4731" r:id="rId115"/>
    <p:sldId id="4730" r:id="rId116"/>
    <p:sldId id="4761" r:id="rId117"/>
    <p:sldId id="4762" r:id="rId118"/>
    <p:sldId id="4745" r:id="rId119"/>
    <p:sldId id="4746" r:id="rId120"/>
    <p:sldId id="4596" r:id="rId121"/>
    <p:sldId id="4733" r:id="rId122"/>
    <p:sldId id="3454" r:id="rId123"/>
    <p:sldId id="4884" r:id="rId124"/>
    <p:sldId id="4949" r:id="rId125"/>
    <p:sldId id="3098" r:id="rId126"/>
    <p:sldId id="4265" r:id="rId127"/>
    <p:sldId id="4821" r:id="rId128"/>
    <p:sldId id="3236" r:id="rId129"/>
    <p:sldId id="4720" r:id="rId130"/>
    <p:sldId id="4556" r:id="rId131"/>
    <p:sldId id="4480" r:id="rId132"/>
    <p:sldId id="4481" r:id="rId133"/>
    <p:sldId id="4661" r:id="rId134"/>
    <p:sldId id="4597" r:id="rId135"/>
    <p:sldId id="4894" r:id="rId136"/>
    <p:sldId id="4772" r:id="rId137"/>
    <p:sldId id="4664" r:id="rId138"/>
    <p:sldId id="4670" r:id="rId139"/>
    <p:sldId id="4716" r:id="rId140"/>
    <p:sldId id="4675" r:id="rId141"/>
    <p:sldId id="4603" r:id="rId142"/>
    <p:sldId id="4764" r:id="rId143"/>
    <p:sldId id="4679" r:id="rId144"/>
    <p:sldId id="4604" r:id="rId145"/>
    <p:sldId id="4768" r:id="rId146"/>
    <p:sldId id="4773" r:id="rId147"/>
    <p:sldId id="4774" r:id="rId148"/>
    <p:sldId id="4775" r:id="rId149"/>
    <p:sldId id="4776" r:id="rId150"/>
    <p:sldId id="4777" r:id="rId151"/>
    <p:sldId id="4601" r:id="rId152"/>
    <p:sldId id="4770" r:id="rId153"/>
    <p:sldId id="4496" r:id="rId154"/>
    <p:sldId id="4524" r:id="rId155"/>
    <p:sldId id="4605" r:id="rId156"/>
    <p:sldId id="4771" r:id="rId157"/>
    <p:sldId id="4501" r:id="rId158"/>
    <p:sldId id="4893" r:id="rId159"/>
    <p:sldId id="4752" r:id="rId160"/>
    <p:sldId id="4753" r:id="rId161"/>
    <p:sldId id="4778" r:id="rId162"/>
    <p:sldId id="4653" r:id="rId163"/>
    <p:sldId id="4503" r:id="rId164"/>
    <p:sldId id="4505" r:id="rId165"/>
    <p:sldId id="4911" r:id="rId166"/>
    <p:sldId id="4506" r:id="rId167"/>
    <p:sldId id="4950" r:id="rId168"/>
    <p:sldId id="4868" r:id="rId169"/>
    <p:sldId id="4869" r:id="rId170"/>
    <p:sldId id="4822" r:id="rId171"/>
    <p:sldId id="4721" r:id="rId172"/>
    <p:sldId id="4129" r:id="rId173"/>
    <p:sldId id="4704" r:id="rId174"/>
    <p:sldId id="3112" r:id="rId175"/>
    <p:sldId id="4606" r:id="rId176"/>
    <p:sldId id="4607" r:id="rId177"/>
    <p:sldId id="3265" r:id="rId178"/>
    <p:sldId id="4619" r:id="rId179"/>
    <p:sldId id="4611" r:id="rId180"/>
    <p:sldId id="4612" r:id="rId181"/>
    <p:sldId id="4608" r:id="rId182"/>
    <p:sldId id="4862" r:id="rId183"/>
    <p:sldId id="4707" r:id="rId184"/>
    <p:sldId id="4895" r:id="rId185"/>
    <p:sldId id="4896" r:id="rId186"/>
    <p:sldId id="4545" r:id="rId187"/>
    <p:sldId id="4610" r:id="rId188"/>
    <p:sldId id="4726" r:id="rId189"/>
    <p:sldId id="4613" r:id="rId190"/>
    <p:sldId id="4687" r:id="rId191"/>
    <p:sldId id="4834" r:id="rId192"/>
    <p:sldId id="4835" r:id="rId193"/>
    <p:sldId id="4615" r:id="rId194"/>
    <p:sldId id="4616" r:id="rId195"/>
    <p:sldId id="4618" r:id="rId196"/>
    <p:sldId id="4620" r:id="rId197"/>
    <p:sldId id="4538" r:id="rId198"/>
    <p:sldId id="4537" r:id="rId199"/>
    <p:sldId id="4539" r:id="rId200"/>
    <p:sldId id="3144" r:id="rId201"/>
    <p:sldId id="3624" r:id="rId202"/>
    <p:sldId id="3145" r:id="rId203"/>
    <p:sldId id="4281" r:id="rId204"/>
    <p:sldId id="4621" r:id="rId205"/>
    <p:sldId id="4622" r:id="rId206"/>
    <p:sldId id="4623" r:id="rId207"/>
    <p:sldId id="3856" r:id="rId208"/>
    <p:sldId id="4625" r:id="rId209"/>
    <p:sldId id="4853" r:id="rId210"/>
    <p:sldId id="4876" r:id="rId211"/>
    <p:sldId id="4956" r:id="rId212"/>
    <p:sldId id="4881" r:id="rId213"/>
    <p:sldId id="4882" r:id="rId214"/>
    <p:sldId id="4957" r:id="rId215"/>
    <p:sldId id="4958" r:id="rId216"/>
    <p:sldId id="4820" r:id="rId217"/>
    <p:sldId id="4628" r:id="rId218"/>
    <p:sldId id="3855" r:id="rId219"/>
    <p:sldId id="3214" r:id="rId220"/>
    <p:sldId id="4703" r:id="rId221"/>
    <p:sldId id="4629" r:id="rId222"/>
    <p:sldId id="4686" r:id="rId223"/>
    <p:sldId id="3452" r:id="rId224"/>
    <p:sldId id="4912" r:id="rId225"/>
    <p:sldId id="4951" r:id="rId226"/>
    <p:sldId id="4267" r:id="rId227"/>
    <p:sldId id="4823" r:id="rId228"/>
    <p:sldId id="4722" r:id="rId229"/>
    <p:sldId id="4130" r:id="rId230"/>
    <p:sldId id="3118" r:id="rId231"/>
    <p:sldId id="4816" r:id="rId232"/>
    <p:sldId id="4817" r:id="rId233"/>
    <p:sldId id="4729" r:id="rId234"/>
    <p:sldId id="4727" r:id="rId235"/>
    <p:sldId id="4633" r:id="rId236"/>
    <p:sldId id="4634" r:id="rId237"/>
    <p:sldId id="4725" r:id="rId238"/>
    <p:sldId id="4246" r:id="rId239"/>
    <p:sldId id="3451" r:id="rId240"/>
    <p:sldId id="4913" r:id="rId241"/>
    <p:sldId id="4268" r:id="rId242"/>
    <p:sldId id="4824" r:id="rId243"/>
    <p:sldId id="4635" r:id="rId244"/>
    <p:sldId id="4723" r:id="rId245"/>
    <p:sldId id="4131" r:id="rId246"/>
    <p:sldId id="3982" r:id="rId247"/>
    <p:sldId id="4637" r:id="rId248"/>
    <p:sldId id="3860" r:id="rId249"/>
    <p:sldId id="3861" r:id="rId250"/>
    <p:sldId id="3411" r:id="rId251"/>
    <p:sldId id="3870" r:id="rId252"/>
    <p:sldId id="4638" r:id="rId253"/>
    <p:sldId id="4560" r:id="rId254"/>
    <p:sldId id="4840" r:id="rId255"/>
    <p:sldId id="4938" r:id="rId256"/>
    <p:sldId id="3226" r:id="rId257"/>
    <p:sldId id="4639" r:id="rId258"/>
    <p:sldId id="4640" r:id="rId259"/>
    <p:sldId id="3983" r:id="rId260"/>
    <p:sldId id="4290" r:id="rId261"/>
    <p:sldId id="4641" r:id="rId262"/>
    <p:sldId id="4891" r:id="rId263"/>
    <p:sldId id="4292" r:id="rId264"/>
    <p:sldId id="1757" r:id="rId265"/>
    <p:sldId id="1758" r:id="rId266"/>
    <p:sldId id="3143" r:id="rId267"/>
    <p:sldId id="3981" r:id="rId268"/>
    <p:sldId id="3450" r:id="rId269"/>
    <p:sldId id="4914" r:id="rId270"/>
    <p:sldId id="4952" r:id="rId271"/>
    <p:sldId id="4269" r:id="rId272"/>
    <p:sldId id="4825" r:id="rId273"/>
    <p:sldId id="3220" r:id="rId274"/>
    <p:sldId id="3221" r:id="rId275"/>
    <p:sldId id="4471" r:id="rId276"/>
    <p:sldId id="4132" r:id="rId277"/>
    <p:sldId id="3125" r:id="rId278"/>
    <p:sldId id="3126" r:id="rId279"/>
    <p:sldId id="4941" r:id="rId280"/>
    <p:sldId id="4461" r:id="rId281"/>
    <p:sldId id="4807" r:id="rId282"/>
    <p:sldId id="3219" r:id="rId283"/>
    <p:sldId id="4642" r:id="rId284"/>
    <p:sldId id="4940" r:id="rId285"/>
    <p:sldId id="4646" r:id="rId286"/>
    <p:sldId id="4293" r:id="rId287"/>
    <p:sldId id="4645" r:id="rId288"/>
    <p:sldId id="4270" r:id="rId289"/>
    <p:sldId id="4826" r:id="rId290"/>
    <p:sldId id="3323" r:id="rId291"/>
    <p:sldId id="4915" r:id="rId292"/>
    <p:sldId id="4272" r:id="rId293"/>
    <p:sldId id="3127" r:id="rId294"/>
    <p:sldId id="4647" r:id="rId295"/>
    <p:sldId id="4700" r:id="rId296"/>
    <p:sldId id="4648" r:id="rId297"/>
    <p:sldId id="4953" r:id="rId298"/>
    <p:sldId id="4870" r:id="rId299"/>
    <p:sldId id="4871" r:id="rId300"/>
    <p:sldId id="3240" r:id="rId301"/>
    <p:sldId id="4827" r:id="rId302"/>
    <p:sldId id="3150" r:id="rId303"/>
    <p:sldId id="3198" r:id="rId304"/>
    <p:sldId id="3311" r:id="rId305"/>
    <p:sldId id="3324" r:id="rId306"/>
    <p:sldId id="3149" r:id="rId307"/>
    <p:sldId id="4323" r:id="rId308"/>
    <p:sldId id="4924" r:id="rId309"/>
    <p:sldId id="4331" r:id="rId310"/>
    <p:sldId id="4332" r:id="rId311"/>
    <p:sldId id="4322" r:id="rId312"/>
    <p:sldId id="4925" r:id="rId313"/>
    <p:sldId id="4680" r:id="rId314"/>
    <p:sldId id="4342" r:id="rId315"/>
    <p:sldId id="4926" r:id="rId316"/>
    <p:sldId id="4809" r:id="rId317"/>
    <p:sldId id="4682" r:id="rId318"/>
    <p:sldId id="4334" r:id="rId319"/>
    <p:sldId id="4681" r:id="rId320"/>
    <p:sldId id="3269" r:id="rId321"/>
    <p:sldId id="4371" r:id="rId322"/>
    <p:sldId id="4526" r:id="rId323"/>
    <p:sldId id="4351" r:id="rId324"/>
    <p:sldId id="4353" r:id="rId325"/>
    <p:sldId id="4832" r:id="rId326"/>
    <p:sldId id="4833" r:id="rId327"/>
    <p:sldId id="4352" r:id="rId328"/>
    <p:sldId id="4354" r:id="rId329"/>
    <p:sldId id="4857" r:id="rId330"/>
    <p:sldId id="4356" r:id="rId331"/>
    <p:sldId id="4357" r:id="rId332"/>
    <p:sldId id="4358" r:id="rId333"/>
    <p:sldId id="4359" r:id="rId334"/>
    <p:sldId id="4360" r:id="rId335"/>
    <p:sldId id="4361" r:id="rId336"/>
    <p:sldId id="4362" r:id="rId337"/>
    <p:sldId id="4363" r:id="rId338"/>
    <p:sldId id="4364" r:id="rId339"/>
    <p:sldId id="4365" r:id="rId340"/>
    <p:sldId id="4366" r:id="rId341"/>
    <p:sldId id="4367" r:id="rId342"/>
    <p:sldId id="4856" r:id="rId343"/>
    <p:sldId id="4527" r:id="rId344"/>
    <p:sldId id="4369" r:id="rId345"/>
    <p:sldId id="4916" r:id="rId346"/>
    <p:sldId id="4649" r:id="rId347"/>
    <p:sldId id="4699" r:id="rId348"/>
    <p:sldId id="4650" r:id="rId349"/>
    <p:sldId id="4338" r:id="rId350"/>
    <p:sldId id="4339" r:id="rId351"/>
    <p:sldId id="4056" r:id="rId352"/>
    <p:sldId id="3087" r:id="rId353"/>
    <p:sldId id="3137" r:id="rId354"/>
    <p:sldId id="3139" r:id="rId355"/>
    <p:sldId id="3140" r:id="rId356"/>
    <p:sldId id="4247" r:id="rId357"/>
    <p:sldId id="4273" r:id="rId358"/>
    <p:sldId id="4109" r:id="rId359"/>
    <p:sldId id="3227" r:id="rId360"/>
    <p:sldId id="4057" r:id="rId361"/>
    <p:sldId id="4271" r:id="rId362"/>
    <p:sldId id="3237" r:id="rId36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CCCCFF"/>
    <a:srgbClr val="99CCFF"/>
    <a:srgbClr val="CCECFF"/>
    <a:srgbClr val="00FF00"/>
    <a:srgbClr val="00FFFF"/>
    <a:srgbClr val="66FF66"/>
    <a:srgbClr val="66FF33"/>
    <a:srgbClr val="CC0000"/>
    <a:srgbClr val="FF505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6060" autoAdjust="0"/>
    <p:restoredTop sz="95072" autoAdjust="0"/>
  </p:normalViewPr>
  <p:slideViewPr>
    <p:cSldViewPr>
      <p:cViewPr varScale="1">
        <p:scale>
          <a:sx n="87" d="100"/>
          <a:sy n="87" d="100"/>
        </p:scale>
        <p:origin x="-1320" y="-78"/>
      </p:cViewPr>
      <p:guideLst>
        <p:guide orient="horz" pos="2160"/>
        <p:guide pos="2880"/>
      </p:guideLst>
    </p:cSldViewPr>
  </p:slideViewPr>
  <p:outlineViewPr>
    <p:cViewPr>
      <p:scale>
        <a:sx n="33" d="100"/>
        <a:sy n="33" d="100"/>
      </p:scale>
      <p:origin x="0" y="7773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303" Type="http://schemas.openxmlformats.org/officeDocument/2006/relationships/slide" Target="slides/slide302.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324" Type="http://schemas.openxmlformats.org/officeDocument/2006/relationships/slide" Target="slides/slide323.xml"/><Relationship Id="rId345" Type="http://schemas.openxmlformats.org/officeDocument/2006/relationships/slide" Target="slides/slide344.xml"/><Relationship Id="rId366" Type="http://schemas.openxmlformats.org/officeDocument/2006/relationships/viewProps" Target="viewProps.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268" Type="http://schemas.openxmlformats.org/officeDocument/2006/relationships/slide" Target="slides/slide267.xml"/><Relationship Id="rId289" Type="http://schemas.openxmlformats.org/officeDocument/2006/relationships/slide" Target="slides/slide288.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314" Type="http://schemas.openxmlformats.org/officeDocument/2006/relationships/slide" Target="slides/slide313.xml"/><Relationship Id="rId335" Type="http://schemas.openxmlformats.org/officeDocument/2006/relationships/slide" Target="slides/slide334.xml"/><Relationship Id="rId356" Type="http://schemas.openxmlformats.org/officeDocument/2006/relationships/slide" Target="slides/slide355.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79" Type="http://schemas.openxmlformats.org/officeDocument/2006/relationships/slide" Target="slides/slide278.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25" Type="http://schemas.openxmlformats.org/officeDocument/2006/relationships/slide" Target="slides/slide324.xml"/><Relationship Id="rId346" Type="http://schemas.openxmlformats.org/officeDocument/2006/relationships/slide" Target="slides/slide345.xml"/><Relationship Id="rId367" Type="http://schemas.openxmlformats.org/officeDocument/2006/relationships/theme" Target="theme/theme1.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slide" Target="slides/slide279.xml"/><Relationship Id="rId315" Type="http://schemas.openxmlformats.org/officeDocument/2006/relationships/slide" Target="slides/slide314.xml"/><Relationship Id="rId336" Type="http://schemas.openxmlformats.org/officeDocument/2006/relationships/slide" Target="slides/slide335.xml"/><Relationship Id="rId357" Type="http://schemas.openxmlformats.org/officeDocument/2006/relationships/slide" Target="slides/slide356.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291" Type="http://schemas.openxmlformats.org/officeDocument/2006/relationships/slide" Target="slides/slide290.xml"/><Relationship Id="rId305" Type="http://schemas.openxmlformats.org/officeDocument/2006/relationships/slide" Target="slides/slide304.xml"/><Relationship Id="rId326" Type="http://schemas.openxmlformats.org/officeDocument/2006/relationships/slide" Target="slides/slide325.xml"/><Relationship Id="rId347" Type="http://schemas.openxmlformats.org/officeDocument/2006/relationships/slide" Target="slides/slide346.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368" Type="http://schemas.openxmlformats.org/officeDocument/2006/relationships/tableStyles" Target="tableStyles.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16" Type="http://schemas.openxmlformats.org/officeDocument/2006/relationships/slide" Target="slides/slide315.xml"/><Relationship Id="rId337" Type="http://schemas.openxmlformats.org/officeDocument/2006/relationships/slide" Target="slides/slide336.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358" Type="http://schemas.openxmlformats.org/officeDocument/2006/relationships/slide" Target="slides/slide357.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slide" Target="slides/slide270.xml"/><Relationship Id="rId292" Type="http://schemas.openxmlformats.org/officeDocument/2006/relationships/slide" Target="slides/slide291.xml"/><Relationship Id="rId306" Type="http://schemas.openxmlformats.org/officeDocument/2006/relationships/slide" Target="slides/slide305.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327" Type="http://schemas.openxmlformats.org/officeDocument/2006/relationships/slide" Target="slides/slide326.xml"/><Relationship Id="rId348" Type="http://schemas.openxmlformats.org/officeDocument/2006/relationships/slide" Target="slides/slide347.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17" Type="http://schemas.openxmlformats.org/officeDocument/2006/relationships/slide" Target="slides/slide316.xml"/><Relationship Id="rId338" Type="http://schemas.openxmlformats.org/officeDocument/2006/relationships/slide" Target="slides/slide337.xml"/><Relationship Id="rId359" Type="http://schemas.openxmlformats.org/officeDocument/2006/relationships/slide" Target="slides/slide358.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slide" Target="slides/slide271.xml"/><Relationship Id="rId293" Type="http://schemas.openxmlformats.org/officeDocument/2006/relationships/slide" Target="slides/slide292.xml"/><Relationship Id="rId307" Type="http://schemas.openxmlformats.org/officeDocument/2006/relationships/slide" Target="slides/slide306.xml"/><Relationship Id="rId328" Type="http://schemas.openxmlformats.org/officeDocument/2006/relationships/slide" Target="slides/slide327.xml"/><Relationship Id="rId349" Type="http://schemas.openxmlformats.org/officeDocument/2006/relationships/slide" Target="slides/slide348.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slide" Target="slides/slide359.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283" Type="http://schemas.openxmlformats.org/officeDocument/2006/relationships/slide" Target="slides/slide282.xml"/><Relationship Id="rId318" Type="http://schemas.openxmlformats.org/officeDocument/2006/relationships/slide" Target="slides/slide317.xml"/><Relationship Id="rId339" Type="http://schemas.openxmlformats.org/officeDocument/2006/relationships/slide" Target="slides/slide338.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334" Type="http://schemas.openxmlformats.org/officeDocument/2006/relationships/slide" Target="slides/slide333.xml"/><Relationship Id="rId350" Type="http://schemas.openxmlformats.org/officeDocument/2006/relationships/slide" Target="slides/slide349.xml"/><Relationship Id="rId355" Type="http://schemas.openxmlformats.org/officeDocument/2006/relationships/slide" Target="slides/slide35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slide" Target="slides/slide307.xml"/><Relationship Id="rId329" Type="http://schemas.openxmlformats.org/officeDocument/2006/relationships/slide" Target="slides/slide328.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340" Type="http://schemas.openxmlformats.org/officeDocument/2006/relationships/slide" Target="slides/slide339.xml"/><Relationship Id="rId361" Type="http://schemas.openxmlformats.org/officeDocument/2006/relationships/slide" Target="slides/slide360.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slide" Target="slides/slide318.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330" Type="http://schemas.openxmlformats.org/officeDocument/2006/relationships/slide" Target="slides/slide329.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351" Type="http://schemas.openxmlformats.org/officeDocument/2006/relationships/slide" Target="slides/slide350.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slide" Target="slides/slide319.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341" Type="http://schemas.openxmlformats.org/officeDocument/2006/relationships/slide" Target="slides/slide340.xml"/><Relationship Id="rId362" Type="http://schemas.openxmlformats.org/officeDocument/2006/relationships/slide" Target="slides/slide361.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331" Type="http://schemas.openxmlformats.org/officeDocument/2006/relationships/slide" Target="slides/slide330.xml"/><Relationship Id="rId352" Type="http://schemas.openxmlformats.org/officeDocument/2006/relationships/slide" Target="slides/slide351.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342" Type="http://schemas.openxmlformats.org/officeDocument/2006/relationships/slide" Target="slides/slide341.xml"/><Relationship Id="rId363" Type="http://schemas.openxmlformats.org/officeDocument/2006/relationships/slide" Target="slides/slide362.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332" Type="http://schemas.openxmlformats.org/officeDocument/2006/relationships/slide" Target="slides/slide331.xml"/><Relationship Id="rId353" Type="http://schemas.openxmlformats.org/officeDocument/2006/relationships/slide" Target="slides/slide352.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slide" Target="slides/slide321.xml"/><Relationship Id="rId343" Type="http://schemas.openxmlformats.org/officeDocument/2006/relationships/slide" Target="slides/slide342.xml"/><Relationship Id="rId364"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333" Type="http://schemas.openxmlformats.org/officeDocument/2006/relationships/slide" Target="slides/slide332.xml"/><Relationship Id="rId354" Type="http://schemas.openxmlformats.org/officeDocument/2006/relationships/slide" Target="slides/slide353.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323" Type="http://schemas.openxmlformats.org/officeDocument/2006/relationships/slide" Target="slides/slide322.xml"/><Relationship Id="rId344" Type="http://schemas.openxmlformats.org/officeDocument/2006/relationships/slide" Target="slides/slide343.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365" Type="http://schemas.openxmlformats.org/officeDocument/2006/relationships/presProps" Target="presProps.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06" Type="http://schemas.openxmlformats.org/officeDocument/2006/relationships/slide" Target="slides/slide105.xml"/><Relationship Id="rId127" Type="http://schemas.openxmlformats.org/officeDocument/2006/relationships/slide" Target="slides/slide126.xml"/><Relationship Id="rId313" Type="http://schemas.openxmlformats.org/officeDocument/2006/relationships/slide" Target="slides/slide312.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89.emf"/><Relationship Id="rId1" Type="http://schemas.openxmlformats.org/officeDocument/2006/relationships/image" Target="../media/image8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AB026A52-4B85-4E2C-A5D3-EAD6551B6BF7}" type="datetimeFigureOut">
              <a:rPr lang="en-US"/>
              <a:pPr>
                <a:defRPr/>
              </a:pPr>
              <a:t>5/18/2023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20C5E4A5-29CE-4083-8DA2-6B82BAD0F9DC}" type="slidenum">
              <a:rPr lang="en-US"/>
              <a:pPr>
                <a:defRPr/>
              </a:pPr>
              <a:t>‹#›</a:t>
            </a:fld>
            <a:endParaRPr lang="en-US"/>
          </a:p>
        </p:txBody>
      </p:sp>
    </p:spTree>
    <p:extLst>
      <p:ext uri="{BB962C8B-B14F-4D97-AF65-F5344CB8AC3E}">
        <p14:creationId xmlns="" xmlns:p14="http://schemas.microsoft.com/office/powerpoint/2010/main" val="10201173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28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28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28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29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30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31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31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31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31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33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33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34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35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3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2</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3</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4</a:t>
            </a:fld>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6</a:t>
            </a:fld>
            <a:endParaRPr lang="en-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7</a:t>
            </a:fld>
            <a:endParaRPr lang="en-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8</a:t>
            </a:fld>
            <a:endParaRPr lang="en-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9</a:t>
            </a:fld>
            <a:endParaRPr lang="en-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10</a:t>
            </a:fld>
            <a:endParaRPr lang="en-C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21</a:t>
            </a:fld>
            <a:endParaRPr lang="en-C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685800" y="4343400"/>
            <a:ext cx="5486400" cy="4114800"/>
          </a:xfrm>
          <a:prstGeom prst="rect">
            <a:avLst/>
          </a:prstGeom>
          <a:noFill/>
          <a:ln>
            <a:noFill/>
          </a:ln>
        </p:spPr>
        <p:txBody>
          <a:bodyPr spcFirstLastPara="1" wrap="square" lIns="91415" tIns="45695" rIns="91415" bIns="45695" anchor="t" anchorCtr="0">
            <a:normAutofit/>
          </a:bodyPr>
          <a:lstStyle/>
          <a:p>
            <a:pPr>
              <a:spcBef>
                <a:spcPts val="0"/>
              </a:spcBef>
            </a:pPr>
            <a:endParaRPr dirty="0"/>
          </a:p>
        </p:txBody>
      </p:sp>
      <p:sp>
        <p:nvSpPr>
          <p:cNvPr id="262" name="Google Shape;262;p16:notes"/>
          <p:cNvSpPr txBox="1">
            <a:spLocks noGrp="1"/>
          </p:cNvSpPr>
          <p:nvPr>
            <p:ph type="sldNum" idx="12"/>
          </p:nvPr>
        </p:nvSpPr>
        <p:spPr>
          <a:xfrm>
            <a:off x="3884613" y="8685213"/>
            <a:ext cx="2971800" cy="457200"/>
          </a:xfrm>
          <a:prstGeom prst="rect">
            <a:avLst/>
          </a:prstGeom>
          <a:noFill/>
          <a:ln>
            <a:noFill/>
          </a:ln>
        </p:spPr>
        <p:txBody>
          <a:bodyPr spcFirstLastPara="1" wrap="square" lIns="91415" tIns="45695" rIns="91415" bIns="45695" anchor="b" anchorCtr="0">
            <a:noAutofit/>
          </a:bodyPr>
          <a:lstStyle/>
          <a:p>
            <a:pPr algn="r"/>
            <a:fld id="{00000000-1234-1234-1234-123412341234}" type="slidenum">
              <a:rPr lang="en-US"/>
              <a:pPr algn="r"/>
              <a:t>23</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685800" y="4343400"/>
            <a:ext cx="5486400" cy="4114800"/>
          </a:xfrm>
          <a:prstGeom prst="rect">
            <a:avLst/>
          </a:prstGeom>
          <a:noFill/>
          <a:ln>
            <a:noFill/>
          </a:ln>
        </p:spPr>
        <p:txBody>
          <a:bodyPr spcFirstLastPara="1" wrap="square" lIns="91415" tIns="45695" rIns="91415" bIns="45695" anchor="t" anchorCtr="0">
            <a:normAutofit/>
          </a:bodyPr>
          <a:lstStyle/>
          <a:p>
            <a:pPr>
              <a:spcBef>
                <a:spcPts val="0"/>
              </a:spcBef>
            </a:pPr>
            <a:endParaRPr dirty="0"/>
          </a:p>
        </p:txBody>
      </p:sp>
      <p:sp>
        <p:nvSpPr>
          <p:cNvPr id="262" name="Google Shape;262;p16:notes"/>
          <p:cNvSpPr txBox="1">
            <a:spLocks noGrp="1"/>
          </p:cNvSpPr>
          <p:nvPr>
            <p:ph type="sldNum" idx="12"/>
          </p:nvPr>
        </p:nvSpPr>
        <p:spPr>
          <a:xfrm>
            <a:off x="3884613" y="8685213"/>
            <a:ext cx="2971800" cy="457200"/>
          </a:xfrm>
          <a:prstGeom prst="rect">
            <a:avLst/>
          </a:prstGeom>
          <a:noFill/>
          <a:ln>
            <a:noFill/>
          </a:ln>
        </p:spPr>
        <p:txBody>
          <a:bodyPr spcFirstLastPara="1" wrap="square" lIns="91415" tIns="45695" rIns="91415" bIns="45695" anchor="b" anchorCtr="0">
            <a:noAutofit/>
          </a:bodyPr>
          <a:lstStyle/>
          <a:p>
            <a:pPr algn="r"/>
            <a:fld id="{00000000-1234-1234-1234-123412341234}" type="slidenum">
              <a:rPr lang="en-US"/>
              <a:pPr algn="r"/>
              <a:t>24</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685800" y="4343400"/>
            <a:ext cx="5486400" cy="4114800"/>
          </a:xfrm>
          <a:prstGeom prst="rect">
            <a:avLst/>
          </a:prstGeom>
          <a:noFill/>
          <a:ln>
            <a:noFill/>
          </a:ln>
        </p:spPr>
        <p:txBody>
          <a:bodyPr spcFirstLastPara="1" wrap="square" lIns="91415" tIns="45695" rIns="91415" bIns="45695" anchor="t" anchorCtr="0">
            <a:normAutofit/>
          </a:bodyPr>
          <a:lstStyle/>
          <a:p>
            <a:pPr>
              <a:spcBef>
                <a:spcPts val="0"/>
              </a:spcBef>
            </a:pPr>
            <a:endParaRPr dirty="0"/>
          </a:p>
        </p:txBody>
      </p:sp>
      <p:sp>
        <p:nvSpPr>
          <p:cNvPr id="262" name="Google Shape;262;p16:notes"/>
          <p:cNvSpPr txBox="1">
            <a:spLocks noGrp="1"/>
          </p:cNvSpPr>
          <p:nvPr>
            <p:ph type="sldNum" idx="12"/>
          </p:nvPr>
        </p:nvSpPr>
        <p:spPr>
          <a:xfrm>
            <a:off x="3884613" y="8685213"/>
            <a:ext cx="2971800" cy="457200"/>
          </a:xfrm>
          <a:prstGeom prst="rect">
            <a:avLst/>
          </a:prstGeom>
          <a:noFill/>
          <a:ln>
            <a:noFill/>
          </a:ln>
        </p:spPr>
        <p:txBody>
          <a:bodyPr spcFirstLastPara="1" wrap="square" lIns="91415" tIns="45695" rIns="91415" bIns="45695" anchor="b" anchorCtr="0">
            <a:noAutofit/>
          </a:bodyPr>
          <a:lstStyle/>
          <a:p>
            <a:pPr algn="r"/>
            <a:fld id="{00000000-1234-1234-1234-123412341234}" type="slidenum">
              <a:rPr lang="en-US"/>
              <a:pPr algn="r"/>
              <a:t>26</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685800" y="4343400"/>
            <a:ext cx="5486400" cy="4114800"/>
          </a:xfrm>
          <a:prstGeom prst="rect">
            <a:avLst/>
          </a:prstGeom>
          <a:noFill/>
          <a:ln>
            <a:noFill/>
          </a:ln>
        </p:spPr>
        <p:txBody>
          <a:bodyPr spcFirstLastPara="1" wrap="square" lIns="91415" tIns="45695" rIns="91415" bIns="45695" anchor="t" anchorCtr="0">
            <a:normAutofit/>
          </a:bodyPr>
          <a:lstStyle/>
          <a:p>
            <a:pPr>
              <a:spcBef>
                <a:spcPts val="0"/>
              </a:spcBef>
            </a:pPr>
            <a:endParaRPr dirty="0"/>
          </a:p>
        </p:txBody>
      </p:sp>
      <p:sp>
        <p:nvSpPr>
          <p:cNvPr id="262" name="Google Shape;262;p16:notes"/>
          <p:cNvSpPr txBox="1">
            <a:spLocks noGrp="1"/>
          </p:cNvSpPr>
          <p:nvPr>
            <p:ph type="sldNum" idx="12"/>
          </p:nvPr>
        </p:nvSpPr>
        <p:spPr>
          <a:xfrm>
            <a:off x="3884613" y="8685213"/>
            <a:ext cx="2971800" cy="457200"/>
          </a:xfrm>
          <a:prstGeom prst="rect">
            <a:avLst/>
          </a:prstGeom>
          <a:noFill/>
          <a:ln>
            <a:noFill/>
          </a:ln>
        </p:spPr>
        <p:txBody>
          <a:bodyPr spcFirstLastPara="1" wrap="square" lIns="91415" tIns="45695" rIns="91415" bIns="45695" anchor="b" anchorCtr="0">
            <a:noAutofit/>
          </a:bodyPr>
          <a:lstStyle/>
          <a:p>
            <a:pPr algn="r"/>
            <a:fld id="{00000000-1234-1234-1234-123412341234}" type="slidenum">
              <a:rPr lang="en-US"/>
              <a:pPr algn="r"/>
              <a:t>27</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28</a:t>
            </a:fld>
            <a:endParaRPr lang="en-C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29</a:t>
            </a:fld>
            <a:endParaRPr lang="en-C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685800" y="4343400"/>
            <a:ext cx="5486400" cy="4114800"/>
          </a:xfrm>
          <a:prstGeom prst="rect">
            <a:avLst/>
          </a:prstGeom>
          <a:noFill/>
          <a:ln>
            <a:noFill/>
          </a:ln>
        </p:spPr>
        <p:txBody>
          <a:bodyPr spcFirstLastPara="1" wrap="square" lIns="91415" tIns="45695" rIns="91415" bIns="45695" anchor="t" anchorCtr="0">
            <a:normAutofit/>
          </a:bodyPr>
          <a:lstStyle/>
          <a:p>
            <a:pPr>
              <a:spcBef>
                <a:spcPts val="0"/>
              </a:spcBef>
            </a:pPr>
            <a:endParaRPr dirty="0"/>
          </a:p>
        </p:txBody>
      </p:sp>
      <p:sp>
        <p:nvSpPr>
          <p:cNvPr id="262" name="Google Shape;262;p16:notes"/>
          <p:cNvSpPr txBox="1">
            <a:spLocks noGrp="1"/>
          </p:cNvSpPr>
          <p:nvPr>
            <p:ph type="sldNum" idx="12"/>
          </p:nvPr>
        </p:nvSpPr>
        <p:spPr>
          <a:xfrm>
            <a:off x="3884613" y="8685213"/>
            <a:ext cx="2971800" cy="457200"/>
          </a:xfrm>
          <a:prstGeom prst="rect">
            <a:avLst/>
          </a:prstGeom>
          <a:noFill/>
          <a:ln>
            <a:noFill/>
          </a:ln>
        </p:spPr>
        <p:txBody>
          <a:bodyPr spcFirstLastPara="1" wrap="square" lIns="91415" tIns="45695" rIns="91415" bIns="45695" anchor="b" anchorCtr="0">
            <a:noAutofit/>
          </a:bodyPr>
          <a:lstStyle/>
          <a:p>
            <a:pPr algn="r"/>
            <a:fld id="{00000000-1234-1234-1234-123412341234}" type="slidenum">
              <a:rPr lang="en-US"/>
              <a:pPr algn="r"/>
              <a:t>31</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32</a:t>
            </a:fld>
            <a:endParaRPr lang="en-C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685800" y="4343400"/>
            <a:ext cx="5486400" cy="4114800"/>
          </a:xfrm>
          <a:prstGeom prst="rect">
            <a:avLst/>
          </a:prstGeom>
          <a:noFill/>
          <a:ln>
            <a:noFill/>
          </a:ln>
        </p:spPr>
        <p:txBody>
          <a:bodyPr spcFirstLastPara="1" wrap="square" lIns="91415" tIns="45695" rIns="91415" bIns="45695" anchor="t" anchorCtr="0">
            <a:normAutofit/>
          </a:bodyPr>
          <a:lstStyle/>
          <a:p>
            <a:pPr>
              <a:spcBef>
                <a:spcPts val="0"/>
              </a:spcBef>
            </a:pPr>
            <a:endParaRPr dirty="0"/>
          </a:p>
        </p:txBody>
      </p:sp>
      <p:sp>
        <p:nvSpPr>
          <p:cNvPr id="262" name="Google Shape;262;p16:notes"/>
          <p:cNvSpPr txBox="1">
            <a:spLocks noGrp="1"/>
          </p:cNvSpPr>
          <p:nvPr>
            <p:ph type="sldNum" idx="12"/>
          </p:nvPr>
        </p:nvSpPr>
        <p:spPr>
          <a:xfrm>
            <a:off x="3884613" y="8685213"/>
            <a:ext cx="2971800" cy="457200"/>
          </a:xfrm>
          <a:prstGeom prst="rect">
            <a:avLst/>
          </a:prstGeom>
          <a:noFill/>
          <a:ln>
            <a:noFill/>
          </a:ln>
        </p:spPr>
        <p:txBody>
          <a:bodyPr spcFirstLastPara="1" wrap="square" lIns="91415" tIns="45695" rIns="91415" bIns="45695" anchor="b" anchorCtr="0">
            <a:noAutofit/>
          </a:bodyPr>
          <a:lstStyle/>
          <a:p>
            <a:pPr algn="r"/>
            <a:fld id="{00000000-1234-1234-1234-123412341234}" type="slidenum">
              <a:rPr lang="en-US"/>
              <a:pPr algn="r"/>
              <a:t>35</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685800" y="4343400"/>
            <a:ext cx="5486400" cy="4114800"/>
          </a:xfrm>
          <a:prstGeom prst="rect">
            <a:avLst/>
          </a:prstGeom>
          <a:noFill/>
          <a:ln>
            <a:noFill/>
          </a:ln>
        </p:spPr>
        <p:txBody>
          <a:bodyPr spcFirstLastPara="1" wrap="square" lIns="91415" tIns="45695" rIns="91415" bIns="45695" anchor="t" anchorCtr="0">
            <a:normAutofit/>
          </a:bodyPr>
          <a:lstStyle/>
          <a:p>
            <a:pPr>
              <a:spcBef>
                <a:spcPts val="0"/>
              </a:spcBef>
            </a:pPr>
            <a:endParaRPr dirty="0"/>
          </a:p>
        </p:txBody>
      </p:sp>
      <p:sp>
        <p:nvSpPr>
          <p:cNvPr id="262" name="Google Shape;262;p16:notes"/>
          <p:cNvSpPr txBox="1">
            <a:spLocks noGrp="1"/>
          </p:cNvSpPr>
          <p:nvPr>
            <p:ph type="sldNum" idx="12"/>
          </p:nvPr>
        </p:nvSpPr>
        <p:spPr>
          <a:xfrm>
            <a:off x="3884613" y="8685213"/>
            <a:ext cx="2971800" cy="457200"/>
          </a:xfrm>
          <a:prstGeom prst="rect">
            <a:avLst/>
          </a:prstGeom>
          <a:noFill/>
          <a:ln>
            <a:noFill/>
          </a:ln>
        </p:spPr>
        <p:txBody>
          <a:bodyPr spcFirstLastPara="1" wrap="square" lIns="91415" tIns="45695" rIns="91415" bIns="45695" anchor="b" anchorCtr="0">
            <a:noAutofit/>
          </a:bodyPr>
          <a:lstStyle/>
          <a:p>
            <a:pPr algn="r"/>
            <a:fld id="{00000000-1234-1234-1234-123412341234}" type="slidenum">
              <a:rPr lang="en-US"/>
              <a:pPr algn="r"/>
              <a:t>39</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685800" y="4343400"/>
            <a:ext cx="5486400" cy="4114800"/>
          </a:xfrm>
          <a:prstGeom prst="rect">
            <a:avLst/>
          </a:prstGeom>
          <a:noFill/>
          <a:ln>
            <a:noFill/>
          </a:ln>
        </p:spPr>
        <p:txBody>
          <a:bodyPr spcFirstLastPara="1" wrap="square" lIns="91415" tIns="45695" rIns="91415" bIns="45695" anchor="t" anchorCtr="0">
            <a:normAutofit/>
          </a:bodyPr>
          <a:lstStyle/>
          <a:p>
            <a:pPr>
              <a:spcBef>
                <a:spcPts val="0"/>
              </a:spcBef>
            </a:pPr>
            <a:endParaRPr dirty="0"/>
          </a:p>
        </p:txBody>
      </p:sp>
      <p:sp>
        <p:nvSpPr>
          <p:cNvPr id="262" name="Google Shape;262;p16:notes"/>
          <p:cNvSpPr txBox="1">
            <a:spLocks noGrp="1"/>
          </p:cNvSpPr>
          <p:nvPr>
            <p:ph type="sldNum" idx="12"/>
          </p:nvPr>
        </p:nvSpPr>
        <p:spPr>
          <a:xfrm>
            <a:off x="3884613" y="8685213"/>
            <a:ext cx="2971800" cy="457200"/>
          </a:xfrm>
          <a:prstGeom prst="rect">
            <a:avLst/>
          </a:prstGeom>
          <a:noFill/>
          <a:ln>
            <a:noFill/>
          </a:ln>
        </p:spPr>
        <p:txBody>
          <a:bodyPr spcFirstLastPara="1" wrap="square" lIns="91415" tIns="45695" rIns="91415" bIns="45695" anchor="b" anchorCtr="0">
            <a:noAutofit/>
          </a:bodyPr>
          <a:lstStyle/>
          <a:p>
            <a:pPr algn="r"/>
            <a:fld id="{00000000-1234-1234-1234-123412341234}" type="slidenum">
              <a:rPr lang="en-US"/>
              <a:pPr algn="r"/>
              <a:t>40</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42</a:t>
            </a:fld>
            <a:endParaRPr lang="en-CA"/>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43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46</a:t>
            </a:fld>
            <a:endParaRPr lang="en-CA"/>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685800" y="4343400"/>
            <a:ext cx="5486400" cy="4114800"/>
          </a:xfrm>
          <a:prstGeom prst="rect">
            <a:avLst/>
          </a:prstGeom>
          <a:noFill/>
          <a:ln>
            <a:noFill/>
          </a:ln>
        </p:spPr>
        <p:txBody>
          <a:bodyPr spcFirstLastPara="1" wrap="square" lIns="91415" tIns="45695" rIns="91415" bIns="45695" anchor="t" anchorCtr="0">
            <a:normAutofit/>
          </a:bodyPr>
          <a:lstStyle/>
          <a:p>
            <a:pPr>
              <a:spcBef>
                <a:spcPts val="0"/>
              </a:spcBef>
            </a:pPr>
            <a:endParaRPr dirty="0"/>
          </a:p>
        </p:txBody>
      </p:sp>
      <p:sp>
        <p:nvSpPr>
          <p:cNvPr id="262" name="Google Shape;262;p16:notes"/>
          <p:cNvSpPr txBox="1">
            <a:spLocks noGrp="1"/>
          </p:cNvSpPr>
          <p:nvPr>
            <p:ph type="sldNum" idx="12"/>
          </p:nvPr>
        </p:nvSpPr>
        <p:spPr>
          <a:xfrm>
            <a:off x="3884613" y="8685213"/>
            <a:ext cx="2971800" cy="457200"/>
          </a:xfrm>
          <a:prstGeom prst="rect">
            <a:avLst/>
          </a:prstGeom>
          <a:noFill/>
          <a:ln>
            <a:noFill/>
          </a:ln>
        </p:spPr>
        <p:txBody>
          <a:bodyPr spcFirstLastPara="1" wrap="square" lIns="91415" tIns="45695" rIns="91415" bIns="45695" anchor="b" anchorCtr="0">
            <a:noAutofit/>
          </a:bodyPr>
          <a:lstStyle/>
          <a:p>
            <a:pPr algn="r"/>
            <a:fld id="{00000000-1234-1234-1234-123412341234}" type="slidenum">
              <a:rPr lang="en-US"/>
              <a:pPr algn="r"/>
              <a:t>51</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52</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55</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56</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57</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65</a:t>
            </a:fld>
            <a:endParaRPr lang="en-CA"/>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66</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73</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76</a:t>
            </a:fld>
            <a:endParaRPr lang="en-CA"/>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80</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82</a:t>
            </a:fld>
            <a:endParaRPr lang="en-CA"/>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83</a:t>
            </a:fld>
            <a:endParaRPr lang="en-CA"/>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84</a:t>
            </a:fld>
            <a:endParaRPr lang="en-CA"/>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86</a:t>
            </a:fld>
            <a:endParaRPr lang="en-CA"/>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87</a:t>
            </a:fld>
            <a:endParaRPr lang="en-CA"/>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90</a:t>
            </a:fld>
            <a:endParaRPr lang="en-CA"/>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92</a:t>
            </a:fld>
            <a:endParaRPr lang="en-CA"/>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95</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96</a:t>
            </a:fld>
            <a:endParaRPr lang="en-CA"/>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99</a:t>
            </a:fld>
            <a:endParaRPr lang="en-CA"/>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100</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101</a:t>
            </a:fld>
            <a:endParaRPr lang="en-CA"/>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103</a:t>
            </a:fld>
            <a:endParaRPr lang="en-CA"/>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106</a:t>
            </a:fld>
            <a:endParaRPr lang="en-CA"/>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107</a:t>
            </a:fld>
            <a:endParaRPr lang="en-CA"/>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112</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113</a:t>
            </a:fld>
            <a:endParaRPr lang="en-CA"/>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118</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119</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123</a:t>
            </a:fld>
            <a:endParaRPr lang="en-CA"/>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126</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129</a:t>
            </a:fld>
            <a:endParaRPr lang="en-CA"/>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131</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138</a:t>
            </a:fld>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142</a:t>
            </a:fld>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150</a:t>
            </a:fld>
            <a:endParaRPr lang="en-CA"/>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151</a:t>
            </a:fld>
            <a:endParaRPr lang="en-CA"/>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152</a:t>
            </a:fld>
            <a:endParaRPr lang="en-CA"/>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154</a:t>
            </a:fld>
            <a:endParaRPr lang="en-CA"/>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158</a:t>
            </a:fld>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165</a:t>
            </a:fld>
            <a:endParaRPr lang="en-CA"/>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166</a:t>
            </a:fld>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171</a:t>
            </a:fld>
            <a:endParaRPr lang="en-CA"/>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174</a:t>
            </a:fld>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180</a:t>
            </a:fld>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187</a:t>
            </a:fld>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188</a:t>
            </a:fld>
            <a:endParaRPr lang="en-CA"/>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200</a:t>
            </a:fld>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201</a:t>
            </a:fld>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203</a:t>
            </a:fld>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209</a:t>
            </a:fld>
            <a:endParaRPr lang="en-CA"/>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224</a:t>
            </a:fld>
            <a:endParaRPr lang="en-CA"/>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226</a:t>
            </a:fld>
            <a:endParaRPr 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228</a:t>
            </a:fld>
            <a:endParaRPr lang="en-CA"/>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240</a:t>
            </a:fld>
            <a:endParaRPr lang="en-CA"/>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241</a:t>
            </a:fld>
            <a:endParaRPr 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244</a:t>
            </a:fld>
            <a:endParaRPr lang="en-CA"/>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251</a:t>
            </a:fld>
            <a:endParaRPr 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254</a:t>
            </a:fld>
            <a:endParaRPr lang="en-CA"/>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255</a:t>
            </a:fld>
            <a:endParaRPr lang="en-CA"/>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259</a:t>
            </a:fld>
            <a:endParaRPr 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262</a:t>
            </a:fld>
            <a:endParaRPr 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263</a:t>
            </a:fld>
            <a:endParaRPr lang="en-US"/>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269</a:t>
            </a:fld>
            <a:endParaRPr lang="en-CA"/>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271</a:t>
            </a:fld>
            <a:endParaRPr 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280</a:t>
            </a:fld>
            <a:endParaRPr lang="en-CA"/>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286</a:t>
            </a:fld>
            <a:endParaRPr lang="en-US"/>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288</a:t>
            </a:fld>
            <a:endParaRPr lang="en-US"/>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291</a:t>
            </a:fld>
            <a:endParaRPr lang="en-CA"/>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685800" y="4343400"/>
            <a:ext cx="5486400" cy="4114800"/>
          </a:xfrm>
          <a:prstGeom prst="rect">
            <a:avLst/>
          </a:prstGeom>
          <a:noFill/>
          <a:ln>
            <a:noFill/>
          </a:ln>
        </p:spPr>
        <p:txBody>
          <a:bodyPr spcFirstLastPara="1" wrap="square" lIns="91415" tIns="45695" rIns="91415" bIns="45695" anchor="t" anchorCtr="0">
            <a:normAutofit/>
          </a:bodyPr>
          <a:lstStyle/>
          <a:p>
            <a:pPr>
              <a:spcBef>
                <a:spcPts val="0"/>
              </a:spcBef>
            </a:pPr>
            <a:endParaRPr dirty="0"/>
          </a:p>
        </p:txBody>
      </p:sp>
      <p:sp>
        <p:nvSpPr>
          <p:cNvPr id="262" name="Google Shape;262;p16:notes"/>
          <p:cNvSpPr txBox="1">
            <a:spLocks noGrp="1"/>
          </p:cNvSpPr>
          <p:nvPr>
            <p:ph type="sldNum" idx="12"/>
          </p:nvPr>
        </p:nvSpPr>
        <p:spPr>
          <a:xfrm>
            <a:off x="3884613" y="8685213"/>
            <a:ext cx="2971800" cy="457200"/>
          </a:xfrm>
          <a:prstGeom prst="rect">
            <a:avLst/>
          </a:prstGeom>
          <a:noFill/>
          <a:ln>
            <a:noFill/>
          </a:ln>
        </p:spPr>
        <p:txBody>
          <a:bodyPr spcFirstLastPara="1" wrap="square" lIns="91415" tIns="45695" rIns="91415" bIns="45695" anchor="b" anchorCtr="0">
            <a:noAutofit/>
          </a:bodyPr>
          <a:lstStyle/>
          <a:p>
            <a:pPr algn="r"/>
            <a:fld id="{00000000-1234-1234-1234-123412341234}" type="slidenum">
              <a:rPr lang="en-US"/>
              <a:pPr algn="r"/>
              <a:t>308</a:t>
            </a:fld>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685800" y="4343400"/>
            <a:ext cx="5486400" cy="4114800"/>
          </a:xfrm>
          <a:prstGeom prst="rect">
            <a:avLst/>
          </a:prstGeom>
          <a:noFill/>
          <a:ln>
            <a:noFill/>
          </a:ln>
        </p:spPr>
        <p:txBody>
          <a:bodyPr spcFirstLastPara="1" wrap="square" lIns="91415" tIns="45695" rIns="91415" bIns="45695" anchor="t" anchorCtr="0">
            <a:normAutofit/>
          </a:bodyPr>
          <a:lstStyle/>
          <a:p>
            <a:pPr>
              <a:spcBef>
                <a:spcPts val="0"/>
              </a:spcBef>
            </a:pPr>
            <a:endParaRPr dirty="0"/>
          </a:p>
        </p:txBody>
      </p:sp>
      <p:sp>
        <p:nvSpPr>
          <p:cNvPr id="262" name="Google Shape;262;p16:notes"/>
          <p:cNvSpPr txBox="1">
            <a:spLocks noGrp="1"/>
          </p:cNvSpPr>
          <p:nvPr>
            <p:ph type="sldNum" idx="12"/>
          </p:nvPr>
        </p:nvSpPr>
        <p:spPr>
          <a:xfrm>
            <a:off x="3884613" y="8685213"/>
            <a:ext cx="2971800" cy="457200"/>
          </a:xfrm>
          <a:prstGeom prst="rect">
            <a:avLst/>
          </a:prstGeom>
          <a:noFill/>
          <a:ln>
            <a:noFill/>
          </a:ln>
        </p:spPr>
        <p:txBody>
          <a:bodyPr spcFirstLastPara="1" wrap="square" lIns="91415" tIns="45695" rIns="91415" bIns="45695" anchor="b" anchorCtr="0">
            <a:noAutofit/>
          </a:bodyPr>
          <a:lstStyle/>
          <a:p>
            <a:pPr algn="r"/>
            <a:fld id="{00000000-1234-1234-1234-123412341234}" type="slidenum">
              <a:rPr lang="en-US"/>
              <a:pPr algn="r"/>
              <a:t>312</a:t>
            </a:fld>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315</a:t>
            </a:fld>
            <a:endParaRPr lang="en-CA"/>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317</a:t>
            </a:fld>
            <a:endParaRPr lang="en-US"/>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318</a:t>
            </a:fld>
            <a:endParaRPr lang="en-CA"/>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333</a:t>
            </a:fld>
            <a:endParaRPr lang="en-US"/>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334</a:t>
            </a:fld>
            <a:endParaRPr lang="en-US"/>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345</a:t>
            </a:fld>
            <a:endParaRPr lang="en-CA"/>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solidFill>
                <a:schemeClr val="tx1"/>
              </a:solidFill>
            </a:endParaRPr>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351</a:t>
            </a:fld>
            <a:endParaRPr lang="en-US"/>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solidFill>
                <a:schemeClr val="tx1"/>
              </a:solidFill>
            </a:endParaRPr>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360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CA5D935F-00FB-4E59-9D02-FD9E3138AD98}" type="slidenum">
              <a:rPr lang="en-US" altLang="ko-KR"/>
              <a:pPr>
                <a:defRPr/>
              </a:pPr>
              <a:t>‹#›</a:t>
            </a:fld>
            <a:endParaRPr lang="en-US" altLang="ko-K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BCA5E7E9-CCA4-494D-B2BE-30D08DDE7F1E}" type="slidenum">
              <a:rPr lang="en-US" altLang="ko-KR"/>
              <a:pPr>
                <a:defRPr/>
              </a:pPr>
              <a:t>‹#›</a:t>
            </a:fld>
            <a:endParaRPr lang="en-US" altLang="ko-K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90C0E5C9-FAAC-430A-9855-1597956E0E71}" type="slidenum">
              <a:rPr lang="en-US" altLang="ko-KR"/>
              <a:pPr>
                <a:defRPr/>
              </a:pPr>
              <a:t>‹#›</a:t>
            </a:fld>
            <a:endParaRPr lang="en-US" altLang="ko-K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6"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7" name="Rectangle 6"/>
          <p:cNvSpPr>
            <a:spLocks noGrp="1" noChangeArrowheads="1"/>
          </p:cNvSpPr>
          <p:nvPr>
            <p:ph type="sldNum" sz="quarter" idx="12"/>
          </p:nvPr>
        </p:nvSpPr>
        <p:spPr>
          <a:ln/>
        </p:spPr>
        <p:txBody>
          <a:bodyPr/>
          <a:lstStyle>
            <a:lvl1pPr>
              <a:defRPr/>
            </a:lvl1pPr>
          </a:lstStyle>
          <a:p>
            <a:pPr>
              <a:defRPr/>
            </a:pPr>
            <a:fld id="{FDBBE389-1195-4638-B1AF-A0731A8EF3B5}" type="slidenum">
              <a:rPr lang="en-US" altLang="ko-KR"/>
              <a:pPr>
                <a:defRPr/>
              </a:pPr>
              <a:t>‹#›</a:t>
            </a:fld>
            <a:endParaRPr lang="en-US" altLang="ko-K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8"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9" name="Rectangle 6"/>
          <p:cNvSpPr>
            <a:spLocks noGrp="1" noChangeArrowheads="1"/>
          </p:cNvSpPr>
          <p:nvPr>
            <p:ph type="sldNum" sz="quarter" idx="12"/>
          </p:nvPr>
        </p:nvSpPr>
        <p:spPr>
          <a:ln/>
        </p:spPr>
        <p:txBody>
          <a:bodyPr/>
          <a:lstStyle>
            <a:lvl1pPr>
              <a:defRPr/>
            </a:lvl1pPr>
          </a:lstStyle>
          <a:p>
            <a:pPr>
              <a:defRPr/>
            </a:pPr>
            <a:fld id="{D4C8EF94-96B4-40F0-B9AC-10DAC7D5B04D}" type="slidenum">
              <a:rPr lang="en-US" altLang="ko-KR"/>
              <a:pPr>
                <a:defRPr/>
              </a:pPr>
              <a:t>‹#›</a:t>
            </a:fld>
            <a:endParaRPr lang="en-US" altLang="ko-K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4"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5" name="Rectangle 6"/>
          <p:cNvSpPr>
            <a:spLocks noGrp="1" noChangeArrowheads="1"/>
          </p:cNvSpPr>
          <p:nvPr>
            <p:ph type="sldNum" sz="quarter" idx="12"/>
          </p:nvPr>
        </p:nvSpPr>
        <p:spPr>
          <a:ln/>
        </p:spPr>
        <p:txBody>
          <a:bodyPr/>
          <a:lstStyle>
            <a:lvl1pPr>
              <a:defRPr/>
            </a:lvl1pPr>
          </a:lstStyle>
          <a:p>
            <a:pPr>
              <a:defRPr/>
            </a:pPr>
            <a:fld id="{55D1493F-F007-48B7-A5CF-42DCE1A59D8C}" type="slidenum">
              <a:rPr lang="en-US" altLang="ko-KR"/>
              <a:pPr>
                <a:defRPr/>
              </a:pPr>
              <a:t>‹#›</a:t>
            </a:fld>
            <a:endParaRPr lang="en-US" altLang="ko-K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3"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4" name="Rectangle 6"/>
          <p:cNvSpPr>
            <a:spLocks noGrp="1" noChangeArrowheads="1"/>
          </p:cNvSpPr>
          <p:nvPr>
            <p:ph type="sldNum" sz="quarter" idx="12"/>
          </p:nvPr>
        </p:nvSpPr>
        <p:spPr>
          <a:ln/>
        </p:spPr>
        <p:txBody>
          <a:bodyPr/>
          <a:lstStyle>
            <a:lvl1pPr>
              <a:defRPr/>
            </a:lvl1pPr>
          </a:lstStyle>
          <a:p>
            <a:pPr>
              <a:defRPr/>
            </a:pPr>
            <a:fld id="{B9B67D5C-9B03-42D0-8577-B310C19384EF}" type="slidenum">
              <a:rPr lang="en-US" altLang="ko-KR"/>
              <a:pPr>
                <a:defRPr/>
              </a:pPr>
              <a:t>‹#›</a:t>
            </a:fld>
            <a:endParaRPr lang="en-US" altLang="ko-K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1"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6"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7" name="Rectangle 6"/>
          <p:cNvSpPr>
            <a:spLocks noGrp="1" noChangeArrowheads="1"/>
          </p:cNvSpPr>
          <p:nvPr>
            <p:ph type="sldNum" sz="quarter" idx="12"/>
          </p:nvPr>
        </p:nvSpPr>
        <p:spPr>
          <a:ln/>
        </p:spPr>
        <p:txBody>
          <a:bodyPr/>
          <a:lstStyle>
            <a:lvl1pPr>
              <a:defRPr/>
            </a:lvl1pPr>
          </a:lstStyle>
          <a:p>
            <a:pPr>
              <a:defRPr/>
            </a:pPr>
            <a:fld id="{9780CD8E-C87B-4EEA-A1D7-313B38D12A0C}" type="slidenum">
              <a:rPr lang="en-US" altLang="ko-KR"/>
              <a:pPr>
                <a:defRPr/>
              </a:pPr>
              <a:t>‹#›</a:t>
            </a:fld>
            <a:endParaRPr lang="en-US" altLang="ko-K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6"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7" name="Rectangle 6"/>
          <p:cNvSpPr>
            <a:spLocks noGrp="1" noChangeArrowheads="1"/>
          </p:cNvSpPr>
          <p:nvPr>
            <p:ph type="sldNum" sz="quarter" idx="12"/>
          </p:nvPr>
        </p:nvSpPr>
        <p:spPr>
          <a:ln/>
        </p:spPr>
        <p:txBody>
          <a:bodyPr/>
          <a:lstStyle>
            <a:lvl1pPr>
              <a:defRPr/>
            </a:lvl1pPr>
          </a:lstStyle>
          <a:p>
            <a:pPr>
              <a:defRPr/>
            </a:pPr>
            <a:fld id="{197AC908-BD19-426B-9565-0089307922C9}" type="slidenum">
              <a:rPr lang="en-US" altLang="ko-KR"/>
              <a:pPr>
                <a:defRPr/>
              </a:pPr>
              <a:t>‹#›</a:t>
            </a:fld>
            <a:endParaRPr lang="en-US" altLang="ko-K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57C9E319-8B69-47E9-9991-2DCC3E8D074F}" type="slidenum">
              <a:rPr lang="en-US" altLang="ko-KR"/>
              <a:pPr>
                <a:defRPr/>
              </a:pPr>
              <a:t>‹#›</a:t>
            </a:fld>
            <a:endParaRPr lang="en-US" altLang="ko-K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77396060-33EC-45C0-BB86-CF583FC2BD60}" type="slidenum">
              <a:rPr lang="en-US" altLang="ko-KR"/>
              <a:pPr>
                <a:defRPr/>
              </a:pPr>
              <a:t>‹#›</a:t>
            </a:fld>
            <a:endParaRPr lang="en-US" altLang="ko-K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ko-KR" smtClean="0"/>
              <a:t>Click to edit Master title style</a:t>
            </a:r>
          </a:p>
        </p:txBody>
      </p:sp>
      <p:sp>
        <p:nvSpPr>
          <p:cNvPr id="5123"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ko-KR" smtClean="0"/>
              <a:t>Click to edit Master text styles</a:t>
            </a:r>
          </a:p>
          <a:p>
            <a:pPr lvl="1"/>
            <a:r>
              <a:rPr lang="en-US" altLang="ko-KR" smtClean="0"/>
              <a:t>Second level</a:t>
            </a:r>
          </a:p>
          <a:p>
            <a:pPr lvl="2"/>
            <a:r>
              <a:rPr lang="en-US" altLang="ko-KR" smtClean="0"/>
              <a:t>Third level</a:t>
            </a:r>
          </a:p>
          <a:p>
            <a:pPr lvl="3"/>
            <a:r>
              <a:rPr lang="en-US" altLang="ko-KR" smtClean="0"/>
              <a:t>Fourth level</a:t>
            </a:r>
          </a:p>
          <a:p>
            <a:pPr lvl="4"/>
            <a:r>
              <a:rPr lang="en-US" altLang="ko-KR"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굴림" pitchFamily="50" charset="-127"/>
                <a:cs typeface="Arial" charset="0"/>
              </a:defRPr>
            </a:lvl1pPr>
          </a:lstStyle>
          <a:p>
            <a:pPr>
              <a:defRPr/>
            </a:pPr>
            <a:endParaRPr lang="ko-KR" altLang="ko-K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굴림" pitchFamily="50" charset="-127"/>
                <a:cs typeface="Arial" charset="0"/>
              </a:defRPr>
            </a:lvl1pPr>
          </a:lstStyle>
          <a:p>
            <a:pPr>
              <a:defRPr/>
            </a:pPr>
            <a:endParaRPr lang="ko-KR" altLang="ko-K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ea typeface="굴림" pitchFamily="50" charset="-127"/>
                <a:cs typeface="Arial" charset="0"/>
              </a:defRPr>
            </a:lvl1pPr>
          </a:lstStyle>
          <a:p>
            <a:pPr>
              <a:defRPr/>
            </a:pPr>
            <a:fld id="{8FDDF2B8-257D-41E8-B6D6-D87559E1FF13}" type="slidenum">
              <a:rPr lang="en-US" altLang="ko-KR"/>
              <a:pPr>
                <a:defRPr/>
              </a:pPr>
              <a:t>‹#›</a:t>
            </a:fld>
            <a:endParaRPr lang="en-US" altLang="ko-KR"/>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gif"/></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gif"/></Relationships>
</file>

<file path=ppt/slides/_rels/slide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gif"/><Relationship Id="rId4" Type="http://schemas.openxmlformats.org/officeDocument/2006/relationships/image" Target="../media/image8.gif"/></Relationships>
</file>

<file path=ppt/slides/_rels/slide2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gif"/><Relationship Id="rId4" Type="http://schemas.openxmlformats.org/officeDocument/2006/relationships/image" Target="../media/image8.gif"/></Relationships>
</file>

<file path=ppt/slides/_rels/slide2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gif"/><Relationship Id="rId7" Type="http://schemas.openxmlformats.org/officeDocument/2006/relationships/image" Target="../media/image2.gif"/><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8.gif"/><Relationship Id="rId5" Type="http://schemas.openxmlformats.org/officeDocument/2006/relationships/image" Target="../media/image10.jpeg"/><Relationship Id="rId4" Type="http://schemas.openxmlformats.org/officeDocument/2006/relationships/image" Target="../media/image1.gif"/></Relationships>
</file>

<file path=ppt/slides/_rels/slide27.xml.rels><?xml version="1.0" encoding="UTF-8" standalone="yes"?>
<Relationships xmlns="http://schemas.openxmlformats.org/package/2006/relationships"><Relationship Id="rId3" Type="http://schemas.openxmlformats.org/officeDocument/2006/relationships/image" Target="../media/image3.gif"/><Relationship Id="rId7"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8.gif"/><Relationship Id="rId5" Type="http://schemas.openxmlformats.org/officeDocument/2006/relationships/image" Target="../media/image2.gif"/><Relationship Id="rId4" Type="http://schemas.openxmlformats.org/officeDocument/2006/relationships/image" Target="../media/image1.gif"/></Relationships>
</file>

<file path=ppt/slides/_rels/slide2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gif"/><Relationship Id="rId7"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8.gif"/><Relationship Id="rId5" Type="http://schemas.openxmlformats.org/officeDocument/2006/relationships/image" Target="../media/image2.gif"/><Relationship Id="rId4" Type="http://schemas.openxmlformats.org/officeDocument/2006/relationships/image" Target="../media/image1.gif"/></Relationships>
</file>

<file path=ppt/slides/_rels/slide3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3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3.gif"/><Relationship Id="rId7" Type="http://schemas.openxmlformats.org/officeDocument/2006/relationships/image" Target="../media/image2.gif"/><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15.gif"/><Relationship Id="rId5" Type="http://schemas.openxmlformats.org/officeDocument/2006/relationships/image" Target="../media/image8.gif"/><Relationship Id="rId4" Type="http://schemas.openxmlformats.org/officeDocument/2006/relationships/image" Target="../media/image1.gi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3.gif"/><Relationship Id="rId7" Type="http://schemas.openxmlformats.org/officeDocument/2006/relationships/image" Target="../media/image2.gif"/><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15.gif"/><Relationship Id="rId5" Type="http://schemas.openxmlformats.org/officeDocument/2006/relationships/image" Target="../media/image8.gif"/><Relationship Id="rId4" Type="http://schemas.openxmlformats.org/officeDocument/2006/relationships/image" Target="../media/image1.gif"/></Relationships>
</file>

<file path=ppt/slides/_rels/slide40.xml.rels><?xml version="1.0" encoding="UTF-8" standalone="yes"?>
<Relationships xmlns="http://schemas.openxmlformats.org/package/2006/relationships"><Relationship Id="rId3" Type="http://schemas.openxmlformats.org/officeDocument/2006/relationships/image" Target="../media/image3.gif"/><Relationship Id="rId7"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8.gif"/><Relationship Id="rId5" Type="http://schemas.openxmlformats.org/officeDocument/2006/relationships/image" Target="../media/image2.gif"/><Relationship Id="rId4" Type="http://schemas.openxmlformats.org/officeDocument/2006/relationships/image" Target="../media/image1.gif"/></Relationships>
</file>

<file path=ppt/slides/_rels/slide4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7.xml"/><Relationship Id="rId4" Type="http://schemas.openxmlformats.org/officeDocument/2006/relationships/image" Target="../media/image21.gif"/></Relationships>
</file>

<file path=ppt/slides/_rels/slide4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7.xml"/><Relationship Id="rId4" Type="http://schemas.openxmlformats.org/officeDocument/2006/relationships/image" Target="../media/image21.gif"/></Relationships>
</file>

<file path=ppt/slides/_rels/slide4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8.gif"/><Relationship Id="rId4" Type="http://schemas.openxmlformats.org/officeDocument/2006/relationships/image" Target="../media/image3.gif"/></Relationships>
</file>

<file path=ppt/slides/_rels/slide52.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gif"/><Relationship Id="rId3" Type="http://schemas.openxmlformats.org/officeDocument/2006/relationships/image" Target="../media/image23.gif"/><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26.xml"/><Relationship Id="rId16"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31.jpeg"/><Relationship Id="rId5" Type="http://schemas.openxmlformats.org/officeDocument/2006/relationships/image" Target="../media/image25.jpeg"/><Relationship Id="rId15" Type="http://schemas.openxmlformats.org/officeDocument/2006/relationships/image" Target="../media/image1.gif"/><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4.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8" Type="http://schemas.openxmlformats.org/officeDocument/2006/relationships/image" Target="../media/image37.gif"/><Relationship Id="rId3" Type="http://schemas.openxmlformats.org/officeDocument/2006/relationships/image" Target="../media/image35.png"/><Relationship Id="rId7" Type="http://schemas.openxmlformats.org/officeDocument/2006/relationships/hyperlink" Target="http://www.fg-a.com/" TargetMode="External"/><Relationship Id="rId2" Type="http://schemas.openxmlformats.org/officeDocument/2006/relationships/notesSlide" Target="../notesSlides/notesSlide27.xml"/><Relationship Id="rId1" Type="http://schemas.openxmlformats.org/officeDocument/2006/relationships/slideLayout" Target="../slideLayouts/slideLayout6.xml"/><Relationship Id="rId6" Type="http://schemas.openxmlformats.org/officeDocument/2006/relationships/image" Target="../media/image2.gif"/><Relationship Id="rId5" Type="http://schemas.openxmlformats.org/officeDocument/2006/relationships/image" Target="../media/image1.gif"/><Relationship Id="rId4" Type="http://schemas.openxmlformats.org/officeDocument/2006/relationships/image" Target="../media/image36.wmf"/></Relationships>
</file>

<file path=ppt/slides/_rels/slide5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8" Type="http://schemas.openxmlformats.org/officeDocument/2006/relationships/image" Target="../media/image37.gif"/><Relationship Id="rId3" Type="http://schemas.openxmlformats.org/officeDocument/2006/relationships/image" Target="../media/image35.png"/><Relationship Id="rId7" Type="http://schemas.openxmlformats.org/officeDocument/2006/relationships/hyperlink" Target="http://www.fg-a.com/" TargetMode="External"/><Relationship Id="rId2" Type="http://schemas.openxmlformats.org/officeDocument/2006/relationships/notesSlide" Target="../notesSlides/notesSlide29.xml"/><Relationship Id="rId1" Type="http://schemas.openxmlformats.org/officeDocument/2006/relationships/slideLayout" Target="../slideLayouts/slideLayout6.xml"/><Relationship Id="rId6" Type="http://schemas.openxmlformats.org/officeDocument/2006/relationships/image" Target="../media/image2.gif"/><Relationship Id="rId5" Type="http://schemas.openxmlformats.org/officeDocument/2006/relationships/image" Target="../media/image1.gif"/><Relationship Id="rId4" Type="http://schemas.openxmlformats.org/officeDocument/2006/relationships/image" Target="../media/image36.wmf"/></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38.gif"/><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2.gif"/><Relationship Id="rId5" Type="http://schemas.openxmlformats.org/officeDocument/2006/relationships/image" Target="../media/image41.png"/><Relationship Id="rId4" Type="http://schemas.openxmlformats.org/officeDocument/2006/relationships/image" Target="../media/image40.jpeg"/></Relationships>
</file>

<file path=ppt/slides/_rels/slide61.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42.jpeg"/><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62.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42.jpeg"/><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gif"/><Relationship Id="rId3" Type="http://schemas.openxmlformats.org/officeDocument/2006/relationships/image" Target="../media/image23.gif"/><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31.xml"/><Relationship Id="rId16"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31.jpeg"/><Relationship Id="rId5" Type="http://schemas.openxmlformats.org/officeDocument/2006/relationships/image" Target="../media/image25.jpeg"/><Relationship Id="rId15" Type="http://schemas.openxmlformats.org/officeDocument/2006/relationships/image" Target="../media/image1.gif"/><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4.jpeg"/></Relationships>
</file>

<file path=ppt/slides/_rels/slide67.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gif"/><Relationship Id="rId3" Type="http://schemas.openxmlformats.org/officeDocument/2006/relationships/image" Target="../media/image23.gif"/><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32.xml"/><Relationship Id="rId16"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31.jpeg"/><Relationship Id="rId5" Type="http://schemas.openxmlformats.org/officeDocument/2006/relationships/image" Target="../media/image25.jpeg"/><Relationship Id="rId15" Type="http://schemas.openxmlformats.org/officeDocument/2006/relationships/image" Target="../media/image1.gif"/><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4.jpeg"/></Relationships>
</file>

<file path=ppt/slides/_rels/slide7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8.gif"/><Relationship Id="rId1" Type="http://schemas.openxmlformats.org/officeDocument/2006/relationships/slideLayout" Target="../slideLayouts/slideLayout7.xml"/><Relationship Id="rId5" Type="http://schemas.openxmlformats.org/officeDocument/2006/relationships/image" Target="../media/image3.gif"/><Relationship Id="rId4" Type="http://schemas.openxmlformats.org/officeDocument/2006/relationships/image" Target="../media/image2.gif"/></Relationships>
</file>

<file path=ppt/slides/_rels/slide8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7.xml"/><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85.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44.png"/><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3.gif"/><Relationship Id="rId4" Type="http://schemas.openxmlformats.org/officeDocument/2006/relationships/image" Target="../media/image2.gif"/></Relationships>
</file>

<file path=ppt/slides/_rels/slide8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21.gif"/><Relationship Id="rId1" Type="http://schemas.openxmlformats.org/officeDocument/2006/relationships/slideLayout" Target="../slideLayouts/slideLayout7.xml"/><Relationship Id="rId4" Type="http://schemas.openxmlformats.org/officeDocument/2006/relationships/image" Target="../media/image3.gif"/></Relationships>
</file>

<file path=ppt/slides/_rels/slide8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21.gif"/><Relationship Id="rId1" Type="http://schemas.openxmlformats.org/officeDocument/2006/relationships/slideLayout" Target="../slideLayouts/slideLayout7.xml"/><Relationship Id="rId4" Type="http://schemas.openxmlformats.org/officeDocument/2006/relationships/image" Target="../media/image3.gif"/></Relationships>
</file>

<file path=ppt/slides/_rels/slide90.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21.gif"/><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image" Target="../media/image2.gif"/></Relationships>
</file>

<file path=ppt/slides/_rels/slide92.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41.xml"/><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93.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47.png"/><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94.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47.png"/><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9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42.xml"/><Relationship Id="rId1" Type="http://schemas.openxmlformats.org/officeDocument/2006/relationships/slideLayout" Target="../slideLayouts/slideLayout6.xml"/><Relationship Id="rId6" Type="http://schemas.openxmlformats.org/officeDocument/2006/relationships/image" Target="../media/image2.gif"/><Relationship Id="rId5" Type="http://schemas.openxmlformats.org/officeDocument/2006/relationships/image" Target="../media/image21.gif"/><Relationship Id="rId4" Type="http://schemas.openxmlformats.org/officeDocument/2006/relationships/image" Target="../media/image48.wmf"/></Relationships>
</file>

<file path=ppt/slides/_rels/slide9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gif"/><Relationship Id="rId3" Type="http://schemas.openxmlformats.org/officeDocument/2006/relationships/image" Target="../media/image23.gif"/><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45.xml"/><Relationship Id="rId16"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31.jpeg"/><Relationship Id="rId5" Type="http://schemas.openxmlformats.org/officeDocument/2006/relationships/image" Target="../media/image25.jpeg"/><Relationship Id="rId15" Type="http://schemas.openxmlformats.org/officeDocument/2006/relationships/image" Target="../media/image1.gif"/><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4.jpeg"/></Relationships>
</file>

<file path=ppt/slides/_rels/slide10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6.xml"/><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10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8.xml"/><Relationship Id="rId1" Type="http://schemas.openxmlformats.org/officeDocument/2006/relationships/slideLayout" Target="../slideLayouts/slideLayout7.xml"/><Relationship Id="rId6" Type="http://schemas.openxmlformats.org/officeDocument/2006/relationships/image" Target="../media/image21.gif"/><Relationship Id="rId5" Type="http://schemas.openxmlformats.org/officeDocument/2006/relationships/image" Target="../media/image2.gif"/><Relationship Id="rId4" Type="http://schemas.openxmlformats.org/officeDocument/2006/relationships/image" Target="../media/image1.gif"/></Relationships>
</file>

<file path=ppt/slides/_rels/slide10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9.xml"/><Relationship Id="rId1" Type="http://schemas.openxmlformats.org/officeDocument/2006/relationships/slideLayout" Target="../slideLayouts/slideLayout7.xml"/><Relationship Id="rId6" Type="http://schemas.openxmlformats.org/officeDocument/2006/relationships/image" Target="../media/image21.gif"/><Relationship Id="rId5" Type="http://schemas.openxmlformats.org/officeDocument/2006/relationships/image" Target="../media/image2.gif"/><Relationship Id="rId4" Type="http://schemas.openxmlformats.org/officeDocument/2006/relationships/image" Target="../media/image1.gif"/></Relationships>
</file>

<file path=ppt/slides/_rels/slide108.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50.wmf"/><Relationship Id="rId1" Type="http://schemas.openxmlformats.org/officeDocument/2006/relationships/slideLayout" Target="../slideLayouts/slideLayout7.xml"/><Relationship Id="rId6" Type="http://schemas.openxmlformats.org/officeDocument/2006/relationships/image" Target="../media/image2.gif"/><Relationship Id="rId5" Type="http://schemas.openxmlformats.org/officeDocument/2006/relationships/image" Target="../media/image51.wmf"/><Relationship Id="rId4" Type="http://schemas.openxmlformats.org/officeDocument/2006/relationships/image" Target="../media/image36.wmf"/></Relationships>
</file>

<file path=ppt/slides/_rels/slide109.xml.rels><?xml version="1.0" encoding="UTF-8" standalone="yes"?>
<Relationships xmlns="http://schemas.openxmlformats.org/package/2006/relationships"><Relationship Id="rId3" Type="http://schemas.openxmlformats.org/officeDocument/2006/relationships/image" Target="../media/image50.wmf"/><Relationship Id="rId2" Type="http://schemas.openxmlformats.org/officeDocument/2006/relationships/image" Target="../media/image51.wmf"/><Relationship Id="rId1" Type="http://schemas.openxmlformats.org/officeDocument/2006/relationships/slideLayout" Target="../slideLayouts/slideLayout7.xml"/><Relationship Id="rId6" Type="http://schemas.openxmlformats.org/officeDocument/2006/relationships/image" Target="../media/image36.wmf"/><Relationship Id="rId5" Type="http://schemas.openxmlformats.org/officeDocument/2006/relationships/image" Target="../media/image2.gif"/><Relationship Id="rId4" Type="http://schemas.openxmlformats.org/officeDocument/2006/relationships/image" Target="../media/image21.gif"/></Relationships>
</file>

<file path=ppt/slides/_rels/slide110.xml.rels><?xml version="1.0" encoding="UTF-8" standalone="yes"?>
<Relationships xmlns="http://schemas.openxmlformats.org/package/2006/relationships"><Relationship Id="rId3" Type="http://schemas.openxmlformats.org/officeDocument/2006/relationships/image" Target="../media/image50.wmf"/><Relationship Id="rId2" Type="http://schemas.openxmlformats.org/officeDocument/2006/relationships/image" Target="../media/image51.wmf"/><Relationship Id="rId1" Type="http://schemas.openxmlformats.org/officeDocument/2006/relationships/slideLayout" Target="../slideLayouts/slideLayout7.xml"/><Relationship Id="rId6" Type="http://schemas.openxmlformats.org/officeDocument/2006/relationships/image" Target="../media/image36.wmf"/><Relationship Id="rId5" Type="http://schemas.openxmlformats.org/officeDocument/2006/relationships/image" Target="../media/image2.gif"/><Relationship Id="rId4" Type="http://schemas.openxmlformats.org/officeDocument/2006/relationships/image" Target="../media/image21.gif"/></Relationships>
</file>

<file path=ppt/slides/_rels/slide111.xml.rels><?xml version="1.0" encoding="UTF-8" standalone="yes"?>
<Relationships xmlns="http://schemas.openxmlformats.org/package/2006/relationships"><Relationship Id="rId3" Type="http://schemas.openxmlformats.org/officeDocument/2006/relationships/image" Target="../media/image51.wmf"/><Relationship Id="rId2" Type="http://schemas.openxmlformats.org/officeDocument/2006/relationships/image" Target="../media/image52.jpeg"/><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21.gif"/></Relationships>
</file>

<file path=ppt/slides/_rels/slide112.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50.xml"/><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36.wmf"/></Relationships>
</file>

<file path=ppt/slides/_rels/slide11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1.xml"/><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114.xml.rels><?xml version="1.0" encoding="UTF-8" standalone="yes"?>
<Relationships xmlns="http://schemas.openxmlformats.org/package/2006/relationships"><Relationship Id="rId3" Type="http://schemas.openxmlformats.org/officeDocument/2006/relationships/image" Target="../media/image50.wmf"/><Relationship Id="rId2" Type="http://schemas.openxmlformats.org/officeDocument/2006/relationships/image" Target="../media/image53.jpeg"/><Relationship Id="rId1" Type="http://schemas.openxmlformats.org/officeDocument/2006/relationships/slideLayout" Target="../slideLayouts/slideLayout7.xml"/><Relationship Id="rId5" Type="http://schemas.openxmlformats.org/officeDocument/2006/relationships/image" Target="../media/image21.gif"/><Relationship Id="rId4" Type="http://schemas.openxmlformats.org/officeDocument/2006/relationships/image" Target="../media/image54.png"/></Relationships>
</file>

<file path=ppt/slides/_rels/slide115.xml.rels><?xml version="1.0" encoding="UTF-8" standalone="yes"?>
<Relationships xmlns="http://schemas.openxmlformats.org/package/2006/relationships"><Relationship Id="rId3" Type="http://schemas.openxmlformats.org/officeDocument/2006/relationships/image" Target="../media/image50.wmf"/><Relationship Id="rId2" Type="http://schemas.openxmlformats.org/officeDocument/2006/relationships/image" Target="../media/image53.jpeg"/><Relationship Id="rId1" Type="http://schemas.openxmlformats.org/officeDocument/2006/relationships/slideLayout" Target="../slideLayouts/slideLayout7.xml"/><Relationship Id="rId5" Type="http://schemas.openxmlformats.org/officeDocument/2006/relationships/image" Target="../media/image21.gif"/><Relationship Id="rId4" Type="http://schemas.openxmlformats.org/officeDocument/2006/relationships/image" Target="../media/image54.png"/></Relationships>
</file>

<file path=ppt/slides/_rels/slide11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eg"/><Relationship Id="rId1" Type="http://schemas.openxmlformats.org/officeDocument/2006/relationships/slideLayout" Target="../slideLayouts/slideLayout7.xml"/><Relationship Id="rId4" Type="http://schemas.openxmlformats.org/officeDocument/2006/relationships/image" Target="../media/image50.wmf"/></Relationships>
</file>

<file path=ppt/slides/_rels/slide11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eg"/><Relationship Id="rId1" Type="http://schemas.openxmlformats.org/officeDocument/2006/relationships/slideLayout" Target="../slideLayouts/slideLayout7.xml"/><Relationship Id="rId4" Type="http://schemas.openxmlformats.org/officeDocument/2006/relationships/image" Target="../media/image50.wmf"/></Relationships>
</file>

<file path=ppt/slides/_rels/slide11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21.gif"/></Relationships>
</file>

<file path=ppt/slides/_rels/slide119.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43.jpeg"/></Relationships>
</file>

<file path=ppt/slides/_rels/slide120.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55.wmf"/><Relationship Id="rId1" Type="http://schemas.openxmlformats.org/officeDocument/2006/relationships/slideLayout" Target="../slideLayouts/slideLayout6.xml"/></Relationships>
</file>

<file path=ppt/slides/_rels/slide121.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55.wmf"/><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124.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6.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gif"/><Relationship Id="rId3" Type="http://schemas.openxmlformats.org/officeDocument/2006/relationships/image" Target="../media/image23.gif"/><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55.xml"/><Relationship Id="rId16"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31.jpeg"/><Relationship Id="rId5" Type="http://schemas.openxmlformats.org/officeDocument/2006/relationships/image" Target="../media/image25.jpeg"/><Relationship Id="rId15" Type="http://schemas.openxmlformats.org/officeDocument/2006/relationships/image" Target="../media/image1.gif"/><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4.jpeg"/></Relationships>
</file>

<file path=ppt/slides/_rels/slide1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132.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6.xml"/></Relationships>
</file>

<file path=ppt/slides/_rels/slide133.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57.jpeg"/><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134.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57.jpeg"/><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13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57.jpeg"/><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13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8.xml"/><Relationship Id="rId1" Type="http://schemas.openxmlformats.org/officeDocument/2006/relationships/slideLayout" Target="../slideLayouts/slideLayout7.xml"/><Relationship Id="rId5" Type="http://schemas.openxmlformats.org/officeDocument/2006/relationships/image" Target="../media/image58.png"/><Relationship Id="rId4" Type="http://schemas.openxmlformats.org/officeDocument/2006/relationships/image" Target="../media/image21.gif"/></Relationships>
</file>

<file path=ppt/slides/_rels/slide13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jpeg"/><Relationship Id="rId1" Type="http://schemas.openxmlformats.org/officeDocument/2006/relationships/slideLayout" Target="../slideLayouts/slideLayout6.xml"/><Relationship Id="rId4" Type="http://schemas.openxmlformats.org/officeDocument/2006/relationships/image" Target="../media/image8.gif"/></Relationships>
</file>

<file path=ppt/slides/_rels/slide14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9.xml"/><Relationship Id="rId1" Type="http://schemas.openxmlformats.org/officeDocument/2006/relationships/slideLayout" Target="../slideLayouts/slideLayout6.xml"/><Relationship Id="rId5" Type="http://schemas.openxmlformats.org/officeDocument/2006/relationships/image" Target="../media/image8.gif"/><Relationship Id="rId4" Type="http://schemas.openxmlformats.org/officeDocument/2006/relationships/image" Target="../media/image60.png"/></Relationships>
</file>

<file path=ppt/slides/_rels/slide143.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57.jpeg"/><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14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21.gif"/><Relationship Id="rId1" Type="http://schemas.openxmlformats.org/officeDocument/2006/relationships/slideLayout" Target="../slideLayouts/slideLayout7.xml"/><Relationship Id="rId5" Type="http://schemas.openxmlformats.org/officeDocument/2006/relationships/image" Target="../media/image63.jpeg"/><Relationship Id="rId4" Type="http://schemas.openxmlformats.org/officeDocument/2006/relationships/image" Target="../media/image62.jpeg"/></Relationships>
</file>

<file path=ppt/slides/_rels/slide14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png"/><Relationship Id="rId1" Type="http://schemas.openxmlformats.org/officeDocument/2006/relationships/slideLayout" Target="../slideLayouts/slideLayout7.xml"/><Relationship Id="rId5" Type="http://schemas.openxmlformats.org/officeDocument/2006/relationships/image" Target="../media/image67.jpeg"/><Relationship Id="rId4" Type="http://schemas.openxmlformats.org/officeDocument/2006/relationships/image" Target="../media/image66.png"/></Relationships>
</file>

<file path=ppt/slides/_rels/slide14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68.jpeg"/><Relationship Id="rId1" Type="http://schemas.openxmlformats.org/officeDocument/2006/relationships/slideLayout" Target="../slideLayouts/slideLayout7.xml"/><Relationship Id="rId4" Type="http://schemas.openxmlformats.org/officeDocument/2006/relationships/image" Target="../media/image8.gif"/></Relationships>
</file>

<file path=ppt/slides/_rels/slide14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68.jpeg"/><Relationship Id="rId1" Type="http://schemas.openxmlformats.org/officeDocument/2006/relationships/slideLayout" Target="../slideLayouts/slideLayout7.xml"/><Relationship Id="rId4" Type="http://schemas.openxmlformats.org/officeDocument/2006/relationships/image" Target="../media/image8.gif"/></Relationships>
</file>

<file path=ppt/slides/_rels/slide14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68.jpeg"/><Relationship Id="rId1" Type="http://schemas.openxmlformats.org/officeDocument/2006/relationships/slideLayout" Target="../slideLayouts/slideLayout7.xml"/><Relationship Id="rId4" Type="http://schemas.openxmlformats.org/officeDocument/2006/relationships/image" Target="../media/image8.gif"/></Relationships>
</file>

<file path=ppt/slides/_rels/slide14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68.jpeg"/><Relationship Id="rId1" Type="http://schemas.openxmlformats.org/officeDocument/2006/relationships/slideLayout" Target="../slideLayouts/slideLayout7.xml"/><Relationship Id="rId4" Type="http://schemas.openxmlformats.org/officeDocument/2006/relationships/image" Target="../media/image8.gif"/></Relationships>
</file>

<file path=ppt/slides/_rels/slide150.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60.xml"/><Relationship Id="rId1" Type="http://schemas.openxmlformats.org/officeDocument/2006/relationships/slideLayout" Target="../slideLayouts/slideLayout7.xml"/><Relationship Id="rId6" Type="http://schemas.openxmlformats.org/officeDocument/2006/relationships/image" Target="../media/image2.gif"/><Relationship Id="rId5" Type="http://schemas.openxmlformats.org/officeDocument/2006/relationships/image" Target="../media/image69.gif"/><Relationship Id="rId4" Type="http://schemas.openxmlformats.org/officeDocument/2006/relationships/image" Target="../media/image1.gif"/></Relationships>
</file>

<file path=ppt/slides/_rels/slide15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61.xml"/><Relationship Id="rId1" Type="http://schemas.openxmlformats.org/officeDocument/2006/relationships/slideLayout" Target="../slideLayouts/slideLayout7.xml"/><Relationship Id="rId4" Type="http://schemas.openxmlformats.org/officeDocument/2006/relationships/image" Target="../media/image21.gif"/></Relationships>
</file>

<file path=ppt/slides/_rels/slide15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62.xml"/><Relationship Id="rId1" Type="http://schemas.openxmlformats.org/officeDocument/2006/relationships/slideLayout" Target="../slideLayouts/slideLayout7.xml"/><Relationship Id="rId4" Type="http://schemas.openxmlformats.org/officeDocument/2006/relationships/image" Target="../media/image21.gif"/></Relationships>
</file>

<file path=ppt/slides/_rels/slide15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70.png"/><Relationship Id="rId1" Type="http://schemas.openxmlformats.org/officeDocument/2006/relationships/slideLayout" Target="../slideLayouts/slideLayout7.xml"/><Relationship Id="rId4" Type="http://schemas.openxmlformats.org/officeDocument/2006/relationships/image" Target="../media/image71.wmf"/></Relationships>
</file>

<file path=ppt/slides/_rels/slide15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63.xml"/><Relationship Id="rId1" Type="http://schemas.openxmlformats.org/officeDocument/2006/relationships/slideLayout" Target="../slideLayouts/slideLayout7.xml"/><Relationship Id="rId4" Type="http://schemas.openxmlformats.org/officeDocument/2006/relationships/image" Target="../media/image72.jpeg"/></Relationships>
</file>

<file path=ppt/slides/_rels/slide15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0.png"/><Relationship Id="rId1" Type="http://schemas.openxmlformats.org/officeDocument/2006/relationships/slideLayout" Target="../slideLayouts/slideLayout6.xml"/><Relationship Id="rId4" Type="http://schemas.openxmlformats.org/officeDocument/2006/relationships/image" Target="../media/image8.gif"/></Relationships>
</file>

<file path=ppt/slides/_rels/slide15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0.png"/><Relationship Id="rId1" Type="http://schemas.openxmlformats.org/officeDocument/2006/relationships/slideLayout" Target="../slideLayouts/slideLayout6.xml"/><Relationship Id="rId4" Type="http://schemas.openxmlformats.org/officeDocument/2006/relationships/image" Target="../media/image8.gif"/></Relationships>
</file>

<file path=ppt/slides/_rels/slide15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6.xml"/></Relationships>
</file>

<file path=ppt/slides/_rels/slide15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166.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gif"/><Relationship Id="rId3" Type="http://schemas.openxmlformats.org/officeDocument/2006/relationships/image" Target="../media/image23.gif"/><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66.xml"/><Relationship Id="rId16"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31.jpeg"/><Relationship Id="rId5" Type="http://schemas.openxmlformats.org/officeDocument/2006/relationships/image" Target="../media/image25.jpeg"/><Relationship Id="rId15" Type="http://schemas.openxmlformats.org/officeDocument/2006/relationships/image" Target="../media/image1.gif"/><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4.jpeg"/></Relationships>
</file>

<file path=ppt/slides/_rels/slide167.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0.png"/><Relationship Id="rId1" Type="http://schemas.openxmlformats.org/officeDocument/2006/relationships/slideLayout" Target="../slideLayouts/slideLayout6.xml"/><Relationship Id="rId4" Type="http://schemas.openxmlformats.org/officeDocument/2006/relationships/image" Target="../media/image8.gif"/></Relationships>
</file>

<file path=ppt/slides/_rels/slide176.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74.jpeg"/><Relationship Id="rId1" Type="http://schemas.openxmlformats.org/officeDocument/2006/relationships/slideLayout" Target="../slideLayouts/slideLayout6.xml"/><Relationship Id="rId5" Type="http://schemas.openxmlformats.org/officeDocument/2006/relationships/image" Target="../media/image70.png"/><Relationship Id="rId4" Type="http://schemas.openxmlformats.org/officeDocument/2006/relationships/image" Target="../media/image3.gif"/></Relationships>
</file>

<file path=ppt/slides/_rels/slide177.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74.jpeg"/><Relationship Id="rId1" Type="http://schemas.openxmlformats.org/officeDocument/2006/relationships/slideLayout" Target="../slideLayouts/slideLayout6.xml"/><Relationship Id="rId5" Type="http://schemas.openxmlformats.org/officeDocument/2006/relationships/image" Target="../media/image70.png"/><Relationship Id="rId4" Type="http://schemas.openxmlformats.org/officeDocument/2006/relationships/image" Target="../media/image3.gif"/></Relationships>
</file>

<file path=ppt/slides/_rels/slide17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jpeg"/><Relationship Id="rId1" Type="http://schemas.openxmlformats.org/officeDocument/2006/relationships/slideLayout" Target="../slideLayouts/slideLayout7.xml"/><Relationship Id="rId4" Type="http://schemas.openxmlformats.org/officeDocument/2006/relationships/image" Target="../media/image21.gif"/></Relationships>
</file>

<file path=ppt/slides/_rels/slide179.x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image" Target="../media/image77.jpeg"/><Relationship Id="rId1" Type="http://schemas.openxmlformats.org/officeDocument/2006/relationships/slideLayout" Target="../slideLayouts/slideLayout7.xml"/><Relationship Id="rId6" Type="http://schemas.openxmlformats.org/officeDocument/2006/relationships/image" Target="../media/image2.gif"/><Relationship Id="rId5" Type="http://schemas.openxmlformats.org/officeDocument/2006/relationships/image" Target="../media/image21.gif"/><Relationship Id="rId4" Type="http://schemas.openxmlformats.org/officeDocument/2006/relationships/image" Target="../media/image78.png"/></Relationships>
</file>

<file path=ppt/slides/_rels/slide18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9.xml"/><Relationship Id="rId1" Type="http://schemas.openxmlformats.org/officeDocument/2006/relationships/slideLayout" Target="../slideLayouts/slideLayout7.xml"/><Relationship Id="rId6" Type="http://schemas.openxmlformats.org/officeDocument/2006/relationships/image" Target="../media/image2.gif"/><Relationship Id="rId5" Type="http://schemas.openxmlformats.org/officeDocument/2006/relationships/image" Target="../media/image78.png"/><Relationship Id="rId4" Type="http://schemas.openxmlformats.org/officeDocument/2006/relationships/image" Target="../media/image36.wmf"/></Relationships>
</file>

<file path=ppt/slides/_rels/slide18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21.gif"/><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80.jpeg"/><Relationship Id="rId1" Type="http://schemas.openxmlformats.org/officeDocument/2006/relationships/slideLayout" Target="../slideLayouts/slideLayout7.xml"/><Relationship Id="rId5" Type="http://schemas.openxmlformats.org/officeDocument/2006/relationships/hyperlink" Target="https://i.pinimg.com/originals/0f/9f/13/0f9f13ec39cb5adc246016b7dc6d8743.jpg" TargetMode="External"/><Relationship Id="rId4" Type="http://schemas.openxmlformats.org/officeDocument/2006/relationships/image" Target="../media/image81.jpeg"/></Relationships>
</file>

<file path=ppt/slides/_rels/slide18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6.xml"/></Relationships>
</file>

<file path=ppt/slides/_rels/slide188.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71.xml"/><Relationship Id="rId1" Type="http://schemas.openxmlformats.org/officeDocument/2006/relationships/slideLayout" Target="../slideLayouts/slideLayout7.xml"/><Relationship Id="rId4" Type="http://schemas.openxmlformats.org/officeDocument/2006/relationships/image" Target="../media/image1.gif"/></Relationships>
</file>

<file path=ppt/slides/_rels/slide189.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Layout" Target="../slideLayouts/slideLayout7.xml"/><Relationship Id="rId5" Type="http://schemas.openxmlformats.org/officeDocument/2006/relationships/image" Target="../media/image82.png"/><Relationship Id="rId4" Type="http://schemas.openxmlformats.org/officeDocument/2006/relationships/image" Target="../media/image21.gif"/></Relationships>
</file>

<file path=ppt/slides/_rels/slide19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Layout" Target="../slideLayouts/slideLayout7.xml"/><Relationship Id="rId5" Type="http://schemas.openxmlformats.org/officeDocument/2006/relationships/image" Target="../media/image82.png"/><Relationship Id="rId4" Type="http://schemas.openxmlformats.org/officeDocument/2006/relationships/image" Target="../media/image21.gif"/></Relationships>
</file>

<file path=ppt/slides/_rels/slide192.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Layout" Target="../slideLayouts/slideLayout7.xml"/><Relationship Id="rId5" Type="http://schemas.openxmlformats.org/officeDocument/2006/relationships/image" Target="../media/image82.png"/><Relationship Id="rId4" Type="http://schemas.openxmlformats.org/officeDocument/2006/relationships/image" Target="../media/image21.gif"/></Relationships>
</file>

<file path=ppt/slides/_rels/slide193.x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image" Target="../media/image85.jpeg"/><Relationship Id="rId1" Type="http://schemas.openxmlformats.org/officeDocument/2006/relationships/slideLayout" Target="../slideLayouts/slideLayout6.xml"/><Relationship Id="rId5" Type="http://schemas.openxmlformats.org/officeDocument/2006/relationships/image" Target="../media/image21.gif"/><Relationship Id="rId4" Type="http://schemas.openxmlformats.org/officeDocument/2006/relationships/image" Target="../media/image82.png"/></Relationships>
</file>

<file path=ppt/slides/_rels/slide19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21.gif"/><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21.gif"/><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50.wmf"/><Relationship Id="rId1" Type="http://schemas.openxmlformats.org/officeDocument/2006/relationships/slideLayout" Target="../slideLayouts/slideLayout7.xml"/><Relationship Id="rId5" Type="http://schemas.openxmlformats.org/officeDocument/2006/relationships/image" Target="../media/image21.gif"/><Relationship Id="rId4" Type="http://schemas.openxmlformats.org/officeDocument/2006/relationships/image" Target="../media/image76.png"/></Relationships>
</file>

<file path=ppt/slides/_rels/slide197.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198.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199.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20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20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202.xml.rels><?xml version="1.0" encoding="UTF-8" standalone="yes"?>
<Relationships xmlns="http://schemas.openxmlformats.org/package/2006/relationships"><Relationship Id="rId3" Type="http://schemas.openxmlformats.org/officeDocument/2006/relationships/image" Target="../media/image86.wmf"/><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74.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76.png"/><Relationship Id="rId4" Type="http://schemas.openxmlformats.org/officeDocument/2006/relationships/image" Target="../media/image87.jpeg"/></Relationships>
</file>

<file path=ppt/slides/_rels/slide20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21.gif"/><Relationship Id="rId5" Type="http://schemas.openxmlformats.org/officeDocument/2006/relationships/image" Target="../media/image90.png"/><Relationship Id="rId4" Type="http://schemas.openxmlformats.org/officeDocument/2006/relationships/oleObject" Target="../embeddings/oleObject2.bin"/></Relationships>
</file>

<file path=ppt/slides/_rels/slide205.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90.png"/><Relationship Id="rId1" Type="http://schemas.openxmlformats.org/officeDocument/2006/relationships/slideLayout" Target="../slideLayouts/slideLayout6.xml"/></Relationships>
</file>

<file path=ppt/slides/_rels/slide206.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90.png"/><Relationship Id="rId1" Type="http://schemas.openxmlformats.org/officeDocument/2006/relationships/slideLayout" Target="../slideLayouts/slideLayout6.xml"/></Relationships>
</file>

<file path=ppt/slides/_rels/slide20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image" Target="../media/image21.gif"/><Relationship Id="rId5" Type="http://schemas.openxmlformats.org/officeDocument/2006/relationships/oleObject" Target="../embeddings/oleObject4.bin"/><Relationship Id="rId4" Type="http://schemas.openxmlformats.org/officeDocument/2006/relationships/image" Target="../media/image76.png"/></Relationships>
</file>

<file path=ppt/slides/_rels/slide208.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92.png"/><Relationship Id="rId1" Type="http://schemas.openxmlformats.org/officeDocument/2006/relationships/slideLayout" Target="../slideLayouts/slideLayout7.xml"/></Relationships>
</file>

<file path=ppt/slides/_rels/slide209.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75.xml"/><Relationship Id="rId1" Type="http://schemas.openxmlformats.org/officeDocument/2006/relationships/slideLayout" Target="../slideLayouts/slideLayout7.xml"/><Relationship Id="rId4" Type="http://schemas.openxmlformats.org/officeDocument/2006/relationships/image" Target="../media/image1.gif"/></Relationships>
</file>

<file path=ppt/slides/_rels/slide210.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1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21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0.png"/><Relationship Id="rId1" Type="http://schemas.openxmlformats.org/officeDocument/2006/relationships/slideLayout" Target="../slideLayouts/slideLayout6.xml"/><Relationship Id="rId4" Type="http://schemas.openxmlformats.org/officeDocument/2006/relationships/image" Target="../media/image8.gif"/></Relationships>
</file>

<file path=ppt/slides/_rels/slide21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6.xml"/></Relationships>
</file>

<file path=ppt/slides/_rels/slide21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215.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57.jpeg"/><Relationship Id="rId1" Type="http://schemas.openxmlformats.org/officeDocument/2006/relationships/slideLayout" Target="../slideLayouts/slideLayout6.xml"/><Relationship Id="rId6" Type="http://schemas.openxmlformats.org/officeDocument/2006/relationships/image" Target="../media/image2.gif"/><Relationship Id="rId5" Type="http://schemas.openxmlformats.org/officeDocument/2006/relationships/image" Target="../media/image1.gif"/><Relationship Id="rId4" Type="http://schemas.openxmlformats.org/officeDocument/2006/relationships/image" Target="../media/image93.png"/></Relationships>
</file>

<file path=ppt/slides/_rels/slide216.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94.jpeg"/><Relationship Id="rId1" Type="http://schemas.openxmlformats.org/officeDocument/2006/relationships/slideLayout" Target="../slideLayouts/slideLayout7.xml"/><Relationship Id="rId4" Type="http://schemas.openxmlformats.org/officeDocument/2006/relationships/image" Target="../media/image1.gif"/></Relationships>
</file>

<file path=ppt/slides/_rels/slide217.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95.jpeg"/><Relationship Id="rId1" Type="http://schemas.openxmlformats.org/officeDocument/2006/relationships/slideLayout" Target="../slideLayouts/slideLayout6.xml"/></Relationships>
</file>

<file path=ppt/slides/_rels/slide218.xml.rels><?xml version="1.0" encoding="UTF-8" standalone="yes"?>
<Relationships xmlns="http://schemas.openxmlformats.org/package/2006/relationships"><Relationship Id="rId8" Type="http://schemas.openxmlformats.org/officeDocument/2006/relationships/image" Target="../media/image102.jpeg"/><Relationship Id="rId13" Type="http://schemas.openxmlformats.org/officeDocument/2006/relationships/image" Target="../media/image21.gif"/><Relationship Id="rId3" Type="http://schemas.openxmlformats.org/officeDocument/2006/relationships/image" Target="../media/image97.jpeg"/><Relationship Id="rId7" Type="http://schemas.openxmlformats.org/officeDocument/2006/relationships/image" Target="../media/image101.jpeg"/><Relationship Id="rId12" Type="http://schemas.openxmlformats.org/officeDocument/2006/relationships/image" Target="../media/image105.png"/><Relationship Id="rId2" Type="http://schemas.openxmlformats.org/officeDocument/2006/relationships/image" Target="../media/image96.jpeg"/><Relationship Id="rId1" Type="http://schemas.openxmlformats.org/officeDocument/2006/relationships/slideLayout" Target="../slideLayouts/slideLayout7.xml"/><Relationship Id="rId6" Type="http://schemas.openxmlformats.org/officeDocument/2006/relationships/image" Target="../media/image100.jpeg"/><Relationship Id="rId11" Type="http://schemas.openxmlformats.org/officeDocument/2006/relationships/image" Target="../media/image71.wmf"/><Relationship Id="rId5" Type="http://schemas.openxmlformats.org/officeDocument/2006/relationships/image" Target="../media/image99.jpeg"/><Relationship Id="rId10" Type="http://schemas.openxmlformats.org/officeDocument/2006/relationships/image" Target="../media/image104.jpeg"/><Relationship Id="rId4" Type="http://schemas.openxmlformats.org/officeDocument/2006/relationships/image" Target="../media/image98.jpeg"/><Relationship Id="rId9" Type="http://schemas.openxmlformats.org/officeDocument/2006/relationships/image" Target="../media/image103.jpeg"/></Relationships>
</file>

<file path=ppt/slides/_rels/slide219.xml.rels><?xml version="1.0" encoding="UTF-8" standalone="yes"?>
<Relationships xmlns="http://schemas.openxmlformats.org/package/2006/relationships"><Relationship Id="rId3" Type="http://schemas.openxmlformats.org/officeDocument/2006/relationships/hyperlink" Target="http://www.gracegodchrist.com/" TargetMode="External"/><Relationship Id="rId2" Type="http://schemas.openxmlformats.org/officeDocument/2006/relationships/image" Target="../media/image105.png"/><Relationship Id="rId1" Type="http://schemas.openxmlformats.org/officeDocument/2006/relationships/slideLayout" Target="../slideLayouts/slideLayout6.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6.xml"/></Relationships>
</file>

<file path=ppt/slides/_rels/slide225.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226.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gif"/><Relationship Id="rId3" Type="http://schemas.openxmlformats.org/officeDocument/2006/relationships/image" Target="../media/image23.gif"/><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77.xml"/><Relationship Id="rId16"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31.jpeg"/><Relationship Id="rId5" Type="http://schemas.openxmlformats.org/officeDocument/2006/relationships/image" Target="../media/image25.jpeg"/><Relationship Id="rId15" Type="http://schemas.openxmlformats.org/officeDocument/2006/relationships/image" Target="../media/image1.gif"/><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4.jpeg"/></Relationships>
</file>

<file path=ppt/slides/_rels/slide2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22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1.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8.gif"/><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232.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8.gif"/><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233.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106.jpeg"/><Relationship Id="rId1" Type="http://schemas.openxmlformats.org/officeDocument/2006/relationships/slideLayout" Target="../slideLayouts/slideLayout7.xml"/></Relationships>
</file>

<file path=ppt/slides/_rels/slide234.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106.jpeg"/><Relationship Id="rId1" Type="http://schemas.openxmlformats.org/officeDocument/2006/relationships/slideLayout" Target="../slideLayouts/slideLayout7.xml"/></Relationships>
</file>

<file path=ppt/slides/_rels/slide235.xml.rels><?xml version="1.0" encoding="UTF-8" standalone="yes"?>
<Relationships xmlns="http://schemas.openxmlformats.org/package/2006/relationships"><Relationship Id="rId8" Type="http://schemas.openxmlformats.org/officeDocument/2006/relationships/image" Target="../media/image113.jpeg"/><Relationship Id="rId3" Type="http://schemas.openxmlformats.org/officeDocument/2006/relationships/image" Target="../media/image108.jpeg"/><Relationship Id="rId7" Type="http://schemas.openxmlformats.org/officeDocument/2006/relationships/image" Target="../media/image112.jpeg"/><Relationship Id="rId2" Type="http://schemas.openxmlformats.org/officeDocument/2006/relationships/image" Target="../media/image107.jpeg"/><Relationship Id="rId1" Type="http://schemas.openxmlformats.org/officeDocument/2006/relationships/slideLayout" Target="../slideLayouts/slideLayout6.xml"/><Relationship Id="rId6" Type="http://schemas.openxmlformats.org/officeDocument/2006/relationships/image" Target="../media/image111.jpeg"/><Relationship Id="rId5" Type="http://schemas.openxmlformats.org/officeDocument/2006/relationships/image" Target="../media/image110.jpeg"/><Relationship Id="rId4" Type="http://schemas.openxmlformats.org/officeDocument/2006/relationships/image" Target="../media/image109.jpeg"/><Relationship Id="rId9" Type="http://schemas.openxmlformats.org/officeDocument/2006/relationships/image" Target="../media/image21.gif"/></Relationships>
</file>

<file path=ppt/slides/_rels/slide236.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114.jpeg"/><Relationship Id="rId1" Type="http://schemas.openxmlformats.org/officeDocument/2006/relationships/slideLayout" Target="../slideLayouts/slideLayout7.xml"/></Relationships>
</file>

<file path=ppt/slides/_rels/slide23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69.gif"/><Relationship Id="rId1" Type="http://schemas.openxmlformats.org/officeDocument/2006/relationships/slideLayout" Target="../slideLayouts/slideLayout7.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6.xml"/></Relationships>
</file>

<file path=ppt/slides/_rels/slide241.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gif"/><Relationship Id="rId3" Type="http://schemas.openxmlformats.org/officeDocument/2006/relationships/image" Target="../media/image23.gif"/><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80.xml"/><Relationship Id="rId16"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31.jpeg"/><Relationship Id="rId5" Type="http://schemas.openxmlformats.org/officeDocument/2006/relationships/image" Target="../media/image25.jpeg"/><Relationship Id="rId15" Type="http://schemas.openxmlformats.org/officeDocument/2006/relationships/image" Target="../media/image1.gif"/><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4.jpeg"/></Relationships>
</file>

<file path=ppt/slides/_rels/slide24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24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244.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15.jpeg"/><Relationship Id="rId1" Type="http://schemas.openxmlformats.org/officeDocument/2006/relationships/slideLayout" Target="../slideLayouts/slideLayout6.xml"/><Relationship Id="rId4" Type="http://schemas.openxmlformats.org/officeDocument/2006/relationships/image" Target="../media/image69.gif"/></Relationships>
</file>

<file path=ppt/slides/_rels/slide248.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72.jpeg"/><Relationship Id="rId1" Type="http://schemas.openxmlformats.org/officeDocument/2006/relationships/slideLayout" Target="../slideLayouts/slideLayout6.xml"/></Relationships>
</file>

<file path=ppt/slides/_rels/slide249.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package" Target="../embeddings/Microsoft_Office_PowerPoint_Slide111111111111111111111111111111111111111111111111111111111111111111111111111111111111111111111111111111111111111111111111111111111111111.sldx"/></Relationships>
</file>

<file path=ppt/slides/_rels/slide250.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117.jpeg"/><Relationship Id="rId1" Type="http://schemas.openxmlformats.org/officeDocument/2006/relationships/slideLayout" Target="../slideLayouts/slideLayout7.xml"/></Relationships>
</file>

<file path=ppt/slides/_rels/slide251.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252.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118.jpeg"/><Relationship Id="rId1" Type="http://schemas.openxmlformats.org/officeDocument/2006/relationships/slideLayout" Target="../slideLayouts/slideLayout7.xml"/></Relationships>
</file>

<file path=ppt/slides/_rels/slide253.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image" Target="../media/image119.jpeg"/><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254.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83.xml"/><Relationship Id="rId1" Type="http://schemas.openxmlformats.org/officeDocument/2006/relationships/slideLayout" Target="../slideLayouts/slideLayout7.xml"/><Relationship Id="rId6" Type="http://schemas.openxmlformats.org/officeDocument/2006/relationships/image" Target="../media/image37.gif"/><Relationship Id="rId5" Type="http://schemas.openxmlformats.org/officeDocument/2006/relationships/image" Target="../media/image2.gif"/><Relationship Id="rId4" Type="http://schemas.openxmlformats.org/officeDocument/2006/relationships/image" Target="../media/image1.gif"/></Relationships>
</file>

<file path=ppt/slides/_rels/slide255.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84.xml"/><Relationship Id="rId1" Type="http://schemas.openxmlformats.org/officeDocument/2006/relationships/slideLayout" Target="../slideLayouts/slideLayout7.xml"/><Relationship Id="rId6" Type="http://schemas.openxmlformats.org/officeDocument/2006/relationships/image" Target="../media/image37.gif"/><Relationship Id="rId5" Type="http://schemas.openxmlformats.org/officeDocument/2006/relationships/image" Target="../media/image2.gif"/><Relationship Id="rId4" Type="http://schemas.openxmlformats.org/officeDocument/2006/relationships/image" Target="../media/image1.gif"/></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7.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image" Target="../media/image3.gif"/><Relationship Id="rId1" Type="http://schemas.openxmlformats.org/officeDocument/2006/relationships/slideLayout" Target="../slideLayouts/slideLayout7.xml"/><Relationship Id="rId6" Type="http://schemas.openxmlformats.org/officeDocument/2006/relationships/image" Target="../media/image2.gif"/><Relationship Id="rId5" Type="http://schemas.openxmlformats.org/officeDocument/2006/relationships/image" Target="../media/image1.gif"/><Relationship Id="rId4" Type="http://schemas.openxmlformats.org/officeDocument/2006/relationships/image" Target="../media/image37.gif"/></Relationships>
</file>

<file path=ppt/slides/_rels/slide258.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95.jpeg"/><Relationship Id="rId1" Type="http://schemas.openxmlformats.org/officeDocument/2006/relationships/slideLayout" Target="../slideLayouts/slideLayout7.xml"/><Relationship Id="rId4" Type="http://schemas.openxmlformats.org/officeDocument/2006/relationships/image" Target="../media/image37.gif"/></Relationships>
</file>

<file path=ppt/slides/_rels/slide259.xml.rels><?xml version="1.0" encoding="UTF-8" standalone="yes"?>
<Relationships xmlns="http://schemas.openxmlformats.org/package/2006/relationships"><Relationship Id="rId3" Type="http://schemas.openxmlformats.org/officeDocument/2006/relationships/image" Target="../media/image122.jpeg"/><Relationship Id="rId7" Type="http://schemas.openxmlformats.org/officeDocument/2006/relationships/image" Target="../media/image125.png"/><Relationship Id="rId2" Type="http://schemas.openxmlformats.org/officeDocument/2006/relationships/notesSlide" Target="../notesSlides/notesSlide85.xml"/><Relationship Id="rId1" Type="http://schemas.openxmlformats.org/officeDocument/2006/relationships/slideLayout" Target="../slideLayouts/slideLayout7.xml"/><Relationship Id="rId6" Type="http://schemas.openxmlformats.org/officeDocument/2006/relationships/image" Target="../media/image37.gif"/><Relationship Id="rId5" Type="http://schemas.openxmlformats.org/officeDocument/2006/relationships/image" Target="../media/image124.jpeg"/><Relationship Id="rId4" Type="http://schemas.openxmlformats.org/officeDocument/2006/relationships/image" Target="../media/image123.jpeg"/></Relationships>
</file>

<file path=ppt/slides/_rels/slide260.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image" Target="../media/image126.jpeg"/><Relationship Id="rId1" Type="http://schemas.openxmlformats.org/officeDocument/2006/relationships/slideLayout" Target="../slideLayouts/slideLayout7.xml"/></Relationships>
</file>

<file path=ppt/slides/_rels/slide261.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image" Target="../media/image126.jpeg"/><Relationship Id="rId1" Type="http://schemas.openxmlformats.org/officeDocument/2006/relationships/slideLayout" Target="../slideLayouts/slideLayout7.xml"/></Relationships>
</file>

<file path=ppt/slides/_rels/slide262.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86.xml"/><Relationship Id="rId1" Type="http://schemas.openxmlformats.org/officeDocument/2006/relationships/slideLayout" Target="../slideLayouts/slideLayout7.xml"/><Relationship Id="rId4" Type="http://schemas.openxmlformats.org/officeDocument/2006/relationships/image" Target="../media/image37.gif"/></Relationships>
</file>

<file path=ppt/slides/_rels/slide263.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87.xml"/><Relationship Id="rId1" Type="http://schemas.openxmlformats.org/officeDocument/2006/relationships/slideLayout" Target="../slideLayouts/slideLayout7.xml"/><Relationship Id="rId4" Type="http://schemas.openxmlformats.org/officeDocument/2006/relationships/image" Target="../media/image37.gif"/></Relationships>
</file>

<file path=ppt/slides/_rels/slide264.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image" Target="../media/image128.jpeg"/><Relationship Id="rId1" Type="http://schemas.openxmlformats.org/officeDocument/2006/relationships/slideLayout" Target="../slideLayouts/slideLayout6.xml"/></Relationships>
</file>

<file path=ppt/slides/_rels/slide265.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image" Target="../media/image129.jpeg"/><Relationship Id="rId1" Type="http://schemas.openxmlformats.org/officeDocument/2006/relationships/slideLayout" Target="../slideLayouts/slideLayout6.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6.xml"/></Relationships>
</file>

<file path=ppt/slides/_rels/slide270.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271.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gif"/><Relationship Id="rId3" Type="http://schemas.openxmlformats.org/officeDocument/2006/relationships/image" Target="../media/image23.gif"/><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89.xml"/><Relationship Id="rId16"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31.jpeg"/><Relationship Id="rId5" Type="http://schemas.openxmlformats.org/officeDocument/2006/relationships/image" Target="../media/image25.jpeg"/><Relationship Id="rId15" Type="http://schemas.openxmlformats.org/officeDocument/2006/relationships/image" Target="../media/image1.gif"/><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4.jpeg"/></Relationships>
</file>

<file path=ppt/slides/_rels/slide27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9.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image" Target="../media/image35.png"/><Relationship Id="rId7" Type="http://schemas.openxmlformats.org/officeDocument/2006/relationships/image" Target="../media/image1.gif"/><Relationship Id="rId2" Type="http://schemas.openxmlformats.org/officeDocument/2006/relationships/image" Target="../media/image3.gif"/><Relationship Id="rId1" Type="http://schemas.openxmlformats.org/officeDocument/2006/relationships/slideLayout" Target="../slideLayouts/slideLayout7.xml"/><Relationship Id="rId6" Type="http://schemas.openxmlformats.org/officeDocument/2006/relationships/image" Target="../media/image21.gif"/><Relationship Id="rId5" Type="http://schemas.openxmlformats.org/officeDocument/2006/relationships/image" Target="../media/image130.png"/><Relationship Id="rId4" Type="http://schemas.openxmlformats.org/officeDocument/2006/relationships/image" Target="../media/image46.png"/></Relationships>
</file>

<file path=ppt/slides/_rels/slide280.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90.xml"/><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281.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image" Target="../media/image35.png"/><Relationship Id="rId7" Type="http://schemas.openxmlformats.org/officeDocument/2006/relationships/image" Target="../media/image1.gif"/><Relationship Id="rId2" Type="http://schemas.openxmlformats.org/officeDocument/2006/relationships/image" Target="../media/image3.gif"/><Relationship Id="rId1" Type="http://schemas.openxmlformats.org/officeDocument/2006/relationships/slideLayout" Target="../slideLayouts/slideLayout7.xml"/><Relationship Id="rId6" Type="http://schemas.openxmlformats.org/officeDocument/2006/relationships/image" Target="../media/image21.gif"/><Relationship Id="rId5" Type="http://schemas.openxmlformats.org/officeDocument/2006/relationships/image" Target="../media/image130.png"/><Relationship Id="rId4" Type="http://schemas.openxmlformats.org/officeDocument/2006/relationships/image" Target="../media/image46.png"/></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3.xml.rels><?xml version="1.0" encoding="UTF-8" standalone="yes"?>
<Relationships xmlns="http://schemas.openxmlformats.org/package/2006/relationships"><Relationship Id="rId3" Type="http://schemas.openxmlformats.org/officeDocument/2006/relationships/image" Target="../media/image3.gif"/><Relationship Id="rId7" Type="http://schemas.openxmlformats.org/officeDocument/2006/relationships/image" Target="../media/image2.gif"/><Relationship Id="rId2" Type="http://schemas.openxmlformats.org/officeDocument/2006/relationships/image" Target="../media/image8.gif"/><Relationship Id="rId1" Type="http://schemas.openxmlformats.org/officeDocument/2006/relationships/slideLayout" Target="../slideLayouts/slideLayout7.xml"/><Relationship Id="rId6" Type="http://schemas.openxmlformats.org/officeDocument/2006/relationships/image" Target="../media/image1.gif"/><Relationship Id="rId5" Type="http://schemas.openxmlformats.org/officeDocument/2006/relationships/image" Target="../media/image21.gif"/><Relationship Id="rId4" Type="http://schemas.openxmlformats.org/officeDocument/2006/relationships/image" Target="../media/image10.jpeg"/></Relationships>
</file>

<file path=ppt/slides/_rels/slide284.xml.rels><?xml version="1.0" encoding="UTF-8" standalone="yes"?>
<Relationships xmlns="http://schemas.openxmlformats.org/package/2006/relationships"><Relationship Id="rId3" Type="http://schemas.openxmlformats.org/officeDocument/2006/relationships/image" Target="../media/image3.gif"/><Relationship Id="rId7" Type="http://schemas.openxmlformats.org/officeDocument/2006/relationships/image" Target="../media/image2.gif"/><Relationship Id="rId2" Type="http://schemas.openxmlformats.org/officeDocument/2006/relationships/image" Target="../media/image8.gif"/><Relationship Id="rId1" Type="http://schemas.openxmlformats.org/officeDocument/2006/relationships/slideLayout" Target="../slideLayouts/slideLayout7.xml"/><Relationship Id="rId6" Type="http://schemas.openxmlformats.org/officeDocument/2006/relationships/image" Target="../media/image1.gif"/><Relationship Id="rId5" Type="http://schemas.openxmlformats.org/officeDocument/2006/relationships/image" Target="../media/image21.gif"/><Relationship Id="rId4" Type="http://schemas.openxmlformats.org/officeDocument/2006/relationships/image" Target="../media/image10.jpeg"/></Relationships>
</file>

<file path=ppt/slides/_rels/slide28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286.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notesSlide" Target="../notesSlides/notesSlide91.xml"/><Relationship Id="rId7" Type="http://schemas.openxmlformats.org/officeDocument/2006/relationships/image" Target="../media/image2.gif"/><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1.gif"/><Relationship Id="rId5" Type="http://schemas.openxmlformats.org/officeDocument/2006/relationships/image" Target="../media/image21.gif"/><Relationship Id="rId4" Type="http://schemas.openxmlformats.org/officeDocument/2006/relationships/image" Target="../media/image3.gif"/></Relationships>
</file>

<file path=ppt/slides/_rels/slide28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288.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gif"/><Relationship Id="rId3" Type="http://schemas.openxmlformats.org/officeDocument/2006/relationships/image" Target="../media/image23.gif"/><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92.xml"/><Relationship Id="rId16"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31.jpeg"/><Relationship Id="rId5" Type="http://schemas.openxmlformats.org/officeDocument/2006/relationships/image" Target="../media/image25.jpeg"/><Relationship Id="rId15" Type="http://schemas.openxmlformats.org/officeDocument/2006/relationships/image" Target="../media/image1.gif"/><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4.jpeg"/></Relationships>
</file>

<file path=ppt/slides/_rels/slide28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1.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6.xml"/></Relationships>
</file>

<file path=ppt/slides/_rels/slide29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297.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0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4.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8.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94.xml"/><Relationship Id="rId1" Type="http://schemas.openxmlformats.org/officeDocument/2006/relationships/slideLayout" Target="../slideLayouts/slideLayout7.xml"/><Relationship Id="rId5" Type="http://schemas.openxmlformats.org/officeDocument/2006/relationships/image" Target="../media/image1.gif"/><Relationship Id="rId4" Type="http://schemas.openxmlformats.org/officeDocument/2006/relationships/image" Target="../media/image8.gif"/></Relationships>
</file>

<file path=ppt/slides/_rels/slide309.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31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95.xml"/><Relationship Id="rId1" Type="http://schemas.openxmlformats.org/officeDocument/2006/relationships/slideLayout" Target="../slideLayouts/slideLayout7.xml"/><Relationship Id="rId5" Type="http://schemas.openxmlformats.org/officeDocument/2006/relationships/image" Target="../media/image1.gif"/><Relationship Id="rId4" Type="http://schemas.openxmlformats.org/officeDocument/2006/relationships/image" Target="../media/image8.gif"/></Relationships>
</file>

<file path=ppt/slides/_rels/slide31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96.xml"/><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31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3.gif"/><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317.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gif"/><Relationship Id="rId3" Type="http://schemas.openxmlformats.org/officeDocument/2006/relationships/image" Target="../media/image23.gif"/><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97.xml"/><Relationship Id="rId16"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31.jpeg"/><Relationship Id="rId5" Type="http://schemas.openxmlformats.org/officeDocument/2006/relationships/image" Target="../media/image25.jpeg"/><Relationship Id="rId15" Type="http://schemas.openxmlformats.org/officeDocument/2006/relationships/image" Target="../media/image1.gif"/><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4.jpeg"/></Relationships>
</file>

<file path=ppt/slides/_rels/slide318.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98.xml"/><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gif"/></Relationships>
</file>

<file path=ppt/slides/_rels/slide319.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323.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324.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32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32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327.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49.jpeg"/><Relationship Id="rId1" Type="http://schemas.openxmlformats.org/officeDocument/2006/relationships/slideLayout" Target="../slideLayouts/slideLayout6.xml"/><Relationship Id="rId4" Type="http://schemas.openxmlformats.org/officeDocument/2006/relationships/image" Target="../media/image2.gif"/></Relationships>
</file>

<file path=ppt/slides/_rels/slide328.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hyperlink" Target="http://www.gracegodchrist.com/" TargetMode="External"/><Relationship Id="rId1" Type="http://schemas.openxmlformats.org/officeDocument/2006/relationships/slideLayout" Target="../slideLayouts/slideLayout6.xml"/></Relationships>
</file>

<file path=ppt/slides/_rels/slide329.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2.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333.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6.xml"/></Relationships>
</file>

<file path=ppt/slides/_rels/slide334.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gif"/><Relationship Id="rId3" Type="http://schemas.openxmlformats.org/officeDocument/2006/relationships/image" Target="../media/image23.gif"/><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100.xml"/><Relationship Id="rId16"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31.jpeg"/><Relationship Id="rId5" Type="http://schemas.openxmlformats.org/officeDocument/2006/relationships/image" Target="../media/image25.jpeg"/><Relationship Id="rId15" Type="http://schemas.openxmlformats.org/officeDocument/2006/relationships/image" Target="../media/image1.gif"/><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4.jpeg"/></Relationships>
</file>

<file path=ppt/slides/_rels/slide3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9.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6.xml"/></Relationships>
</file>

<file path=ppt/slides/_rels/slide3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3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5.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6.xml"/></Relationships>
</file>

<file path=ppt/slides/_rels/slide34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3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1.xml.rels><?xml version="1.0" encoding="UTF-8" standalone="yes"?>
<Relationships xmlns="http://schemas.openxmlformats.org/package/2006/relationships"><Relationship Id="rId3" Type="http://schemas.openxmlformats.org/officeDocument/2006/relationships/hyperlink" Target="http://www.gracegodchrist.com/" TargetMode="External"/><Relationship Id="rId2" Type="http://schemas.openxmlformats.org/officeDocument/2006/relationships/notesSlide" Target="../notesSlides/notesSlide102.xml"/><Relationship Id="rId1" Type="http://schemas.openxmlformats.org/officeDocument/2006/relationships/slideLayout" Target="../slideLayouts/slideLayout6.xml"/><Relationship Id="rId4" Type="http://schemas.openxmlformats.org/officeDocument/2006/relationships/hyperlink" Target="http://www.engage.today/" TargetMode="External"/></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0.xml.rels><?xml version="1.0" encoding="UTF-8" standalone="yes"?>
<Relationships xmlns="http://schemas.openxmlformats.org/package/2006/relationships"><Relationship Id="rId3" Type="http://schemas.openxmlformats.org/officeDocument/2006/relationships/hyperlink" Target="http://www.gracegodchrist.com/" TargetMode="External"/><Relationship Id="rId2" Type="http://schemas.openxmlformats.org/officeDocument/2006/relationships/notesSlide" Target="../notesSlides/notesSlide103.xml"/><Relationship Id="rId1" Type="http://schemas.openxmlformats.org/officeDocument/2006/relationships/slideLayout" Target="../slideLayouts/slideLayout6.xml"/></Relationships>
</file>

<file path=ppt/slides/_rels/slide3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0" name="Rectangle 9"/>
          <p:cNvSpPr/>
          <p:nvPr/>
        </p:nvSpPr>
        <p:spPr>
          <a:xfrm>
            <a:off x="4427984" y="3156952"/>
            <a:ext cx="274320" cy="12801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995936" y="3356992"/>
            <a:ext cx="1097280" cy="27432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3196952" y="1916832"/>
            <a:ext cx="2743200" cy="1632858"/>
          </a:xfrm>
          <a:prstGeom prst="rect">
            <a:avLst/>
          </a:prstGeom>
        </p:spPr>
      </p:pic>
      <p:pic>
        <p:nvPicPr>
          <p:cNvPr id="7" name="Picture 6" descr="egyptian.gif"/>
          <p:cNvPicPr>
            <a:picLocks noChangeAspect="1"/>
          </p:cNvPicPr>
          <p:nvPr/>
        </p:nvPicPr>
        <p:blipFill>
          <a:blip r:embed="rId3" cstate="print"/>
          <a:stretch>
            <a:fillRect/>
          </a:stretch>
        </p:blipFill>
        <p:spPr>
          <a:xfrm rot="7200000">
            <a:off x="3895783" y="3200514"/>
            <a:ext cx="2743200" cy="1632858"/>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2433009" y="3200514"/>
            <a:ext cx="2743200" cy="1632858"/>
          </a:xfrm>
          <a:prstGeom prst="rect">
            <a:avLst/>
          </a:prstGeom>
        </p:spPr>
      </p:pic>
      <p:sp>
        <p:nvSpPr>
          <p:cNvPr id="9" name="TextBox 8"/>
          <p:cNvSpPr txBox="1">
            <a:spLocks noChangeArrowheads="1"/>
          </p:cNvSpPr>
          <p:nvPr/>
        </p:nvSpPr>
        <p:spPr bwMode="auto">
          <a:xfrm>
            <a:off x="107504" y="188640"/>
            <a:ext cx="8964488" cy="1323439"/>
          </a:xfrm>
          <a:prstGeom prst="rect">
            <a:avLst/>
          </a:prstGeom>
          <a:noFill/>
          <a:ln w="9525">
            <a:noFill/>
            <a:miter lim="800000"/>
            <a:headEnd/>
            <a:tailEnd/>
          </a:ln>
        </p:spPr>
        <p:txBody>
          <a:bodyPr wrap="square">
            <a:spAutoFit/>
          </a:bodyPr>
          <a:lstStyle/>
          <a:p>
            <a:pPr algn="ctr"/>
            <a:r>
              <a:rPr lang="en-CA" sz="2800" b="1" smtClean="0">
                <a:solidFill>
                  <a:schemeClr val="bg1"/>
                </a:solidFill>
                <a:latin typeface="Calibri" pitchFamily="34" charset="0"/>
              </a:rPr>
              <a:t>100 Thanksgiving Gifts </a:t>
            </a:r>
            <a:r>
              <a:rPr lang="en-CA" sz="2800" b="1" dirty="0" smtClean="0">
                <a:solidFill>
                  <a:schemeClr val="bg1"/>
                </a:solidFill>
                <a:latin typeface="Calibri" pitchFamily="34" charset="0"/>
              </a:rPr>
              <a:t>in Christ:</a:t>
            </a:r>
            <a:endParaRPr lang="en-CA" sz="2800" b="1" dirty="0" smtClean="0">
              <a:solidFill>
                <a:schemeClr val="bg1"/>
              </a:solidFill>
              <a:latin typeface="Calibri" pitchFamily="34" charset="0"/>
            </a:endParaRPr>
          </a:p>
          <a:p>
            <a:pPr algn="ctr"/>
            <a:r>
              <a:rPr lang="en-US" sz="2600" b="1" dirty="0" smtClean="0">
                <a:solidFill>
                  <a:schemeClr val="bg1"/>
                </a:solidFill>
                <a:latin typeface="Calibri" pitchFamily="34" charset="0"/>
                <a:cs typeface="Calibri" pitchFamily="34" charset="0"/>
              </a:rPr>
              <a:t>100 gifts of delight we receive in God’s gift of Christ crucified </a:t>
            </a:r>
          </a:p>
          <a:p>
            <a:pPr algn="ctr"/>
            <a:r>
              <a:rPr lang="en-CA" sz="2600" b="1" dirty="0" smtClean="0">
                <a:solidFill>
                  <a:schemeClr val="bg1"/>
                </a:solidFill>
                <a:latin typeface="Calibri" pitchFamily="34" charset="0"/>
              </a:rPr>
              <a:t>t</a:t>
            </a:r>
            <a:r>
              <a:rPr lang="en-CA" sz="2600" b="1" dirty="0" smtClean="0">
                <a:solidFill>
                  <a:schemeClr val="bg1"/>
                </a:solidFill>
                <a:latin typeface="Calibri" pitchFamily="34" charset="0"/>
              </a:rPr>
              <a:t>o make </a:t>
            </a:r>
            <a:r>
              <a:rPr lang="en-CA" sz="2600" b="1" dirty="0" smtClean="0">
                <a:solidFill>
                  <a:schemeClr val="bg1"/>
                </a:solidFill>
                <a:latin typeface="Calibri" pitchFamily="34" charset="0"/>
              </a:rPr>
              <a:t>our hearts jump for joy!</a:t>
            </a:r>
          </a:p>
        </p:txBody>
      </p:sp>
      <p:pic>
        <p:nvPicPr>
          <p:cNvPr id="13" name="Picture 12" descr="www.fg-a.com valentine 2-jumping-heart.gif"/>
          <p:cNvPicPr>
            <a:picLocks noChangeAspect="1"/>
          </p:cNvPicPr>
          <p:nvPr/>
        </p:nvPicPr>
        <p:blipFill>
          <a:blip r:embed="rId4" cstate="print"/>
          <a:stretch>
            <a:fillRect/>
          </a:stretch>
        </p:blipFill>
        <p:spPr>
          <a:xfrm>
            <a:off x="3851920" y="2708920"/>
            <a:ext cx="1368152" cy="1596177"/>
          </a:xfrm>
          <a:prstGeom prst="rect">
            <a:avLst/>
          </a:prstGeom>
        </p:spPr>
      </p:pic>
      <p:sp>
        <p:nvSpPr>
          <p:cNvPr id="15" name="TextBox 14"/>
          <p:cNvSpPr txBox="1"/>
          <p:nvPr/>
        </p:nvSpPr>
        <p:spPr>
          <a:xfrm>
            <a:off x="3491880" y="5189130"/>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endParaRPr lang="en-CA"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1" name="Picture 10" descr="www.clipartbest.com dc6XLjAMi.gif"/>
          <p:cNvPicPr>
            <a:picLocks noChangeAspect="1"/>
          </p:cNvPicPr>
          <p:nvPr/>
        </p:nvPicPr>
        <p:blipFill>
          <a:blip r:embed="rId3" cstate="print"/>
          <a:stretch>
            <a:fillRect/>
          </a:stretch>
        </p:blipFill>
        <p:spPr>
          <a:xfrm>
            <a:off x="36512" y="476672"/>
            <a:ext cx="9052560" cy="6362988"/>
          </a:xfrm>
          <a:prstGeom prst="rect">
            <a:avLst/>
          </a:prstGeom>
        </p:spPr>
      </p:pic>
      <p:sp>
        <p:nvSpPr>
          <p:cNvPr id="21" name="Rectangle 20"/>
          <p:cNvSpPr/>
          <p:nvPr/>
        </p:nvSpPr>
        <p:spPr>
          <a:xfrm>
            <a:off x="4355976" y="3034640"/>
            <a:ext cx="457200" cy="219456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3563888" y="3475856"/>
            <a:ext cx="2011680" cy="4572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TextBox 16"/>
          <p:cNvSpPr txBox="1"/>
          <p:nvPr/>
        </p:nvSpPr>
        <p:spPr>
          <a:xfrm>
            <a:off x="6876256" y="6207115"/>
            <a:ext cx="2088232" cy="246221"/>
          </a:xfrm>
          <a:prstGeom prst="rect">
            <a:avLst/>
          </a:prstGeom>
          <a:noFill/>
        </p:spPr>
        <p:txBody>
          <a:bodyPr wrap="square" rtlCol="0">
            <a:spAutoFit/>
          </a:bodyPr>
          <a:lstStyle/>
          <a:p>
            <a:pPr algn="ctr"/>
            <a:r>
              <a:rPr lang="en-CA" sz="1000" dirty="0" smtClean="0">
                <a:solidFill>
                  <a:schemeClr val="tx1">
                    <a:lumMod val="85000"/>
                  </a:schemeClr>
                </a:solidFill>
              </a:rPr>
              <a:t> smiley © sherv.net</a:t>
            </a:r>
            <a:endParaRPr lang="en-CA" dirty="0">
              <a:solidFill>
                <a:schemeClr val="tx1">
                  <a:lumMod val="85000"/>
                </a:schemeClr>
              </a:solidFill>
            </a:endParaRPr>
          </a:p>
        </p:txBody>
      </p:sp>
      <p:pic>
        <p:nvPicPr>
          <p:cNvPr id="7" name="Picture 6" descr="egyptian.gif"/>
          <p:cNvPicPr>
            <a:picLocks noChangeAspect="1"/>
          </p:cNvPicPr>
          <p:nvPr/>
        </p:nvPicPr>
        <p:blipFill>
          <a:blip r:embed="rId4" cstate="print"/>
          <a:stretch>
            <a:fillRect/>
          </a:stretch>
        </p:blipFill>
        <p:spPr>
          <a:xfrm rot="7200000">
            <a:off x="3953368" y="3589503"/>
            <a:ext cx="2765149" cy="1645920"/>
          </a:xfrm>
          <a:prstGeom prst="rect">
            <a:avLst/>
          </a:prstGeom>
        </p:spPr>
      </p:pic>
      <p:pic>
        <p:nvPicPr>
          <p:cNvPr id="3" name="Picture 2" descr="egyptian.gif"/>
          <p:cNvPicPr>
            <a:picLocks noChangeAspect="1"/>
          </p:cNvPicPr>
          <p:nvPr/>
        </p:nvPicPr>
        <p:blipFill>
          <a:blip r:embed="rId4" cstate="print"/>
          <a:stretch>
            <a:fillRect/>
          </a:stretch>
        </p:blipFill>
        <p:spPr>
          <a:xfrm>
            <a:off x="3203848" y="2143120"/>
            <a:ext cx="2765149" cy="164592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2402772" y="3589503"/>
            <a:ext cx="2765149" cy="1645920"/>
          </a:xfrm>
          <a:prstGeom prst="rect">
            <a:avLst/>
          </a:prstGeom>
        </p:spPr>
      </p:pic>
      <p:sp>
        <p:nvSpPr>
          <p:cNvPr id="10" name="TextBox 9"/>
          <p:cNvSpPr txBox="1">
            <a:spLocks noChangeArrowheads="1"/>
          </p:cNvSpPr>
          <p:nvPr/>
        </p:nvSpPr>
        <p:spPr bwMode="auto">
          <a:xfrm>
            <a:off x="107504" y="98629"/>
            <a:ext cx="8964488" cy="1384995"/>
          </a:xfrm>
          <a:prstGeom prst="rect">
            <a:avLst/>
          </a:prstGeom>
          <a:noFill/>
          <a:ln w="9525">
            <a:noFill/>
            <a:miter lim="800000"/>
            <a:headEnd/>
            <a:tailEnd/>
          </a:ln>
        </p:spPr>
        <p:txBody>
          <a:bodyPr wrap="square">
            <a:spAutoFit/>
          </a:bodyPr>
          <a:lstStyle/>
          <a:p>
            <a:pPr algn="ctr"/>
            <a:r>
              <a:rPr lang="en-US" sz="2800" b="1" dirty="0" smtClean="0">
                <a:latin typeface="Calibri" pitchFamily="34" charset="0"/>
                <a:cs typeface="Calibri" pitchFamily="34" charset="0"/>
              </a:rPr>
              <a:t>Jesus completely changed our understanding</a:t>
            </a:r>
          </a:p>
          <a:p>
            <a:pPr algn="ctr"/>
            <a:r>
              <a:rPr lang="en-US" sz="2800" b="1" dirty="0" smtClean="0">
                <a:latin typeface="Calibri" pitchFamily="34" charset="0"/>
                <a:cs typeface="Calibri" pitchFamily="34" charset="0"/>
              </a:rPr>
              <a:t>of the one true God, the LORD</a:t>
            </a:r>
          </a:p>
          <a:p>
            <a:pPr algn="ctr"/>
            <a:endParaRPr lang="en-US" sz="2800" b="1" dirty="0" smtClean="0">
              <a:latin typeface="Calibri" pitchFamily="34" charset="0"/>
              <a:cs typeface="Calibri" pitchFamily="34" charset="0"/>
            </a:endParaRPr>
          </a:p>
        </p:txBody>
      </p:sp>
      <p:sp>
        <p:nvSpPr>
          <p:cNvPr id="12" name="TextBox 11"/>
          <p:cNvSpPr txBox="1"/>
          <p:nvPr/>
        </p:nvSpPr>
        <p:spPr>
          <a:xfrm>
            <a:off x="6876256" y="7029400"/>
            <a:ext cx="2088232" cy="246221"/>
          </a:xfrm>
          <a:prstGeom prst="rect">
            <a:avLst/>
          </a:prstGeom>
          <a:noFill/>
        </p:spPr>
        <p:txBody>
          <a:bodyPr wrap="square" rtlCol="0">
            <a:spAutoFit/>
          </a:bodyPr>
          <a:lstStyle/>
          <a:p>
            <a:pPr algn="ctr"/>
            <a:r>
              <a:rPr lang="en-CA" sz="1000" dirty="0" smtClean="0">
                <a:solidFill>
                  <a:schemeClr val="tx1">
                    <a:lumMod val="85000"/>
                  </a:schemeClr>
                </a:solidFill>
              </a:rPr>
              <a:t>heart © clipartbest.com</a:t>
            </a:r>
            <a:endParaRPr lang="en-CA" dirty="0">
              <a:solidFill>
                <a:schemeClr val="tx1">
                  <a:lumMod val="85000"/>
                </a:schemeClr>
              </a:solidFill>
            </a:endParaRPr>
          </a:p>
        </p:txBody>
      </p:sp>
      <p:sp>
        <p:nvSpPr>
          <p:cNvPr id="18" name="TextBox 17"/>
          <p:cNvSpPr txBox="1"/>
          <p:nvPr/>
        </p:nvSpPr>
        <p:spPr>
          <a:xfrm>
            <a:off x="1331640" y="1484784"/>
            <a:ext cx="2356735" cy="523220"/>
          </a:xfrm>
          <a:prstGeom prst="rect">
            <a:avLst/>
          </a:prstGeom>
          <a:noFill/>
        </p:spPr>
        <p:txBody>
          <a:bodyPr wrap="none" rtlCol="0">
            <a:spAutoFit/>
          </a:bodyPr>
          <a:lstStyle/>
          <a:p>
            <a:r>
              <a:rPr lang="en-US" sz="2800" b="1" dirty="0" smtClean="0">
                <a:latin typeface="Arial Black" pitchFamily="34" charset="0"/>
                <a:cs typeface="Calibri" pitchFamily="34" charset="0"/>
              </a:rPr>
              <a:t>Holy LORD</a:t>
            </a:r>
            <a:r>
              <a:rPr lang="en-US" b="1" dirty="0" smtClean="0">
                <a:latin typeface="Arial Black" pitchFamily="34" charset="0"/>
              </a:rPr>
              <a:t> </a:t>
            </a:r>
            <a:endParaRPr lang="en-US" b="1" dirty="0">
              <a:latin typeface="Arial Black" pitchFamily="34" charset="0"/>
            </a:endParaRPr>
          </a:p>
        </p:txBody>
      </p:sp>
      <p:sp>
        <p:nvSpPr>
          <p:cNvPr id="19" name="TextBox 18"/>
          <p:cNvSpPr txBox="1"/>
          <p:nvPr/>
        </p:nvSpPr>
        <p:spPr>
          <a:xfrm>
            <a:off x="5139579" y="1484784"/>
            <a:ext cx="2816797" cy="523220"/>
          </a:xfrm>
          <a:prstGeom prst="rect">
            <a:avLst/>
          </a:prstGeom>
          <a:noFill/>
        </p:spPr>
        <p:txBody>
          <a:bodyPr wrap="none" rtlCol="0">
            <a:spAutoFit/>
          </a:bodyPr>
          <a:lstStyle/>
          <a:p>
            <a:r>
              <a:rPr lang="en-US" sz="2800" b="1" dirty="0" smtClean="0">
                <a:latin typeface="Arial Black" pitchFamily="34" charset="0"/>
                <a:cs typeface="Calibri" pitchFamily="34" charset="0"/>
              </a:rPr>
              <a:t>God Almighty</a:t>
            </a:r>
            <a:endParaRPr lang="en-US" b="1" dirty="0">
              <a:latin typeface="Arial Black" pitchFamily="34" charset="0"/>
            </a:endParaRPr>
          </a:p>
        </p:txBody>
      </p:sp>
      <p:sp>
        <p:nvSpPr>
          <p:cNvPr id="20" name="WordArt 2"/>
          <p:cNvSpPr>
            <a:spLocks noChangeArrowheads="1" noChangeShapeType="1" noTextEdit="1"/>
          </p:cNvSpPr>
          <p:nvPr/>
        </p:nvSpPr>
        <p:spPr bwMode="auto">
          <a:xfrm>
            <a:off x="2843808" y="2283688"/>
            <a:ext cx="3383280" cy="3200400"/>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r>
              <a:rPr lang="en-CA" sz="1600" kern="10" dirty="0" smtClean="0">
                <a:ln w="9525">
                  <a:solidFill>
                    <a:srgbClr val="000000"/>
                  </a:solidFill>
                  <a:round/>
                  <a:headEnd/>
                  <a:tailEnd/>
                </a:ln>
                <a:latin typeface="Arial Black" pitchFamily="34" charset="0"/>
                <a:cs typeface="Calibri" pitchFamily="34" charset="0"/>
              </a:rPr>
              <a:t>Father, Son and Spirit oneness</a:t>
            </a: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love, fellowship, cooperation</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14" name="TextBox 13"/>
          <p:cNvSpPr txBox="1"/>
          <p:nvPr/>
        </p:nvSpPr>
        <p:spPr>
          <a:xfrm>
            <a:off x="6876256" y="6423139"/>
            <a:ext cx="2088232" cy="246221"/>
          </a:xfrm>
          <a:prstGeom prst="rect">
            <a:avLst/>
          </a:prstGeom>
          <a:noFill/>
        </p:spPr>
        <p:txBody>
          <a:bodyPr wrap="square" rtlCol="0">
            <a:spAutoFit/>
          </a:bodyPr>
          <a:lstStyle/>
          <a:p>
            <a:pPr algn="ctr"/>
            <a:r>
              <a:rPr lang="en-CA" sz="1000" dirty="0" smtClean="0">
                <a:solidFill>
                  <a:schemeClr val="tx1">
                    <a:lumMod val="85000"/>
                  </a:schemeClr>
                </a:solidFill>
              </a:rPr>
              <a:t>heart © clipartbest.com</a:t>
            </a:r>
            <a:endParaRPr lang="en-CA"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1" name="Picture 10" descr="www.clipartbest.com dc6XLjAMi.gif"/>
          <p:cNvPicPr>
            <a:picLocks noChangeAspect="1"/>
          </p:cNvPicPr>
          <p:nvPr/>
        </p:nvPicPr>
        <p:blipFill>
          <a:blip r:embed="rId3" cstate="print"/>
          <a:stretch>
            <a:fillRect/>
          </a:stretch>
        </p:blipFill>
        <p:spPr>
          <a:xfrm>
            <a:off x="36512" y="476672"/>
            <a:ext cx="9052560" cy="6362988"/>
          </a:xfrm>
          <a:prstGeom prst="rect">
            <a:avLst/>
          </a:prstGeom>
        </p:spPr>
      </p:pic>
      <p:sp>
        <p:nvSpPr>
          <p:cNvPr id="21" name="Rectangle 20"/>
          <p:cNvSpPr/>
          <p:nvPr/>
        </p:nvSpPr>
        <p:spPr>
          <a:xfrm>
            <a:off x="4355976" y="3034640"/>
            <a:ext cx="457200" cy="219456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3563888" y="3475856"/>
            <a:ext cx="2011680" cy="4572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TextBox 16"/>
          <p:cNvSpPr txBox="1"/>
          <p:nvPr/>
        </p:nvSpPr>
        <p:spPr>
          <a:xfrm>
            <a:off x="6876256" y="6207115"/>
            <a:ext cx="2088232" cy="246221"/>
          </a:xfrm>
          <a:prstGeom prst="rect">
            <a:avLst/>
          </a:prstGeom>
          <a:noFill/>
        </p:spPr>
        <p:txBody>
          <a:bodyPr wrap="square" rtlCol="0">
            <a:spAutoFit/>
          </a:bodyPr>
          <a:lstStyle/>
          <a:p>
            <a:pPr algn="ctr"/>
            <a:r>
              <a:rPr lang="en-CA" sz="1000" dirty="0" smtClean="0">
                <a:solidFill>
                  <a:schemeClr val="tx1">
                    <a:lumMod val="85000"/>
                  </a:schemeClr>
                </a:solidFill>
              </a:rPr>
              <a:t> smiley © sherv.net</a:t>
            </a:r>
            <a:endParaRPr lang="en-CA" dirty="0">
              <a:solidFill>
                <a:schemeClr val="tx1">
                  <a:lumMod val="85000"/>
                </a:schemeClr>
              </a:solidFill>
            </a:endParaRPr>
          </a:p>
        </p:txBody>
      </p:sp>
      <p:pic>
        <p:nvPicPr>
          <p:cNvPr id="7" name="Picture 6" descr="egyptian.gif"/>
          <p:cNvPicPr>
            <a:picLocks noChangeAspect="1"/>
          </p:cNvPicPr>
          <p:nvPr/>
        </p:nvPicPr>
        <p:blipFill>
          <a:blip r:embed="rId4" cstate="print"/>
          <a:stretch>
            <a:fillRect/>
          </a:stretch>
        </p:blipFill>
        <p:spPr>
          <a:xfrm rot="7200000">
            <a:off x="3953368" y="3589503"/>
            <a:ext cx="2765149" cy="1645920"/>
          </a:xfrm>
          <a:prstGeom prst="rect">
            <a:avLst/>
          </a:prstGeom>
        </p:spPr>
      </p:pic>
      <p:pic>
        <p:nvPicPr>
          <p:cNvPr id="3" name="Picture 2" descr="egyptian.gif"/>
          <p:cNvPicPr>
            <a:picLocks noChangeAspect="1"/>
          </p:cNvPicPr>
          <p:nvPr/>
        </p:nvPicPr>
        <p:blipFill>
          <a:blip r:embed="rId4" cstate="print"/>
          <a:stretch>
            <a:fillRect/>
          </a:stretch>
        </p:blipFill>
        <p:spPr>
          <a:xfrm>
            <a:off x="3203848" y="2143120"/>
            <a:ext cx="2765149" cy="164592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2402772" y="3589503"/>
            <a:ext cx="2765149" cy="1645920"/>
          </a:xfrm>
          <a:prstGeom prst="rect">
            <a:avLst/>
          </a:prstGeom>
        </p:spPr>
      </p:pic>
      <p:sp>
        <p:nvSpPr>
          <p:cNvPr id="12" name="TextBox 11"/>
          <p:cNvSpPr txBox="1"/>
          <p:nvPr/>
        </p:nvSpPr>
        <p:spPr>
          <a:xfrm>
            <a:off x="6876256" y="7029400"/>
            <a:ext cx="2088232" cy="246221"/>
          </a:xfrm>
          <a:prstGeom prst="rect">
            <a:avLst/>
          </a:prstGeom>
          <a:noFill/>
        </p:spPr>
        <p:txBody>
          <a:bodyPr wrap="square" rtlCol="0">
            <a:spAutoFit/>
          </a:bodyPr>
          <a:lstStyle/>
          <a:p>
            <a:pPr algn="ctr"/>
            <a:r>
              <a:rPr lang="en-CA" sz="1000" dirty="0" smtClean="0">
                <a:solidFill>
                  <a:schemeClr val="tx1">
                    <a:lumMod val="85000"/>
                  </a:schemeClr>
                </a:solidFill>
              </a:rPr>
              <a:t>heart © clipartbest.com</a:t>
            </a:r>
            <a:endParaRPr lang="en-CA" dirty="0">
              <a:solidFill>
                <a:schemeClr val="tx1">
                  <a:lumMod val="85000"/>
                </a:schemeClr>
              </a:solidFill>
            </a:endParaRPr>
          </a:p>
        </p:txBody>
      </p:sp>
      <p:sp>
        <p:nvSpPr>
          <p:cNvPr id="18" name="TextBox 17"/>
          <p:cNvSpPr txBox="1"/>
          <p:nvPr/>
        </p:nvSpPr>
        <p:spPr>
          <a:xfrm>
            <a:off x="1331640" y="1484784"/>
            <a:ext cx="2356735" cy="523220"/>
          </a:xfrm>
          <a:prstGeom prst="rect">
            <a:avLst/>
          </a:prstGeom>
          <a:noFill/>
        </p:spPr>
        <p:txBody>
          <a:bodyPr wrap="none" rtlCol="0">
            <a:spAutoFit/>
          </a:bodyPr>
          <a:lstStyle/>
          <a:p>
            <a:r>
              <a:rPr lang="en-US" sz="2800" b="1" dirty="0" smtClean="0">
                <a:latin typeface="Arial Black" pitchFamily="34" charset="0"/>
                <a:cs typeface="Calibri" pitchFamily="34" charset="0"/>
              </a:rPr>
              <a:t>Holy LORD</a:t>
            </a:r>
            <a:r>
              <a:rPr lang="en-US" b="1" dirty="0" smtClean="0">
                <a:latin typeface="Arial Black" pitchFamily="34" charset="0"/>
              </a:rPr>
              <a:t> </a:t>
            </a:r>
            <a:endParaRPr lang="en-US" b="1" dirty="0">
              <a:latin typeface="Arial Black" pitchFamily="34" charset="0"/>
            </a:endParaRPr>
          </a:p>
        </p:txBody>
      </p:sp>
      <p:sp>
        <p:nvSpPr>
          <p:cNvPr id="19" name="TextBox 18"/>
          <p:cNvSpPr txBox="1"/>
          <p:nvPr/>
        </p:nvSpPr>
        <p:spPr>
          <a:xfrm>
            <a:off x="5139579" y="1484784"/>
            <a:ext cx="2816797" cy="523220"/>
          </a:xfrm>
          <a:prstGeom prst="rect">
            <a:avLst/>
          </a:prstGeom>
          <a:noFill/>
        </p:spPr>
        <p:txBody>
          <a:bodyPr wrap="none" rtlCol="0">
            <a:spAutoFit/>
          </a:bodyPr>
          <a:lstStyle/>
          <a:p>
            <a:r>
              <a:rPr lang="en-US" sz="2800" b="1" dirty="0" smtClean="0">
                <a:latin typeface="Arial Black" pitchFamily="34" charset="0"/>
                <a:cs typeface="Calibri" pitchFamily="34" charset="0"/>
              </a:rPr>
              <a:t>God Almighty</a:t>
            </a:r>
            <a:endParaRPr lang="en-US" b="1" dirty="0">
              <a:latin typeface="Arial Black" pitchFamily="34" charset="0"/>
            </a:endParaRPr>
          </a:p>
        </p:txBody>
      </p:sp>
      <p:sp>
        <p:nvSpPr>
          <p:cNvPr id="20" name="WordArt 2"/>
          <p:cNvSpPr>
            <a:spLocks noChangeArrowheads="1" noChangeShapeType="1" noTextEdit="1"/>
          </p:cNvSpPr>
          <p:nvPr/>
        </p:nvSpPr>
        <p:spPr bwMode="auto">
          <a:xfrm>
            <a:off x="2843808" y="2283688"/>
            <a:ext cx="3383280" cy="3200400"/>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r>
              <a:rPr lang="en-CA" sz="1600" kern="10" dirty="0" smtClean="0">
                <a:ln w="9525">
                  <a:solidFill>
                    <a:srgbClr val="000000"/>
                  </a:solidFill>
                  <a:round/>
                  <a:headEnd/>
                  <a:tailEnd/>
                </a:ln>
                <a:latin typeface="Arial Black" pitchFamily="34" charset="0"/>
                <a:cs typeface="Calibri" pitchFamily="34" charset="0"/>
              </a:rPr>
              <a:t>Father, Son and Spirit oneness</a:t>
            </a: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love, fellowship, cooperation</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14" name="TextBox 13"/>
          <p:cNvSpPr txBox="1"/>
          <p:nvPr/>
        </p:nvSpPr>
        <p:spPr>
          <a:xfrm>
            <a:off x="6876256" y="6423139"/>
            <a:ext cx="2088232" cy="246221"/>
          </a:xfrm>
          <a:prstGeom prst="rect">
            <a:avLst/>
          </a:prstGeom>
          <a:noFill/>
        </p:spPr>
        <p:txBody>
          <a:bodyPr wrap="square" rtlCol="0">
            <a:spAutoFit/>
          </a:bodyPr>
          <a:lstStyle/>
          <a:p>
            <a:pPr algn="ctr"/>
            <a:r>
              <a:rPr lang="en-CA" sz="1000" dirty="0" smtClean="0">
                <a:solidFill>
                  <a:schemeClr val="tx1">
                    <a:lumMod val="85000"/>
                  </a:schemeClr>
                </a:solidFill>
              </a:rPr>
              <a:t>heart © clipartbest.com</a:t>
            </a:r>
            <a:endParaRPr lang="en-CA" dirty="0">
              <a:solidFill>
                <a:schemeClr val="tx1">
                  <a:lumMod val="85000"/>
                </a:schemeClr>
              </a:solidFill>
            </a:endParaRPr>
          </a:p>
        </p:txBody>
      </p:sp>
      <p:sp>
        <p:nvSpPr>
          <p:cNvPr id="15" name="TextBox 14"/>
          <p:cNvSpPr txBox="1">
            <a:spLocks noChangeArrowheads="1"/>
          </p:cNvSpPr>
          <p:nvPr/>
        </p:nvSpPr>
        <p:spPr bwMode="auto">
          <a:xfrm>
            <a:off x="107504" y="116632"/>
            <a:ext cx="8964488" cy="954107"/>
          </a:xfrm>
          <a:prstGeom prst="rect">
            <a:avLst/>
          </a:prstGeom>
          <a:noFill/>
          <a:ln w="9525">
            <a:noFill/>
            <a:miter lim="800000"/>
            <a:headEnd/>
            <a:tailEnd/>
          </a:ln>
        </p:spPr>
        <p:txBody>
          <a:bodyPr wrap="square">
            <a:spAutoFit/>
          </a:bodyPr>
          <a:lstStyle/>
          <a:p>
            <a:pPr algn="ctr"/>
            <a:r>
              <a:rPr lang="en-US" sz="2800" b="1" dirty="0" smtClean="0">
                <a:latin typeface="Calibri" pitchFamily="34" charset="0"/>
                <a:cs typeface="Calibri" pitchFamily="34" charset="0"/>
              </a:rPr>
              <a:t>“O righteous Father . . . I made known to them your name”</a:t>
            </a:r>
          </a:p>
          <a:p>
            <a:pPr algn="ctr"/>
            <a:r>
              <a:rPr lang="en-US" sz="2800" b="1" dirty="0" smtClean="0">
                <a:latin typeface="Calibri" pitchFamily="34" charset="0"/>
                <a:cs typeface="Calibri" pitchFamily="34" charset="0"/>
              </a:rPr>
              <a:t>John 17:25-26</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1" name="Rectangle 20"/>
          <p:cNvSpPr/>
          <p:nvPr/>
        </p:nvSpPr>
        <p:spPr>
          <a:xfrm>
            <a:off x="4355976" y="2276872"/>
            <a:ext cx="457200" cy="219456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3563888" y="2636912"/>
            <a:ext cx="2011680" cy="4572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TextBox 16"/>
          <p:cNvSpPr txBox="1"/>
          <p:nvPr/>
        </p:nvSpPr>
        <p:spPr>
          <a:xfrm>
            <a:off x="7236296" y="4653136"/>
            <a:ext cx="2088232" cy="246221"/>
          </a:xfrm>
          <a:prstGeom prst="rect">
            <a:avLst/>
          </a:prstGeom>
          <a:noFill/>
        </p:spPr>
        <p:txBody>
          <a:bodyPr wrap="square" rtlCol="0">
            <a:spAutoFit/>
          </a:bodyPr>
          <a:lstStyle/>
          <a:p>
            <a:pPr algn="ctr"/>
            <a:r>
              <a:rPr lang="en-CA" sz="1000" dirty="0" smtClean="0">
                <a:solidFill>
                  <a:schemeClr val="tx1">
                    <a:lumMod val="85000"/>
                  </a:schemeClr>
                </a:solidFill>
              </a:rPr>
              <a:t> smiley © sherv.net</a:t>
            </a:r>
            <a:endParaRPr lang="en-CA" dirty="0">
              <a:solidFill>
                <a:schemeClr val="tx1">
                  <a:lumMod val="85000"/>
                </a:schemeClr>
              </a:solidFill>
            </a:endParaRPr>
          </a:p>
        </p:txBody>
      </p:sp>
      <p:pic>
        <p:nvPicPr>
          <p:cNvPr id="7" name="Picture 6" descr="egyptian.gif"/>
          <p:cNvPicPr>
            <a:picLocks noChangeAspect="1"/>
          </p:cNvPicPr>
          <p:nvPr/>
        </p:nvPicPr>
        <p:blipFill>
          <a:blip r:embed="rId3" cstate="print"/>
          <a:stretch>
            <a:fillRect/>
          </a:stretch>
        </p:blipFill>
        <p:spPr>
          <a:xfrm rot="7200000">
            <a:off x="3953368" y="2774705"/>
            <a:ext cx="2765149" cy="1645920"/>
          </a:xfrm>
          <a:prstGeom prst="rect">
            <a:avLst/>
          </a:prstGeom>
        </p:spPr>
      </p:pic>
      <p:pic>
        <p:nvPicPr>
          <p:cNvPr id="3" name="Picture 2" descr="egyptian.gif"/>
          <p:cNvPicPr>
            <a:picLocks noChangeAspect="1"/>
          </p:cNvPicPr>
          <p:nvPr/>
        </p:nvPicPr>
        <p:blipFill>
          <a:blip r:embed="rId3" cstate="print"/>
          <a:stretch>
            <a:fillRect/>
          </a:stretch>
        </p:blipFill>
        <p:spPr>
          <a:xfrm>
            <a:off x="3203848" y="1124744"/>
            <a:ext cx="2765149" cy="16459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2402772" y="2774705"/>
            <a:ext cx="2765149" cy="1645920"/>
          </a:xfrm>
          <a:prstGeom prst="rect">
            <a:avLst/>
          </a:prstGeom>
        </p:spPr>
      </p:pic>
      <p:sp>
        <p:nvSpPr>
          <p:cNvPr id="10" name="TextBox 9"/>
          <p:cNvSpPr txBox="1">
            <a:spLocks noChangeArrowheads="1"/>
          </p:cNvSpPr>
          <p:nvPr/>
        </p:nvSpPr>
        <p:spPr bwMode="auto">
          <a:xfrm>
            <a:off x="107504" y="-27384"/>
            <a:ext cx="8964488" cy="954107"/>
          </a:xfrm>
          <a:prstGeom prst="rect">
            <a:avLst/>
          </a:prstGeom>
          <a:noFill/>
          <a:ln w="9525">
            <a:noFill/>
            <a:miter lim="800000"/>
            <a:headEnd/>
            <a:tailEnd/>
          </a:ln>
        </p:spPr>
        <p:txBody>
          <a:bodyPr wrap="square">
            <a:spAutoFit/>
          </a:bodyPr>
          <a:lstStyle/>
          <a:p>
            <a:pPr algn="ctr"/>
            <a:r>
              <a:rPr lang="en-US" sz="2800" b="1" dirty="0" smtClean="0">
                <a:solidFill>
                  <a:srgbClr val="FF0000"/>
                </a:solidFill>
                <a:latin typeface="Calibri" pitchFamily="34" charset="0"/>
                <a:cs typeface="Calibri" pitchFamily="34" charset="0"/>
              </a:rPr>
              <a:t>God the Father eternally loves his Son! </a:t>
            </a:r>
          </a:p>
          <a:p>
            <a:pPr algn="ctr"/>
            <a:r>
              <a:rPr lang="en-US" sz="2800" b="1" dirty="0" smtClean="0">
                <a:solidFill>
                  <a:srgbClr val="FF0000"/>
                </a:solidFill>
                <a:latin typeface="Calibri" pitchFamily="34" charset="0"/>
                <a:cs typeface="Calibri" pitchFamily="34" charset="0"/>
              </a:rPr>
              <a:t>This is a great mystery revealed through Jesus coming!</a:t>
            </a:r>
          </a:p>
        </p:txBody>
      </p:sp>
      <p:sp>
        <p:nvSpPr>
          <p:cNvPr id="20" name="WordArt 2"/>
          <p:cNvSpPr>
            <a:spLocks noChangeArrowheads="1" noChangeShapeType="1" noTextEdit="1"/>
          </p:cNvSpPr>
          <p:nvPr/>
        </p:nvSpPr>
        <p:spPr bwMode="auto">
          <a:xfrm>
            <a:off x="2627784" y="1157888"/>
            <a:ext cx="3816424" cy="3423240"/>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r>
              <a:rPr lang="en-CA" sz="1600" kern="10" dirty="0" smtClean="0">
                <a:ln w="9525">
                  <a:solidFill>
                    <a:srgbClr val="000000"/>
                  </a:solidFill>
                  <a:round/>
                  <a:headEnd/>
                  <a:tailEnd/>
                </a:ln>
                <a:latin typeface="Arial Black" pitchFamily="34" charset="0"/>
                <a:cs typeface="Calibri" pitchFamily="34" charset="0"/>
              </a:rPr>
              <a:t>Father, Son and Spirit oneness</a:t>
            </a: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love, fellowship, cooperation</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11" name="TextBox 10"/>
          <p:cNvSpPr txBox="1"/>
          <p:nvPr/>
        </p:nvSpPr>
        <p:spPr>
          <a:xfrm>
            <a:off x="0" y="4998655"/>
            <a:ext cx="9144000" cy="2246769"/>
          </a:xfrm>
          <a:prstGeom prst="rect">
            <a:avLst/>
          </a:prstGeom>
          <a:noFill/>
        </p:spPr>
        <p:txBody>
          <a:bodyPr wrap="square" rtlCol="0">
            <a:spAutoFit/>
          </a:bodyPr>
          <a:lstStyle/>
          <a:p>
            <a:pPr algn="ctr"/>
            <a:r>
              <a:rPr lang="en-US" sz="2800" b="1" dirty="0" smtClean="0">
                <a:latin typeface="Calibri" pitchFamily="34" charset="0"/>
                <a:cs typeface="Calibri" pitchFamily="34" charset="0"/>
              </a:rPr>
              <a:t>“This is my beloved Son”  </a:t>
            </a:r>
            <a:r>
              <a:rPr lang="en-US" sz="2800" b="1" i="1" dirty="0" smtClean="0">
                <a:latin typeface="Calibri" pitchFamily="34" charset="0"/>
                <a:cs typeface="Calibri" pitchFamily="34" charset="0"/>
              </a:rPr>
              <a:t>The Father</a:t>
            </a:r>
            <a:r>
              <a:rPr lang="en-US" sz="2800" b="1" dirty="0" smtClean="0">
                <a:latin typeface="Calibri" pitchFamily="34" charset="0"/>
                <a:cs typeface="Calibri" pitchFamily="34" charset="0"/>
              </a:rPr>
              <a:t> in Mat 3:17; 17:5</a:t>
            </a:r>
          </a:p>
          <a:p>
            <a:pPr algn="ctr"/>
            <a:r>
              <a:rPr lang="en-US" sz="2800" b="1" dirty="0" smtClean="0">
                <a:latin typeface="Calibri" pitchFamily="34" charset="0"/>
                <a:cs typeface="Calibri" pitchFamily="34" charset="0"/>
              </a:rPr>
              <a:t>“Father . . . you loved me before the foundation</a:t>
            </a:r>
          </a:p>
          <a:p>
            <a:pPr algn="ctr"/>
            <a:r>
              <a:rPr lang="en-US" sz="2800" b="1" dirty="0" smtClean="0">
                <a:latin typeface="Calibri" pitchFamily="34" charset="0"/>
                <a:cs typeface="Calibri" pitchFamily="34" charset="0"/>
              </a:rPr>
              <a:t>of the world” </a:t>
            </a:r>
            <a:r>
              <a:rPr lang="en-US" sz="2800" b="1" i="1" dirty="0" smtClean="0">
                <a:latin typeface="Calibri" pitchFamily="34" charset="0"/>
                <a:cs typeface="Calibri" pitchFamily="34" charset="0"/>
              </a:rPr>
              <a:t>Jesus</a:t>
            </a:r>
            <a:r>
              <a:rPr lang="en-US" sz="2800" b="1" dirty="0" smtClean="0">
                <a:latin typeface="Calibri" pitchFamily="34" charset="0"/>
                <a:cs typeface="Calibri" pitchFamily="34" charset="0"/>
              </a:rPr>
              <a:t> in John 17:24</a:t>
            </a:r>
          </a:p>
          <a:p>
            <a:pPr algn="ctr"/>
            <a:r>
              <a:rPr lang="en-US" sz="2800" b="1" dirty="0" smtClean="0">
                <a:latin typeface="Calibri" pitchFamily="34" charset="0"/>
                <a:cs typeface="Calibri" pitchFamily="34" charset="0"/>
              </a:rPr>
              <a:t>“the Father . . . his beloved Son”  Col 1:12-13</a:t>
            </a:r>
          </a:p>
          <a:p>
            <a:pPr algn="ctr"/>
            <a:endParaRPr lang="en-US" sz="28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0" name="Picture 9" descr="crucified (2).jpg"/>
          <p:cNvPicPr>
            <a:picLocks noChangeAspect="1"/>
          </p:cNvPicPr>
          <p:nvPr/>
        </p:nvPicPr>
        <p:blipFill>
          <a:blip r:embed="rId2" cstate="print"/>
          <a:srcRect t="1966" b="12380"/>
          <a:stretch>
            <a:fillRect/>
          </a:stretch>
        </p:blipFill>
        <p:spPr>
          <a:xfrm>
            <a:off x="1739219" y="1196752"/>
            <a:ext cx="5569085" cy="4176464"/>
          </a:xfrm>
          <a:prstGeom prst="rect">
            <a:avLst/>
          </a:prstGeom>
        </p:spPr>
      </p:pic>
      <p:sp>
        <p:nvSpPr>
          <p:cNvPr id="4" name="TextBox 3"/>
          <p:cNvSpPr txBox="1"/>
          <p:nvPr/>
        </p:nvSpPr>
        <p:spPr>
          <a:xfrm>
            <a:off x="1907704" y="5054987"/>
            <a:ext cx="2097049" cy="246221"/>
          </a:xfrm>
          <a:prstGeom prst="rect">
            <a:avLst/>
          </a:prstGeom>
          <a:noFill/>
        </p:spPr>
        <p:txBody>
          <a:bodyPr wrap="none" rtlCol="0">
            <a:spAutoFit/>
          </a:bodyPr>
          <a:lstStyle/>
          <a:p>
            <a:pPr algn="ctr"/>
            <a:r>
              <a:rPr lang="en-US" sz="1000" dirty="0" smtClean="0"/>
              <a:t>original author of picture unknown</a:t>
            </a:r>
            <a:endParaRPr lang="en-US" sz="1000" dirty="0"/>
          </a:p>
        </p:txBody>
      </p:sp>
      <p:pic>
        <p:nvPicPr>
          <p:cNvPr id="5" name="Picture 4" descr="www.clipartbest.com dc6XLjAMi.gif"/>
          <p:cNvPicPr>
            <a:picLocks noChangeAspect="1"/>
          </p:cNvPicPr>
          <p:nvPr/>
        </p:nvPicPr>
        <p:blipFill>
          <a:blip r:embed="rId3" cstate="print"/>
          <a:stretch>
            <a:fillRect/>
          </a:stretch>
        </p:blipFill>
        <p:spPr>
          <a:xfrm>
            <a:off x="3635896" y="2996952"/>
            <a:ext cx="2970911" cy="2088232"/>
          </a:xfrm>
          <a:prstGeom prst="rect">
            <a:avLst/>
          </a:prstGeom>
        </p:spPr>
      </p:pic>
      <p:sp>
        <p:nvSpPr>
          <p:cNvPr id="8" name="TextBox 7"/>
          <p:cNvSpPr txBox="1"/>
          <p:nvPr/>
        </p:nvSpPr>
        <p:spPr>
          <a:xfrm>
            <a:off x="1907704" y="4838963"/>
            <a:ext cx="2088232" cy="246221"/>
          </a:xfrm>
          <a:prstGeom prst="rect">
            <a:avLst/>
          </a:prstGeom>
          <a:noFill/>
        </p:spPr>
        <p:txBody>
          <a:bodyPr wrap="square" rtlCol="0">
            <a:spAutoFit/>
          </a:bodyPr>
          <a:lstStyle/>
          <a:p>
            <a:pPr algn="ctr"/>
            <a:r>
              <a:rPr lang="en-CA" sz="1000" dirty="0" smtClean="0"/>
              <a:t>heart © clipartbest.com</a:t>
            </a:r>
            <a:endParaRPr lang="en-CA" dirty="0"/>
          </a:p>
        </p:txBody>
      </p:sp>
      <p:sp>
        <p:nvSpPr>
          <p:cNvPr id="12" name="Rectangle 11"/>
          <p:cNvSpPr/>
          <p:nvPr/>
        </p:nvSpPr>
        <p:spPr>
          <a:xfrm>
            <a:off x="179512" y="26621"/>
            <a:ext cx="8892480" cy="954107"/>
          </a:xfrm>
          <a:prstGeom prst="rect">
            <a:avLst/>
          </a:prstGeom>
        </p:spPr>
        <p:txBody>
          <a:bodyPr wrap="square">
            <a:spAutoFit/>
          </a:bodyPr>
          <a:lstStyle/>
          <a:p>
            <a:pPr algn="ctr"/>
            <a:r>
              <a:rPr lang="en-US" sz="2800" b="1" dirty="0" smtClean="0">
                <a:solidFill>
                  <a:srgbClr val="FF0000"/>
                </a:solidFill>
                <a:latin typeface="Calibri" pitchFamily="34" charset="0"/>
                <a:cs typeface="Calibri" pitchFamily="34" charset="0"/>
              </a:rPr>
              <a:t>God the Son eternally loves his Father! </a:t>
            </a:r>
          </a:p>
          <a:p>
            <a:pPr algn="ctr"/>
            <a:r>
              <a:rPr lang="en-US" sz="2800" b="1" dirty="0" smtClean="0">
                <a:solidFill>
                  <a:srgbClr val="FF0000"/>
                </a:solidFill>
                <a:latin typeface="Calibri" pitchFamily="34" charset="0"/>
                <a:cs typeface="Calibri" pitchFamily="34" charset="0"/>
              </a:rPr>
              <a:t>This is a great mystery supremely revealed at the cross!</a:t>
            </a:r>
          </a:p>
        </p:txBody>
      </p:sp>
      <p:sp>
        <p:nvSpPr>
          <p:cNvPr id="13" name="Rectangle 12"/>
          <p:cNvSpPr/>
          <p:nvPr/>
        </p:nvSpPr>
        <p:spPr>
          <a:xfrm>
            <a:off x="35496" y="5661248"/>
            <a:ext cx="9108504" cy="954107"/>
          </a:xfrm>
          <a:prstGeom prst="rect">
            <a:avLst/>
          </a:prstGeom>
        </p:spPr>
        <p:txBody>
          <a:bodyPr wrap="square">
            <a:spAutoFit/>
          </a:bodyPr>
          <a:lstStyle/>
          <a:p>
            <a:pPr algn="ctr"/>
            <a:r>
              <a:rPr lang="en-US" sz="2800" b="1" dirty="0" smtClean="0">
                <a:latin typeface="Calibri" pitchFamily="34" charset="0"/>
                <a:cs typeface="Calibri" pitchFamily="34" charset="0"/>
              </a:rPr>
              <a:t>“I do as the Father has commanded me, so that the world may know that I love the Father”  John 14:31</a:t>
            </a:r>
            <a:endParaRPr lang="en-US" sz="2800" b="1" spc="-30" dirty="0" smtClean="0">
              <a:solidFill>
                <a:schemeClr val="bg1"/>
              </a:solidFill>
              <a:latin typeface="Calibri" pitchFamily="34" charset="0"/>
              <a:cs typeface="Calibri" pitchFamily="34" charset="0"/>
            </a:endParaRPr>
          </a:p>
        </p:txBody>
      </p:sp>
      <p:sp>
        <p:nvSpPr>
          <p:cNvPr id="11" name="TextBox 10"/>
          <p:cNvSpPr txBox="1"/>
          <p:nvPr/>
        </p:nvSpPr>
        <p:spPr>
          <a:xfrm>
            <a:off x="4211960" y="3547640"/>
            <a:ext cx="1800200" cy="1033488"/>
          </a:xfrm>
          <a:prstGeom prst="rect">
            <a:avLst/>
          </a:prstGeom>
          <a:noFill/>
        </p:spPr>
        <p:txBody>
          <a:bodyPr wrap="square" rtlCol="0">
            <a:spAutoFit/>
          </a:bodyPr>
          <a:lstStyle/>
          <a:p>
            <a:pPr>
              <a:lnSpc>
                <a:spcPts val="2400"/>
              </a:lnSpc>
            </a:pPr>
            <a:r>
              <a:rPr lang="en-US" sz="2800" b="1" dirty="0" smtClean="0">
                <a:latin typeface="Calibri" pitchFamily="34" charset="0"/>
                <a:cs typeface="Calibri" pitchFamily="34" charset="0"/>
              </a:rPr>
              <a:t>   “I love </a:t>
            </a:r>
          </a:p>
          <a:p>
            <a:pPr>
              <a:lnSpc>
                <a:spcPts val="2400"/>
              </a:lnSpc>
            </a:pPr>
            <a:r>
              <a:rPr lang="en-US" sz="2800" b="1" dirty="0" smtClean="0">
                <a:latin typeface="Calibri" pitchFamily="34" charset="0"/>
                <a:cs typeface="Calibri" pitchFamily="34" charset="0"/>
              </a:rPr>
              <a:t>  You first,    </a:t>
            </a:r>
          </a:p>
          <a:p>
            <a:pPr>
              <a:lnSpc>
                <a:spcPts val="2400"/>
              </a:lnSpc>
            </a:pPr>
            <a:r>
              <a:rPr lang="en-US" sz="2800" b="1" dirty="0" smtClean="0">
                <a:latin typeface="Calibri" pitchFamily="34" charset="0"/>
                <a:cs typeface="Calibri" pitchFamily="34" charset="0"/>
              </a:rPr>
              <a:t>   Father”</a:t>
            </a:r>
            <a:endParaRPr lang="en-US" sz="2800" b="1"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1" name="Picture 10" descr="www.clipartbest.com dc6XLjAMi.gif"/>
          <p:cNvPicPr>
            <a:picLocks noChangeAspect="1"/>
          </p:cNvPicPr>
          <p:nvPr/>
        </p:nvPicPr>
        <p:blipFill>
          <a:blip r:embed="rId3" cstate="print"/>
          <a:stretch>
            <a:fillRect/>
          </a:stretch>
        </p:blipFill>
        <p:spPr>
          <a:xfrm>
            <a:off x="36512" y="476672"/>
            <a:ext cx="9052560" cy="6362988"/>
          </a:xfrm>
          <a:prstGeom prst="rect">
            <a:avLst/>
          </a:prstGeom>
        </p:spPr>
      </p:pic>
      <p:sp>
        <p:nvSpPr>
          <p:cNvPr id="21" name="Rectangle 20"/>
          <p:cNvSpPr/>
          <p:nvPr/>
        </p:nvSpPr>
        <p:spPr>
          <a:xfrm>
            <a:off x="4355976" y="3034640"/>
            <a:ext cx="457200" cy="219456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3563888" y="3475856"/>
            <a:ext cx="2011680" cy="4572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descr="egyptian.gif"/>
          <p:cNvPicPr>
            <a:picLocks noChangeAspect="1"/>
          </p:cNvPicPr>
          <p:nvPr/>
        </p:nvPicPr>
        <p:blipFill>
          <a:blip r:embed="rId4" cstate="print"/>
          <a:stretch>
            <a:fillRect/>
          </a:stretch>
        </p:blipFill>
        <p:spPr>
          <a:xfrm rot="7200000">
            <a:off x="3953368" y="3589503"/>
            <a:ext cx="2765149" cy="1645920"/>
          </a:xfrm>
          <a:prstGeom prst="rect">
            <a:avLst/>
          </a:prstGeom>
        </p:spPr>
      </p:pic>
      <p:pic>
        <p:nvPicPr>
          <p:cNvPr id="3" name="Picture 2" descr="egyptian.gif"/>
          <p:cNvPicPr>
            <a:picLocks noChangeAspect="1"/>
          </p:cNvPicPr>
          <p:nvPr/>
        </p:nvPicPr>
        <p:blipFill>
          <a:blip r:embed="rId4" cstate="print"/>
          <a:stretch>
            <a:fillRect/>
          </a:stretch>
        </p:blipFill>
        <p:spPr>
          <a:xfrm>
            <a:off x="3203848" y="2143120"/>
            <a:ext cx="2765149" cy="164592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2402772" y="3589503"/>
            <a:ext cx="2765149" cy="1645920"/>
          </a:xfrm>
          <a:prstGeom prst="rect">
            <a:avLst/>
          </a:prstGeom>
        </p:spPr>
      </p:pic>
      <p:sp>
        <p:nvSpPr>
          <p:cNvPr id="12" name="TextBox 11"/>
          <p:cNvSpPr txBox="1"/>
          <p:nvPr/>
        </p:nvSpPr>
        <p:spPr>
          <a:xfrm>
            <a:off x="6876256" y="6423139"/>
            <a:ext cx="2088232" cy="246221"/>
          </a:xfrm>
          <a:prstGeom prst="rect">
            <a:avLst/>
          </a:prstGeom>
          <a:noFill/>
        </p:spPr>
        <p:txBody>
          <a:bodyPr wrap="square" rtlCol="0">
            <a:spAutoFit/>
          </a:bodyPr>
          <a:lstStyle/>
          <a:p>
            <a:pPr algn="ctr"/>
            <a:r>
              <a:rPr lang="en-CA" sz="1000" dirty="0" smtClean="0">
                <a:solidFill>
                  <a:schemeClr val="tx1">
                    <a:lumMod val="85000"/>
                  </a:schemeClr>
                </a:solidFill>
              </a:rPr>
              <a:t>heart © clipartbest.com</a:t>
            </a:r>
            <a:endParaRPr lang="en-CA" dirty="0">
              <a:solidFill>
                <a:schemeClr val="tx1">
                  <a:lumMod val="85000"/>
                </a:schemeClr>
              </a:solidFill>
            </a:endParaRPr>
          </a:p>
        </p:txBody>
      </p:sp>
      <p:sp>
        <p:nvSpPr>
          <p:cNvPr id="19" name="TextBox 18"/>
          <p:cNvSpPr txBox="1"/>
          <p:nvPr/>
        </p:nvSpPr>
        <p:spPr>
          <a:xfrm>
            <a:off x="5139579" y="1484784"/>
            <a:ext cx="2816797" cy="523220"/>
          </a:xfrm>
          <a:prstGeom prst="rect">
            <a:avLst/>
          </a:prstGeom>
          <a:noFill/>
        </p:spPr>
        <p:txBody>
          <a:bodyPr wrap="none" rtlCol="0">
            <a:spAutoFit/>
          </a:bodyPr>
          <a:lstStyle/>
          <a:p>
            <a:r>
              <a:rPr lang="en-US" sz="2800" b="1" dirty="0" smtClean="0">
                <a:latin typeface="Arial Black" pitchFamily="34" charset="0"/>
                <a:cs typeface="Calibri" pitchFamily="34" charset="0"/>
              </a:rPr>
              <a:t>God Almighty</a:t>
            </a:r>
            <a:endParaRPr lang="en-US" b="1" dirty="0">
              <a:latin typeface="Arial Black" pitchFamily="34" charset="0"/>
            </a:endParaRPr>
          </a:p>
        </p:txBody>
      </p:sp>
      <p:sp>
        <p:nvSpPr>
          <p:cNvPr id="20" name="WordArt 2"/>
          <p:cNvSpPr>
            <a:spLocks noChangeArrowheads="1" noChangeShapeType="1" noTextEdit="1"/>
          </p:cNvSpPr>
          <p:nvPr/>
        </p:nvSpPr>
        <p:spPr bwMode="auto">
          <a:xfrm>
            <a:off x="2843808" y="2283688"/>
            <a:ext cx="3383280" cy="3200400"/>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r>
              <a:rPr lang="en-CA" sz="1600" kern="10" dirty="0" smtClean="0">
                <a:ln w="9525">
                  <a:solidFill>
                    <a:srgbClr val="000000"/>
                  </a:solidFill>
                  <a:round/>
                  <a:headEnd/>
                  <a:tailEnd/>
                </a:ln>
                <a:latin typeface="Arial Black" pitchFamily="34" charset="0"/>
                <a:cs typeface="Calibri" pitchFamily="34" charset="0"/>
              </a:rPr>
              <a:t>Father, Son and Spirit oneness</a:t>
            </a: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love, fellowship, cooperation</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14" name="TextBox 13"/>
          <p:cNvSpPr txBox="1">
            <a:spLocks noChangeArrowheads="1"/>
          </p:cNvSpPr>
          <p:nvPr/>
        </p:nvSpPr>
        <p:spPr bwMode="auto">
          <a:xfrm>
            <a:off x="107504" y="44624"/>
            <a:ext cx="8964488" cy="954107"/>
          </a:xfrm>
          <a:prstGeom prst="rect">
            <a:avLst/>
          </a:prstGeom>
          <a:noFill/>
          <a:ln w="9525">
            <a:noFill/>
            <a:miter lim="800000"/>
            <a:headEnd/>
            <a:tailEnd/>
          </a:ln>
        </p:spPr>
        <p:txBody>
          <a:bodyPr wrap="square">
            <a:spAutoFit/>
          </a:bodyPr>
          <a:lstStyle/>
          <a:p>
            <a:pPr algn="ctr"/>
            <a:r>
              <a:rPr lang="en-US" sz="2800" b="1" dirty="0" smtClean="0">
                <a:latin typeface="Calibri" pitchFamily="34" charset="0"/>
                <a:cs typeface="Calibri" pitchFamily="34" charset="0"/>
              </a:rPr>
              <a:t>Jesus also changed our understanding of </a:t>
            </a:r>
          </a:p>
          <a:p>
            <a:pPr algn="ctr"/>
            <a:r>
              <a:rPr lang="en-US" sz="2800" b="1" dirty="0" smtClean="0">
                <a:latin typeface="Calibri" pitchFamily="34" charset="0"/>
                <a:cs typeface="Calibri" pitchFamily="34" charset="0"/>
              </a:rPr>
              <a:t>relationship with God by the grace of God in Christ</a:t>
            </a:r>
          </a:p>
        </p:txBody>
      </p:sp>
      <p:pic>
        <p:nvPicPr>
          <p:cNvPr id="15" name="Picture 14" descr="www.fg-a.com valentine 2-jumping-heart.gif"/>
          <p:cNvPicPr>
            <a:picLocks noChangeAspect="1"/>
          </p:cNvPicPr>
          <p:nvPr/>
        </p:nvPicPr>
        <p:blipFill>
          <a:blip r:embed="rId5" cstate="print"/>
          <a:stretch>
            <a:fillRect/>
          </a:stretch>
        </p:blipFill>
        <p:spPr>
          <a:xfrm>
            <a:off x="3851920" y="2984951"/>
            <a:ext cx="1368152" cy="1596177"/>
          </a:xfrm>
          <a:prstGeom prst="rect">
            <a:avLst/>
          </a:prstGeom>
        </p:spPr>
      </p:pic>
      <p:sp>
        <p:nvSpPr>
          <p:cNvPr id="16" name="TextBox 15"/>
          <p:cNvSpPr txBox="1"/>
          <p:nvPr/>
        </p:nvSpPr>
        <p:spPr>
          <a:xfrm>
            <a:off x="6948264" y="6093296"/>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endParaRPr lang="en-CA" dirty="0">
              <a:solidFill>
                <a:schemeClr val="tx1">
                  <a:lumMod val="85000"/>
                </a:schemeClr>
              </a:solidFill>
            </a:endParaRPr>
          </a:p>
        </p:txBody>
      </p:sp>
      <p:sp>
        <p:nvSpPr>
          <p:cNvPr id="17" name="TextBox 16"/>
          <p:cNvSpPr txBox="1"/>
          <p:nvPr/>
        </p:nvSpPr>
        <p:spPr>
          <a:xfrm>
            <a:off x="1331640" y="1484784"/>
            <a:ext cx="2356735" cy="523220"/>
          </a:xfrm>
          <a:prstGeom prst="rect">
            <a:avLst/>
          </a:prstGeom>
          <a:noFill/>
        </p:spPr>
        <p:txBody>
          <a:bodyPr wrap="none" rtlCol="0">
            <a:spAutoFit/>
          </a:bodyPr>
          <a:lstStyle/>
          <a:p>
            <a:r>
              <a:rPr lang="en-US" sz="2800" b="1" dirty="0" smtClean="0">
                <a:latin typeface="Arial Black" pitchFamily="34" charset="0"/>
                <a:cs typeface="Calibri" pitchFamily="34" charset="0"/>
              </a:rPr>
              <a:t>Holy LORD</a:t>
            </a:r>
            <a:r>
              <a:rPr lang="en-US" b="1" dirty="0" smtClean="0">
                <a:latin typeface="Arial Black" pitchFamily="34" charset="0"/>
              </a:rPr>
              <a:t> </a:t>
            </a:r>
            <a:endParaRPr lang="en-US" b="1" dirty="0">
              <a:latin typeface="Arial Black"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1" name="Rectangle 10"/>
          <p:cNvSpPr/>
          <p:nvPr/>
        </p:nvSpPr>
        <p:spPr>
          <a:xfrm>
            <a:off x="2818489" y="292494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170417" y="3351272"/>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874273" y="883401"/>
            <a:ext cx="4301334" cy="2560320"/>
          </a:xfrm>
          <a:prstGeom prst="rect">
            <a:avLst/>
          </a:prstGeom>
        </p:spPr>
      </p:pic>
      <p:pic>
        <p:nvPicPr>
          <p:cNvPr id="7" name="Picture 6" descr="egyptian.gif"/>
          <p:cNvPicPr>
            <a:picLocks noChangeAspect="1"/>
          </p:cNvPicPr>
          <p:nvPr/>
        </p:nvPicPr>
        <p:blipFill>
          <a:blip r:embed="rId3" cstate="print"/>
          <a:stretch>
            <a:fillRect/>
          </a:stretch>
        </p:blipFill>
        <p:spPr>
          <a:xfrm rot="7200000">
            <a:off x="2131727" y="3067277"/>
            <a:ext cx="4301334" cy="25603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388553" y="3075227"/>
            <a:ext cx="4301334" cy="2560320"/>
          </a:xfrm>
          <a:prstGeom prst="rect">
            <a:avLst/>
          </a:prstGeom>
        </p:spPr>
      </p:pic>
      <p:sp>
        <p:nvSpPr>
          <p:cNvPr id="21" name="TextBox 20"/>
          <p:cNvSpPr txBox="1"/>
          <p:nvPr/>
        </p:nvSpPr>
        <p:spPr>
          <a:xfrm>
            <a:off x="2195736" y="6495147"/>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pic>
        <p:nvPicPr>
          <p:cNvPr id="25" name="Picture 24" descr="egyptian.gif"/>
          <p:cNvPicPr>
            <a:picLocks noChangeAspect="1"/>
          </p:cNvPicPr>
          <p:nvPr/>
        </p:nvPicPr>
        <p:blipFill>
          <a:blip r:embed="rId3" cstate="print"/>
          <a:stretch>
            <a:fillRect/>
          </a:stretch>
        </p:blipFill>
        <p:spPr>
          <a:xfrm rot="14400000" flipH="1">
            <a:off x="1529485" y="3474931"/>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1529485" y="3978987"/>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1097437" y="3690955"/>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2033541" y="4267019"/>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1529485" y="4483043"/>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1070585" y="4267019"/>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2033541" y="3690955"/>
            <a:ext cx="921716" cy="548640"/>
          </a:xfrm>
          <a:prstGeom prst="rect">
            <a:avLst/>
          </a:prstGeom>
        </p:spPr>
      </p:pic>
      <p:sp>
        <p:nvSpPr>
          <p:cNvPr id="19" name="TextBox 18"/>
          <p:cNvSpPr txBox="1"/>
          <p:nvPr/>
        </p:nvSpPr>
        <p:spPr>
          <a:xfrm>
            <a:off x="5796136" y="1256561"/>
            <a:ext cx="3323658" cy="3108543"/>
          </a:xfrm>
          <a:prstGeom prst="rect">
            <a:avLst/>
          </a:prstGeom>
          <a:noFill/>
        </p:spPr>
        <p:txBody>
          <a:bodyPr wrap="square" rtlCol="0">
            <a:spAutoFit/>
          </a:bodyPr>
          <a:lstStyle/>
          <a:p>
            <a:pPr algn="ctr"/>
            <a:r>
              <a:rPr lang="en-US" sz="2800" b="1" dirty="0" smtClean="0">
                <a:latin typeface="Calibri" pitchFamily="34" charset="0"/>
                <a:cs typeface="Calibri" pitchFamily="34" charset="0"/>
              </a:rPr>
              <a:t>“conformed to </a:t>
            </a:r>
          </a:p>
          <a:p>
            <a:pPr algn="ctr"/>
            <a:r>
              <a:rPr lang="en-US" sz="2800" b="1" dirty="0" smtClean="0">
                <a:latin typeface="Calibri" pitchFamily="34" charset="0"/>
                <a:cs typeface="Calibri" pitchFamily="34" charset="0"/>
              </a:rPr>
              <a:t>the image of his Son, </a:t>
            </a:r>
          </a:p>
          <a:p>
            <a:pPr algn="ctr"/>
            <a:r>
              <a:rPr lang="en-US" sz="2800" b="1" dirty="0" smtClean="0">
                <a:latin typeface="Calibri" pitchFamily="34" charset="0"/>
                <a:cs typeface="Calibri" pitchFamily="34" charset="0"/>
              </a:rPr>
              <a:t>in order that he might be the firstborn among many brothers”</a:t>
            </a:r>
          </a:p>
          <a:p>
            <a:pPr algn="ctr"/>
            <a:r>
              <a:rPr lang="en-US" sz="2800" b="1" dirty="0" smtClean="0">
                <a:latin typeface="Calibri" pitchFamily="34" charset="0"/>
                <a:cs typeface="Calibri" pitchFamily="34" charset="0"/>
              </a:rPr>
              <a:t>Rom 8:29</a:t>
            </a:r>
          </a:p>
        </p:txBody>
      </p:sp>
      <p:sp>
        <p:nvSpPr>
          <p:cNvPr id="17" name="WordArt 2"/>
          <p:cNvSpPr>
            <a:spLocks noChangeArrowheads="1" noChangeShapeType="1" noTextEdit="1"/>
          </p:cNvSpPr>
          <p:nvPr/>
        </p:nvSpPr>
        <p:spPr bwMode="auto">
          <a:xfrm>
            <a:off x="428596" y="1124744"/>
            <a:ext cx="5151516" cy="4752528"/>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rPr>
              <a:t>THE LORD</a:t>
            </a:r>
            <a:endParaRPr lang="en-CA" sz="1400" kern="10" spc="0" dirty="0" smtClean="0">
              <a:ln w="9525">
                <a:solidFill>
                  <a:srgbClr val="000000"/>
                </a:solidFill>
                <a:round/>
                <a:headEnd/>
                <a:tailEnd/>
              </a:ln>
              <a:solidFill>
                <a:srgbClr val="FFC000"/>
              </a:solidFill>
              <a:effectLst/>
            </a:endParaRPr>
          </a:p>
          <a:p>
            <a:pPr algn="ctr" rtl="0"/>
            <a:r>
              <a:rPr lang="en-CA" sz="1200" kern="10" dirty="0" smtClean="0">
                <a:ln w="9525">
                  <a:solidFill>
                    <a:srgbClr val="000000"/>
                  </a:solidFill>
                  <a:round/>
                  <a:headEnd/>
                  <a:tailEnd/>
                </a:ln>
                <a:solidFill>
                  <a:srgbClr val="FFC000"/>
                </a:solidFill>
              </a:rPr>
              <a:t>Father, Son and Spirit oneness</a:t>
            </a:r>
          </a:p>
          <a:p>
            <a:pPr algn="ctr" rtl="0"/>
            <a:endParaRPr lang="en-CA" sz="1200" kern="10" dirty="0" smtClean="0">
              <a:ln w="9525">
                <a:solidFill>
                  <a:srgbClr val="000000"/>
                </a:solidFill>
                <a:round/>
                <a:headEnd/>
                <a:tailEnd/>
              </a:ln>
              <a:solidFill>
                <a:srgbClr val="FFC000"/>
              </a:solidFill>
            </a:endParaRPr>
          </a:p>
          <a:p>
            <a:pPr algn="ctr" rtl="0"/>
            <a:endParaRPr lang="en-CA" sz="1200" kern="10" dirty="0" smtClean="0">
              <a:ln w="9525">
                <a:solidFill>
                  <a:srgbClr val="000000"/>
                </a:solidFill>
                <a:round/>
                <a:headEnd/>
                <a:tailEnd/>
              </a:ln>
              <a:solidFill>
                <a:srgbClr val="FFC000"/>
              </a:solidFill>
            </a:endParaRPr>
          </a:p>
          <a:p>
            <a:pPr algn="ctr" rtl="0"/>
            <a:endParaRPr lang="en-CA" sz="1200" kern="10" dirty="0">
              <a:ln w="9525">
                <a:solidFill>
                  <a:srgbClr val="000000"/>
                </a:solidFill>
                <a:round/>
                <a:headEnd/>
                <a:tailEnd/>
              </a:ln>
              <a:solidFill>
                <a:srgbClr val="FFC000"/>
              </a:solidFill>
            </a:endParaRPr>
          </a:p>
          <a:p>
            <a:pPr algn="ctr" rtl="0"/>
            <a:r>
              <a:rPr lang="en-CA" sz="1200" kern="10" spc="0" dirty="0" smtClean="0">
                <a:ln w="9525">
                  <a:solidFill>
                    <a:srgbClr val="000000"/>
                  </a:solidFill>
                  <a:round/>
                  <a:headEnd/>
                  <a:tailEnd/>
                </a:ln>
                <a:solidFill>
                  <a:srgbClr val="FFC000"/>
                </a:solidFill>
                <a:effectLst/>
              </a:rPr>
              <a:t> love, fellowship and cooperation</a:t>
            </a:r>
            <a:endParaRPr lang="en-CA" sz="1200" kern="10" spc="0" dirty="0">
              <a:ln w="9525">
                <a:solidFill>
                  <a:srgbClr val="000000"/>
                </a:solidFill>
                <a:round/>
                <a:headEnd/>
                <a:tailEnd/>
              </a:ln>
              <a:solidFill>
                <a:srgbClr val="FFC000"/>
              </a:solidFill>
              <a:effectLs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1" name="Rectangle 10"/>
          <p:cNvSpPr/>
          <p:nvPr/>
        </p:nvSpPr>
        <p:spPr>
          <a:xfrm>
            <a:off x="2818489" y="292494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170417" y="3351272"/>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874273" y="883401"/>
            <a:ext cx="4301334" cy="2560320"/>
          </a:xfrm>
          <a:prstGeom prst="rect">
            <a:avLst/>
          </a:prstGeom>
        </p:spPr>
      </p:pic>
      <p:pic>
        <p:nvPicPr>
          <p:cNvPr id="7" name="Picture 6" descr="egyptian.gif"/>
          <p:cNvPicPr>
            <a:picLocks noChangeAspect="1"/>
          </p:cNvPicPr>
          <p:nvPr/>
        </p:nvPicPr>
        <p:blipFill>
          <a:blip r:embed="rId3" cstate="print"/>
          <a:stretch>
            <a:fillRect/>
          </a:stretch>
        </p:blipFill>
        <p:spPr>
          <a:xfrm rot="7200000">
            <a:off x="2131727" y="3067277"/>
            <a:ext cx="4301334" cy="25603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388553" y="3075227"/>
            <a:ext cx="4301334" cy="2560320"/>
          </a:xfrm>
          <a:prstGeom prst="rect">
            <a:avLst/>
          </a:prstGeom>
        </p:spPr>
      </p:pic>
      <p:sp>
        <p:nvSpPr>
          <p:cNvPr id="21" name="TextBox 20"/>
          <p:cNvSpPr txBox="1"/>
          <p:nvPr/>
        </p:nvSpPr>
        <p:spPr>
          <a:xfrm>
            <a:off x="2195736" y="6495147"/>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pic>
        <p:nvPicPr>
          <p:cNvPr id="25" name="Picture 24" descr="egyptian.gif"/>
          <p:cNvPicPr>
            <a:picLocks noChangeAspect="1"/>
          </p:cNvPicPr>
          <p:nvPr/>
        </p:nvPicPr>
        <p:blipFill>
          <a:blip r:embed="rId3" cstate="print"/>
          <a:stretch>
            <a:fillRect/>
          </a:stretch>
        </p:blipFill>
        <p:spPr>
          <a:xfrm rot="14400000" flipH="1">
            <a:off x="1529485" y="3474931"/>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1529485" y="3978987"/>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1097437" y="3690955"/>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2033541" y="4267019"/>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1529485" y="4483043"/>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1070585" y="4267019"/>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2033541" y="3690955"/>
            <a:ext cx="921716" cy="548640"/>
          </a:xfrm>
          <a:prstGeom prst="rect">
            <a:avLst/>
          </a:prstGeom>
        </p:spPr>
      </p:pic>
      <p:sp>
        <p:nvSpPr>
          <p:cNvPr id="19" name="TextBox 18"/>
          <p:cNvSpPr txBox="1"/>
          <p:nvPr/>
        </p:nvSpPr>
        <p:spPr>
          <a:xfrm>
            <a:off x="6012160" y="1256561"/>
            <a:ext cx="3107634" cy="3539430"/>
          </a:xfrm>
          <a:prstGeom prst="rect">
            <a:avLst/>
          </a:prstGeom>
          <a:noFill/>
        </p:spPr>
        <p:txBody>
          <a:bodyPr wrap="square" rtlCol="0">
            <a:spAutoFit/>
          </a:bodyPr>
          <a:lstStyle/>
          <a:p>
            <a:pPr algn="ctr"/>
            <a:r>
              <a:rPr lang="en-US" sz="2800" b="1" dirty="0" smtClean="0">
                <a:latin typeface="Calibri" pitchFamily="34" charset="0"/>
                <a:cs typeface="Calibri" pitchFamily="34" charset="0"/>
              </a:rPr>
              <a:t>“I made known </a:t>
            </a:r>
          </a:p>
          <a:p>
            <a:pPr algn="ctr"/>
            <a:r>
              <a:rPr lang="en-US" sz="2800" b="1" dirty="0" smtClean="0">
                <a:latin typeface="Calibri" pitchFamily="34" charset="0"/>
                <a:cs typeface="Calibri" pitchFamily="34" charset="0"/>
              </a:rPr>
              <a:t>to them your name . . . that the love with which you have loved me </a:t>
            </a:r>
          </a:p>
          <a:p>
            <a:pPr algn="ctr"/>
            <a:r>
              <a:rPr lang="en-US" sz="2800" b="1" dirty="0" smtClean="0">
                <a:latin typeface="Calibri" pitchFamily="34" charset="0"/>
                <a:cs typeface="Calibri" pitchFamily="34" charset="0"/>
              </a:rPr>
              <a:t>may be in them, and I in them”</a:t>
            </a:r>
          </a:p>
          <a:p>
            <a:pPr algn="ctr"/>
            <a:r>
              <a:rPr lang="en-US" sz="2800" b="1" dirty="0" smtClean="0">
                <a:latin typeface="Calibri" pitchFamily="34" charset="0"/>
                <a:cs typeface="Calibri" pitchFamily="34" charset="0"/>
              </a:rPr>
              <a:t>John 17:26</a:t>
            </a:r>
          </a:p>
        </p:txBody>
      </p:sp>
      <p:sp>
        <p:nvSpPr>
          <p:cNvPr id="17" name="WordArt 2"/>
          <p:cNvSpPr>
            <a:spLocks noChangeArrowheads="1" noChangeShapeType="1" noTextEdit="1"/>
          </p:cNvSpPr>
          <p:nvPr/>
        </p:nvSpPr>
        <p:spPr bwMode="auto">
          <a:xfrm>
            <a:off x="428596" y="1124744"/>
            <a:ext cx="5151516" cy="4752528"/>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rPr>
              <a:t>THE LORD</a:t>
            </a:r>
            <a:endParaRPr lang="en-CA" sz="1400" kern="10" spc="0" dirty="0" smtClean="0">
              <a:ln w="9525">
                <a:solidFill>
                  <a:srgbClr val="000000"/>
                </a:solidFill>
                <a:round/>
                <a:headEnd/>
                <a:tailEnd/>
              </a:ln>
              <a:solidFill>
                <a:srgbClr val="FFC000"/>
              </a:solidFill>
              <a:effectLst/>
            </a:endParaRPr>
          </a:p>
          <a:p>
            <a:pPr algn="ctr" rtl="0"/>
            <a:r>
              <a:rPr lang="en-CA" sz="1200" kern="10" dirty="0" smtClean="0">
                <a:ln w="9525">
                  <a:solidFill>
                    <a:srgbClr val="000000"/>
                  </a:solidFill>
                  <a:round/>
                  <a:headEnd/>
                  <a:tailEnd/>
                </a:ln>
                <a:solidFill>
                  <a:srgbClr val="FFC000"/>
                </a:solidFill>
              </a:rPr>
              <a:t>Father, Son and Spirit oneness</a:t>
            </a:r>
          </a:p>
          <a:p>
            <a:pPr algn="ctr" rtl="0"/>
            <a:endParaRPr lang="en-CA" sz="1200" kern="10" dirty="0" smtClean="0">
              <a:ln w="9525">
                <a:solidFill>
                  <a:srgbClr val="000000"/>
                </a:solidFill>
                <a:round/>
                <a:headEnd/>
                <a:tailEnd/>
              </a:ln>
              <a:solidFill>
                <a:srgbClr val="FFC000"/>
              </a:solidFill>
            </a:endParaRPr>
          </a:p>
          <a:p>
            <a:pPr algn="ctr" rtl="0"/>
            <a:endParaRPr lang="en-CA" sz="1200" kern="10" dirty="0" smtClean="0">
              <a:ln w="9525">
                <a:solidFill>
                  <a:srgbClr val="000000"/>
                </a:solidFill>
                <a:round/>
                <a:headEnd/>
                <a:tailEnd/>
              </a:ln>
              <a:solidFill>
                <a:srgbClr val="FFC000"/>
              </a:solidFill>
            </a:endParaRPr>
          </a:p>
          <a:p>
            <a:pPr algn="ctr" rtl="0"/>
            <a:endParaRPr lang="en-CA" sz="1200" kern="10" dirty="0">
              <a:ln w="9525">
                <a:solidFill>
                  <a:srgbClr val="000000"/>
                </a:solidFill>
                <a:round/>
                <a:headEnd/>
                <a:tailEnd/>
              </a:ln>
              <a:solidFill>
                <a:srgbClr val="FFC000"/>
              </a:solidFill>
            </a:endParaRPr>
          </a:p>
          <a:p>
            <a:pPr algn="ctr" rtl="0"/>
            <a:r>
              <a:rPr lang="en-CA" sz="1200" kern="10" spc="0" dirty="0" smtClean="0">
                <a:ln w="9525">
                  <a:solidFill>
                    <a:srgbClr val="000000"/>
                  </a:solidFill>
                  <a:round/>
                  <a:headEnd/>
                  <a:tailEnd/>
                </a:ln>
                <a:solidFill>
                  <a:srgbClr val="FFC000"/>
                </a:solidFill>
                <a:effectLst/>
              </a:rPr>
              <a:t> love, fellowship and cooperation</a:t>
            </a:r>
            <a:endParaRPr lang="en-CA" sz="1200" kern="10" spc="0" dirty="0">
              <a:ln w="9525">
                <a:solidFill>
                  <a:srgbClr val="000000"/>
                </a:solidFill>
                <a:round/>
                <a:headEnd/>
                <a:tailEnd/>
              </a:ln>
              <a:solidFill>
                <a:srgbClr val="FFC000"/>
              </a:solidFill>
              <a:effectLs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1" name="Rectangle 10"/>
          <p:cNvSpPr/>
          <p:nvPr/>
        </p:nvSpPr>
        <p:spPr>
          <a:xfrm>
            <a:off x="2818489" y="292494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170417" y="3351272"/>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874273" y="883401"/>
            <a:ext cx="4301334" cy="2560320"/>
          </a:xfrm>
          <a:prstGeom prst="rect">
            <a:avLst/>
          </a:prstGeom>
        </p:spPr>
      </p:pic>
      <p:pic>
        <p:nvPicPr>
          <p:cNvPr id="7" name="Picture 6" descr="egyptian.gif"/>
          <p:cNvPicPr>
            <a:picLocks noChangeAspect="1"/>
          </p:cNvPicPr>
          <p:nvPr/>
        </p:nvPicPr>
        <p:blipFill>
          <a:blip r:embed="rId3" cstate="print"/>
          <a:stretch>
            <a:fillRect/>
          </a:stretch>
        </p:blipFill>
        <p:spPr>
          <a:xfrm rot="7200000">
            <a:off x="2131727" y="3067277"/>
            <a:ext cx="4301334" cy="25603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388553" y="3075227"/>
            <a:ext cx="4301334" cy="2560320"/>
          </a:xfrm>
          <a:prstGeom prst="rect">
            <a:avLst/>
          </a:prstGeom>
        </p:spPr>
      </p:pic>
      <p:sp>
        <p:nvSpPr>
          <p:cNvPr id="21" name="TextBox 20"/>
          <p:cNvSpPr txBox="1"/>
          <p:nvPr/>
        </p:nvSpPr>
        <p:spPr>
          <a:xfrm>
            <a:off x="2195736" y="6495147"/>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pic>
        <p:nvPicPr>
          <p:cNvPr id="25" name="Picture 24" descr="egyptian.gif"/>
          <p:cNvPicPr>
            <a:picLocks noChangeAspect="1"/>
          </p:cNvPicPr>
          <p:nvPr/>
        </p:nvPicPr>
        <p:blipFill>
          <a:blip r:embed="rId3" cstate="print"/>
          <a:stretch>
            <a:fillRect/>
          </a:stretch>
        </p:blipFill>
        <p:spPr>
          <a:xfrm rot="14400000" flipH="1">
            <a:off x="1529485" y="3474931"/>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1529485" y="3978987"/>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1097437" y="3690955"/>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2033541" y="4267019"/>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1529485" y="4483043"/>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1070585" y="4267019"/>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2033541" y="3690955"/>
            <a:ext cx="921716" cy="548640"/>
          </a:xfrm>
          <a:prstGeom prst="rect">
            <a:avLst/>
          </a:prstGeom>
        </p:spPr>
      </p:pic>
      <p:sp>
        <p:nvSpPr>
          <p:cNvPr id="17" name="WordArt 2"/>
          <p:cNvSpPr>
            <a:spLocks noChangeArrowheads="1" noChangeShapeType="1" noTextEdit="1"/>
          </p:cNvSpPr>
          <p:nvPr/>
        </p:nvSpPr>
        <p:spPr bwMode="auto">
          <a:xfrm>
            <a:off x="428596" y="1124744"/>
            <a:ext cx="5151516" cy="4752528"/>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rPr>
              <a:t>THE LORD</a:t>
            </a:r>
            <a:endParaRPr lang="en-CA" sz="1400" kern="10" spc="0" dirty="0" smtClean="0">
              <a:ln w="9525">
                <a:solidFill>
                  <a:srgbClr val="000000"/>
                </a:solidFill>
                <a:round/>
                <a:headEnd/>
                <a:tailEnd/>
              </a:ln>
              <a:solidFill>
                <a:srgbClr val="FFC000"/>
              </a:solidFill>
              <a:effectLst/>
            </a:endParaRPr>
          </a:p>
          <a:p>
            <a:pPr algn="ctr" rtl="0"/>
            <a:r>
              <a:rPr lang="en-CA" sz="1200" kern="10" dirty="0" smtClean="0">
                <a:ln w="9525">
                  <a:solidFill>
                    <a:srgbClr val="000000"/>
                  </a:solidFill>
                  <a:round/>
                  <a:headEnd/>
                  <a:tailEnd/>
                </a:ln>
                <a:solidFill>
                  <a:srgbClr val="FFC000"/>
                </a:solidFill>
              </a:rPr>
              <a:t>Father, Son and Spirit oneness</a:t>
            </a:r>
          </a:p>
          <a:p>
            <a:pPr algn="ctr" rtl="0"/>
            <a:endParaRPr lang="en-CA" sz="1200" kern="10" dirty="0" smtClean="0">
              <a:ln w="9525">
                <a:solidFill>
                  <a:srgbClr val="000000"/>
                </a:solidFill>
                <a:round/>
                <a:headEnd/>
                <a:tailEnd/>
              </a:ln>
              <a:solidFill>
                <a:srgbClr val="FFC000"/>
              </a:solidFill>
            </a:endParaRPr>
          </a:p>
          <a:p>
            <a:pPr algn="ctr" rtl="0"/>
            <a:endParaRPr lang="en-CA" sz="1200" kern="10" dirty="0" smtClean="0">
              <a:ln w="9525">
                <a:solidFill>
                  <a:srgbClr val="000000"/>
                </a:solidFill>
                <a:round/>
                <a:headEnd/>
                <a:tailEnd/>
              </a:ln>
              <a:solidFill>
                <a:srgbClr val="FFC000"/>
              </a:solidFill>
            </a:endParaRPr>
          </a:p>
          <a:p>
            <a:pPr algn="ctr" rtl="0"/>
            <a:endParaRPr lang="en-CA" sz="1200" kern="10" dirty="0">
              <a:ln w="9525">
                <a:solidFill>
                  <a:srgbClr val="000000"/>
                </a:solidFill>
                <a:round/>
                <a:headEnd/>
                <a:tailEnd/>
              </a:ln>
              <a:solidFill>
                <a:srgbClr val="FFC000"/>
              </a:solidFill>
            </a:endParaRPr>
          </a:p>
          <a:p>
            <a:pPr algn="ctr" rtl="0"/>
            <a:r>
              <a:rPr lang="en-CA" sz="1200" kern="10" spc="0" dirty="0" smtClean="0">
                <a:ln w="9525">
                  <a:solidFill>
                    <a:srgbClr val="000000"/>
                  </a:solidFill>
                  <a:round/>
                  <a:headEnd/>
                  <a:tailEnd/>
                </a:ln>
                <a:solidFill>
                  <a:srgbClr val="FFC000"/>
                </a:solidFill>
                <a:effectLst/>
              </a:rPr>
              <a:t> love, fellowship and cooperation</a:t>
            </a:r>
            <a:endParaRPr lang="en-CA" sz="1200" kern="10" spc="0" dirty="0">
              <a:ln w="9525">
                <a:solidFill>
                  <a:srgbClr val="000000"/>
                </a:solidFill>
                <a:round/>
                <a:headEnd/>
                <a:tailEnd/>
              </a:ln>
              <a:solidFill>
                <a:srgbClr val="FFC000"/>
              </a:solidFill>
              <a:effectLst/>
            </a:endParaRPr>
          </a:p>
        </p:txBody>
      </p:sp>
      <p:sp>
        <p:nvSpPr>
          <p:cNvPr id="18" name="TextBox 17"/>
          <p:cNvSpPr txBox="1"/>
          <p:nvPr/>
        </p:nvSpPr>
        <p:spPr>
          <a:xfrm>
            <a:off x="5520267" y="257735"/>
            <a:ext cx="3599527" cy="6555641"/>
          </a:xfrm>
          <a:prstGeom prst="rect">
            <a:avLst/>
          </a:prstGeom>
          <a:noFill/>
        </p:spPr>
        <p:txBody>
          <a:bodyPr wrap="square" rtlCol="0">
            <a:spAutoFit/>
          </a:bodyPr>
          <a:lstStyle/>
          <a:p>
            <a:pPr algn="ctr"/>
            <a:r>
              <a:rPr lang="fr-FR" sz="2800" b="1" dirty="0" smtClean="0">
                <a:latin typeface="Calibri" pitchFamily="34" charset="0"/>
                <a:cs typeface="Calibri" pitchFamily="34" charset="0"/>
              </a:rPr>
              <a:t> Our</a:t>
            </a:r>
            <a:r>
              <a:rPr lang="en-US" sz="2800" b="1" dirty="0" smtClean="0">
                <a:latin typeface="Calibri" pitchFamily="34" charset="0"/>
                <a:cs typeface="Calibri" pitchFamily="34" charset="0"/>
              </a:rPr>
              <a:t> relationship with God through faith  </a:t>
            </a:r>
          </a:p>
          <a:p>
            <a:pPr algn="ctr"/>
            <a:r>
              <a:rPr lang="en-US" sz="2800" b="1" dirty="0" smtClean="0">
                <a:latin typeface="Calibri" pitchFamily="34" charset="0"/>
                <a:cs typeface="Calibri" pitchFamily="34" charset="0"/>
              </a:rPr>
              <a:t>in Christ is far more personal and intimate </a:t>
            </a:r>
          </a:p>
          <a:p>
            <a:pPr algn="ctr"/>
            <a:r>
              <a:rPr lang="en-US" sz="2800" b="1" dirty="0" smtClean="0">
                <a:latin typeface="Calibri" pitchFamily="34" charset="0"/>
                <a:cs typeface="Calibri" pitchFamily="34" charset="0"/>
              </a:rPr>
              <a:t>than anyone understood before Jesus came!</a:t>
            </a:r>
          </a:p>
          <a:p>
            <a:pPr algn="ctr"/>
            <a:r>
              <a:rPr lang="en-US" sz="2800" b="1" dirty="0" smtClean="0">
                <a:latin typeface="Calibri" pitchFamily="34" charset="0"/>
                <a:cs typeface="Calibri" pitchFamily="34" charset="0"/>
              </a:rPr>
              <a:t>“The two shall </a:t>
            </a:r>
          </a:p>
          <a:p>
            <a:pPr algn="ctr"/>
            <a:r>
              <a:rPr lang="en-US" sz="2800" b="1" dirty="0" smtClean="0">
                <a:latin typeface="Calibri" pitchFamily="34" charset="0"/>
                <a:cs typeface="Calibri" pitchFamily="34" charset="0"/>
              </a:rPr>
              <a:t>become one . . . </a:t>
            </a:r>
          </a:p>
          <a:p>
            <a:pPr algn="ctr"/>
            <a:r>
              <a:rPr lang="en-US" sz="2800" b="1" dirty="0" smtClean="0">
                <a:latin typeface="Calibri" pitchFamily="34" charset="0"/>
                <a:cs typeface="Calibri" pitchFamily="34" charset="0"/>
              </a:rPr>
              <a:t>This mystery is profound, and I am saying that it refers to Christ and the church”</a:t>
            </a:r>
          </a:p>
          <a:p>
            <a:pPr algn="ctr"/>
            <a:r>
              <a:rPr lang="en-US" sz="2800" b="1" dirty="0" smtClean="0">
                <a:latin typeface="Calibri" pitchFamily="34" charset="0"/>
                <a:cs typeface="Calibri" pitchFamily="34" charset="0"/>
              </a:rPr>
              <a:t>Eph 5:31-32</a:t>
            </a:r>
          </a:p>
          <a:p>
            <a:pPr algn="ctr"/>
            <a:endParaRPr lang="en-US" sz="2800" b="1" dirty="0" smtClean="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1" name="Rectangle 10"/>
          <p:cNvSpPr/>
          <p:nvPr/>
        </p:nvSpPr>
        <p:spPr>
          <a:xfrm>
            <a:off x="2818489" y="292494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170417" y="3351272"/>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874273" y="883401"/>
            <a:ext cx="4301334" cy="2560320"/>
          </a:xfrm>
          <a:prstGeom prst="rect">
            <a:avLst/>
          </a:prstGeom>
        </p:spPr>
      </p:pic>
      <p:pic>
        <p:nvPicPr>
          <p:cNvPr id="7" name="Picture 6" descr="egyptian.gif"/>
          <p:cNvPicPr>
            <a:picLocks noChangeAspect="1"/>
          </p:cNvPicPr>
          <p:nvPr/>
        </p:nvPicPr>
        <p:blipFill>
          <a:blip r:embed="rId3" cstate="print"/>
          <a:stretch>
            <a:fillRect/>
          </a:stretch>
        </p:blipFill>
        <p:spPr>
          <a:xfrm rot="7200000">
            <a:off x="2131727" y="3067277"/>
            <a:ext cx="4301334" cy="25603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388553" y="3075227"/>
            <a:ext cx="4301334" cy="2560320"/>
          </a:xfrm>
          <a:prstGeom prst="rect">
            <a:avLst/>
          </a:prstGeom>
        </p:spPr>
      </p:pic>
      <p:sp>
        <p:nvSpPr>
          <p:cNvPr id="21" name="TextBox 20"/>
          <p:cNvSpPr txBox="1"/>
          <p:nvPr/>
        </p:nvSpPr>
        <p:spPr>
          <a:xfrm>
            <a:off x="2195736" y="6495147"/>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pic>
        <p:nvPicPr>
          <p:cNvPr id="25" name="Picture 24" descr="egyptian.gif"/>
          <p:cNvPicPr>
            <a:picLocks noChangeAspect="1"/>
          </p:cNvPicPr>
          <p:nvPr/>
        </p:nvPicPr>
        <p:blipFill>
          <a:blip r:embed="rId3" cstate="print"/>
          <a:stretch>
            <a:fillRect/>
          </a:stretch>
        </p:blipFill>
        <p:spPr>
          <a:xfrm rot="14400000" flipH="1">
            <a:off x="1529485" y="3474931"/>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1529485" y="3978987"/>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1097437" y="3690955"/>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2033541" y="4267019"/>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1529485" y="4483043"/>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1070585" y="4267019"/>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2033541" y="3690955"/>
            <a:ext cx="921716" cy="548640"/>
          </a:xfrm>
          <a:prstGeom prst="rect">
            <a:avLst/>
          </a:prstGeom>
        </p:spPr>
      </p:pic>
      <p:sp>
        <p:nvSpPr>
          <p:cNvPr id="19" name="TextBox 18"/>
          <p:cNvSpPr txBox="1"/>
          <p:nvPr/>
        </p:nvSpPr>
        <p:spPr>
          <a:xfrm>
            <a:off x="5580112" y="116632"/>
            <a:ext cx="3599527" cy="6555641"/>
          </a:xfrm>
          <a:prstGeom prst="rect">
            <a:avLst/>
          </a:prstGeom>
          <a:noFill/>
        </p:spPr>
        <p:txBody>
          <a:bodyPr wrap="square" rtlCol="0">
            <a:spAutoFit/>
          </a:bodyPr>
          <a:lstStyle/>
          <a:p>
            <a:pPr algn="ctr"/>
            <a:r>
              <a:rPr lang="en-US" sz="2800" b="1" dirty="0" smtClean="0">
                <a:latin typeface="Calibri" pitchFamily="34" charset="0"/>
                <a:cs typeface="Calibri" pitchFamily="34" charset="0"/>
              </a:rPr>
              <a:t>“God . . . even when we were dead in our trespasses, made us alive together with Christ . . . and raised </a:t>
            </a:r>
          </a:p>
          <a:p>
            <a:pPr algn="ctr"/>
            <a:r>
              <a:rPr lang="en-US" sz="2800" b="1" dirty="0" smtClean="0">
                <a:latin typeface="Calibri" pitchFamily="34" charset="0"/>
                <a:cs typeface="Calibri" pitchFamily="34" charset="0"/>
              </a:rPr>
              <a:t>us up with him and seated us with him </a:t>
            </a:r>
          </a:p>
          <a:p>
            <a:pPr algn="ctr"/>
            <a:r>
              <a:rPr lang="en-US" sz="2800" b="1" dirty="0" smtClean="0">
                <a:latin typeface="Calibri" pitchFamily="34" charset="0"/>
                <a:cs typeface="Calibri" pitchFamily="34" charset="0"/>
              </a:rPr>
              <a:t>in the heavenly </a:t>
            </a:r>
          </a:p>
          <a:p>
            <a:pPr algn="ctr"/>
            <a:r>
              <a:rPr lang="en-US" sz="2800" b="1" dirty="0" smtClean="0">
                <a:latin typeface="Calibri" pitchFamily="34" charset="0"/>
                <a:cs typeface="Calibri" pitchFamily="34" charset="0"/>
              </a:rPr>
              <a:t>places in Christ </a:t>
            </a:r>
          </a:p>
          <a:p>
            <a:pPr algn="ctr"/>
            <a:r>
              <a:rPr lang="en-US" sz="2800" b="1" dirty="0" smtClean="0">
                <a:latin typeface="Calibri" pitchFamily="34" charset="0"/>
                <a:cs typeface="Calibri" pitchFamily="34" charset="0"/>
              </a:rPr>
              <a:t>Jesus . . . </a:t>
            </a:r>
          </a:p>
          <a:p>
            <a:pPr algn="ctr"/>
            <a:r>
              <a:rPr lang="en-US" sz="2800" b="1" dirty="0" smtClean="0">
                <a:latin typeface="Calibri" pitchFamily="34" charset="0"/>
                <a:cs typeface="Calibri" pitchFamily="34" charset="0"/>
              </a:rPr>
              <a:t>For by grace you </a:t>
            </a:r>
          </a:p>
          <a:p>
            <a:pPr algn="ctr"/>
            <a:r>
              <a:rPr lang="en-US" sz="2800" b="1" dirty="0" smtClean="0">
                <a:latin typeface="Calibri" pitchFamily="34" charset="0"/>
                <a:cs typeface="Calibri" pitchFamily="34" charset="0"/>
              </a:rPr>
              <a:t>have been saved through faith . . . </a:t>
            </a:r>
          </a:p>
          <a:p>
            <a:pPr algn="ctr"/>
            <a:r>
              <a:rPr lang="en-US" sz="2800" b="1" dirty="0" smtClean="0">
                <a:latin typeface="Calibri" pitchFamily="34" charset="0"/>
                <a:cs typeface="Calibri" pitchFamily="34" charset="0"/>
              </a:rPr>
              <a:t>not a result of works”  </a:t>
            </a:r>
            <a:r>
              <a:rPr lang="fr-FR" sz="2800" b="1" dirty="0" err="1" smtClean="0">
                <a:latin typeface="Calibri" pitchFamily="34" charset="0"/>
                <a:cs typeface="Calibri" pitchFamily="34" charset="0"/>
              </a:rPr>
              <a:t>Eph</a:t>
            </a:r>
            <a:r>
              <a:rPr lang="fr-FR" sz="2800" b="1" dirty="0" smtClean="0">
                <a:latin typeface="Calibri" pitchFamily="34" charset="0"/>
                <a:cs typeface="Calibri" pitchFamily="34" charset="0"/>
              </a:rPr>
              <a:t> 2:4-9</a:t>
            </a:r>
          </a:p>
        </p:txBody>
      </p:sp>
      <p:sp>
        <p:nvSpPr>
          <p:cNvPr id="17" name="WordArt 2"/>
          <p:cNvSpPr>
            <a:spLocks noChangeArrowheads="1" noChangeShapeType="1" noTextEdit="1"/>
          </p:cNvSpPr>
          <p:nvPr/>
        </p:nvSpPr>
        <p:spPr bwMode="auto">
          <a:xfrm>
            <a:off x="428596" y="1124744"/>
            <a:ext cx="5151516" cy="4752528"/>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rPr>
              <a:t>THE LORD</a:t>
            </a:r>
            <a:endParaRPr lang="en-CA" sz="1400" kern="10" spc="0" dirty="0" smtClean="0">
              <a:ln w="9525">
                <a:solidFill>
                  <a:srgbClr val="000000"/>
                </a:solidFill>
                <a:round/>
                <a:headEnd/>
                <a:tailEnd/>
              </a:ln>
              <a:solidFill>
                <a:srgbClr val="FFC000"/>
              </a:solidFill>
              <a:effectLst/>
            </a:endParaRPr>
          </a:p>
          <a:p>
            <a:pPr algn="ctr" rtl="0"/>
            <a:r>
              <a:rPr lang="en-CA" sz="1200" kern="10" dirty="0" smtClean="0">
                <a:ln w="9525">
                  <a:solidFill>
                    <a:srgbClr val="000000"/>
                  </a:solidFill>
                  <a:round/>
                  <a:headEnd/>
                  <a:tailEnd/>
                </a:ln>
                <a:solidFill>
                  <a:srgbClr val="FFC000"/>
                </a:solidFill>
              </a:rPr>
              <a:t>Father, Son and Spirit oneness</a:t>
            </a:r>
          </a:p>
          <a:p>
            <a:pPr algn="ctr" rtl="0"/>
            <a:endParaRPr lang="en-CA" sz="1200" kern="10" dirty="0" smtClean="0">
              <a:ln w="9525">
                <a:solidFill>
                  <a:srgbClr val="000000"/>
                </a:solidFill>
                <a:round/>
                <a:headEnd/>
                <a:tailEnd/>
              </a:ln>
              <a:solidFill>
                <a:srgbClr val="FFC000"/>
              </a:solidFill>
            </a:endParaRPr>
          </a:p>
          <a:p>
            <a:pPr algn="ctr" rtl="0"/>
            <a:endParaRPr lang="en-CA" sz="1200" kern="10" dirty="0" smtClean="0">
              <a:ln w="9525">
                <a:solidFill>
                  <a:srgbClr val="000000"/>
                </a:solidFill>
                <a:round/>
                <a:headEnd/>
                <a:tailEnd/>
              </a:ln>
              <a:solidFill>
                <a:srgbClr val="FFC000"/>
              </a:solidFill>
            </a:endParaRPr>
          </a:p>
          <a:p>
            <a:pPr algn="ctr" rtl="0"/>
            <a:endParaRPr lang="en-CA" sz="1200" kern="10" dirty="0">
              <a:ln w="9525">
                <a:solidFill>
                  <a:srgbClr val="000000"/>
                </a:solidFill>
                <a:round/>
                <a:headEnd/>
                <a:tailEnd/>
              </a:ln>
              <a:solidFill>
                <a:srgbClr val="FFC000"/>
              </a:solidFill>
            </a:endParaRPr>
          </a:p>
          <a:p>
            <a:pPr algn="ctr" rtl="0"/>
            <a:r>
              <a:rPr lang="en-CA" sz="1200" kern="10" spc="0" dirty="0" smtClean="0">
                <a:ln w="9525">
                  <a:solidFill>
                    <a:srgbClr val="000000"/>
                  </a:solidFill>
                  <a:round/>
                  <a:headEnd/>
                  <a:tailEnd/>
                </a:ln>
                <a:solidFill>
                  <a:srgbClr val="FFC000"/>
                </a:solidFill>
                <a:effectLst/>
              </a:rPr>
              <a:t> love, fellowship and cooperation</a:t>
            </a:r>
            <a:endParaRPr lang="en-CA" sz="1200" kern="10" spc="0" dirty="0">
              <a:ln w="9525">
                <a:solidFill>
                  <a:srgbClr val="000000"/>
                </a:solidFill>
                <a:round/>
                <a:headEnd/>
                <a:tailEnd/>
              </a:ln>
              <a:solidFill>
                <a:srgbClr val="FFC000"/>
              </a:solidFill>
              <a:effectLst/>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mall size.jpg"/>
          <p:cNvPicPr>
            <a:picLocks noChangeAspect="1"/>
          </p:cNvPicPr>
          <p:nvPr/>
        </p:nvPicPr>
        <p:blipFill>
          <a:blip r:embed="rId2" cstate="print"/>
          <a:srcRect l="5993" t="5993" r="10108" b="5307"/>
          <a:stretch>
            <a:fillRect/>
          </a:stretch>
        </p:blipFill>
        <p:spPr>
          <a:xfrm rot="16200000" flipH="1">
            <a:off x="1154933" y="-1119436"/>
            <a:ext cx="6858000" cy="9096871"/>
          </a:xfrm>
          <a:prstGeom prst="rect">
            <a:avLst/>
          </a:prstGeom>
        </p:spPr>
      </p:pic>
      <p:sp>
        <p:nvSpPr>
          <p:cNvPr id="2" name="Title 1"/>
          <p:cNvSpPr>
            <a:spLocks noGrp="1"/>
          </p:cNvSpPr>
          <p:nvPr>
            <p:ph type="title"/>
          </p:nvPr>
        </p:nvSpPr>
        <p:spPr>
          <a:xfrm rot="19958346">
            <a:off x="2112163" y="1522219"/>
            <a:ext cx="4962356" cy="2981928"/>
          </a:xfrm>
          <a:solidFill>
            <a:srgbClr val="6600CC"/>
          </a:solidFill>
          <a:ln>
            <a:solidFill>
              <a:srgbClr val="660066"/>
            </a:solidFill>
          </a:ln>
        </p:spPr>
        <p:txBody>
          <a:bodyPr/>
          <a:lstStyle/>
          <a:p>
            <a:r>
              <a:rPr lang="en-CA" sz="4000" dirty="0" smtClean="0">
                <a:solidFill>
                  <a:schemeClr val="tx1"/>
                </a:solidFill>
                <a:latin typeface="Arial Black" pitchFamily="34" charset="0"/>
              </a:rPr>
              <a:t>When we receive God’s gift of </a:t>
            </a:r>
            <a:br>
              <a:rPr lang="en-CA" sz="4000" dirty="0" smtClean="0">
                <a:solidFill>
                  <a:schemeClr val="tx1"/>
                </a:solidFill>
                <a:latin typeface="Arial Black" pitchFamily="34" charset="0"/>
              </a:rPr>
            </a:br>
            <a:r>
              <a:rPr lang="en-CA" sz="4000" dirty="0" smtClean="0">
                <a:solidFill>
                  <a:schemeClr val="tx1"/>
                </a:solidFill>
                <a:latin typeface="Arial Black" pitchFamily="34" charset="0"/>
              </a:rPr>
              <a:t>his Son</a:t>
            </a:r>
            <a:br>
              <a:rPr lang="en-CA" sz="4000" dirty="0" smtClean="0">
                <a:solidFill>
                  <a:schemeClr val="tx1"/>
                </a:solidFill>
                <a:latin typeface="Arial Black" pitchFamily="34" charset="0"/>
              </a:rPr>
            </a:br>
            <a:r>
              <a:rPr lang="en-CA" sz="4000" dirty="0" smtClean="0">
                <a:solidFill>
                  <a:schemeClr val="tx1"/>
                </a:solidFill>
                <a:latin typeface="Arial Black" pitchFamily="34" charset="0"/>
              </a:rPr>
              <a:t>Jesus Christ</a:t>
            </a:r>
            <a:endParaRPr lang="en-CA" sz="4000" dirty="0">
              <a:solidFill>
                <a:schemeClr val="tx1"/>
              </a:solidFill>
              <a:latin typeface="Arial Black"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mall size.jpg"/>
          <p:cNvPicPr>
            <a:picLocks noChangeAspect="1"/>
          </p:cNvPicPr>
          <p:nvPr/>
        </p:nvPicPr>
        <p:blipFill>
          <a:blip r:embed="rId2" cstate="print"/>
          <a:srcRect l="5993" t="5993" r="10108" b="5307"/>
          <a:stretch>
            <a:fillRect/>
          </a:stretch>
        </p:blipFill>
        <p:spPr>
          <a:xfrm rot="16200000" flipH="1">
            <a:off x="1154933" y="-1119436"/>
            <a:ext cx="6858000" cy="9096871"/>
          </a:xfrm>
          <a:prstGeom prst="rect">
            <a:avLst/>
          </a:prstGeom>
        </p:spPr>
      </p:pic>
      <p:sp>
        <p:nvSpPr>
          <p:cNvPr id="2" name="Title 1"/>
          <p:cNvSpPr>
            <a:spLocks noGrp="1"/>
          </p:cNvSpPr>
          <p:nvPr>
            <p:ph type="title"/>
          </p:nvPr>
        </p:nvSpPr>
        <p:spPr>
          <a:xfrm rot="19958346">
            <a:off x="2112163" y="1522219"/>
            <a:ext cx="4962356" cy="2981928"/>
          </a:xfrm>
          <a:solidFill>
            <a:srgbClr val="6600CC"/>
          </a:solidFill>
          <a:ln>
            <a:solidFill>
              <a:srgbClr val="660066"/>
            </a:solidFill>
          </a:ln>
        </p:spPr>
        <p:txBody>
          <a:bodyPr/>
          <a:lstStyle/>
          <a:p>
            <a:pPr lvl="0">
              <a:defRPr/>
            </a:pPr>
            <a:r>
              <a:rPr lang="en-CA" sz="4000" dirty="0" smtClean="0">
                <a:solidFill>
                  <a:schemeClr val="tx1"/>
                </a:solidFill>
                <a:latin typeface="Arial Black" pitchFamily="34" charset="0"/>
              </a:rPr>
              <a:t>we receive all </a:t>
            </a:r>
            <a:br>
              <a:rPr lang="en-CA" sz="4000" dirty="0" smtClean="0">
                <a:solidFill>
                  <a:schemeClr val="tx1"/>
                </a:solidFill>
                <a:latin typeface="Arial Black" pitchFamily="34" charset="0"/>
              </a:rPr>
            </a:br>
            <a:r>
              <a:rPr lang="en-CA" sz="4000" dirty="0" smtClean="0">
                <a:solidFill>
                  <a:schemeClr val="tx1"/>
                </a:solidFill>
                <a:latin typeface="Arial Black" pitchFamily="34" charset="0"/>
              </a:rPr>
              <a:t>Jesus is as our crucified and reigning Savior.</a:t>
            </a:r>
            <a:endParaRPr lang="en-CA" sz="4000" dirty="0">
              <a:solidFill>
                <a:schemeClr val="tx1"/>
              </a:solidFill>
              <a:latin typeface="Arial Black"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06488" y="-1143000"/>
            <a:ext cx="6858000" cy="9144000"/>
          </a:xfrm>
          <a:prstGeom prst="rect">
            <a:avLst/>
          </a:prstGeom>
        </p:spPr>
      </p:pic>
      <p:sp>
        <p:nvSpPr>
          <p:cNvPr id="5" name="TextBox 4"/>
          <p:cNvSpPr txBox="1"/>
          <p:nvPr/>
        </p:nvSpPr>
        <p:spPr>
          <a:xfrm>
            <a:off x="2699792" y="404664"/>
            <a:ext cx="2304256" cy="1200329"/>
          </a:xfrm>
          <a:prstGeom prst="rect">
            <a:avLst/>
          </a:prstGeom>
          <a:noFill/>
        </p:spPr>
        <p:txBody>
          <a:bodyPr wrap="square" rtlCol="0">
            <a:spAutoFit/>
          </a:bodyPr>
          <a:lstStyle/>
          <a:p>
            <a:pPr algn="ctr"/>
            <a:r>
              <a:rPr lang="en-CA" b="1" dirty="0" smtClean="0"/>
              <a:t>I am your</a:t>
            </a:r>
          </a:p>
          <a:p>
            <a:pPr algn="ctr"/>
            <a:r>
              <a:rPr lang="en-CA" b="1" dirty="0" smtClean="0"/>
              <a:t>righteousness </a:t>
            </a:r>
          </a:p>
          <a:p>
            <a:pPr algn="ctr"/>
            <a:r>
              <a:rPr lang="en-CA" b="1" dirty="0" smtClean="0"/>
              <a:t>from God</a:t>
            </a:r>
          </a:p>
          <a:p>
            <a:pPr algn="ctr"/>
            <a:r>
              <a:rPr lang="en-CA" b="1" dirty="0" smtClean="0"/>
              <a:t>justification</a:t>
            </a:r>
            <a:endParaRPr lang="en-CA" b="1" dirty="0"/>
          </a:p>
        </p:txBody>
      </p:sp>
      <p:sp>
        <p:nvSpPr>
          <p:cNvPr id="9" name="TextBox 8"/>
          <p:cNvSpPr txBox="1"/>
          <p:nvPr/>
        </p:nvSpPr>
        <p:spPr>
          <a:xfrm>
            <a:off x="7848872" y="766445"/>
            <a:ext cx="1475656" cy="1200329"/>
          </a:xfrm>
          <a:prstGeom prst="rect">
            <a:avLst/>
          </a:prstGeom>
          <a:noFill/>
        </p:spPr>
        <p:txBody>
          <a:bodyPr wrap="square" rtlCol="0">
            <a:spAutoFit/>
          </a:bodyPr>
          <a:lstStyle/>
          <a:p>
            <a:pPr algn="ctr"/>
            <a:r>
              <a:rPr lang="en-CA" b="1" dirty="0" smtClean="0"/>
              <a:t>I am </a:t>
            </a:r>
          </a:p>
          <a:p>
            <a:pPr algn="ctr"/>
            <a:r>
              <a:rPr lang="en-CA" b="1" dirty="0" smtClean="0"/>
              <a:t>your</a:t>
            </a:r>
          </a:p>
          <a:p>
            <a:pPr algn="ctr"/>
            <a:r>
              <a:rPr lang="en-CA" b="1" dirty="0" smtClean="0"/>
              <a:t>peace </a:t>
            </a:r>
          </a:p>
          <a:p>
            <a:pPr algn="ctr"/>
            <a:r>
              <a:rPr lang="en-CA" b="1" dirty="0" smtClean="0"/>
              <a:t>with God</a:t>
            </a:r>
            <a:endParaRPr lang="en-CA" b="1"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at-one-</a:t>
            </a:r>
            <a:r>
              <a:rPr lang="en-CA" b="1" dirty="0" err="1" smtClean="0">
                <a:solidFill>
                  <a:srgbClr val="FF0000"/>
                </a:solidFill>
              </a:rPr>
              <a:t>ment</a:t>
            </a:r>
            <a:r>
              <a:rPr lang="en-CA" b="1" dirty="0" smtClean="0">
                <a:solidFill>
                  <a:srgbClr val="FF0000"/>
                </a:solidFill>
              </a:rPr>
              <a:t> with the Lord</a:t>
            </a:r>
          </a:p>
          <a:p>
            <a:pPr algn="ctr"/>
            <a:r>
              <a:rPr lang="en-CA" b="1" dirty="0" smtClean="0">
                <a:solidFill>
                  <a:srgbClr val="FF0000"/>
                </a:solidFill>
              </a:rPr>
              <a:t>God’s wrath turned away </a:t>
            </a:r>
          </a:p>
        </p:txBody>
      </p:sp>
      <p:sp>
        <p:nvSpPr>
          <p:cNvPr id="11" name="TextBox 10"/>
          <p:cNvSpPr txBox="1"/>
          <p:nvPr/>
        </p:nvSpPr>
        <p:spPr>
          <a:xfrm>
            <a:off x="4664854" y="44624"/>
            <a:ext cx="3579554" cy="646331"/>
          </a:xfrm>
          <a:prstGeom prst="rect">
            <a:avLst/>
          </a:prstGeom>
          <a:noFill/>
        </p:spPr>
        <p:txBody>
          <a:bodyPr wrap="square" rtlCol="0">
            <a:spAutoFit/>
          </a:bodyPr>
          <a:lstStyle/>
          <a:p>
            <a:pPr algn="ctr"/>
            <a:r>
              <a:rPr lang="en-CA" b="1" dirty="0" smtClean="0">
                <a:solidFill>
                  <a:srgbClr val="FF0000"/>
                </a:solidFill>
              </a:rPr>
              <a:t>I am your ransom</a:t>
            </a:r>
          </a:p>
          <a:p>
            <a:pPr algn="ctr"/>
            <a:r>
              <a:rPr lang="en-CA" b="1" dirty="0" smtClean="0">
                <a:solidFill>
                  <a:srgbClr val="FF0000"/>
                </a:solidFill>
              </a:rPr>
              <a:t>and redemption</a:t>
            </a:r>
            <a:endParaRPr lang="en-CA" b="1" dirty="0">
              <a:solidFill>
                <a:srgbClr val="FF0000"/>
              </a:solidFill>
            </a:endParaRPr>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b="1" dirty="0" smtClean="0"/>
              <a:t>I am your</a:t>
            </a:r>
          </a:p>
          <a:p>
            <a:pPr algn="ctr"/>
            <a:r>
              <a:rPr lang="en-CA" b="1" dirty="0" smtClean="0"/>
              <a:t>eternal</a:t>
            </a:r>
          </a:p>
          <a:p>
            <a:pPr algn="ctr"/>
            <a:r>
              <a:rPr lang="en-CA" b="1" dirty="0" smtClean="0"/>
              <a:t> life</a:t>
            </a:r>
            <a:endParaRPr lang="en-CA" b="1" dirty="0"/>
          </a:p>
        </p:txBody>
      </p:sp>
      <p:sp>
        <p:nvSpPr>
          <p:cNvPr id="15" name="TextBox 14"/>
          <p:cNvSpPr txBox="1"/>
          <p:nvPr/>
        </p:nvSpPr>
        <p:spPr>
          <a:xfrm>
            <a:off x="7596336" y="3212976"/>
            <a:ext cx="1512168" cy="2031325"/>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deliverance from darkness</a:t>
            </a:r>
          </a:p>
          <a:p>
            <a:pPr algn="ctr"/>
            <a:r>
              <a:rPr lang="en-CA" b="1" dirty="0" smtClean="0">
                <a:solidFill>
                  <a:srgbClr val="FF0000"/>
                </a:solidFill>
              </a:rPr>
              <a:t>into the kingdom of God’s Son</a:t>
            </a:r>
            <a:endParaRPr lang="en-CA" b="1" dirty="0">
              <a:solidFill>
                <a:srgbClr val="FF0000"/>
              </a:solidFill>
            </a:endParaRPr>
          </a:p>
        </p:txBody>
      </p:sp>
      <p:sp>
        <p:nvSpPr>
          <p:cNvPr id="16" name="TextBox 15"/>
          <p:cNvSpPr txBox="1"/>
          <p:nvPr/>
        </p:nvSpPr>
        <p:spPr>
          <a:xfrm>
            <a:off x="-468560" y="5097958"/>
            <a:ext cx="2267744" cy="923330"/>
          </a:xfrm>
          <a:prstGeom prst="rect">
            <a:avLst/>
          </a:prstGeom>
          <a:noFill/>
        </p:spPr>
        <p:txBody>
          <a:bodyPr wrap="square" rtlCol="0">
            <a:spAutoFit/>
          </a:bodyPr>
          <a:lstStyle/>
          <a:p>
            <a:pPr algn="ctr"/>
            <a:r>
              <a:rPr lang="en-CA" b="1" dirty="0" smtClean="0"/>
              <a:t>I am your </a:t>
            </a:r>
          </a:p>
          <a:p>
            <a:pPr algn="ctr"/>
            <a:r>
              <a:rPr lang="en-CA" b="1" dirty="0" smtClean="0"/>
              <a:t>fullness</a:t>
            </a:r>
          </a:p>
          <a:p>
            <a:pPr algn="ctr"/>
            <a:r>
              <a:rPr lang="en-CA" b="1" dirty="0" smtClean="0"/>
              <a:t>of blessing</a:t>
            </a:r>
            <a:endParaRPr lang="en-CA" b="1" dirty="0"/>
          </a:p>
        </p:txBody>
      </p:sp>
      <p:sp>
        <p:nvSpPr>
          <p:cNvPr id="19" name="TextBox 18"/>
          <p:cNvSpPr txBox="1"/>
          <p:nvPr/>
        </p:nvSpPr>
        <p:spPr>
          <a:xfrm>
            <a:off x="1259632" y="417438"/>
            <a:ext cx="1512168" cy="923330"/>
          </a:xfrm>
          <a:prstGeom prst="rect">
            <a:avLst/>
          </a:prstGeom>
          <a:noFill/>
        </p:spPr>
        <p:txBody>
          <a:bodyPr wrap="square" rtlCol="0">
            <a:spAutoFit/>
          </a:bodyPr>
          <a:lstStyle/>
          <a:p>
            <a:pPr algn="ctr"/>
            <a:r>
              <a:rPr lang="en-CA" b="1" dirty="0" smtClean="0"/>
              <a:t>I am your forgiveness</a:t>
            </a:r>
          </a:p>
          <a:p>
            <a:pPr algn="ctr"/>
            <a:r>
              <a:rPr lang="en-CA" b="1" dirty="0" smtClean="0"/>
              <a:t>from God</a:t>
            </a:r>
            <a:endParaRPr lang="en-CA" b="1" dirty="0"/>
          </a:p>
        </p:txBody>
      </p:sp>
      <p:sp>
        <p:nvSpPr>
          <p:cNvPr id="17" name="TextBox 16"/>
          <p:cNvSpPr txBox="1"/>
          <p:nvPr/>
        </p:nvSpPr>
        <p:spPr>
          <a:xfrm>
            <a:off x="4499992" y="3790781"/>
            <a:ext cx="2147210" cy="646331"/>
          </a:xfrm>
          <a:prstGeom prst="rect">
            <a:avLst/>
          </a:prstGeom>
          <a:noFill/>
        </p:spPr>
        <p:txBody>
          <a:bodyPr wrap="square" rtlCol="0">
            <a:spAutoFit/>
          </a:bodyPr>
          <a:lstStyle/>
          <a:p>
            <a:pPr algn="r"/>
            <a:r>
              <a:rPr lang="en-CA" b="1" dirty="0" smtClean="0"/>
              <a:t>I am your</a:t>
            </a:r>
          </a:p>
          <a:p>
            <a:pPr algn="r"/>
            <a:r>
              <a:rPr lang="en-CA" b="1" dirty="0" smtClean="0"/>
              <a:t>hope of glory</a:t>
            </a:r>
            <a:endParaRPr lang="en-CA" b="1" dirty="0"/>
          </a:p>
        </p:txBody>
      </p:sp>
      <p:sp>
        <p:nvSpPr>
          <p:cNvPr id="21" name="TextBox 20"/>
          <p:cNvSpPr txBox="1"/>
          <p:nvPr/>
        </p:nvSpPr>
        <p:spPr>
          <a:xfrm>
            <a:off x="-252536" y="2300679"/>
            <a:ext cx="1944216" cy="1200329"/>
          </a:xfrm>
          <a:prstGeom prst="rect">
            <a:avLst/>
          </a:prstGeom>
          <a:noFill/>
        </p:spPr>
        <p:txBody>
          <a:bodyPr wrap="square" rtlCol="0">
            <a:spAutoFit/>
          </a:bodyPr>
          <a:lstStyle/>
          <a:p>
            <a:pPr algn="ctr"/>
            <a:r>
              <a:rPr lang="en-CA" b="1" dirty="0" smtClean="0"/>
              <a:t>I am your</a:t>
            </a:r>
          </a:p>
          <a:p>
            <a:pPr algn="ctr"/>
            <a:r>
              <a:rPr lang="en-CA" b="1" dirty="0" smtClean="0"/>
              <a:t> adoption</a:t>
            </a:r>
          </a:p>
          <a:p>
            <a:pPr algn="ctr"/>
            <a:r>
              <a:rPr lang="en-CA" b="1" dirty="0" smtClean="0"/>
              <a:t> as God’s</a:t>
            </a:r>
          </a:p>
          <a:p>
            <a:pPr algn="ctr"/>
            <a:r>
              <a:rPr lang="en-CA" b="1" dirty="0" smtClean="0"/>
              <a:t>child</a:t>
            </a:r>
            <a:endParaRPr lang="en-CA" b="1" dirty="0"/>
          </a:p>
        </p:txBody>
      </p:sp>
      <p:sp>
        <p:nvSpPr>
          <p:cNvPr id="18" name="Title 1"/>
          <p:cNvSpPr txBox="1">
            <a:spLocks/>
          </p:cNvSpPr>
          <p:nvPr/>
        </p:nvSpPr>
        <p:spPr bwMode="auto">
          <a:xfrm rot="19958346">
            <a:off x="1112758" y="2061840"/>
            <a:ext cx="6492240" cy="2194560"/>
          </a:xfrm>
          <a:prstGeom prst="rect">
            <a:avLst/>
          </a:prstGeom>
          <a:solidFill>
            <a:srgbClr val="6600CC"/>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CA" sz="3600" kern="0" noProof="0" dirty="0" smtClean="0">
                <a:latin typeface="Arial Black" pitchFamily="34" charset="0"/>
                <a:ea typeface="+mj-ea"/>
                <a:cs typeface="+mj-cs"/>
              </a:rPr>
              <a:t>Receiving Jesus is like receiving a large gift  with many gifts inside.</a:t>
            </a:r>
            <a:endParaRPr kumimoji="0" lang="en-CA" sz="3600" b="0" i="0" u="none" strike="noStrike" kern="0" cap="none" spc="0" normalizeH="0" baseline="0" noProof="0" dirty="0">
              <a:ln>
                <a:noFill/>
              </a:ln>
              <a:effectLst/>
              <a:uLnTx/>
              <a:uFillTx/>
              <a:latin typeface="Arial Black" pitchFamily="34" charset="0"/>
              <a:ea typeface="+mj-ea"/>
              <a:cs typeface="+mj-cs"/>
            </a:endParaRPr>
          </a:p>
        </p:txBody>
      </p:sp>
      <p:sp>
        <p:nvSpPr>
          <p:cNvPr id="22" name="TextBox 21"/>
          <p:cNvSpPr txBox="1"/>
          <p:nvPr/>
        </p:nvSpPr>
        <p:spPr>
          <a:xfrm>
            <a:off x="1259632" y="5662989"/>
            <a:ext cx="3135456" cy="646331"/>
          </a:xfrm>
          <a:prstGeom prst="rect">
            <a:avLst/>
          </a:prstGeom>
          <a:noFill/>
        </p:spPr>
        <p:txBody>
          <a:bodyPr wrap="square" rtlCol="0">
            <a:spAutoFit/>
          </a:bodyPr>
          <a:lstStyle/>
          <a:p>
            <a:pPr algn="ctr"/>
            <a:r>
              <a:rPr lang="en-CA" b="1" dirty="0" smtClean="0">
                <a:solidFill>
                  <a:srgbClr val="FF0000"/>
                </a:solidFill>
              </a:rPr>
              <a:t>I am your spiritual </a:t>
            </a:r>
          </a:p>
          <a:p>
            <a:pPr algn="ctr"/>
            <a:r>
              <a:rPr lang="en-CA" b="1" dirty="0" smtClean="0">
                <a:solidFill>
                  <a:srgbClr val="FF0000"/>
                </a:solidFill>
              </a:rPr>
              <a:t>fullness in God</a:t>
            </a:r>
            <a:endParaRPr lang="en-CA" b="1" dirty="0">
              <a:solidFill>
                <a:srgbClr val="FF0000"/>
              </a:solidFill>
            </a:endParaRPr>
          </a:p>
        </p:txBody>
      </p:sp>
    </p:spTree>
    <p:extLst>
      <p:ext uri="{BB962C8B-B14F-4D97-AF65-F5344CB8AC3E}">
        <p14:creationId xmlns:p14="http://schemas.microsoft.com/office/powerpoint/2010/main" xmlns="" val="3791581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06488" y="-1143000"/>
            <a:ext cx="6858000" cy="9144000"/>
          </a:xfrm>
          <a:prstGeom prst="rect">
            <a:avLst/>
          </a:prstGeom>
        </p:spPr>
      </p:pic>
      <p:sp>
        <p:nvSpPr>
          <p:cNvPr id="5" name="TextBox 4"/>
          <p:cNvSpPr txBox="1"/>
          <p:nvPr/>
        </p:nvSpPr>
        <p:spPr>
          <a:xfrm>
            <a:off x="2699792" y="404664"/>
            <a:ext cx="2304256" cy="1200329"/>
          </a:xfrm>
          <a:prstGeom prst="rect">
            <a:avLst/>
          </a:prstGeom>
          <a:noFill/>
        </p:spPr>
        <p:txBody>
          <a:bodyPr wrap="square" rtlCol="0">
            <a:spAutoFit/>
          </a:bodyPr>
          <a:lstStyle/>
          <a:p>
            <a:pPr algn="ctr"/>
            <a:r>
              <a:rPr lang="en-CA" b="1" dirty="0" smtClean="0"/>
              <a:t>I am your</a:t>
            </a:r>
          </a:p>
          <a:p>
            <a:pPr algn="ctr"/>
            <a:r>
              <a:rPr lang="en-CA" b="1" dirty="0" smtClean="0"/>
              <a:t>righteousness </a:t>
            </a:r>
          </a:p>
          <a:p>
            <a:pPr algn="ctr"/>
            <a:r>
              <a:rPr lang="en-CA" b="1" dirty="0" smtClean="0"/>
              <a:t>from God</a:t>
            </a:r>
          </a:p>
          <a:p>
            <a:pPr algn="ctr"/>
            <a:r>
              <a:rPr lang="en-CA" b="1" dirty="0" smtClean="0"/>
              <a:t>justification</a:t>
            </a:r>
            <a:endParaRPr lang="en-CA" b="1" dirty="0"/>
          </a:p>
        </p:txBody>
      </p:sp>
      <p:sp>
        <p:nvSpPr>
          <p:cNvPr id="9" name="TextBox 8"/>
          <p:cNvSpPr txBox="1"/>
          <p:nvPr/>
        </p:nvSpPr>
        <p:spPr>
          <a:xfrm>
            <a:off x="7848872" y="766445"/>
            <a:ext cx="1475656" cy="1200329"/>
          </a:xfrm>
          <a:prstGeom prst="rect">
            <a:avLst/>
          </a:prstGeom>
          <a:noFill/>
        </p:spPr>
        <p:txBody>
          <a:bodyPr wrap="square" rtlCol="0">
            <a:spAutoFit/>
          </a:bodyPr>
          <a:lstStyle/>
          <a:p>
            <a:pPr algn="ctr"/>
            <a:r>
              <a:rPr lang="en-CA" b="1" dirty="0" smtClean="0"/>
              <a:t>I am </a:t>
            </a:r>
          </a:p>
          <a:p>
            <a:pPr algn="ctr"/>
            <a:r>
              <a:rPr lang="en-CA" b="1" dirty="0" smtClean="0"/>
              <a:t>your</a:t>
            </a:r>
          </a:p>
          <a:p>
            <a:pPr algn="ctr"/>
            <a:r>
              <a:rPr lang="en-CA" b="1" dirty="0" smtClean="0"/>
              <a:t>peace </a:t>
            </a:r>
          </a:p>
          <a:p>
            <a:pPr algn="ctr"/>
            <a:r>
              <a:rPr lang="en-CA" b="1" dirty="0" smtClean="0"/>
              <a:t>with God</a:t>
            </a:r>
            <a:endParaRPr lang="en-CA" b="1"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at-one-</a:t>
            </a:r>
            <a:r>
              <a:rPr lang="en-CA" b="1" dirty="0" err="1" smtClean="0">
                <a:solidFill>
                  <a:srgbClr val="FF0000"/>
                </a:solidFill>
              </a:rPr>
              <a:t>ment</a:t>
            </a:r>
            <a:r>
              <a:rPr lang="en-CA" b="1" dirty="0" smtClean="0">
                <a:solidFill>
                  <a:srgbClr val="FF0000"/>
                </a:solidFill>
              </a:rPr>
              <a:t> with the Lord</a:t>
            </a:r>
          </a:p>
          <a:p>
            <a:pPr algn="ctr"/>
            <a:r>
              <a:rPr lang="en-CA" b="1" dirty="0" smtClean="0">
                <a:solidFill>
                  <a:srgbClr val="FF0000"/>
                </a:solidFill>
              </a:rPr>
              <a:t>God’s wrath turned away </a:t>
            </a:r>
          </a:p>
        </p:txBody>
      </p:sp>
      <p:sp>
        <p:nvSpPr>
          <p:cNvPr id="11" name="TextBox 10"/>
          <p:cNvSpPr txBox="1"/>
          <p:nvPr/>
        </p:nvSpPr>
        <p:spPr>
          <a:xfrm>
            <a:off x="4664854" y="44624"/>
            <a:ext cx="3579554" cy="646331"/>
          </a:xfrm>
          <a:prstGeom prst="rect">
            <a:avLst/>
          </a:prstGeom>
          <a:noFill/>
        </p:spPr>
        <p:txBody>
          <a:bodyPr wrap="square" rtlCol="0">
            <a:spAutoFit/>
          </a:bodyPr>
          <a:lstStyle/>
          <a:p>
            <a:pPr algn="ctr"/>
            <a:r>
              <a:rPr lang="en-CA" b="1" dirty="0" smtClean="0">
                <a:solidFill>
                  <a:srgbClr val="FF0000"/>
                </a:solidFill>
              </a:rPr>
              <a:t>I am your ransom</a:t>
            </a:r>
          </a:p>
          <a:p>
            <a:pPr algn="ctr"/>
            <a:r>
              <a:rPr lang="en-CA" b="1" dirty="0" smtClean="0">
                <a:solidFill>
                  <a:srgbClr val="FF0000"/>
                </a:solidFill>
              </a:rPr>
              <a:t>and redemption</a:t>
            </a:r>
            <a:endParaRPr lang="en-CA" b="1" dirty="0">
              <a:solidFill>
                <a:srgbClr val="FF0000"/>
              </a:solidFill>
            </a:endParaRPr>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b="1" dirty="0" smtClean="0"/>
              <a:t>I am your</a:t>
            </a:r>
          </a:p>
          <a:p>
            <a:pPr algn="ctr"/>
            <a:r>
              <a:rPr lang="en-CA" b="1" dirty="0" smtClean="0"/>
              <a:t>eternal</a:t>
            </a:r>
          </a:p>
          <a:p>
            <a:pPr algn="ctr"/>
            <a:r>
              <a:rPr lang="en-CA" b="1" dirty="0" smtClean="0"/>
              <a:t> life</a:t>
            </a:r>
            <a:endParaRPr lang="en-CA" b="1" dirty="0"/>
          </a:p>
        </p:txBody>
      </p:sp>
      <p:sp>
        <p:nvSpPr>
          <p:cNvPr id="15" name="TextBox 14"/>
          <p:cNvSpPr txBox="1"/>
          <p:nvPr/>
        </p:nvSpPr>
        <p:spPr>
          <a:xfrm>
            <a:off x="7596336" y="3212976"/>
            <a:ext cx="1512168" cy="2031325"/>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deliverance from darkness</a:t>
            </a:r>
          </a:p>
          <a:p>
            <a:pPr algn="ctr"/>
            <a:r>
              <a:rPr lang="en-CA" b="1" dirty="0" smtClean="0">
                <a:solidFill>
                  <a:srgbClr val="FF0000"/>
                </a:solidFill>
              </a:rPr>
              <a:t>into the kingdom of God’s Son</a:t>
            </a:r>
            <a:endParaRPr lang="en-CA" b="1" dirty="0">
              <a:solidFill>
                <a:srgbClr val="FF0000"/>
              </a:solidFill>
            </a:endParaRPr>
          </a:p>
        </p:txBody>
      </p:sp>
      <p:sp>
        <p:nvSpPr>
          <p:cNvPr id="16" name="TextBox 15"/>
          <p:cNvSpPr txBox="1"/>
          <p:nvPr/>
        </p:nvSpPr>
        <p:spPr>
          <a:xfrm>
            <a:off x="-468560" y="5097958"/>
            <a:ext cx="2267744" cy="923330"/>
          </a:xfrm>
          <a:prstGeom prst="rect">
            <a:avLst/>
          </a:prstGeom>
          <a:noFill/>
        </p:spPr>
        <p:txBody>
          <a:bodyPr wrap="square" rtlCol="0">
            <a:spAutoFit/>
          </a:bodyPr>
          <a:lstStyle/>
          <a:p>
            <a:pPr algn="ctr"/>
            <a:r>
              <a:rPr lang="en-CA" b="1" dirty="0" smtClean="0"/>
              <a:t>I am your </a:t>
            </a:r>
          </a:p>
          <a:p>
            <a:pPr algn="ctr"/>
            <a:r>
              <a:rPr lang="en-CA" b="1" dirty="0" smtClean="0"/>
              <a:t>fullness</a:t>
            </a:r>
          </a:p>
          <a:p>
            <a:pPr algn="ctr"/>
            <a:r>
              <a:rPr lang="en-CA" b="1" dirty="0" smtClean="0"/>
              <a:t>of blessing</a:t>
            </a:r>
            <a:endParaRPr lang="en-CA" b="1" dirty="0"/>
          </a:p>
        </p:txBody>
      </p:sp>
      <p:sp>
        <p:nvSpPr>
          <p:cNvPr id="19" name="TextBox 18"/>
          <p:cNvSpPr txBox="1"/>
          <p:nvPr/>
        </p:nvSpPr>
        <p:spPr>
          <a:xfrm>
            <a:off x="1259632" y="417438"/>
            <a:ext cx="1512168" cy="923330"/>
          </a:xfrm>
          <a:prstGeom prst="rect">
            <a:avLst/>
          </a:prstGeom>
          <a:noFill/>
        </p:spPr>
        <p:txBody>
          <a:bodyPr wrap="square" rtlCol="0">
            <a:spAutoFit/>
          </a:bodyPr>
          <a:lstStyle/>
          <a:p>
            <a:pPr algn="ctr"/>
            <a:r>
              <a:rPr lang="en-CA" b="1" dirty="0" smtClean="0"/>
              <a:t>I am your forgiveness</a:t>
            </a:r>
          </a:p>
          <a:p>
            <a:pPr algn="ctr"/>
            <a:r>
              <a:rPr lang="en-CA" b="1" dirty="0" smtClean="0"/>
              <a:t>from God</a:t>
            </a:r>
            <a:endParaRPr lang="en-CA" b="1" dirty="0"/>
          </a:p>
        </p:txBody>
      </p:sp>
      <p:sp>
        <p:nvSpPr>
          <p:cNvPr id="20" name="TextBox 19"/>
          <p:cNvSpPr txBox="1"/>
          <p:nvPr/>
        </p:nvSpPr>
        <p:spPr>
          <a:xfrm>
            <a:off x="1259632" y="5662989"/>
            <a:ext cx="3135456" cy="646331"/>
          </a:xfrm>
          <a:prstGeom prst="rect">
            <a:avLst/>
          </a:prstGeom>
          <a:noFill/>
        </p:spPr>
        <p:txBody>
          <a:bodyPr wrap="square" rtlCol="0">
            <a:spAutoFit/>
          </a:bodyPr>
          <a:lstStyle/>
          <a:p>
            <a:pPr algn="ctr"/>
            <a:r>
              <a:rPr lang="en-CA" b="1" dirty="0" smtClean="0">
                <a:solidFill>
                  <a:srgbClr val="FF0000"/>
                </a:solidFill>
              </a:rPr>
              <a:t>I am your spiritual </a:t>
            </a:r>
          </a:p>
          <a:p>
            <a:pPr algn="ctr"/>
            <a:r>
              <a:rPr lang="en-CA" b="1" dirty="0" smtClean="0">
                <a:solidFill>
                  <a:srgbClr val="FF0000"/>
                </a:solidFill>
              </a:rPr>
              <a:t>fullness in God</a:t>
            </a:r>
            <a:endParaRPr lang="en-CA" b="1" dirty="0">
              <a:solidFill>
                <a:srgbClr val="FF0000"/>
              </a:solidFill>
            </a:endParaRPr>
          </a:p>
        </p:txBody>
      </p:sp>
      <p:sp>
        <p:nvSpPr>
          <p:cNvPr id="17" name="TextBox 16"/>
          <p:cNvSpPr txBox="1"/>
          <p:nvPr/>
        </p:nvSpPr>
        <p:spPr>
          <a:xfrm>
            <a:off x="4499992" y="3790781"/>
            <a:ext cx="2147210" cy="646331"/>
          </a:xfrm>
          <a:prstGeom prst="rect">
            <a:avLst/>
          </a:prstGeom>
          <a:noFill/>
        </p:spPr>
        <p:txBody>
          <a:bodyPr wrap="square" rtlCol="0">
            <a:spAutoFit/>
          </a:bodyPr>
          <a:lstStyle/>
          <a:p>
            <a:pPr algn="r"/>
            <a:r>
              <a:rPr lang="en-CA" b="1" dirty="0" smtClean="0"/>
              <a:t>I am your</a:t>
            </a:r>
          </a:p>
          <a:p>
            <a:pPr algn="r"/>
            <a:r>
              <a:rPr lang="en-CA" b="1" dirty="0" smtClean="0"/>
              <a:t>hope of glory</a:t>
            </a:r>
            <a:endParaRPr lang="en-CA" b="1" dirty="0"/>
          </a:p>
        </p:txBody>
      </p:sp>
      <p:sp>
        <p:nvSpPr>
          <p:cNvPr id="21" name="TextBox 20"/>
          <p:cNvSpPr txBox="1"/>
          <p:nvPr/>
        </p:nvSpPr>
        <p:spPr>
          <a:xfrm>
            <a:off x="-252536" y="2300679"/>
            <a:ext cx="1944216" cy="1200329"/>
          </a:xfrm>
          <a:prstGeom prst="rect">
            <a:avLst/>
          </a:prstGeom>
          <a:noFill/>
        </p:spPr>
        <p:txBody>
          <a:bodyPr wrap="square" rtlCol="0">
            <a:spAutoFit/>
          </a:bodyPr>
          <a:lstStyle/>
          <a:p>
            <a:pPr algn="ctr"/>
            <a:r>
              <a:rPr lang="en-CA" b="1" dirty="0" smtClean="0"/>
              <a:t>I am your</a:t>
            </a:r>
          </a:p>
          <a:p>
            <a:pPr algn="ctr"/>
            <a:r>
              <a:rPr lang="en-CA" b="1" dirty="0" smtClean="0"/>
              <a:t> adoption</a:t>
            </a:r>
          </a:p>
          <a:p>
            <a:pPr algn="ctr"/>
            <a:r>
              <a:rPr lang="en-CA" b="1" dirty="0" smtClean="0"/>
              <a:t> as God’s</a:t>
            </a:r>
          </a:p>
          <a:p>
            <a:pPr algn="ctr"/>
            <a:r>
              <a:rPr lang="en-CA" b="1" dirty="0" smtClean="0"/>
              <a:t>child</a:t>
            </a:r>
            <a:endParaRPr lang="en-CA" b="1" dirty="0"/>
          </a:p>
        </p:txBody>
      </p:sp>
      <p:sp>
        <p:nvSpPr>
          <p:cNvPr id="22" name="Title 1"/>
          <p:cNvSpPr txBox="1">
            <a:spLocks/>
          </p:cNvSpPr>
          <p:nvPr/>
        </p:nvSpPr>
        <p:spPr bwMode="auto">
          <a:xfrm rot="19958346">
            <a:off x="1112758" y="2061840"/>
            <a:ext cx="6492240" cy="2194560"/>
          </a:xfrm>
          <a:prstGeom prst="rect">
            <a:avLst/>
          </a:prstGeom>
          <a:solidFill>
            <a:srgbClr val="6600CC"/>
          </a:solidFill>
          <a:ln w="9525">
            <a:noFill/>
            <a:miter lim="800000"/>
            <a:headEnd/>
            <a:tailEnd/>
          </a:ln>
        </p:spPr>
        <p:txBody>
          <a:bodyPr vert="horz" wrap="square" lIns="91440" tIns="45720" rIns="91440" bIns="45720" numCol="1" anchor="ctr" anchorCtr="0" compatLnSpc="1">
            <a:prstTxWarp prst="textNoShape">
              <a:avLst/>
            </a:prstTxWarp>
          </a:bodyPr>
          <a:lstStyle/>
          <a:p>
            <a:pPr algn="ctr"/>
            <a:r>
              <a:rPr lang="en-US" sz="3600" dirty="0" smtClean="0">
                <a:latin typeface="Arial Black" pitchFamily="34" charset="0"/>
              </a:rPr>
              <a:t>“From his fullness we have all received, grace upon grace.”  John 1:16</a:t>
            </a:r>
            <a:endParaRPr kumimoji="0" lang="en-CA" sz="3600" b="0" i="0" u="none" strike="noStrike" kern="0" cap="none" spc="0" normalizeH="0" baseline="0" noProof="0" dirty="0">
              <a:ln>
                <a:noFill/>
              </a:ln>
              <a:effectLst/>
              <a:uLnTx/>
              <a:uFillTx/>
              <a:latin typeface="Arial Black" pitchFamily="34" charset="0"/>
              <a:ea typeface="+mj-ea"/>
              <a:cs typeface="+mj-cs"/>
            </a:endParaRPr>
          </a:p>
        </p:txBody>
      </p:sp>
    </p:spTree>
    <p:extLst>
      <p:ext uri="{BB962C8B-B14F-4D97-AF65-F5344CB8AC3E}">
        <p14:creationId xmlns:p14="http://schemas.microsoft.com/office/powerpoint/2010/main" xmlns="" val="3791581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est cropped 0394.JPG"/>
          <p:cNvPicPr>
            <a:picLocks noChangeAspect="1"/>
          </p:cNvPicPr>
          <p:nvPr/>
        </p:nvPicPr>
        <p:blipFill>
          <a:blip r:embed="rId2" cstate="print"/>
          <a:stretch>
            <a:fillRect/>
          </a:stretch>
        </p:blipFill>
        <p:spPr>
          <a:xfrm>
            <a:off x="0" y="0"/>
            <a:ext cx="9143999" cy="6858000"/>
          </a:xfrm>
          <a:prstGeom prst="rect">
            <a:avLst/>
          </a:prstGeom>
        </p:spPr>
      </p:pic>
      <p:sp>
        <p:nvSpPr>
          <p:cNvPr id="6" name="TextBox 5"/>
          <p:cNvSpPr txBox="1"/>
          <p:nvPr/>
        </p:nvSpPr>
        <p:spPr>
          <a:xfrm>
            <a:off x="251520" y="2768025"/>
            <a:ext cx="3733800" cy="1077218"/>
          </a:xfrm>
          <a:prstGeom prst="rect">
            <a:avLst/>
          </a:prstGeom>
          <a:noFill/>
        </p:spPr>
        <p:txBody>
          <a:bodyPr wrap="square" rtlCol="0">
            <a:spAutoFit/>
          </a:bodyPr>
          <a:lstStyle/>
          <a:p>
            <a:pPr lvl="0" algn="ctr" eaLnBrk="0" hangingPunct="0">
              <a:defRPr/>
            </a:pPr>
            <a:r>
              <a:rPr lang="en-CA" sz="3200" kern="0" dirty="0" smtClean="0">
                <a:latin typeface="Arial Black" pitchFamily="34" charset="0"/>
              </a:rPr>
              <a:t>Let’s enjoy all the ways Christ</a:t>
            </a:r>
            <a:endParaRPr lang="en-CA" sz="3200" kern="0" dirty="0">
              <a:latin typeface="Arial Black" pitchFamily="34" charset="0"/>
            </a:endParaRPr>
          </a:p>
        </p:txBody>
      </p:sp>
      <p:sp>
        <p:nvSpPr>
          <p:cNvPr id="7" name="TextBox 6"/>
          <p:cNvSpPr txBox="1"/>
          <p:nvPr/>
        </p:nvSpPr>
        <p:spPr>
          <a:xfrm>
            <a:off x="5181600" y="2743200"/>
            <a:ext cx="3810000" cy="1077218"/>
          </a:xfrm>
          <a:prstGeom prst="rect">
            <a:avLst/>
          </a:prstGeom>
          <a:noFill/>
        </p:spPr>
        <p:txBody>
          <a:bodyPr wrap="square" rtlCol="0">
            <a:spAutoFit/>
          </a:bodyPr>
          <a:lstStyle/>
          <a:p>
            <a:pPr lvl="0" algn="ctr" eaLnBrk="0" hangingPunct="0">
              <a:defRPr/>
            </a:pPr>
            <a:r>
              <a:rPr lang="en-CA" sz="3200" kern="0" dirty="0" smtClean="0">
                <a:latin typeface="Arial Black" pitchFamily="34" charset="0"/>
              </a:rPr>
              <a:t>is all in all </a:t>
            </a:r>
          </a:p>
          <a:p>
            <a:pPr lvl="0" algn="ctr" eaLnBrk="0" hangingPunct="0">
              <a:defRPr/>
            </a:pPr>
            <a:r>
              <a:rPr lang="en-CA" sz="3200" kern="0" dirty="0" smtClean="0">
                <a:latin typeface="Arial Black" pitchFamily="34" charset="0"/>
              </a:rPr>
              <a:t>to his people!</a:t>
            </a:r>
            <a:endParaRPr lang="en-CA" sz="3200" kern="0" dirty="0">
              <a:latin typeface="Arial Black"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026" name="Oval 2"/>
          <p:cNvSpPr>
            <a:spLocks noChangeArrowheads="1"/>
          </p:cNvSpPr>
          <p:nvPr/>
        </p:nvSpPr>
        <p:spPr bwMode="auto">
          <a:xfrm>
            <a:off x="35496" y="412576"/>
            <a:ext cx="7132320" cy="6309360"/>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18" name="Text Box 5"/>
          <p:cNvSpPr txBox="1">
            <a:spLocks noChangeArrowheads="1"/>
          </p:cNvSpPr>
          <p:nvPr/>
        </p:nvSpPr>
        <p:spPr bwMode="auto">
          <a:xfrm>
            <a:off x="-76200" y="7540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Passover Lamb, sin atoned, wrath turned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eternal life      adopted sons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Holy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intercedes as mediator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old self crucified and buried with Christ                                                         new self raised and alive with Christ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fontAlgn="base">
              <a:lnSpc>
                <a:spcPts val="1200"/>
              </a:lnSpc>
              <a:spcBef>
                <a:spcPct val="0"/>
              </a:spcBef>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one with Christ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seated with Christ                                                                                                                         </a:t>
            </a:r>
            <a:r>
              <a:rPr lang="en-CA" altLang="ko-KR" sz="800" dirty="0" smtClean="0">
                <a:solidFill>
                  <a:schemeClr val="bg1"/>
                </a:solidFill>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hidden with Christ in God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released from law, married to Christ                                                                                                under law of the Spirit</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8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born of the Spirit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given, receive, have Spirit				                     rivers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Spirit power to be ambassadors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sanctifies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fills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resurrection body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married to the Lamb                                   every tear wiped away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loved and saved</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Calibri" pitchFamily="34" charset="0"/>
                <a:ea typeface="Malgun Gothic" pitchFamily="34" charset="-127"/>
                <a:cs typeface="Calibri" pitchFamily="34" charset="0"/>
              </a:rPr>
              <a:t>   i</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3486144" y="2924944"/>
            <a:ext cx="22860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174112"/>
            <a:ext cx="914400" cy="228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987824" y="278092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3923928" y="27946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987824" y="37890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923928" y="3802752"/>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88024"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2022 </a:t>
            </a:r>
            <a:endParaRPr lang="en-CA" sz="1200" dirty="0">
              <a:solidFill>
                <a:schemeClr val="bg1"/>
              </a:solidFill>
              <a:latin typeface="Arial Narrow" pitchFamily="34" charset="0"/>
            </a:endParaRPr>
          </a:p>
        </p:txBody>
      </p:sp>
      <p:pic>
        <p:nvPicPr>
          <p:cNvPr id="19" name="Picture 18" descr="www.fg-a.com valentine 2-jumping-heart.gif"/>
          <p:cNvPicPr>
            <a:picLocks noChangeAspect="1"/>
          </p:cNvPicPr>
          <p:nvPr/>
        </p:nvPicPr>
        <p:blipFill>
          <a:blip r:embed="rId2" cstate="print"/>
          <a:stretch>
            <a:fillRect/>
          </a:stretch>
        </p:blipFill>
        <p:spPr>
          <a:xfrm>
            <a:off x="3059832" y="2847806"/>
            <a:ext cx="1049259" cy="1224136"/>
          </a:xfrm>
          <a:prstGeom prst="rect">
            <a:avLst/>
          </a:prstGeom>
        </p:spPr>
      </p:pic>
      <p:sp>
        <p:nvSpPr>
          <p:cNvPr id="23"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4" name="TextBox 23"/>
          <p:cNvSpPr txBox="1"/>
          <p:nvPr/>
        </p:nvSpPr>
        <p:spPr>
          <a:xfrm>
            <a:off x="2627784" y="404664"/>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21" name="Title 3"/>
          <p:cNvSpPr txBox="1">
            <a:spLocks/>
          </p:cNvSpPr>
          <p:nvPr/>
        </p:nvSpPr>
        <p:spPr bwMode="auto">
          <a:xfrm>
            <a:off x="7236296" y="0"/>
            <a:ext cx="1944216" cy="6858000"/>
          </a:xfrm>
          <a:prstGeom prst="rect">
            <a:avLst/>
          </a:prstGeom>
          <a:solidFill>
            <a:schemeClr val="bg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Lord, thank you that Jesus died to give us </a:t>
            </a:r>
            <a:b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all your amazing</a:t>
            </a:r>
            <a:b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grace, </a:t>
            </a:r>
            <a:b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the riches of the </a:t>
            </a:r>
            <a:b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grace </a:t>
            </a:r>
            <a:b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of God </a:t>
            </a:r>
            <a:b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in Christ!</a:t>
            </a:r>
            <a:endParaRPr kumimoji="0" lang="en-CA" sz="2800" b="1" i="0" u="none" strike="noStrike" kern="0" cap="none" spc="0" normalizeH="0" baseline="0" noProof="0" dirty="0">
              <a:ln>
                <a:noFill/>
              </a:ln>
              <a:solidFill>
                <a:schemeClr val="tx2"/>
              </a:solidFill>
              <a:effectLst/>
              <a:uLnTx/>
              <a:uFillTx/>
              <a:latin typeface="Calibri" pitchFamily="34" charset="0"/>
              <a:ea typeface="+mj-ea"/>
              <a:cs typeface="+mj-cs"/>
            </a:endParaRPr>
          </a:p>
        </p:txBody>
      </p:sp>
      <p:sp>
        <p:nvSpPr>
          <p:cNvPr id="25" name="TextBox 24"/>
          <p:cNvSpPr txBox="1"/>
          <p:nvPr/>
        </p:nvSpPr>
        <p:spPr>
          <a:xfrm>
            <a:off x="214282" y="6429396"/>
            <a:ext cx="208823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jumping heart © www.fg-a.com</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72008" y="1268760"/>
            <a:ext cx="7164288" cy="1295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spc="-30"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spc="-30" normalizeH="0" baseline="0" dirty="0" smtClean="0">
                <a:ln>
                  <a:noFill/>
                </a:ln>
                <a:effectLst/>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in Christ and Christ in us        in the Spirit and the Spirit in us, made God’s temple       in God the Father and the Father in 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immersed in Father, Son, and Spirit               Father, Son, and Spirit fellowship with us                 access to God and his grace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answered prayer              grace at the throne of grace            every need supplied             the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Christ our High Priest intercedes as mediator                                                      Christ our High Priest advocates in our defense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immersed into Christ and his death and resurrection                                                united with Christ in death and resurrection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old self crucified buried</a:t>
            </a:r>
            <a:r>
              <a:rPr lang="en-CA" altLang="ko-KR" sz="1200" b="1" spc="-30" dirty="0" smtClean="0">
                <a:solidFill>
                  <a:schemeClr val="bg1"/>
                </a:solidFill>
                <a:latin typeface="Arial Narrow" pitchFamily="34" charset="0"/>
                <a:ea typeface="Malgun Gothic" pitchFamily="34" charset="-127"/>
                <a:cs typeface="Calibri" pitchFamily="34" charset="0"/>
              </a:rPr>
              <a:t> with Christ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new self raised alive with Christ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under Christ, abundant grace        slaves of Christ not sin          joined to Christ         </a:t>
            </a:r>
            <a:r>
              <a:rPr lang="en-CA" altLang="ko-KR" sz="1200" b="1" spc="-30" dirty="0" smtClean="0">
                <a:solidFill>
                  <a:schemeClr val="bg1"/>
                </a:solidFill>
                <a:latin typeface="Arial Narrow" pitchFamily="34" charset="0"/>
                <a:ea typeface="Malgun Gothic" pitchFamily="34" charset="-127"/>
                <a:cs typeface="Calibri" pitchFamily="34" charset="0"/>
              </a:rPr>
              <a:t>one with Christ         seated with Christ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hidden with Christ in God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released from law, married to Christ    under law of the Spirit    </a:t>
            </a:r>
            <a:r>
              <a:rPr kumimoji="0" lang="en-CA" altLang="ko-KR" sz="1200" b="1" i="0" u="none" strike="noStrike" cap="none" spc="-30" normalizeH="0" baseline="0" dirty="0" err="1" smtClean="0">
                <a:ln>
                  <a:noFill/>
                </a:ln>
                <a:solidFill>
                  <a:schemeClr val="bg1"/>
                </a:solidFill>
                <a:effectLst/>
                <a:latin typeface="Arial Narrow" pitchFamily="34" charset="0"/>
                <a:ea typeface="Malgun Gothic" pitchFamily="34" charset="-127"/>
                <a:cs typeface="Calibri" pitchFamily="34" charset="0"/>
              </a:rPr>
              <a:t>Spirit</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and God’s love poured out </a:t>
            </a:r>
          </a:p>
        </p:txBody>
      </p:sp>
      <p:sp>
        <p:nvSpPr>
          <p:cNvPr id="4" name="Text Box 5"/>
          <p:cNvSpPr txBox="1">
            <a:spLocks noChangeArrowheads="1"/>
          </p:cNvSpPr>
          <p:nvPr/>
        </p:nvSpPr>
        <p:spPr bwMode="auto">
          <a:xfrm>
            <a:off x="1752600" y="2492896"/>
            <a:ext cx="3657600" cy="419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fontAlgn="base">
              <a:lnSpc>
                <a:spcPts val="1200"/>
              </a:lnSpc>
              <a:spcBef>
                <a:spcPct val="0"/>
              </a:spcBef>
            </a:pPr>
            <a:r>
              <a:rPr lang="en-CA" altLang="ko-KR" sz="1200" b="1" spc="-30" dirty="0" smtClean="0">
                <a:latin typeface="Arial Narrow" pitchFamily="34" charset="0"/>
                <a:ea typeface="Malgun Gothic" pitchFamily="34" charset="-127"/>
                <a:cs typeface="Calibri" pitchFamily="34" charset="0"/>
              </a:rPr>
              <a:t> </a:t>
            </a:r>
            <a:r>
              <a:rPr lang="en-CA" altLang="ko-KR" sz="1200" b="1" spc="-30" dirty="0" smtClean="0">
                <a:solidFill>
                  <a:schemeClr val="bg1"/>
                </a:solidFill>
                <a:latin typeface="Arial Narrow" pitchFamily="34" charset="0"/>
                <a:ea typeface="Malgun Gothic" pitchFamily="34" charset="-127"/>
                <a:cs typeface="Calibri" pitchFamily="34" charset="0"/>
              </a:rPr>
              <a:t>born of the Spirit                           given, receive, have the Spirit    </a:t>
            </a:r>
          </a:p>
          <a:p>
            <a:pPr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rivers of living water of the Spirit             immersed in the Spirit </a:t>
            </a:r>
          </a:p>
          <a:p>
            <a:pPr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Spirit comes on, falls on us   Spirit power to be ambassadors    anointed and sealed with the Spirit    guarantee of the Spirit   </a:t>
            </a:r>
          </a:p>
          <a:p>
            <a:pPr lvl="0"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Spirit of truth helps, teaches    Spirit leads and sanctifies    Spirit gifts for service                        Holy Spirit fills        </a:t>
            </a:r>
          </a:p>
          <a:p>
            <a:pPr lvl="0"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circumcised</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by Christ, set apart in the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immeasurably  great  power  of the Spirit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God’s  workmanship created in Christ</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l</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ed    in   triumph</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nd</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t>
            </a:r>
            <a:r>
              <a:rPr kumimoji="0" lang="en-CA" altLang="ko-KR" sz="1200" b="1" i="1" u="none" strike="noStrike" cap="none" spc="-30" normalizeH="0" dirty="0" err="1" smtClean="0">
                <a:ln>
                  <a:noFill/>
                </a:ln>
                <a:solidFill>
                  <a:schemeClr val="bg1"/>
                </a:solidFill>
                <a:effectLst/>
                <a:latin typeface="Arial Narrow" pitchFamily="34" charset="0"/>
                <a:ea typeface="Malgun Gothic" pitchFamily="34" charset="-127"/>
                <a:cs typeface="Calibri" pitchFamily="34" charset="0"/>
              </a:rPr>
              <a:t>nike</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m</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embers        of      Christ’s         body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brothers                 and                sisters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branches          in          Christ’s       vine</a:t>
            </a:r>
          </a:p>
          <a:p>
            <a:pPr marL="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chosen race</a:t>
            </a: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royal priesthood</a:t>
            </a:r>
          </a:p>
          <a:p>
            <a:pPr marL="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holy nation,                 God’s possession</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t>
            </a:r>
          </a:p>
          <a:p>
            <a:pPr marL="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God’s people   fellow citizens with saints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members   of   the   household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citizenship in heaven             hope of glory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inheritance,    heirs of God,       fellow heirs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with Christ at death                  made perfect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glorified         to         be          like           Jesus</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brought  s</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afely  into  the  heavenly  kingdom</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enter joy of Lord                delivered from wrath</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God’s       good       work       completed    in      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resurrection body like Jesus    married to the Lamb</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every tear wiped away    see God’s face</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loved       and       saved       in       the       New       Covenant</a:t>
            </a:r>
            <a:endParaRPr kumimoji="0" lang="en-US" sz="1200" b="1" i="0" u="none" strike="noStrike" cap="none" spc="-30" normalizeH="0" baseline="0" dirty="0" smtClean="0">
              <a:ln>
                <a:noFill/>
              </a:ln>
              <a:solidFill>
                <a:schemeClr val="bg1"/>
              </a:solidFill>
              <a:effectLst/>
              <a:latin typeface="Arial Narrow" pitchFamily="34" charset="0"/>
              <a:cs typeface="Calibri" pitchFamily="34" charset="0"/>
            </a:endParaRPr>
          </a:p>
        </p:txBody>
      </p:sp>
      <p:sp>
        <p:nvSpPr>
          <p:cNvPr id="5" name="Title 1"/>
          <p:cNvSpPr txBox="1">
            <a:spLocks/>
          </p:cNvSpPr>
          <p:nvPr/>
        </p:nvSpPr>
        <p:spPr>
          <a:xfrm>
            <a:off x="7086600" y="0"/>
            <a:ext cx="2057400" cy="6858000"/>
          </a:xfrm>
          <a:prstGeom prst="rect">
            <a:avLst/>
          </a:prstGeom>
          <a:solidFill>
            <a:schemeClr val="bg1"/>
          </a:solidFill>
        </p:spPr>
        <p:txBody>
          <a:bodyPr/>
          <a:lstStyle/>
          <a:p>
            <a:pPr marL="0" marR="0" lvl="0" indent="0" algn="ctr" defTabSz="914400" rtl="0" eaLnBrk="1" fontAlgn="auto" latinLnBrk="0" hangingPunct="1">
              <a:spcBef>
                <a:spcPct val="0"/>
              </a:spcBef>
              <a:spcAft>
                <a:spcPts val="0"/>
              </a:spcAft>
              <a:buClrTx/>
              <a:buSzTx/>
              <a:buFontTx/>
              <a:buNone/>
              <a:tabLst/>
              <a:defRPr/>
            </a:pPr>
            <a:endParaRPr kumimoji="0" lang="en-CA" sz="800" b="1" i="0" u="none" strike="noStrike" kern="1200" cap="none" spc="0" normalizeH="0" baseline="0" noProof="0" dirty="0" smtClean="0">
              <a:ln>
                <a:noFill/>
              </a:ln>
              <a:solidFill>
                <a:schemeClr val="tx1"/>
              </a:solidFill>
              <a:effectLst/>
              <a:uLnTx/>
              <a:uFillTx/>
              <a:latin typeface="Calibri" pitchFamily="34" charset="0"/>
              <a:ea typeface="+mj-ea"/>
              <a:cs typeface="+mj-cs"/>
            </a:endParaRPr>
          </a:p>
          <a:p>
            <a:pPr lvl="0" algn="ctr" fontAlgn="auto">
              <a:lnSpc>
                <a:spcPts val="2700"/>
              </a:lnSpc>
              <a:spcAft>
                <a:spcPts val="0"/>
              </a:spcAft>
              <a:defRPr/>
            </a:pPr>
            <a:r>
              <a:rPr lang="en-CA" sz="2800" b="1" dirty="0" smtClean="0">
                <a:solidFill>
                  <a:srgbClr val="FFFF00"/>
                </a:solidFill>
                <a:latin typeface="Calibri" pitchFamily="34" charset="0"/>
              </a:rPr>
              <a:t>Lord, thank you that all these gifts </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in Christ </a:t>
            </a:r>
          </a:p>
          <a:p>
            <a:pPr lvl="0" algn="ctr" fontAlgn="auto">
              <a:lnSpc>
                <a:spcPts val="2700"/>
              </a:lnSpc>
              <a:spcAft>
                <a:spcPts val="0"/>
              </a:spcAft>
              <a:defRPr/>
            </a:pPr>
            <a:r>
              <a:rPr lang="en-CA" sz="2800" b="1" dirty="0" smtClean="0">
                <a:solidFill>
                  <a:srgbClr val="FFFF00"/>
                </a:solidFill>
                <a:latin typeface="Calibri" pitchFamily="34" charset="0"/>
              </a:rPr>
              <a:t>are provided </a:t>
            </a:r>
          </a:p>
          <a:p>
            <a:pPr lvl="0" algn="ctr" fontAlgn="auto">
              <a:lnSpc>
                <a:spcPts val="2700"/>
              </a:lnSpc>
              <a:spcAft>
                <a:spcPts val="0"/>
              </a:spcAft>
              <a:defRPr/>
            </a:pPr>
            <a:r>
              <a:rPr lang="en-CA" sz="2800" b="1" dirty="0" smtClean="0">
                <a:solidFill>
                  <a:srgbClr val="FFFF00"/>
                </a:solidFill>
                <a:latin typeface="Calibri" pitchFamily="34" charset="0"/>
              </a:rPr>
              <a:t>for us by Christ’s death and </a:t>
            </a:r>
            <a:r>
              <a:rPr lang="en-CA" sz="2800" b="1" spc="-30" dirty="0" smtClean="0">
                <a:solidFill>
                  <a:srgbClr val="FFFF00"/>
                </a:solidFill>
                <a:latin typeface="Calibri" pitchFamily="34" charset="0"/>
              </a:rPr>
              <a:t>resurrection!</a:t>
            </a:r>
            <a:r>
              <a:rPr lang="en-CA" sz="2800" b="1" dirty="0" smtClean="0">
                <a:solidFill>
                  <a:srgbClr val="FFFF00"/>
                </a:solidFill>
                <a:latin typeface="Calibri" pitchFamily="34" charset="0"/>
              </a:rPr>
              <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It is finished.</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You give all </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in Christ </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the moment we open our hearts to receive Christ.</a:t>
            </a:r>
            <a:endParaRPr kumimoji="0" lang="en-CA" sz="2800" b="1" i="0" u="none" strike="noStrike" kern="1200" cap="none" spc="0" normalizeH="0" baseline="0" noProof="0" dirty="0">
              <a:ln>
                <a:noFill/>
              </a:ln>
              <a:solidFill>
                <a:schemeClr val="tx1"/>
              </a:solidFill>
              <a:effectLst/>
              <a:uLnTx/>
              <a:uFillTx/>
              <a:latin typeface="Calibri" pitchFamily="34" charset="0"/>
              <a:ea typeface="+mj-ea"/>
              <a:cs typeface="+mj-cs"/>
            </a:endParaRPr>
          </a:p>
        </p:txBody>
      </p:sp>
      <p:sp>
        <p:nvSpPr>
          <p:cNvPr id="6" name="Text Box 1"/>
          <p:cNvSpPr txBox="1">
            <a:spLocks noChangeArrowheads="1"/>
          </p:cNvSpPr>
          <p:nvPr/>
        </p:nvSpPr>
        <p:spPr bwMode="auto">
          <a:xfrm>
            <a:off x="-19050" y="6254750"/>
            <a:ext cx="1771650" cy="222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effectLst/>
                <a:latin typeface="Arial Narrow" pitchFamily="34" charset="0"/>
                <a:ea typeface="Malgun Gothic" pitchFamily="34" charset="-127"/>
                <a:cs typeface="Arial" pitchFamily="34" charset="0"/>
              </a:rPr>
              <a:t>johncrozieris@gmail.com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effectLst/>
                <a:latin typeface="Arial Narrow" pitchFamily="34" charset="0"/>
                <a:ea typeface="Malgun Gothic" pitchFamily="34" charset="-127"/>
                <a:cs typeface="Arial" pitchFamily="34" charset="0"/>
              </a:rPr>
              <a:t>© 2020</a:t>
            </a:r>
            <a:endParaRPr kumimoji="0" lang="en-US" sz="1000" b="0" i="0" u="none" strike="noStrike" cap="none" normalizeH="0" baseline="0" dirty="0" smtClean="0">
              <a:ln>
                <a:noFill/>
              </a:ln>
              <a:effectLst/>
              <a:latin typeface="Arial Narrow"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dirty="0" smtClean="0">
              <a:ln>
                <a:noFill/>
              </a:ln>
              <a:effectLst/>
              <a:latin typeface="Arial Narrow" pitchFamily="34" charset="0"/>
              <a:cs typeface="Arial" pitchFamily="34" charset="0"/>
            </a:endParaRPr>
          </a:p>
        </p:txBody>
      </p:sp>
      <p:sp>
        <p:nvSpPr>
          <p:cNvPr id="7" name="Text Box 5"/>
          <p:cNvSpPr txBox="1">
            <a:spLocks noChangeArrowheads="1"/>
          </p:cNvSpPr>
          <p:nvPr/>
        </p:nvSpPr>
        <p:spPr bwMode="auto">
          <a:xfrm>
            <a:off x="1907704" y="185639"/>
            <a:ext cx="3240360" cy="1227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justified, ri</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ghteous in Christ,     ransomed, redeemed  Passover Lamb, propitiation, sin atoned, wrath turned   forgiven          peace           reconciled            eternal life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adopted</a:t>
            </a:r>
            <a:r>
              <a:rPr kumimoji="0" lang="en-CA" altLang="ko-KR" sz="8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sons              accepted              filled, complete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blessed with all blessing                  Christ our wisdom </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Arial Narrow" pitchFamily="34" charset="0"/>
                <a:ea typeface="Malgun Gothic" pitchFamily="34" charset="-127"/>
                <a:cs typeface="Calibri" pitchFamily="34" charset="0"/>
              </a:rPr>
              <a:t>r</a:t>
            </a:r>
            <a:r>
              <a:rPr kumimoji="0" lang="en-CA" altLang="ko-KR" sz="1200" b="1" i="0" u="none" strike="noStrike" cap="none" normalizeH="0" baseline="0" dirty="0" smtClean="0">
                <a:ln>
                  <a:noFill/>
                </a:ln>
                <a:solidFill>
                  <a:schemeClr val="bg1"/>
                </a:solidFill>
                <a:effectLst/>
                <a:latin typeface="Arial Narrow" pitchFamily="34" charset="0"/>
                <a:ea typeface="Malgun Gothic" pitchFamily="34" charset="-127"/>
                <a:cs typeface="Calibri" pitchFamily="34" charset="0"/>
              </a:rPr>
              <a:t>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delivered from darkness to light of kingdom of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a:t>
            </a:r>
            <a:endParaRPr kumimoji="0" lang="en-US" sz="1200" b="1" i="0" u="none" strike="noStrike" cap="none" spc="-30" normalizeH="0" baseline="0" dirty="0" smtClean="0">
              <a:ln>
                <a:noFill/>
              </a:ln>
              <a:solidFill>
                <a:schemeClr val="bg1"/>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13" name="Picture 12" descr="www.clipartbest.com dc6XLjAMi.gif"/>
          <p:cNvPicPr>
            <a:picLocks noChangeAspect="1"/>
          </p:cNvPicPr>
          <p:nvPr/>
        </p:nvPicPr>
        <p:blipFill>
          <a:blip r:embed="rId2" cstate="print"/>
          <a:stretch>
            <a:fillRect/>
          </a:stretch>
        </p:blipFill>
        <p:spPr>
          <a:xfrm>
            <a:off x="2555777" y="2322552"/>
            <a:ext cx="4104456" cy="2834640"/>
          </a:xfrm>
          <a:prstGeom prst="rect">
            <a:avLst/>
          </a:prstGeom>
        </p:spPr>
      </p:pic>
      <p:pic>
        <p:nvPicPr>
          <p:cNvPr id="18" name="Picture 17" descr="lord-jesus-christ-coming-293608.gif"/>
          <p:cNvPicPr>
            <a:picLocks noChangeAspect="1"/>
          </p:cNvPicPr>
          <p:nvPr/>
        </p:nvPicPr>
        <p:blipFill>
          <a:blip r:embed="rId3" cstate="print"/>
          <a:srcRect b="36140"/>
          <a:stretch>
            <a:fillRect/>
          </a:stretch>
        </p:blipFill>
        <p:spPr>
          <a:xfrm>
            <a:off x="2786608" y="1700808"/>
            <a:ext cx="3657600" cy="3401558"/>
          </a:xfrm>
          <a:prstGeom prst="star32">
            <a:avLst/>
          </a:prstGeom>
        </p:spPr>
      </p:pic>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8"/>
          <p:cNvSpPr txBox="1">
            <a:spLocks noChangeArrowheads="1"/>
          </p:cNvSpPr>
          <p:nvPr/>
        </p:nvSpPr>
        <p:spPr bwMode="auto">
          <a:xfrm>
            <a:off x="3635896" y="4499828"/>
            <a:ext cx="1944216"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accent1">
                    <a:lumMod val="40000"/>
                    <a:lumOff val="60000"/>
                  </a:schemeClr>
                </a:solidFill>
              </a:rPr>
              <a:t>Jesus © </a:t>
            </a:r>
            <a:r>
              <a:rPr lang="en-CA" sz="900" dirty="0" smtClean="0">
                <a:solidFill>
                  <a:schemeClr val="accent1">
                    <a:lumMod val="40000"/>
                    <a:lumOff val="60000"/>
                  </a:schemeClr>
                </a:solidFill>
              </a:rPr>
              <a:t>GospelGifs.com </a:t>
            </a:r>
          </a:p>
          <a:p>
            <a:pPr algn="ctr">
              <a:defRPr/>
            </a:pPr>
            <a:r>
              <a:rPr lang="en-CA" sz="900" dirty="0" smtClean="0">
                <a:solidFill>
                  <a:schemeClr val="accent1">
                    <a:lumMod val="40000"/>
                    <a:lumOff val="60000"/>
                  </a:schemeClr>
                </a:solidFill>
              </a:rPr>
              <a:t>Pulsing heart @</a:t>
            </a:r>
            <a:r>
              <a:rPr lang="en-CA" sz="900" dirty="0" err="1" smtClean="0">
                <a:solidFill>
                  <a:schemeClr val="accent1">
                    <a:lumMod val="40000"/>
                    <a:lumOff val="60000"/>
                  </a:schemeClr>
                </a:solidFill>
              </a:rPr>
              <a:t>clipartbest.com</a:t>
            </a:r>
            <a:endParaRPr lang="en-CA" sz="900" dirty="0" smtClean="0">
              <a:solidFill>
                <a:schemeClr val="accent1">
                  <a:lumMod val="40000"/>
                  <a:lumOff val="60000"/>
                </a:schemeClr>
              </a:solidFill>
            </a:endParaRPr>
          </a:p>
        </p:txBody>
      </p:sp>
      <p:sp>
        <p:nvSpPr>
          <p:cNvPr id="8" name="Rectangle 7"/>
          <p:cNvSpPr/>
          <p:nvPr/>
        </p:nvSpPr>
        <p:spPr>
          <a:xfrm>
            <a:off x="4499992" y="3068960"/>
            <a:ext cx="274320" cy="1371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rot="16200000">
            <a:off x="4495408" y="2795776"/>
            <a:ext cx="27432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923928" y="3212976"/>
            <a:ext cx="1440160" cy="400110"/>
          </a:xfrm>
          <a:prstGeom prst="rect">
            <a:avLst/>
          </a:prstGeom>
          <a:noFill/>
        </p:spPr>
        <p:txBody>
          <a:bodyPr wrap="square" rtlCol="0">
            <a:spAutoFit/>
          </a:bodyPr>
          <a:lstStyle/>
          <a:p>
            <a:pPr algn="ctr"/>
            <a:endParaRPr lang="en-US" sz="200" b="1" dirty="0" smtClean="0">
              <a:latin typeface="Arial Black" pitchFamily="34" charset="0"/>
            </a:endParaRPr>
          </a:p>
          <a:p>
            <a:pPr algn="ctr"/>
            <a:r>
              <a:rPr lang="en-US" b="1" dirty="0" smtClean="0">
                <a:latin typeface="Arial Black" pitchFamily="34" charset="0"/>
              </a:rPr>
              <a:t>I DO 4 U</a:t>
            </a:r>
            <a:endParaRPr lang="en-US" b="1" dirty="0">
              <a:latin typeface="Arial Black" pitchFamily="34" charset="0"/>
            </a:endParaRPr>
          </a:p>
        </p:txBody>
      </p:sp>
      <p:sp>
        <p:nvSpPr>
          <p:cNvPr id="9" name="Text Box 5"/>
          <p:cNvSpPr txBox="1">
            <a:spLocks noChangeArrowheads="1"/>
          </p:cNvSpPr>
          <p:nvPr/>
        </p:nvSpPr>
        <p:spPr bwMode="auto">
          <a:xfrm>
            <a:off x="35496" y="44624"/>
            <a:ext cx="9036496" cy="6669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ransomed, redeemed  Passover Lamb, sin atoned, wrath turned</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f</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orgiven     peace with God      reconciled    eternal life      adopted sons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welcomed, accepted                filled, complete        blessed with every blessing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the domain of darkness into the light of the kingdom of the beloved Son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Christ and Christ in us                          in the Spirit and the Spirit in us, made God’s temple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God the Father and the Father in us                              immersed in the Father, Son, and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Father, Son, and Spirit fellowship with us                                                 access to God and his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answered prayer                                                                                               grace at the throne of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need supplied                                                                            Holy Spirit prays for us, helps us pray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H.P. intercedes as our mediator                                    Christ our H.P. advocates in our defense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 Christ and his death and res.                                         united with Christ in his death and res.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old self crucified and buried with Christ                                                    new self raised and alive with Christ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set free from sin                                                                                                           instrument for righteousness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lang="en-CA" altLang="ko-KR" sz="1600" dirty="0" smtClean="0">
                <a:solidFill>
                  <a:schemeClr val="bg1"/>
                </a:solidFill>
                <a:latin typeface="Calibri" pitchFamily="34" charset="0"/>
                <a:ea typeface="Malgun Gothic" pitchFamily="34" charset="-127"/>
                <a:cs typeface="Calibri" pitchFamily="34" charset="0"/>
              </a:rPr>
              <a:t>one with Christ</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seated with Christ                                                                                                                 hidden with Christ in God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married to Christ                                                                                       under law of the Spirit</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lang="en-CA" altLang="ko-KR" sz="1600" dirty="0" smtClean="0">
                <a:solidFill>
                  <a:schemeClr val="bg1"/>
                </a:solidFill>
                <a:latin typeface="Calibri" pitchFamily="34" charset="0"/>
                <a:ea typeface="Malgun Gothic" pitchFamily="34" charset="-127"/>
                <a:cs typeface="Calibri" pitchFamily="34" charset="0"/>
              </a:rPr>
              <a:t>born of the Spirit     </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given, receive, have Spirit				                    rivers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Spirit power to be ambassadors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sealed with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guarantee of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sanctifies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fills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dirty="0" smtClean="0">
                <a:ln>
                  <a:noFill/>
                </a:ln>
                <a:solidFill>
                  <a:schemeClr val="bg1"/>
                </a:solidFill>
                <a:effectLst/>
                <a:latin typeface="Calibri" pitchFamily="34" charset="0"/>
                <a:ea typeface="Malgun Gothic" pitchFamily="34" charset="-127"/>
                <a:cs typeface="Calibri" pitchFamily="34" charset="0"/>
              </a:rPr>
              <a:t>circumcised, set apart in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immeasurably great power                                                                                                  God’s workmanship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led in triumph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                                                                               members of Christ’s body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brothers and sisters                                                                                                  branches in Christ’s vine</a:t>
            </a:r>
          </a:p>
          <a:p>
            <a:pPr marL="0" marR="0" lvl="1"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members of the household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citizenship in heaven                                 hope of glory                  inheritance, heir, fellow heir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into heavenly kingdom                   enter joy of Lord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wrath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good work completed   resurrection body like Jesus</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married to the Lamb</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tear wiped away</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b="1" dirty="0" smtClean="0">
                <a:solidFill>
                  <a:schemeClr val="bg1"/>
                </a:solidFill>
                <a:latin typeface="Calibri" pitchFamily="34" charset="0"/>
                <a:ea typeface="Malgun Gothic" pitchFamily="34" charset="-127"/>
                <a:cs typeface="Calibri" pitchFamily="34" charset="0"/>
              </a:rPr>
              <a:t>l</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oved  and</a:t>
            </a:r>
            <a:r>
              <a:rPr kumimoji="0" lang="en-CA" altLang="ko-KR" sz="1600" b="1"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saved  </a:t>
            </a:r>
            <a:r>
              <a:rPr lang="en-CA" altLang="ko-KR" sz="1600" b="1" dirty="0" smtClean="0">
                <a:solidFill>
                  <a:schemeClr val="bg1"/>
                </a:solidFill>
                <a:latin typeface="Calibri" pitchFamily="34" charset="0"/>
                <a:ea typeface="Malgun Gothic" pitchFamily="34" charset="-127"/>
                <a:cs typeface="Calibri" pitchFamily="34" charset="0"/>
              </a:rPr>
              <a:t>i</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the  New  Covenant</a:t>
            </a:r>
          </a:p>
          <a:p>
            <a:pPr marL="0" marR="0" lvl="0" indent="0" algn="ctr" defTabSz="914400" rtl="0" eaLnBrk="1" fontAlgn="base" latinLnBrk="0" hangingPunct="1">
              <a:spcBef>
                <a:spcPct val="0"/>
              </a:spcBef>
              <a:spcAft>
                <a:spcPts val="0"/>
              </a:spcAft>
              <a:buClrTx/>
              <a:buSzTx/>
              <a:buFontTx/>
              <a:buNone/>
              <a:tabLst/>
            </a:pPr>
            <a:endParaRPr kumimoji="0" lang="en-CA" altLang="ko-KR" sz="4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endParaRPr lang="en-CA" sz="1600" b="1" dirty="0" smtClean="0">
              <a:solidFill>
                <a:schemeClr val="bg1"/>
              </a:solidFill>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r>
              <a:rPr kumimoji="0" lang="en-CA" sz="3200" b="1"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Receive me - receive all I provide through my death</a:t>
            </a:r>
            <a:endParaRPr kumimoji="0" lang="en-US" sz="3200" b="0" i="0" u="none" strike="noStrike" cap="none" normalizeH="0" baseline="0" dirty="0" smtClean="0">
              <a:ln>
                <a:noFill/>
              </a:ln>
              <a:solidFill>
                <a:srgbClr val="FF0000"/>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6752"/>
            <a:ext cx="8229600" cy="1143000"/>
          </a:xfrm>
        </p:spPr>
        <p:txBody>
          <a:bodyPr/>
          <a:lstStyle/>
          <a:p>
            <a:r>
              <a:rPr lang="en-CA" sz="2800" dirty="0" smtClean="0">
                <a:solidFill>
                  <a:schemeClr val="tx1"/>
                </a:solidFill>
                <a:latin typeface="Calibri" pitchFamily="34" charset="0"/>
                <a:cs typeface="Calibri" pitchFamily="34" charset="0"/>
              </a:rPr>
              <a:t>To get this PPT to play properly so the </a:t>
            </a:r>
            <a:r>
              <a:rPr lang="en-CA" sz="2800" dirty="0" err="1" smtClean="0">
                <a:solidFill>
                  <a:schemeClr val="tx1"/>
                </a:solidFill>
                <a:latin typeface="Calibri" pitchFamily="34" charset="0"/>
                <a:cs typeface="Calibri" pitchFamily="34" charset="0"/>
              </a:rPr>
              <a:t>smileys</a:t>
            </a:r>
            <a:r>
              <a:rPr lang="en-CA" sz="2800" dirty="0" smtClean="0">
                <a:solidFill>
                  <a:schemeClr val="tx1"/>
                </a:solidFill>
                <a:latin typeface="Calibri" pitchFamily="34" charset="0"/>
                <a:cs typeface="Calibri" pitchFamily="34" charset="0"/>
              </a:rPr>
              <a:t> dance on your smart-phone or other device, you must download a free copy of Microsoft Office </a:t>
            </a:r>
            <a:r>
              <a:rPr lang="en-CA" sz="2800" dirty="0" err="1" smtClean="0">
                <a:solidFill>
                  <a:schemeClr val="tx1"/>
                </a:solidFill>
                <a:latin typeface="Calibri" pitchFamily="34" charset="0"/>
                <a:cs typeface="Calibri" pitchFamily="34" charset="0"/>
              </a:rPr>
              <a:t>Powerpoint</a:t>
            </a:r>
            <a:r>
              <a:rPr lang="en-CA" sz="2800" dirty="0" smtClean="0">
                <a:solidFill>
                  <a:schemeClr val="tx1"/>
                </a:solidFill>
                <a:latin typeface="Calibri" pitchFamily="34" charset="0"/>
                <a:cs typeface="Calibri" pitchFamily="34" charset="0"/>
              </a:rPr>
              <a:t> onto your phone, and when you go to this PPT, you must press the “play as a PPT” tab.  Otherwise the </a:t>
            </a:r>
            <a:r>
              <a:rPr lang="en-CA" sz="2800" dirty="0" err="1" smtClean="0">
                <a:solidFill>
                  <a:schemeClr val="tx1"/>
                </a:solidFill>
                <a:latin typeface="Calibri" pitchFamily="34" charset="0"/>
                <a:cs typeface="Calibri" pitchFamily="34" charset="0"/>
              </a:rPr>
              <a:t>smileys</a:t>
            </a:r>
            <a:r>
              <a:rPr lang="en-CA" sz="2800" dirty="0" smtClean="0">
                <a:solidFill>
                  <a:schemeClr val="tx1"/>
                </a:solidFill>
                <a:latin typeface="Calibri" pitchFamily="34" charset="0"/>
                <a:cs typeface="Calibri" pitchFamily="34" charset="0"/>
              </a:rPr>
              <a:t> stand still and the heart doesn’t jump for joy!</a:t>
            </a:r>
            <a:endParaRPr lang="en-CA" sz="2800" dirty="0">
              <a:solidFill>
                <a:schemeClr val="tx1"/>
              </a:solidFill>
              <a:latin typeface="Calibri" pitchFamily="34" charset="0"/>
              <a:cs typeface="Calibri" pitchFamily="34" charset="0"/>
            </a:endParaRPr>
          </a:p>
        </p:txBody>
      </p:sp>
      <p:sp>
        <p:nvSpPr>
          <p:cNvPr id="3" name="Title 1"/>
          <p:cNvSpPr txBox="1">
            <a:spLocks/>
          </p:cNvSpPr>
          <p:nvPr/>
        </p:nvSpPr>
        <p:spPr bwMode="auto">
          <a:xfrm>
            <a:off x="457200" y="4590256"/>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All Scripture quotations are taken from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The Holy Bible, English Standard Version (ESV), copyright </a:t>
            </a:r>
            <a:r>
              <a:rPr kumimoji="0" lang="en-US" sz="2800" b="0" i="1"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2001 by Crossway Bibles,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 publishing ministry of Good News Publishers.  </a:t>
            </a:r>
            <a:endParaRPr kumimoji="0" lang="en-US" sz="2800" b="0" i="0" u="none" strike="noStrike" kern="0" cap="none" spc="0" normalizeH="0" baseline="0" noProof="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smtClean="0">
                <a:ln>
                  <a:noFill/>
                </a:ln>
                <a:solidFill>
                  <a:schemeClr val="tx1"/>
                </a:solidFill>
                <a:effectLst/>
                <a:uLnTx/>
                <a:uFillTx/>
                <a:latin typeface="Calibri" pitchFamily="34" charset="0"/>
                <a:ea typeface="+mj-ea"/>
                <a:cs typeface="Calibri" pitchFamily="34" charset="0"/>
              </a:rPr>
              <a:t>Used </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by permission.  All rights reserved</a:t>
            </a:r>
            <a:r>
              <a:rPr kumimoji="0" lang="en-US" sz="44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endParaRPr kumimoji="0" lang="en-CA" sz="44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366120"/>
            <a:ext cx="9144000" cy="1143000"/>
          </a:xfrm>
        </p:spPr>
        <p:txBody>
          <a:bodyPr/>
          <a:lstStyle/>
          <a:p>
            <a:r>
              <a:rPr lang="en-US" sz="3200" b="1" dirty="0" smtClean="0">
                <a:solidFill>
                  <a:srgbClr val="FFFF00"/>
                </a:solidFill>
                <a:latin typeface="Calibri" pitchFamily="34" charset="0"/>
                <a:cs typeface="Calibri" pitchFamily="34" charset="0"/>
              </a:rPr>
              <a:t>The Grace of God in Christ</a:t>
            </a:r>
            <a:r>
              <a:rPr lang="en-US" sz="4000" b="1" dirty="0" smtClean="0">
                <a:solidFill>
                  <a:srgbClr val="FFFF00"/>
                </a:solidFill>
                <a:latin typeface="Calibri" pitchFamily="34" charset="0"/>
                <a:cs typeface="Calibri" pitchFamily="34" charset="0"/>
              </a:rPr>
              <a:t/>
            </a:r>
            <a:br>
              <a:rPr lang="en-US" sz="4000" b="1" dirty="0" smtClean="0">
                <a:solidFill>
                  <a:srgbClr val="FFFF00"/>
                </a:solidFill>
                <a:latin typeface="Calibri" pitchFamily="34" charset="0"/>
                <a:cs typeface="Calibri" pitchFamily="34" charset="0"/>
              </a:rPr>
            </a:br>
            <a:r>
              <a:rPr lang="en-US" sz="2400" b="1" dirty="0" smtClean="0">
                <a:solidFill>
                  <a:srgbClr val="FFFF00"/>
                </a:solidFill>
                <a:latin typeface="Calibri" pitchFamily="34" charset="0"/>
                <a:cs typeface="Calibri" pitchFamily="34" charset="0"/>
              </a:rPr>
              <a:t>100 gifts of delight we receive in the Lord’s gift of Christ crucified </a:t>
            </a:r>
            <a:r>
              <a:rPr lang="en-US" sz="3200" b="1" dirty="0" smtClean="0">
                <a:solidFill>
                  <a:srgbClr val="FFFF00"/>
                </a:solidFill>
                <a:latin typeface="Calibri" pitchFamily="34" charset="0"/>
                <a:cs typeface="Calibri" pitchFamily="34" charset="0"/>
              </a:rPr>
              <a:t/>
            </a:r>
            <a:br>
              <a:rPr lang="en-US" sz="32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3200" b="1" dirty="0" smtClean="0">
                <a:solidFill>
                  <a:srgbClr val="00FF00"/>
                </a:solidFill>
                <a:latin typeface="Calibri" pitchFamily="34" charset="0"/>
                <a:cs typeface="Calibri" pitchFamily="34" charset="0"/>
              </a:rPr>
              <a:t>Gifts that are a firm foundation 1-14</a:t>
            </a:r>
            <a:r>
              <a:rPr lang="en-US" sz="3200" b="1" dirty="0" smtClean="0">
                <a:solidFill>
                  <a:schemeClr val="tx1"/>
                </a:solidFill>
                <a:latin typeface="Calibri" pitchFamily="34" charset="0"/>
                <a:cs typeface="Calibri" pitchFamily="34" charset="0"/>
              </a:rPr>
              <a:t/>
            </a:r>
            <a:br>
              <a:rPr lang="en-US" sz="3200" b="1" dirty="0" smtClean="0">
                <a:solidFill>
                  <a:schemeClr val="tx1"/>
                </a:solidFill>
                <a:latin typeface="Calibri" pitchFamily="34" charset="0"/>
                <a:cs typeface="Calibri" pitchFamily="34" charset="0"/>
              </a:rPr>
            </a:br>
            <a:r>
              <a:rPr lang="en-US" sz="3200" b="1" spc="-10" dirty="0" smtClean="0">
                <a:solidFill>
                  <a:schemeClr val="tx1"/>
                </a:solidFill>
                <a:latin typeface="Calibri" pitchFamily="34" charset="0"/>
                <a:cs typeface="Calibri" pitchFamily="34" charset="0"/>
              </a:rPr>
              <a:t>Gifts of connection with Father, Son and Spirit 15-23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at God’s throne 24-31</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set free from sin 32-48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in the Holy Spirit 48-71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the body of Christ 72-82 </a:t>
            </a:r>
            <a:r>
              <a:rPr lang="en-US" sz="3200" dirty="0" smtClean="0">
                <a:solidFill>
                  <a:schemeClr val="tx1"/>
                </a:solidFill>
                <a:latin typeface="Calibri" pitchFamily="34" charset="0"/>
                <a:cs typeface="Calibri" pitchFamily="34" charset="0"/>
              </a:rPr>
              <a:t/>
            </a:r>
            <a:br>
              <a:rPr lang="en-US"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future glory 83-97</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Three great gifts that include all the others 98-100 </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solidFill>
                  <a:srgbClr val="FF0000"/>
                </a:solidFill>
                <a:latin typeface="Calibri" pitchFamily="34" charset="0"/>
                <a:cs typeface="Calibri" pitchFamily="34" charset="0"/>
              </a:rPr>
              <a:t>Use “search” on your smart-phone</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1400" b="1" dirty="0" smtClean="0">
                <a:latin typeface="+mn-lt"/>
              </a:rPr>
              <a:t/>
            </a:r>
            <a:br>
              <a:rPr lang="en-US" sz="1400" b="1" dirty="0" smtClean="0">
                <a:latin typeface="+mn-lt"/>
              </a:rPr>
            </a:br>
            <a:r>
              <a:rPr lang="en-CA" sz="3200" dirty="0" smtClean="0"/>
              <a:t/>
            </a:r>
            <a:br>
              <a:rPr lang="en-CA" sz="3200" dirty="0" smtClean="0"/>
            </a:br>
            <a:endParaRPr lang="en-CA" sz="32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186309"/>
          </a:xfrm>
          <a:prstGeom prst="rect">
            <a:avLst/>
          </a:prstGeom>
          <a:noFill/>
        </p:spPr>
        <p:txBody>
          <a:bodyPr wrap="square" rtlCol="0">
            <a:spAutoFit/>
          </a:bodyPr>
          <a:lstStyle/>
          <a:p>
            <a:r>
              <a:rPr lang="en-US" sz="2400" b="1" dirty="0" smtClean="0">
                <a:solidFill>
                  <a:schemeClr val="bg1"/>
                </a:solidFill>
                <a:cs typeface="Arial" pitchFamily="34" charset="0"/>
              </a:rPr>
              <a:t>Highly recommended</a:t>
            </a:r>
          </a:p>
          <a:p>
            <a:endParaRPr lang="en-US" sz="1200" b="1" dirty="0">
              <a:solidFill>
                <a:schemeClr val="bg1"/>
              </a:solidFill>
              <a:cs typeface="Arial" pitchFamily="34" charset="0"/>
            </a:endParaRPr>
          </a:p>
          <a:p>
            <a:r>
              <a:rPr lang="en-US" sz="2400" b="1" dirty="0" smtClean="0">
                <a:solidFill>
                  <a:schemeClr val="bg1"/>
                </a:solidFill>
              </a:rPr>
              <a:t>Develop the habit of praising the LORD every day for his grace in Christ.  Develop a mind and heart that rests in Christ for all. </a:t>
            </a:r>
          </a:p>
          <a:p>
            <a:endParaRPr lang="en-US" sz="1200" b="1" dirty="0" smtClean="0">
              <a:solidFill>
                <a:schemeClr val="bg1"/>
              </a:solidFill>
            </a:endParaRPr>
          </a:p>
          <a:p>
            <a:r>
              <a:rPr lang="en-US" sz="2400" b="1" dirty="0" smtClean="0">
                <a:solidFill>
                  <a:schemeClr val="bg1"/>
                </a:solidFill>
              </a:rPr>
              <a:t>During your prayer time each of the seven days of the week, praise the Lord through section 1 on Day 1, </a:t>
            </a:r>
          </a:p>
          <a:p>
            <a:r>
              <a:rPr lang="en-US" sz="2400" b="1" dirty="0" smtClean="0">
                <a:solidFill>
                  <a:schemeClr val="bg1"/>
                </a:solidFill>
              </a:rPr>
              <a:t>section two on Day 2, . . . seven on Day 7!</a:t>
            </a:r>
            <a:endParaRPr lang="en-CA" sz="2400" b="1" dirty="0" smtClean="0">
              <a:solidFill>
                <a:schemeClr val="bg1"/>
              </a:solidFill>
            </a:endParaRPr>
          </a:p>
          <a:p>
            <a:endParaRPr lang="en-US" sz="1200" b="1" dirty="0" smtClean="0">
              <a:solidFill>
                <a:schemeClr val="bg1"/>
              </a:solidFill>
              <a:latin typeface="Arial" pitchFamily="34" charset="0"/>
              <a:cs typeface="Arial" pitchFamily="34" charset="0"/>
            </a:endParaRPr>
          </a:p>
          <a:p>
            <a:r>
              <a:rPr lang="en-US" sz="2400" b="1" dirty="0" smtClean="0">
                <a:solidFill>
                  <a:srgbClr val="FF0000"/>
                </a:solidFill>
                <a:cs typeface="Arial" pitchFamily="34" charset="0"/>
              </a:rPr>
              <a:t>	Monday – Section 1     </a:t>
            </a:r>
            <a:r>
              <a:rPr lang="en-US" sz="2400" b="1" dirty="0" smtClean="0">
                <a:solidFill>
                  <a:srgbClr val="FF0000"/>
                </a:solidFill>
                <a:latin typeface="Calibri" pitchFamily="34" charset="0"/>
                <a:cs typeface="Calibri" pitchFamily="34" charset="0"/>
              </a:rPr>
              <a:t>Gifts that are a firm foundation </a:t>
            </a:r>
            <a:endParaRPr lang="en-US" sz="2400" b="1" dirty="0" smtClean="0">
              <a:solidFill>
                <a:srgbClr val="FF0000"/>
              </a:solidFill>
              <a:cs typeface="Arial" pitchFamily="34" charset="0"/>
            </a:endParaRPr>
          </a:p>
          <a:p>
            <a:r>
              <a:rPr lang="en-US" sz="2400" b="1" dirty="0" smtClean="0">
                <a:solidFill>
                  <a:schemeClr val="bg1"/>
                </a:solidFill>
                <a:cs typeface="Arial" pitchFamily="34" charset="0"/>
              </a:rPr>
              <a:t>	Tuesday – Section 2</a:t>
            </a:r>
          </a:p>
          <a:p>
            <a:r>
              <a:rPr lang="en-US" sz="2400" b="1" dirty="0" smtClean="0">
                <a:solidFill>
                  <a:schemeClr val="bg1"/>
                </a:solidFill>
                <a:cs typeface="Arial" pitchFamily="34" charset="0"/>
              </a:rPr>
              <a:t>	Wednesday – Section 3</a:t>
            </a:r>
          </a:p>
          <a:p>
            <a:r>
              <a:rPr lang="en-US" sz="2400" b="1" dirty="0" smtClean="0">
                <a:solidFill>
                  <a:schemeClr val="bg1"/>
                </a:solidFill>
                <a:cs typeface="Arial" pitchFamily="34" charset="0"/>
              </a:rPr>
              <a:t>	Thursday – Section 4</a:t>
            </a:r>
          </a:p>
          <a:p>
            <a:r>
              <a:rPr lang="en-US" sz="2400" b="1" dirty="0" smtClean="0">
                <a:solidFill>
                  <a:schemeClr val="bg1"/>
                </a:solidFill>
                <a:cs typeface="Arial" pitchFamily="34" charset="0"/>
              </a:rPr>
              <a:t>	Friday – Section 5</a:t>
            </a:r>
          </a:p>
          <a:p>
            <a:r>
              <a:rPr lang="en-US" sz="2400" b="1" dirty="0" smtClean="0">
                <a:solidFill>
                  <a:schemeClr val="bg1"/>
                </a:solidFill>
                <a:cs typeface="Arial" pitchFamily="34" charset="0"/>
              </a:rPr>
              <a:t>	Saturday – Section 6</a:t>
            </a:r>
          </a:p>
          <a:p>
            <a:r>
              <a:rPr lang="en-US" sz="2400" b="1" dirty="0" smtClean="0">
                <a:solidFill>
                  <a:schemeClr val="bg1"/>
                </a:solidFill>
                <a:cs typeface="Arial" pitchFamily="34" charset="0"/>
              </a:rPr>
              <a:t>	Sunday – Section 7</a:t>
            </a:r>
          </a:p>
          <a:p>
            <a:endParaRPr lang="en-US" sz="2400" b="1"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 name="Oval 3"/>
          <p:cNvSpPr/>
          <p:nvPr/>
        </p:nvSpPr>
        <p:spPr>
          <a:xfrm>
            <a:off x="1115616" y="116632"/>
            <a:ext cx="7776864" cy="6669360"/>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3"/>
          <p:cNvSpPr txBox="1">
            <a:spLocks noChangeArrowheads="1"/>
          </p:cNvSpPr>
          <p:nvPr/>
        </p:nvSpPr>
        <p:spPr bwMode="auto">
          <a:xfrm>
            <a:off x="1403648" y="421496"/>
            <a:ext cx="7128792" cy="6247864"/>
          </a:xfrm>
          <a:prstGeom prst="rect">
            <a:avLst/>
          </a:prstGeom>
          <a:noFill/>
          <a:ln w="9525">
            <a:noFill/>
            <a:miter lim="800000"/>
            <a:headEnd/>
            <a:tailEnd/>
          </a:ln>
        </p:spPr>
        <p:txBody>
          <a:bodyPr wrap="square">
            <a:spAutoFit/>
          </a:bodyPr>
          <a:lstStyle/>
          <a:p>
            <a:pPr algn="ctr">
              <a:lnSpc>
                <a:spcPts val="3000"/>
              </a:lnSpc>
              <a:spcBef>
                <a:spcPts val="0"/>
              </a:spcBef>
            </a:pPr>
            <a:r>
              <a:rPr lang="en-US" sz="4800" b="1" dirty="0" smtClean="0">
                <a:solidFill>
                  <a:schemeClr val="bg1"/>
                </a:solidFill>
                <a:latin typeface="Calibri" pitchFamily="34" charset="0"/>
              </a:rPr>
              <a:t>in Christ</a:t>
            </a:r>
          </a:p>
          <a:p>
            <a:pPr algn="ctr">
              <a:lnSpc>
                <a:spcPts val="3000"/>
              </a:lnSpc>
              <a:spcBef>
                <a:spcPts val="0"/>
              </a:spcBef>
            </a:pPr>
            <a:r>
              <a:rPr lang="en-US" sz="2800" b="1" dirty="0" smtClean="0">
                <a:solidFill>
                  <a:schemeClr val="bg1"/>
                </a:solidFill>
                <a:latin typeface="Calibri" pitchFamily="34" charset="0"/>
              </a:rPr>
              <a:t>justified in Christ </a:t>
            </a:r>
          </a:p>
          <a:p>
            <a:pPr algn="ctr">
              <a:lnSpc>
                <a:spcPts val="3000"/>
              </a:lnSpc>
              <a:spcBef>
                <a:spcPts val="0"/>
              </a:spcBef>
            </a:pPr>
            <a:r>
              <a:rPr lang="en-US" sz="2800" b="1" dirty="0" smtClean="0">
                <a:solidFill>
                  <a:schemeClr val="bg1"/>
                </a:solidFill>
                <a:latin typeface="Calibri" pitchFamily="34" charset="0"/>
              </a:rPr>
              <a:t>the righteousness of God</a:t>
            </a:r>
            <a:endParaRPr lang="en-US" sz="200" b="1" dirty="0" smtClean="0">
              <a:solidFill>
                <a:schemeClr val="bg1"/>
              </a:solidFill>
              <a:latin typeface="Calibri" pitchFamily="34" charset="0"/>
            </a:endParaRPr>
          </a:p>
          <a:p>
            <a:pPr algn="ctr">
              <a:lnSpc>
                <a:spcPts val="3000"/>
              </a:lnSpc>
              <a:spcBef>
                <a:spcPts val="0"/>
              </a:spcBef>
            </a:pPr>
            <a:r>
              <a:rPr lang="en-US" sz="2800" b="1" dirty="0" smtClean="0">
                <a:latin typeface="Calibri" pitchFamily="34" charset="0"/>
              </a:rPr>
              <a:t>ransomed and redeemed</a:t>
            </a:r>
            <a:endParaRPr lang="en-CA" sz="200" b="1" dirty="0" smtClean="0">
              <a:solidFill>
                <a:schemeClr val="bg1"/>
              </a:solidFill>
              <a:latin typeface="Calibri" pitchFamily="34" charset="0"/>
            </a:endParaRPr>
          </a:p>
          <a:p>
            <a:pPr algn="ctr">
              <a:lnSpc>
                <a:spcPts val="3000"/>
              </a:lnSpc>
              <a:spcBef>
                <a:spcPts val="0"/>
              </a:spcBef>
            </a:pPr>
            <a:r>
              <a:rPr lang="en-US" sz="2800" b="1" dirty="0" smtClean="0">
                <a:solidFill>
                  <a:schemeClr val="bg1"/>
                </a:solidFill>
                <a:latin typeface="Calibri" pitchFamily="34" charset="0"/>
              </a:rPr>
              <a:t>Passover Lamb and propitiation, atonement, wrath turned away     </a:t>
            </a:r>
            <a:endParaRPr lang="en-CA" sz="2800" b="1" dirty="0" smtClean="0">
              <a:solidFill>
                <a:schemeClr val="bg1"/>
              </a:solidFill>
              <a:latin typeface="Calibri" pitchFamily="34" charset="0"/>
            </a:endParaRPr>
          </a:p>
          <a:p>
            <a:pPr algn="ctr">
              <a:lnSpc>
                <a:spcPts val="3000"/>
              </a:lnSpc>
              <a:spcBef>
                <a:spcPts val="0"/>
              </a:spcBef>
            </a:pPr>
            <a:r>
              <a:rPr lang="en-US" sz="2800" b="1" dirty="0" smtClean="0">
                <a:latin typeface="Calibri" pitchFamily="34" charset="0"/>
              </a:rPr>
              <a:t>forgiven    peace    reconciled    adopted sons                       </a:t>
            </a:r>
          </a:p>
          <a:p>
            <a:pPr algn="ctr">
              <a:lnSpc>
                <a:spcPts val="3000"/>
              </a:lnSpc>
              <a:spcBef>
                <a:spcPts val="0"/>
              </a:spcBef>
            </a:pPr>
            <a:r>
              <a:rPr lang="en-US" sz="2800" b="1" dirty="0" smtClean="0">
                <a:solidFill>
                  <a:schemeClr val="bg1"/>
                </a:solidFill>
                <a:latin typeface="Calibri" pitchFamily="34" charset="0"/>
              </a:rPr>
              <a:t>eternal life      welcomed, accepted</a:t>
            </a:r>
          </a:p>
          <a:p>
            <a:pPr algn="ctr">
              <a:lnSpc>
                <a:spcPts val="3000"/>
              </a:lnSpc>
              <a:spcBef>
                <a:spcPts val="0"/>
              </a:spcBef>
            </a:pPr>
            <a:r>
              <a:rPr lang="en-US" sz="2800" b="1" dirty="0" smtClean="0">
                <a:latin typeface="Calibri" pitchFamily="34" charset="0"/>
              </a:rPr>
              <a:t>filled in Christ the fullness of God</a:t>
            </a:r>
          </a:p>
          <a:p>
            <a:pPr algn="ctr">
              <a:lnSpc>
                <a:spcPts val="3000"/>
              </a:lnSpc>
              <a:spcBef>
                <a:spcPts val="0"/>
              </a:spcBef>
            </a:pPr>
            <a:r>
              <a:rPr lang="en-CA" sz="2800" b="1" dirty="0" smtClean="0">
                <a:solidFill>
                  <a:schemeClr val="bg1"/>
                </a:solidFill>
                <a:latin typeface="Calibri" pitchFamily="34" charset="0"/>
              </a:rPr>
              <a:t>blessed with every blessing</a:t>
            </a:r>
          </a:p>
          <a:p>
            <a:pPr algn="ctr">
              <a:lnSpc>
                <a:spcPts val="3000"/>
              </a:lnSpc>
              <a:spcBef>
                <a:spcPts val="0"/>
              </a:spcBef>
            </a:pPr>
            <a:r>
              <a:rPr lang="en-CA" sz="2800" b="1" dirty="0" smtClean="0">
                <a:latin typeface="Calibri" pitchFamily="34" charset="0"/>
              </a:rPr>
              <a:t>Christ our wisdom from God, righteousness, sanctification, redemption</a:t>
            </a:r>
          </a:p>
          <a:p>
            <a:pPr algn="ctr">
              <a:lnSpc>
                <a:spcPts val="3000"/>
              </a:lnSpc>
              <a:spcBef>
                <a:spcPts val="0"/>
              </a:spcBef>
            </a:pPr>
            <a:r>
              <a:rPr lang="en-CA" sz="2800" b="1" dirty="0" smtClean="0">
                <a:solidFill>
                  <a:schemeClr val="bg1"/>
                </a:solidFill>
                <a:latin typeface="Calibri" pitchFamily="34" charset="0"/>
              </a:rPr>
              <a:t>delivered from domination of darkness</a:t>
            </a:r>
            <a:r>
              <a:rPr lang="en-CA" b="1" dirty="0" smtClean="0">
                <a:solidFill>
                  <a:schemeClr val="bg1"/>
                </a:solidFill>
                <a:latin typeface="Calibri" pitchFamily="34" charset="0"/>
              </a:rPr>
              <a:t> </a:t>
            </a:r>
            <a:endParaRPr lang="en-CA" sz="2800" b="1" dirty="0" smtClean="0">
              <a:latin typeface="Calibri" pitchFamily="34" charset="0"/>
            </a:endParaRPr>
          </a:p>
          <a:p>
            <a:pPr algn="ctr">
              <a:lnSpc>
                <a:spcPts val="3000"/>
              </a:lnSpc>
              <a:spcBef>
                <a:spcPts val="0"/>
              </a:spcBef>
            </a:pPr>
            <a:r>
              <a:rPr lang="en-CA" sz="2800" b="1" dirty="0" smtClean="0">
                <a:solidFill>
                  <a:schemeClr val="bg1"/>
                </a:solidFill>
                <a:latin typeface="Calibri" pitchFamily="34" charset="0"/>
              </a:rPr>
              <a:t>transferred into the kingdom of light</a:t>
            </a:r>
          </a:p>
          <a:p>
            <a:pPr algn="ctr">
              <a:lnSpc>
                <a:spcPts val="3000"/>
              </a:lnSpc>
              <a:spcBef>
                <a:spcPts val="0"/>
              </a:spcBef>
            </a:pPr>
            <a:endParaRPr lang="en-CA" sz="2800" b="1" dirty="0" smtClean="0">
              <a:solidFill>
                <a:schemeClr val="bg1"/>
              </a:solidFill>
            </a:endParaRPr>
          </a:p>
          <a:p>
            <a:pPr algn="ctr">
              <a:lnSpc>
                <a:spcPts val="3000"/>
              </a:lnSpc>
              <a:spcBef>
                <a:spcPts val="0"/>
              </a:spcBef>
            </a:pPr>
            <a:endParaRPr lang="en-CA" sz="2800" b="1" dirty="0">
              <a:solidFill>
                <a:schemeClr val="bg1"/>
              </a:solidFill>
            </a:endParaRPr>
          </a:p>
        </p:txBody>
      </p:sp>
      <p:sp>
        <p:nvSpPr>
          <p:cNvPr id="5" name="Text Box 4"/>
          <p:cNvSpPr txBox="1">
            <a:spLocks noChangeArrowheads="1"/>
          </p:cNvSpPr>
          <p:nvPr/>
        </p:nvSpPr>
        <p:spPr bwMode="auto">
          <a:xfrm>
            <a:off x="-324544" y="725795"/>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6" name="TextBox 5"/>
          <p:cNvSpPr txBox="1">
            <a:spLocks noChangeArrowheads="1"/>
          </p:cNvSpPr>
          <p:nvPr/>
        </p:nvSpPr>
        <p:spPr bwMode="auto">
          <a:xfrm>
            <a:off x="116921" y="5951602"/>
            <a:ext cx="8919575" cy="861774"/>
          </a:xfrm>
          <a:prstGeom prst="rect">
            <a:avLst/>
          </a:prstGeom>
          <a:solidFill>
            <a:srgbClr val="7030A0"/>
          </a:solidFill>
          <a:ln w="9525">
            <a:noFill/>
            <a:miter lim="800000"/>
            <a:headEnd/>
            <a:tailEnd/>
          </a:ln>
        </p:spPr>
        <p:txBody>
          <a:bodyPr wrap="square">
            <a:spAutoFit/>
          </a:bodyPr>
          <a:lstStyle/>
          <a:p>
            <a:pPr algn="ctr">
              <a:lnSpc>
                <a:spcPts val="3000"/>
              </a:lnSpc>
            </a:pPr>
            <a:r>
              <a:rPr lang="en-CA" sz="2800" b="1" dirty="0" smtClean="0">
                <a:latin typeface="Calibri" pitchFamily="34" charset="0"/>
              </a:rPr>
              <a:t>Lord, thank you that Christ’s death provides </a:t>
            </a:r>
          </a:p>
          <a:p>
            <a:pPr algn="ctr">
              <a:lnSpc>
                <a:spcPts val="3000"/>
              </a:lnSpc>
            </a:pPr>
            <a:r>
              <a:rPr lang="en-CA" sz="2800" b="1" dirty="0" smtClean="0">
                <a:latin typeface="Calibri" pitchFamily="34" charset="0"/>
              </a:rPr>
              <a:t>such a firm foundation of riches of grace in Christ! </a:t>
            </a:r>
            <a:endParaRPr lang="en-CA" sz="2800" b="1" dirty="0">
              <a:latin typeface="Calibri" pitchFamily="34" charset="0"/>
            </a:endParaRPr>
          </a:p>
        </p:txBody>
      </p:sp>
      <p:sp>
        <p:nvSpPr>
          <p:cNvPr id="8" name="Right Arrow 7"/>
          <p:cNvSpPr/>
          <p:nvPr/>
        </p:nvSpPr>
        <p:spPr>
          <a:xfrm>
            <a:off x="179512" y="1556792"/>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1-14</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263"/>
        <p:cNvGrpSpPr/>
        <p:nvPr/>
      </p:nvGrpSpPr>
      <p:grpSpPr>
        <a:xfrm>
          <a:off x="0" y="0"/>
          <a:ext cx="0" cy="0"/>
          <a:chOff x="0" y="0"/>
          <a:chExt cx="0" cy="0"/>
        </a:xfrm>
      </p:grpSpPr>
      <p:pic>
        <p:nvPicPr>
          <p:cNvPr id="264" name="Google Shape;264;p16" descr="www.clipartbest.com dc6XLjAMi.gif"/>
          <p:cNvPicPr preferRelativeResize="0"/>
          <p:nvPr/>
        </p:nvPicPr>
        <p:blipFill rotWithShape="1">
          <a:blip r:embed="rId3" cstate="print">
            <a:alphaModFix/>
          </a:blip>
          <a:srcRect/>
          <a:stretch/>
        </p:blipFill>
        <p:spPr>
          <a:xfrm>
            <a:off x="6326440" y="1340769"/>
            <a:ext cx="2926080" cy="2056727"/>
          </a:xfrm>
          <a:prstGeom prst="rect">
            <a:avLst/>
          </a:prstGeom>
          <a:noFill/>
          <a:ln>
            <a:noFill/>
          </a:ln>
        </p:spPr>
      </p:pic>
      <p:pic>
        <p:nvPicPr>
          <p:cNvPr id="265" name="Google Shape;265;p16" descr="lord-jesus-christ-coming-293608.gif"/>
          <p:cNvPicPr preferRelativeResize="0"/>
          <p:nvPr/>
        </p:nvPicPr>
        <p:blipFill rotWithShape="1">
          <a:blip r:embed="rId4" cstate="print">
            <a:alphaModFix/>
          </a:blip>
          <a:srcRect b="36140"/>
          <a:stretch/>
        </p:blipFill>
        <p:spPr>
          <a:xfrm>
            <a:off x="1809368" y="1052733"/>
            <a:ext cx="2834640" cy="2651760"/>
          </a:xfrm>
          <a:prstGeom prst="star32">
            <a:avLst>
              <a:gd name="adj" fmla="val 37500"/>
            </a:avLst>
          </a:prstGeom>
          <a:noFill/>
          <a:ln>
            <a:noFill/>
          </a:ln>
        </p:spPr>
      </p:pic>
      <p:sp>
        <p:nvSpPr>
          <p:cNvPr id="266" name="Google Shape;266;p16"/>
          <p:cNvSpPr/>
          <p:nvPr/>
        </p:nvSpPr>
        <p:spPr>
          <a:xfrm>
            <a:off x="7440880" y="2204864"/>
            <a:ext cx="731520" cy="18288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6"/>
          <p:cNvSpPr/>
          <p:nvPr/>
        </p:nvSpPr>
        <p:spPr>
          <a:xfrm>
            <a:off x="7701488" y="2060848"/>
            <a:ext cx="182880" cy="73152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8" name="Google Shape;268;p16"/>
          <p:cNvSpPr/>
          <p:nvPr/>
        </p:nvSpPr>
        <p:spPr>
          <a:xfrm>
            <a:off x="3073544" y="2115696"/>
            <a:ext cx="274320" cy="10972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9" name="Google Shape;269;p16"/>
          <p:cNvSpPr/>
          <p:nvPr/>
        </p:nvSpPr>
        <p:spPr>
          <a:xfrm>
            <a:off x="2699792" y="2290584"/>
            <a:ext cx="1005840" cy="27432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0" name="Google Shape;270;p16"/>
          <p:cNvSpPr/>
          <p:nvPr/>
        </p:nvSpPr>
        <p:spPr>
          <a:xfrm>
            <a:off x="762432" y="2520320"/>
            <a:ext cx="137160" cy="548640"/>
          </a:xfrm>
          <a:prstGeom prst="rect">
            <a:avLst/>
          </a:prstGeom>
          <a:solidFill>
            <a:schemeClr val="tx1">
              <a:lumMod val="75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1" name="Google Shape;271;p16"/>
          <p:cNvSpPr/>
          <p:nvPr/>
        </p:nvSpPr>
        <p:spPr>
          <a:xfrm>
            <a:off x="683568" y="1479064"/>
            <a:ext cx="457200" cy="365760"/>
          </a:xfrm>
          <a:prstGeom prst="ellipse">
            <a:avLst/>
          </a:prstGeom>
          <a:solidFill>
            <a:schemeClr val="tx1">
              <a:lumMod val="75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2" name="Google Shape;272;p16"/>
          <p:cNvSpPr/>
          <p:nvPr/>
        </p:nvSpPr>
        <p:spPr>
          <a:xfrm>
            <a:off x="638984" y="1833384"/>
            <a:ext cx="548640" cy="731520"/>
          </a:xfrm>
          <a:prstGeom prst="roundRect">
            <a:avLst>
              <a:gd name="adj" fmla="val 16667"/>
            </a:avLst>
          </a:prstGeom>
          <a:solidFill>
            <a:schemeClr val="tx1">
              <a:lumMod val="75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3" name="Google Shape;273;p16"/>
          <p:cNvSpPr/>
          <p:nvPr/>
        </p:nvSpPr>
        <p:spPr>
          <a:xfrm>
            <a:off x="906448" y="2520320"/>
            <a:ext cx="137160" cy="548640"/>
          </a:xfrm>
          <a:prstGeom prst="rect">
            <a:avLst/>
          </a:prstGeom>
          <a:solidFill>
            <a:schemeClr val="tx1">
              <a:lumMod val="75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4" name="Google Shape;274;p16"/>
          <p:cNvSpPr/>
          <p:nvPr/>
        </p:nvSpPr>
        <p:spPr>
          <a:xfrm>
            <a:off x="5364088" y="1479064"/>
            <a:ext cx="457200" cy="365760"/>
          </a:xfrm>
          <a:prstGeom prst="ellipse">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5" name="Google Shape;275;p16"/>
          <p:cNvSpPr/>
          <p:nvPr/>
        </p:nvSpPr>
        <p:spPr>
          <a:xfrm>
            <a:off x="5319504" y="1844824"/>
            <a:ext cx="548640" cy="731520"/>
          </a:xfrm>
          <a:prstGeom prst="roundRect">
            <a:avLst>
              <a:gd name="adj" fmla="val 16667"/>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6" name="Google Shape;276;p16"/>
          <p:cNvSpPr/>
          <p:nvPr/>
        </p:nvSpPr>
        <p:spPr>
          <a:xfrm>
            <a:off x="5652120" y="2520320"/>
            <a:ext cx="137160" cy="5486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7" name="Google Shape;277;p16"/>
          <p:cNvSpPr/>
          <p:nvPr/>
        </p:nvSpPr>
        <p:spPr>
          <a:xfrm>
            <a:off x="5436096" y="2520320"/>
            <a:ext cx="137160" cy="5486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9" name="Google Shape;279;p16" descr="egyptian.gif"/>
          <p:cNvPicPr preferRelativeResize="0"/>
          <p:nvPr/>
        </p:nvPicPr>
        <p:blipFill rotWithShape="1">
          <a:blip r:embed="rId5" cstate="print">
            <a:alphaModFix/>
          </a:blip>
          <a:srcRect/>
          <a:stretch/>
        </p:blipFill>
        <p:spPr>
          <a:xfrm>
            <a:off x="6804248" y="1068720"/>
            <a:ext cx="2011680" cy="1280160"/>
          </a:xfrm>
          <a:prstGeom prst="rect">
            <a:avLst/>
          </a:prstGeom>
          <a:noFill/>
          <a:ln>
            <a:noFill/>
          </a:ln>
        </p:spPr>
      </p:pic>
      <p:pic>
        <p:nvPicPr>
          <p:cNvPr id="280" name="Google Shape;280;p16" descr="egyptian.gif"/>
          <p:cNvPicPr preferRelativeResize="0"/>
          <p:nvPr/>
        </p:nvPicPr>
        <p:blipFill rotWithShape="1">
          <a:blip r:embed="rId5" cstate="print">
            <a:alphaModFix/>
          </a:blip>
          <a:srcRect/>
          <a:stretch/>
        </p:blipFill>
        <p:spPr>
          <a:xfrm rot="7200000">
            <a:off x="7431718" y="2107835"/>
            <a:ext cx="2011680" cy="1280160"/>
          </a:xfrm>
          <a:prstGeom prst="rect">
            <a:avLst/>
          </a:prstGeom>
          <a:noFill/>
          <a:ln>
            <a:noFill/>
          </a:ln>
        </p:spPr>
      </p:pic>
      <p:pic>
        <p:nvPicPr>
          <p:cNvPr id="281" name="Google Shape;281;p16" descr="egyptian.gif"/>
          <p:cNvPicPr preferRelativeResize="0"/>
          <p:nvPr/>
        </p:nvPicPr>
        <p:blipFill rotWithShape="1">
          <a:blip r:embed="rId5" cstate="print">
            <a:alphaModFix/>
          </a:blip>
          <a:srcRect/>
          <a:stretch/>
        </p:blipFill>
        <p:spPr>
          <a:xfrm rot="-7200000" flipH="1">
            <a:off x="6207582" y="2101853"/>
            <a:ext cx="2011680" cy="1280160"/>
          </a:xfrm>
          <a:prstGeom prst="rect">
            <a:avLst/>
          </a:prstGeom>
          <a:noFill/>
          <a:ln>
            <a:noFill/>
          </a:ln>
        </p:spPr>
      </p:pic>
      <p:sp>
        <p:nvSpPr>
          <p:cNvPr id="283" name="Google Shape;283;p16"/>
          <p:cNvSpPr/>
          <p:nvPr/>
        </p:nvSpPr>
        <p:spPr>
          <a:xfrm>
            <a:off x="4788024" y="1916832"/>
            <a:ext cx="274320" cy="182880"/>
          </a:xfrm>
          <a:prstGeom prst="rightArrow">
            <a:avLst>
              <a:gd name="adj1" fmla="val 50000"/>
              <a:gd name="adj2"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4" name="Google Shape;284;p16"/>
          <p:cNvSpPr/>
          <p:nvPr/>
        </p:nvSpPr>
        <p:spPr>
          <a:xfrm>
            <a:off x="1403648" y="1877968"/>
            <a:ext cx="274320" cy="182880"/>
          </a:xfrm>
          <a:prstGeom prst="rightArrow">
            <a:avLst>
              <a:gd name="adj1" fmla="val 50000"/>
              <a:gd name="adj2" fmla="val 50000"/>
            </a:avLst>
          </a:prstGeom>
          <a:solidFill>
            <a:schemeClr val="dk2"/>
          </a:solidFill>
          <a:ln w="25400" cap="flat" cmpd="sng">
            <a:solidFill>
              <a:srgbClr val="00256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5" name="Google Shape;285;p16"/>
          <p:cNvSpPr txBox="1"/>
          <p:nvPr/>
        </p:nvSpPr>
        <p:spPr>
          <a:xfrm>
            <a:off x="-40688" y="3189076"/>
            <a:ext cx="2092408" cy="1169511"/>
          </a:xfrm>
          <a:prstGeom prst="rect">
            <a:avLst/>
          </a:prstGeom>
          <a:noFill/>
          <a:ln>
            <a:noFill/>
          </a:ln>
        </p:spPr>
        <p:txBody>
          <a:bodyPr spcFirstLastPara="1" wrap="square" lIns="91425" tIns="45700" rIns="91425" bIns="45700" anchor="t" anchorCtr="0">
            <a:spAutoFit/>
          </a:bodyPr>
          <a:lstStyle/>
          <a:p>
            <a:pPr marL="0" marR="0" lvl="0" indent="0" algn="ctr" rtl="0">
              <a:lnSpc>
                <a:spcPts val="2800"/>
              </a:lnSpc>
              <a:spcBef>
                <a:spcPts val="0"/>
              </a:spcBef>
              <a:spcAft>
                <a:spcPts val="0"/>
              </a:spcAft>
              <a:buNone/>
            </a:pPr>
            <a:r>
              <a:rPr lang="en-US" sz="2800" b="1" dirty="0" smtClean="0">
                <a:solidFill>
                  <a:schemeClr val="bg1"/>
                </a:solidFill>
                <a:latin typeface="Calibri" pitchFamily="34" charset="0"/>
                <a:ea typeface="Calibri"/>
                <a:cs typeface="Calibri" pitchFamily="34" charset="0"/>
                <a:sym typeface="Calibri"/>
              </a:rPr>
              <a:t>black</a:t>
            </a:r>
            <a:endParaRPr b="1" dirty="0">
              <a:solidFill>
                <a:schemeClr val="bg1"/>
              </a:solidFill>
              <a:latin typeface="Calibri" pitchFamily="34" charset="0"/>
              <a:cs typeface="Calibri" pitchFamily="34" charset="0"/>
            </a:endParaRPr>
          </a:p>
          <a:p>
            <a:pPr lvl="0" algn="ctr">
              <a:lnSpc>
                <a:spcPts val="2800"/>
              </a:lnSpc>
            </a:pPr>
            <a:r>
              <a:rPr lang="en-US" sz="2800" b="1" dirty="0" smtClean="0">
                <a:solidFill>
                  <a:schemeClr val="bg1"/>
                </a:solidFill>
                <a:latin typeface="Calibri" pitchFamily="34" charset="0"/>
                <a:cs typeface="Calibri" pitchFamily="34" charset="0"/>
              </a:rPr>
              <a:t>unclean</a:t>
            </a:r>
            <a:endParaRPr b="1" dirty="0">
              <a:solidFill>
                <a:schemeClr val="bg1"/>
              </a:solidFill>
              <a:latin typeface="Calibri" pitchFamily="34" charset="0"/>
              <a:cs typeface="Calibri" pitchFamily="34" charset="0"/>
            </a:endParaRPr>
          </a:p>
          <a:p>
            <a:pPr marL="0" marR="0" lvl="0" indent="0" algn="ctr" rtl="0">
              <a:lnSpc>
                <a:spcPts val="2800"/>
              </a:lnSpc>
              <a:spcBef>
                <a:spcPts val="0"/>
              </a:spcBef>
              <a:spcAft>
                <a:spcPts val="0"/>
              </a:spcAft>
              <a:buNone/>
            </a:pPr>
            <a:r>
              <a:rPr lang="en-US" sz="2800" b="1" dirty="0" smtClean="0">
                <a:solidFill>
                  <a:schemeClr val="bg1"/>
                </a:solidFill>
                <a:latin typeface="Calibri"/>
                <a:ea typeface="Calibri"/>
                <a:cs typeface="Calibri"/>
                <a:sym typeface="Calibri"/>
              </a:rPr>
              <a:t>condemned</a:t>
            </a:r>
            <a:endParaRPr dirty="0">
              <a:solidFill>
                <a:schemeClr val="bg1"/>
              </a:solidFill>
            </a:endParaRPr>
          </a:p>
        </p:txBody>
      </p:sp>
      <p:sp>
        <p:nvSpPr>
          <p:cNvPr id="286" name="Google Shape;286;p16"/>
          <p:cNvSpPr txBox="1"/>
          <p:nvPr/>
        </p:nvSpPr>
        <p:spPr>
          <a:xfrm>
            <a:off x="4283968" y="3189076"/>
            <a:ext cx="2592184" cy="1169511"/>
          </a:xfrm>
          <a:prstGeom prst="rect">
            <a:avLst/>
          </a:prstGeom>
          <a:noFill/>
          <a:ln>
            <a:noFill/>
          </a:ln>
        </p:spPr>
        <p:txBody>
          <a:bodyPr spcFirstLastPara="1" wrap="square" lIns="91425" tIns="45700" rIns="91425" bIns="45700" anchor="t" anchorCtr="0">
            <a:spAutoFit/>
          </a:bodyPr>
          <a:lstStyle/>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white</a:t>
            </a:r>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holy</a:t>
            </a:r>
            <a:endParaRPr dirty="0"/>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blameless</a:t>
            </a:r>
            <a:endParaRPr sz="2800" b="1" dirty="0">
              <a:solidFill>
                <a:schemeClr val="dk2"/>
              </a:solidFill>
              <a:latin typeface="Calibri"/>
              <a:ea typeface="Calibri"/>
              <a:cs typeface="Calibri"/>
              <a:sym typeface="Calibri"/>
            </a:endParaRPr>
          </a:p>
        </p:txBody>
      </p:sp>
      <p:sp>
        <p:nvSpPr>
          <p:cNvPr id="287" name="Google Shape;287;p16"/>
          <p:cNvSpPr txBox="1"/>
          <p:nvPr/>
        </p:nvSpPr>
        <p:spPr>
          <a:xfrm>
            <a:off x="6732240" y="3189076"/>
            <a:ext cx="2160240" cy="1169511"/>
          </a:xfrm>
          <a:prstGeom prst="rect">
            <a:avLst/>
          </a:prstGeom>
          <a:noFill/>
          <a:ln>
            <a:noFill/>
          </a:ln>
        </p:spPr>
        <p:txBody>
          <a:bodyPr spcFirstLastPara="1" wrap="square" lIns="91425" tIns="45700" rIns="91425" bIns="45700" anchor="t" anchorCtr="0">
            <a:spAutoFit/>
          </a:bodyPr>
          <a:lstStyle/>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one</a:t>
            </a:r>
            <a:endParaRPr dirty="0"/>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one</a:t>
            </a:r>
            <a:endParaRPr dirty="0"/>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one</a:t>
            </a:r>
            <a:endParaRPr sz="2800" b="1" dirty="0">
              <a:solidFill>
                <a:schemeClr val="dk2"/>
              </a:solidFill>
              <a:latin typeface="Calibri"/>
              <a:ea typeface="Calibri"/>
              <a:cs typeface="Calibri"/>
              <a:sym typeface="Calibri"/>
            </a:endParaRPr>
          </a:p>
        </p:txBody>
      </p:sp>
      <p:sp>
        <p:nvSpPr>
          <p:cNvPr id="289" name="Google Shape;289;p16"/>
          <p:cNvSpPr/>
          <p:nvPr/>
        </p:nvSpPr>
        <p:spPr>
          <a:xfrm>
            <a:off x="6156176" y="1916832"/>
            <a:ext cx="274320" cy="182880"/>
          </a:xfrm>
          <a:prstGeom prst="rightArrow">
            <a:avLst>
              <a:gd name="adj1" fmla="val 50000"/>
              <a:gd name="adj2"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0" name="Google Shape;290;p16"/>
          <p:cNvSpPr/>
          <p:nvPr/>
        </p:nvSpPr>
        <p:spPr>
          <a:xfrm>
            <a:off x="5524104" y="1916832"/>
            <a:ext cx="128016" cy="6400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1" name="Google Shape;291;p16"/>
          <p:cNvSpPr/>
          <p:nvPr/>
        </p:nvSpPr>
        <p:spPr>
          <a:xfrm>
            <a:off x="5364088" y="2067704"/>
            <a:ext cx="457200" cy="118872"/>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sp>
        <p:nvSpPr>
          <p:cNvPr id="294" name="Google Shape;294;p16"/>
          <p:cNvSpPr txBox="1"/>
          <p:nvPr/>
        </p:nvSpPr>
        <p:spPr>
          <a:xfrm>
            <a:off x="2225432" y="3212976"/>
            <a:ext cx="1554480" cy="2743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 GospelGifs.com </a:t>
            </a:r>
            <a:endParaRPr/>
          </a:p>
          <a:p>
            <a:pPr marL="0" marR="0" lvl="0" indent="0" algn="l" rtl="0">
              <a:spcBef>
                <a:spcPts val="0"/>
              </a:spcBef>
              <a:spcAft>
                <a:spcPts val="0"/>
              </a:spcAft>
              <a:buNone/>
            </a:pPr>
            <a:endParaRPr sz="1200">
              <a:solidFill>
                <a:schemeClr val="lt1"/>
              </a:solidFill>
              <a:latin typeface="Arial"/>
              <a:ea typeface="Arial"/>
              <a:cs typeface="Arial"/>
              <a:sym typeface="Arial"/>
            </a:endParaRPr>
          </a:p>
        </p:txBody>
      </p:sp>
      <p:sp>
        <p:nvSpPr>
          <p:cNvPr id="295" name="Google Shape;295;p16"/>
          <p:cNvSpPr txBox="1"/>
          <p:nvPr/>
        </p:nvSpPr>
        <p:spPr>
          <a:xfrm rot="5400000">
            <a:off x="7713641" y="3480993"/>
            <a:ext cx="2232247"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dirty="0">
                <a:solidFill>
                  <a:srgbClr val="F2F2F2"/>
                </a:solidFill>
                <a:latin typeface="Arial"/>
                <a:ea typeface="Arial"/>
                <a:cs typeface="Arial"/>
                <a:sym typeface="Arial"/>
              </a:rPr>
              <a:t>pulsing heart © clipartbest.com</a:t>
            </a:r>
            <a:endParaRPr dirty="0"/>
          </a:p>
          <a:p>
            <a:pPr marL="0" marR="0" lvl="0" indent="0" algn="ctr" rtl="0">
              <a:spcBef>
                <a:spcPts val="0"/>
              </a:spcBef>
              <a:spcAft>
                <a:spcPts val="0"/>
              </a:spcAft>
              <a:buNone/>
            </a:pPr>
            <a:r>
              <a:rPr lang="en-US" sz="1000" dirty="0" smtClean="0">
                <a:solidFill>
                  <a:srgbClr val="F2F2F2"/>
                </a:solidFill>
                <a:latin typeface="Arial"/>
                <a:ea typeface="Arial"/>
                <a:cs typeface="Arial"/>
                <a:sym typeface="Arial"/>
              </a:rPr>
              <a:t>smiley </a:t>
            </a:r>
            <a:r>
              <a:rPr lang="en-US" sz="1000" dirty="0">
                <a:solidFill>
                  <a:srgbClr val="F2F2F2"/>
                </a:solidFill>
                <a:latin typeface="Arial"/>
                <a:ea typeface="Arial"/>
                <a:cs typeface="Arial"/>
                <a:sym typeface="Arial"/>
              </a:rPr>
              <a:t>© sherv.net</a:t>
            </a:r>
            <a:endParaRPr dirty="0"/>
          </a:p>
        </p:txBody>
      </p:sp>
      <p:sp>
        <p:nvSpPr>
          <p:cNvPr id="37" name="Lightning Bolt 36"/>
          <p:cNvSpPr/>
          <p:nvPr/>
        </p:nvSpPr>
        <p:spPr>
          <a:xfrm rot="5400000">
            <a:off x="795576" y="1934736"/>
            <a:ext cx="182880" cy="457200"/>
          </a:xfrm>
          <a:prstGeom prst="lightningBol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Cloud 38"/>
          <p:cNvSpPr/>
          <p:nvPr/>
        </p:nvSpPr>
        <p:spPr>
          <a:xfrm>
            <a:off x="764828" y="1873405"/>
            <a:ext cx="278780" cy="211873"/>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Cloud 41"/>
          <p:cNvSpPr/>
          <p:nvPr/>
        </p:nvSpPr>
        <p:spPr>
          <a:xfrm>
            <a:off x="836836" y="2204864"/>
            <a:ext cx="278780" cy="27432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Cloud 42"/>
          <p:cNvSpPr/>
          <p:nvPr/>
        </p:nvSpPr>
        <p:spPr>
          <a:xfrm>
            <a:off x="808152" y="153144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Cloud 44"/>
          <p:cNvSpPr/>
          <p:nvPr/>
        </p:nvSpPr>
        <p:spPr>
          <a:xfrm>
            <a:off x="755576" y="168384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Cloud 45"/>
          <p:cNvSpPr/>
          <p:nvPr/>
        </p:nvSpPr>
        <p:spPr>
          <a:xfrm>
            <a:off x="952168" y="162437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Cloud 47"/>
          <p:cNvSpPr/>
          <p:nvPr/>
        </p:nvSpPr>
        <p:spPr>
          <a:xfrm>
            <a:off x="952168" y="155375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Cloud 48"/>
          <p:cNvSpPr/>
          <p:nvPr/>
        </p:nvSpPr>
        <p:spPr>
          <a:xfrm>
            <a:off x="880160" y="1700808"/>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Cloud 49"/>
          <p:cNvSpPr/>
          <p:nvPr/>
        </p:nvSpPr>
        <p:spPr>
          <a:xfrm>
            <a:off x="1024176" y="196263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Cloud 51"/>
          <p:cNvSpPr/>
          <p:nvPr/>
        </p:nvSpPr>
        <p:spPr>
          <a:xfrm>
            <a:off x="736144" y="2352915"/>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Cloud 52"/>
          <p:cNvSpPr/>
          <p:nvPr/>
        </p:nvSpPr>
        <p:spPr>
          <a:xfrm>
            <a:off x="664136" y="204068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Cloud 53"/>
          <p:cNvSpPr/>
          <p:nvPr/>
        </p:nvSpPr>
        <p:spPr>
          <a:xfrm>
            <a:off x="836354" y="214104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Cloud 54"/>
          <p:cNvSpPr/>
          <p:nvPr/>
        </p:nvSpPr>
        <p:spPr>
          <a:xfrm>
            <a:off x="736144" y="2241405"/>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Cloud 55"/>
          <p:cNvSpPr/>
          <p:nvPr/>
        </p:nvSpPr>
        <p:spPr>
          <a:xfrm>
            <a:off x="880160" y="2453274"/>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Cloud 56"/>
          <p:cNvSpPr/>
          <p:nvPr/>
        </p:nvSpPr>
        <p:spPr>
          <a:xfrm>
            <a:off x="755576" y="1609368"/>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Cloud 57"/>
          <p:cNvSpPr/>
          <p:nvPr/>
        </p:nvSpPr>
        <p:spPr>
          <a:xfrm>
            <a:off x="1024176" y="1839969"/>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Cloud 58"/>
          <p:cNvSpPr/>
          <p:nvPr/>
        </p:nvSpPr>
        <p:spPr>
          <a:xfrm>
            <a:off x="702542" y="2207952"/>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Cloud 59"/>
          <p:cNvSpPr/>
          <p:nvPr/>
        </p:nvSpPr>
        <p:spPr>
          <a:xfrm>
            <a:off x="664136" y="185112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Cloud 60"/>
          <p:cNvSpPr/>
          <p:nvPr/>
        </p:nvSpPr>
        <p:spPr>
          <a:xfrm>
            <a:off x="952168" y="258708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Cloud 61"/>
          <p:cNvSpPr/>
          <p:nvPr/>
        </p:nvSpPr>
        <p:spPr>
          <a:xfrm>
            <a:off x="808152" y="275063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Cloud 62"/>
          <p:cNvSpPr/>
          <p:nvPr/>
        </p:nvSpPr>
        <p:spPr>
          <a:xfrm>
            <a:off x="899592" y="282498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Cloud 63"/>
          <p:cNvSpPr/>
          <p:nvPr/>
        </p:nvSpPr>
        <p:spPr>
          <a:xfrm>
            <a:off x="808152" y="2899323"/>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Cloud 64"/>
          <p:cNvSpPr/>
          <p:nvPr/>
        </p:nvSpPr>
        <p:spPr>
          <a:xfrm>
            <a:off x="808152" y="2636912"/>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Cloud 65"/>
          <p:cNvSpPr/>
          <p:nvPr/>
        </p:nvSpPr>
        <p:spPr>
          <a:xfrm>
            <a:off x="1043608" y="1969408"/>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Cloud 66"/>
          <p:cNvSpPr/>
          <p:nvPr/>
        </p:nvSpPr>
        <p:spPr>
          <a:xfrm>
            <a:off x="664136" y="222282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Cloud 67"/>
          <p:cNvSpPr/>
          <p:nvPr/>
        </p:nvSpPr>
        <p:spPr>
          <a:xfrm>
            <a:off x="680249" y="2475585"/>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Cloud 68"/>
          <p:cNvSpPr/>
          <p:nvPr/>
        </p:nvSpPr>
        <p:spPr>
          <a:xfrm>
            <a:off x="952168" y="2929062"/>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Cloud 69"/>
          <p:cNvSpPr/>
          <p:nvPr/>
        </p:nvSpPr>
        <p:spPr>
          <a:xfrm>
            <a:off x="952168" y="275436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Cloud 70"/>
          <p:cNvSpPr/>
          <p:nvPr/>
        </p:nvSpPr>
        <p:spPr>
          <a:xfrm>
            <a:off x="836363" y="2453283"/>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Cloud 71"/>
          <p:cNvSpPr/>
          <p:nvPr/>
        </p:nvSpPr>
        <p:spPr>
          <a:xfrm>
            <a:off x="1043608" y="2430981"/>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WordArt 2"/>
          <p:cNvSpPr>
            <a:spLocks noChangeArrowheads="1" noChangeShapeType="1" noTextEdit="1"/>
          </p:cNvSpPr>
          <p:nvPr/>
        </p:nvSpPr>
        <p:spPr bwMode="auto">
          <a:xfrm>
            <a:off x="1907704" y="1196752"/>
            <a:ext cx="2618616" cy="2376264"/>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Christ the righteousness of God</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74" name="TextBox 73"/>
          <p:cNvSpPr txBox="1">
            <a:spLocks noChangeArrowheads="1"/>
          </p:cNvSpPr>
          <p:nvPr/>
        </p:nvSpPr>
        <p:spPr bwMode="auto">
          <a:xfrm>
            <a:off x="251520" y="4500570"/>
            <a:ext cx="8568952" cy="2246769"/>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“But now </a:t>
            </a:r>
            <a:r>
              <a:rPr lang="en-CA" sz="2800" b="1" dirty="0" smtClean="0">
                <a:solidFill>
                  <a:srgbClr val="FF0000"/>
                </a:solidFill>
                <a:latin typeface="Calibri" pitchFamily="34" charset="0"/>
              </a:rPr>
              <a:t>the righteousness of God</a:t>
            </a:r>
            <a:r>
              <a:rPr lang="en-CA" sz="2800" b="1" dirty="0" smtClean="0">
                <a:solidFill>
                  <a:schemeClr val="bg1"/>
                </a:solidFill>
                <a:latin typeface="Calibri" pitchFamily="34" charset="0"/>
              </a:rPr>
              <a:t> has been manifested . . . </a:t>
            </a:r>
            <a:r>
              <a:rPr lang="en-CA" sz="2800" b="1" dirty="0" smtClean="0">
                <a:solidFill>
                  <a:srgbClr val="FF0000"/>
                </a:solidFill>
                <a:latin typeface="Calibri" pitchFamily="34" charset="0"/>
              </a:rPr>
              <a:t>the righteousness of God</a:t>
            </a:r>
            <a:r>
              <a:rPr lang="en-CA" sz="2800" b="1" dirty="0" smtClean="0">
                <a:solidFill>
                  <a:schemeClr val="bg1"/>
                </a:solidFill>
                <a:latin typeface="Calibri" pitchFamily="34" charset="0"/>
              </a:rPr>
              <a:t> through </a:t>
            </a:r>
            <a:r>
              <a:rPr lang="en-CA" sz="2800" b="1" u="sng" dirty="0" smtClean="0">
                <a:solidFill>
                  <a:srgbClr val="FF0000"/>
                </a:solidFill>
                <a:latin typeface="Calibri" pitchFamily="34" charset="0"/>
              </a:rPr>
              <a:t>faith</a:t>
            </a:r>
            <a:r>
              <a:rPr lang="en-CA" sz="2800" b="1" dirty="0" smtClean="0">
                <a:solidFill>
                  <a:schemeClr val="bg1"/>
                </a:solidFill>
                <a:latin typeface="Calibri" pitchFamily="34" charset="0"/>
              </a:rPr>
              <a:t> in Jesus Christ for all who </a:t>
            </a:r>
            <a:r>
              <a:rPr lang="en-CA" sz="2800" b="1" u="sng" dirty="0" smtClean="0">
                <a:solidFill>
                  <a:schemeClr val="bg1"/>
                </a:solidFill>
                <a:latin typeface="Calibri" pitchFamily="34" charset="0"/>
              </a:rPr>
              <a:t>believe</a:t>
            </a:r>
            <a:r>
              <a:rPr lang="en-CA" sz="2800" b="1" dirty="0" smtClean="0">
                <a:solidFill>
                  <a:schemeClr val="bg1"/>
                </a:solidFill>
                <a:latin typeface="Calibri" pitchFamily="34" charset="0"/>
              </a:rPr>
              <a:t>. . . . for all have sinned . . . </a:t>
            </a:r>
          </a:p>
          <a:p>
            <a:pPr algn="ctr"/>
            <a:r>
              <a:rPr lang="en-CA" sz="2800" b="1" dirty="0" smtClean="0">
                <a:solidFill>
                  <a:schemeClr val="bg1"/>
                </a:solidFill>
                <a:latin typeface="Calibri" pitchFamily="34" charset="0"/>
              </a:rPr>
              <a:t>and are </a:t>
            </a:r>
            <a:r>
              <a:rPr lang="en-CA" sz="2800" b="1" dirty="0" smtClean="0">
                <a:solidFill>
                  <a:srgbClr val="FF0000"/>
                </a:solidFill>
                <a:latin typeface="Calibri" pitchFamily="34" charset="0"/>
              </a:rPr>
              <a:t>justified</a:t>
            </a:r>
            <a:r>
              <a:rPr lang="en-CA" sz="2800" b="1" dirty="0" smtClean="0">
                <a:solidFill>
                  <a:schemeClr val="bg1"/>
                </a:solidFill>
                <a:latin typeface="Calibri" pitchFamily="34" charset="0"/>
              </a:rPr>
              <a:t> by his </a:t>
            </a:r>
            <a:r>
              <a:rPr lang="en-CA" sz="2800" b="1" u="sng" dirty="0" smtClean="0">
                <a:solidFill>
                  <a:schemeClr val="bg1"/>
                </a:solidFill>
                <a:latin typeface="Calibri" pitchFamily="34" charset="0"/>
              </a:rPr>
              <a:t>grace</a:t>
            </a:r>
            <a:r>
              <a:rPr lang="en-CA" sz="2800" b="1" dirty="0" smtClean="0">
                <a:solidFill>
                  <a:schemeClr val="bg1"/>
                </a:solidFill>
                <a:latin typeface="Calibri" pitchFamily="34" charset="0"/>
              </a:rPr>
              <a:t> as a gift, through the redemption that is </a:t>
            </a:r>
            <a:r>
              <a:rPr lang="en-CA" sz="2800" b="1" u="sng" dirty="0" smtClean="0">
                <a:solidFill>
                  <a:schemeClr val="bg1"/>
                </a:solidFill>
                <a:latin typeface="Calibri" pitchFamily="34" charset="0"/>
              </a:rPr>
              <a:t>in Christ Jesus</a:t>
            </a:r>
            <a:r>
              <a:rPr lang="en-CA" sz="2800" b="1" dirty="0" smtClean="0">
                <a:solidFill>
                  <a:schemeClr val="bg1"/>
                </a:solidFill>
                <a:latin typeface="Calibri" pitchFamily="34" charset="0"/>
              </a:rPr>
              <a:t>”  Rom 3:21-24</a:t>
            </a:r>
            <a:endParaRPr lang="en-CA" sz="2800" b="1" dirty="0">
              <a:solidFill>
                <a:schemeClr val="bg1"/>
              </a:solidFill>
              <a:latin typeface="Calibri" pitchFamily="34" charset="0"/>
            </a:endParaRPr>
          </a:p>
        </p:txBody>
      </p:sp>
      <p:sp>
        <p:nvSpPr>
          <p:cNvPr id="75" name="TextBox 74"/>
          <p:cNvSpPr txBox="1"/>
          <p:nvPr/>
        </p:nvSpPr>
        <p:spPr>
          <a:xfrm>
            <a:off x="909776" y="0"/>
            <a:ext cx="7406640" cy="954107"/>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cs typeface="Calibri" pitchFamily="34" charset="0"/>
              </a:rPr>
              <a:t>1. Justified in Christ the righteousness of God.</a:t>
            </a:r>
          </a:p>
          <a:p>
            <a:pPr algn="ctr"/>
            <a:r>
              <a:rPr lang="en-US" sz="2800" b="1" dirty="0" smtClean="0">
                <a:solidFill>
                  <a:srgbClr val="FF0000"/>
                </a:solidFill>
                <a:latin typeface="Calibri" pitchFamily="34" charset="0"/>
                <a:cs typeface="Calibri" pitchFamily="34" charset="0"/>
              </a:rPr>
              <a:t>Thank you, Lord!</a:t>
            </a:r>
            <a:endParaRPr lang="en-CA" sz="2800" dirty="0">
              <a:solidFill>
                <a:srgbClr val="FF0000"/>
              </a:solidFill>
              <a:latin typeface="Calibri" pitchFamily="34" charset="0"/>
              <a:cs typeface="Calibri" pitchFamily="34" charset="0"/>
            </a:endParaRPr>
          </a:p>
        </p:txBody>
      </p:sp>
      <p:sp>
        <p:nvSpPr>
          <p:cNvPr id="76" name="Cloud 75"/>
          <p:cNvSpPr/>
          <p:nvPr/>
        </p:nvSpPr>
        <p:spPr>
          <a:xfrm>
            <a:off x="880160" y="162880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7" name="Picture 76" descr="egyptian.gif"/>
          <p:cNvPicPr>
            <a:picLocks noChangeAspect="1"/>
          </p:cNvPicPr>
          <p:nvPr/>
        </p:nvPicPr>
        <p:blipFill>
          <a:blip r:embed="rId5" cstate="print"/>
          <a:stretch>
            <a:fillRect/>
          </a:stretch>
        </p:blipFill>
        <p:spPr>
          <a:xfrm rot="14400000" flipH="1">
            <a:off x="6957826" y="2528563"/>
            <a:ext cx="614477" cy="365760"/>
          </a:xfrm>
          <a:prstGeom prst="rect">
            <a:avLst/>
          </a:prstGeom>
        </p:spPr>
      </p:pic>
      <p:pic>
        <p:nvPicPr>
          <p:cNvPr id="78" name="Picture 77" descr="egyptian.gif"/>
          <p:cNvPicPr>
            <a:picLocks noChangeAspect="1"/>
          </p:cNvPicPr>
          <p:nvPr/>
        </p:nvPicPr>
        <p:blipFill>
          <a:blip r:embed="rId5" cstate="print"/>
          <a:stretch>
            <a:fillRect/>
          </a:stretch>
        </p:blipFill>
        <p:spPr>
          <a:xfrm rot="14400000" flipH="1">
            <a:off x="6809008" y="2744587"/>
            <a:ext cx="614477" cy="365760"/>
          </a:xfrm>
          <a:prstGeom prst="rect">
            <a:avLst/>
          </a:prstGeom>
        </p:spPr>
      </p:pic>
      <p:pic>
        <p:nvPicPr>
          <p:cNvPr id="79" name="Picture 78" descr="egyptian.gif"/>
          <p:cNvPicPr>
            <a:picLocks noChangeAspect="1"/>
          </p:cNvPicPr>
          <p:nvPr/>
        </p:nvPicPr>
        <p:blipFill>
          <a:blip r:embed="rId5" cstate="print"/>
          <a:stretch>
            <a:fillRect/>
          </a:stretch>
        </p:blipFill>
        <p:spPr>
          <a:xfrm rot="14400000" flipH="1">
            <a:off x="6664992" y="2528563"/>
            <a:ext cx="614477" cy="365760"/>
          </a:xfrm>
          <a:prstGeom prst="rect">
            <a:avLst/>
          </a:prstGeom>
        </p:spPr>
      </p:pic>
      <p:pic>
        <p:nvPicPr>
          <p:cNvPr id="80" name="Picture 79" descr="egyptian.gif"/>
          <p:cNvPicPr>
            <a:picLocks noChangeAspect="1"/>
          </p:cNvPicPr>
          <p:nvPr/>
        </p:nvPicPr>
        <p:blipFill>
          <a:blip r:embed="rId5" cstate="print"/>
          <a:stretch>
            <a:fillRect/>
          </a:stretch>
        </p:blipFill>
        <p:spPr>
          <a:xfrm rot="14400000" flipH="1">
            <a:off x="7169048" y="2744587"/>
            <a:ext cx="614477" cy="365760"/>
          </a:xfrm>
          <a:prstGeom prst="rect">
            <a:avLst/>
          </a:prstGeom>
        </p:spPr>
      </p:pic>
      <p:pic>
        <p:nvPicPr>
          <p:cNvPr id="81" name="Picture 80" descr="egyptian.gif"/>
          <p:cNvPicPr>
            <a:picLocks noChangeAspect="1"/>
          </p:cNvPicPr>
          <p:nvPr/>
        </p:nvPicPr>
        <p:blipFill>
          <a:blip r:embed="rId5" cstate="print"/>
          <a:stretch>
            <a:fillRect/>
          </a:stretch>
        </p:blipFill>
        <p:spPr>
          <a:xfrm rot="14400000" flipH="1">
            <a:off x="7121115" y="2312539"/>
            <a:ext cx="614477" cy="365760"/>
          </a:xfrm>
          <a:prstGeom prst="rect">
            <a:avLst/>
          </a:prstGeom>
        </p:spPr>
      </p:pic>
      <p:pic>
        <p:nvPicPr>
          <p:cNvPr id="82" name="Picture 81" descr="egyptian.gif"/>
          <p:cNvPicPr>
            <a:picLocks noChangeAspect="1"/>
          </p:cNvPicPr>
          <p:nvPr/>
        </p:nvPicPr>
        <p:blipFill>
          <a:blip r:embed="rId5" cstate="print"/>
          <a:stretch>
            <a:fillRect/>
          </a:stretch>
        </p:blipFill>
        <p:spPr>
          <a:xfrm rot="14400000" flipH="1">
            <a:off x="7265131" y="2528563"/>
            <a:ext cx="614477" cy="365760"/>
          </a:xfrm>
          <a:prstGeom prst="rect">
            <a:avLst/>
          </a:prstGeom>
        </p:spPr>
      </p:pic>
      <p:pic>
        <p:nvPicPr>
          <p:cNvPr id="83" name="Picture 82" descr="egyptian.gif"/>
          <p:cNvPicPr>
            <a:picLocks noChangeAspect="1"/>
          </p:cNvPicPr>
          <p:nvPr/>
        </p:nvPicPr>
        <p:blipFill>
          <a:blip r:embed="rId5" cstate="print"/>
          <a:stretch>
            <a:fillRect/>
          </a:stretch>
        </p:blipFill>
        <p:spPr>
          <a:xfrm rot="14400000" flipH="1">
            <a:off x="6809008" y="2312539"/>
            <a:ext cx="614477" cy="365760"/>
          </a:xfrm>
          <a:prstGeom prst="rect">
            <a:avLst/>
          </a:prstGeom>
        </p:spPr>
      </p:pic>
      <p:sp>
        <p:nvSpPr>
          <p:cNvPr id="84" name="WordArt 2"/>
          <p:cNvSpPr>
            <a:spLocks noChangeArrowheads="1" noChangeShapeType="1" noTextEdit="1"/>
          </p:cNvSpPr>
          <p:nvPr/>
        </p:nvSpPr>
        <p:spPr bwMode="auto">
          <a:xfrm>
            <a:off x="6876256" y="1124744"/>
            <a:ext cx="1872208" cy="1440160"/>
          </a:xfrm>
          <a:prstGeom prst="rect">
            <a:avLst/>
          </a:prstGeom>
        </p:spPr>
        <p:txBody>
          <a:bodyPr wrap="none" fromWordArt="1">
            <a:prstTxWarp prst="textArchUp">
              <a:avLst>
                <a:gd name="adj" fmla="val 11999963"/>
              </a:avLst>
            </a:prstTxWarp>
          </a:bodyPr>
          <a:lstStyle/>
          <a:p>
            <a:pPr algn="ctr" rtl="0"/>
            <a:r>
              <a:rPr lang="en-CA" sz="1200" kern="10" dirty="0" smtClean="0">
                <a:ln w="9525">
                  <a:solidFill>
                    <a:srgbClr val="000000"/>
                  </a:solidFill>
                  <a:round/>
                  <a:headEnd/>
                  <a:tailEnd/>
                </a:ln>
                <a:solidFill>
                  <a:srgbClr val="FFC000"/>
                </a:solidFill>
              </a:rPr>
              <a:t> THE LORD</a:t>
            </a:r>
            <a:endParaRPr lang="en-CA" sz="1200" kern="10" spc="0" dirty="0">
              <a:ln w="9525">
                <a:solidFill>
                  <a:srgbClr val="000000"/>
                </a:solidFill>
                <a:round/>
                <a:headEnd/>
                <a:tailEnd/>
              </a:ln>
              <a:solidFill>
                <a:srgbClr val="FFC000"/>
              </a:solidFill>
              <a:effectLst/>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263"/>
        <p:cNvGrpSpPr/>
        <p:nvPr/>
      </p:nvGrpSpPr>
      <p:grpSpPr>
        <a:xfrm>
          <a:off x="0" y="0"/>
          <a:ext cx="0" cy="0"/>
          <a:chOff x="0" y="0"/>
          <a:chExt cx="0" cy="0"/>
        </a:xfrm>
      </p:grpSpPr>
      <p:pic>
        <p:nvPicPr>
          <p:cNvPr id="264" name="Google Shape;264;p16" descr="www.clipartbest.com dc6XLjAMi.gif"/>
          <p:cNvPicPr preferRelativeResize="0"/>
          <p:nvPr/>
        </p:nvPicPr>
        <p:blipFill rotWithShape="1">
          <a:blip r:embed="rId3" cstate="print">
            <a:alphaModFix/>
          </a:blip>
          <a:srcRect/>
          <a:stretch/>
        </p:blipFill>
        <p:spPr>
          <a:xfrm>
            <a:off x="6326440" y="1340769"/>
            <a:ext cx="2926080" cy="2056727"/>
          </a:xfrm>
          <a:prstGeom prst="rect">
            <a:avLst/>
          </a:prstGeom>
          <a:noFill/>
          <a:ln>
            <a:noFill/>
          </a:ln>
        </p:spPr>
      </p:pic>
      <p:pic>
        <p:nvPicPr>
          <p:cNvPr id="265" name="Google Shape;265;p16" descr="lord-jesus-christ-coming-293608.gif"/>
          <p:cNvPicPr preferRelativeResize="0"/>
          <p:nvPr/>
        </p:nvPicPr>
        <p:blipFill rotWithShape="1">
          <a:blip r:embed="rId4" cstate="print">
            <a:alphaModFix/>
          </a:blip>
          <a:srcRect b="36140"/>
          <a:stretch/>
        </p:blipFill>
        <p:spPr>
          <a:xfrm>
            <a:off x="1809368" y="1052733"/>
            <a:ext cx="2834640" cy="2651760"/>
          </a:xfrm>
          <a:prstGeom prst="star32">
            <a:avLst>
              <a:gd name="adj" fmla="val 37500"/>
            </a:avLst>
          </a:prstGeom>
          <a:noFill/>
          <a:ln>
            <a:noFill/>
          </a:ln>
        </p:spPr>
      </p:pic>
      <p:sp>
        <p:nvSpPr>
          <p:cNvPr id="266" name="Google Shape;266;p16"/>
          <p:cNvSpPr/>
          <p:nvPr/>
        </p:nvSpPr>
        <p:spPr>
          <a:xfrm>
            <a:off x="7440880" y="2204864"/>
            <a:ext cx="731520" cy="18288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6"/>
          <p:cNvSpPr/>
          <p:nvPr/>
        </p:nvSpPr>
        <p:spPr>
          <a:xfrm>
            <a:off x="7701488" y="2060848"/>
            <a:ext cx="182880" cy="73152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8" name="Google Shape;268;p16"/>
          <p:cNvSpPr/>
          <p:nvPr/>
        </p:nvSpPr>
        <p:spPr>
          <a:xfrm>
            <a:off x="3073544" y="2115696"/>
            <a:ext cx="274320" cy="10972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9" name="Google Shape;269;p16"/>
          <p:cNvSpPr/>
          <p:nvPr/>
        </p:nvSpPr>
        <p:spPr>
          <a:xfrm>
            <a:off x="2699792" y="2290584"/>
            <a:ext cx="1005840" cy="27432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0" name="Google Shape;270;p16"/>
          <p:cNvSpPr/>
          <p:nvPr/>
        </p:nvSpPr>
        <p:spPr>
          <a:xfrm>
            <a:off x="762432" y="2520320"/>
            <a:ext cx="137160" cy="548640"/>
          </a:xfrm>
          <a:prstGeom prst="rect">
            <a:avLst/>
          </a:prstGeom>
          <a:solidFill>
            <a:schemeClr val="tx1">
              <a:lumMod val="75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1" name="Google Shape;271;p16"/>
          <p:cNvSpPr/>
          <p:nvPr/>
        </p:nvSpPr>
        <p:spPr>
          <a:xfrm>
            <a:off x="683568" y="1479064"/>
            <a:ext cx="457200" cy="365760"/>
          </a:xfrm>
          <a:prstGeom prst="ellipse">
            <a:avLst/>
          </a:prstGeom>
          <a:solidFill>
            <a:schemeClr val="tx1">
              <a:lumMod val="75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2" name="Google Shape;272;p16"/>
          <p:cNvSpPr/>
          <p:nvPr/>
        </p:nvSpPr>
        <p:spPr>
          <a:xfrm>
            <a:off x="638984" y="1833384"/>
            <a:ext cx="548640" cy="731520"/>
          </a:xfrm>
          <a:prstGeom prst="roundRect">
            <a:avLst>
              <a:gd name="adj" fmla="val 16667"/>
            </a:avLst>
          </a:prstGeom>
          <a:solidFill>
            <a:schemeClr val="tx1">
              <a:lumMod val="75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3" name="Google Shape;273;p16"/>
          <p:cNvSpPr/>
          <p:nvPr/>
        </p:nvSpPr>
        <p:spPr>
          <a:xfrm>
            <a:off x="906448" y="2520320"/>
            <a:ext cx="137160" cy="548640"/>
          </a:xfrm>
          <a:prstGeom prst="rect">
            <a:avLst/>
          </a:prstGeom>
          <a:solidFill>
            <a:schemeClr val="tx1">
              <a:lumMod val="75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4" name="Google Shape;274;p16"/>
          <p:cNvSpPr/>
          <p:nvPr/>
        </p:nvSpPr>
        <p:spPr>
          <a:xfrm>
            <a:off x="5364088" y="1479064"/>
            <a:ext cx="457200" cy="365760"/>
          </a:xfrm>
          <a:prstGeom prst="ellipse">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5" name="Google Shape;275;p16"/>
          <p:cNvSpPr/>
          <p:nvPr/>
        </p:nvSpPr>
        <p:spPr>
          <a:xfrm>
            <a:off x="5319504" y="1844824"/>
            <a:ext cx="548640" cy="731520"/>
          </a:xfrm>
          <a:prstGeom prst="roundRect">
            <a:avLst>
              <a:gd name="adj" fmla="val 16667"/>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6" name="Google Shape;276;p16"/>
          <p:cNvSpPr/>
          <p:nvPr/>
        </p:nvSpPr>
        <p:spPr>
          <a:xfrm>
            <a:off x="5652120" y="2520320"/>
            <a:ext cx="137160" cy="5486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7" name="Google Shape;277;p16"/>
          <p:cNvSpPr/>
          <p:nvPr/>
        </p:nvSpPr>
        <p:spPr>
          <a:xfrm>
            <a:off x="5436096" y="2520320"/>
            <a:ext cx="137160" cy="5486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9" name="Google Shape;279;p16" descr="egyptian.gif"/>
          <p:cNvPicPr preferRelativeResize="0"/>
          <p:nvPr/>
        </p:nvPicPr>
        <p:blipFill rotWithShape="1">
          <a:blip r:embed="rId5" cstate="print">
            <a:alphaModFix/>
          </a:blip>
          <a:srcRect/>
          <a:stretch/>
        </p:blipFill>
        <p:spPr>
          <a:xfrm>
            <a:off x="6804248" y="1068720"/>
            <a:ext cx="2011680" cy="1280160"/>
          </a:xfrm>
          <a:prstGeom prst="rect">
            <a:avLst/>
          </a:prstGeom>
          <a:noFill/>
          <a:ln>
            <a:noFill/>
          </a:ln>
        </p:spPr>
      </p:pic>
      <p:pic>
        <p:nvPicPr>
          <p:cNvPr id="280" name="Google Shape;280;p16" descr="egyptian.gif"/>
          <p:cNvPicPr preferRelativeResize="0"/>
          <p:nvPr/>
        </p:nvPicPr>
        <p:blipFill rotWithShape="1">
          <a:blip r:embed="rId5" cstate="print">
            <a:alphaModFix/>
          </a:blip>
          <a:srcRect/>
          <a:stretch/>
        </p:blipFill>
        <p:spPr>
          <a:xfrm rot="7200000">
            <a:off x="7431718" y="2107835"/>
            <a:ext cx="2011680" cy="1280160"/>
          </a:xfrm>
          <a:prstGeom prst="rect">
            <a:avLst/>
          </a:prstGeom>
          <a:noFill/>
          <a:ln>
            <a:noFill/>
          </a:ln>
        </p:spPr>
      </p:pic>
      <p:pic>
        <p:nvPicPr>
          <p:cNvPr id="281" name="Google Shape;281;p16" descr="egyptian.gif"/>
          <p:cNvPicPr preferRelativeResize="0"/>
          <p:nvPr/>
        </p:nvPicPr>
        <p:blipFill rotWithShape="1">
          <a:blip r:embed="rId5" cstate="print">
            <a:alphaModFix/>
          </a:blip>
          <a:srcRect/>
          <a:stretch/>
        </p:blipFill>
        <p:spPr>
          <a:xfrm rot="-7200000" flipH="1">
            <a:off x="6207582" y="2101853"/>
            <a:ext cx="2011680" cy="1280160"/>
          </a:xfrm>
          <a:prstGeom prst="rect">
            <a:avLst/>
          </a:prstGeom>
          <a:noFill/>
          <a:ln>
            <a:noFill/>
          </a:ln>
        </p:spPr>
      </p:pic>
      <p:sp>
        <p:nvSpPr>
          <p:cNvPr id="283" name="Google Shape;283;p16"/>
          <p:cNvSpPr/>
          <p:nvPr/>
        </p:nvSpPr>
        <p:spPr>
          <a:xfrm>
            <a:off x="4788024" y="1916832"/>
            <a:ext cx="274320" cy="182880"/>
          </a:xfrm>
          <a:prstGeom prst="rightArrow">
            <a:avLst>
              <a:gd name="adj1" fmla="val 50000"/>
              <a:gd name="adj2"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4" name="Google Shape;284;p16"/>
          <p:cNvSpPr/>
          <p:nvPr/>
        </p:nvSpPr>
        <p:spPr>
          <a:xfrm>
            <a:off x="1403648" y="1877968"/>
            <a:ext cx="274320" cy="182880"/>
          </a:xfrm>
          <a:prstGeom prst="rightArrow">
            <a:avLst>
              <a:gd name="adj1" fmla="val 50000"/>
              <a:gd name="adj2" fmla="val 50000"/>
            </a:avLst>
          </a:prstGeom>
          <a:solidFill>
            <a:schemeClr val="dk2"/>
          </a:solidFill>
          <a:ln w="25400" cap="flat" cmpd="sng">
            <a:solidFill>
              <a:srgbClr val="00256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5" name="Google Shape;285;p16"/>
          <p:cNvSpPr txBox="1"/>
          <p:nvPr/>
        </p:nvSpPr>
        <p:spPr>
          <a:xfrm>
            <a:off x="-40688" y="3189076"/>
            <a:ext cx="2092408" cy="1169511"/>
          </a:xfrm>
          <a:prstGeom prst="rect">
            <a:avLst/>
          </a:prstGeom>
          <a:noFill/>
          <a:ln>
            <a:noFill/>
          </a:ln>
        </p:spPr>
        <p:txBody>
          <a:bodyPr spcFirstLastPara="1" wrap="square" lIns="91425" tIns="45700" rIns="91425" bIns="45700" anchor="t" anchorCtr="0">
            <a:spAutoFit/>
          </a:bodyPr>
          <a:lstStyle/>
          <a:p>
            <a:pPr marL="0" marR="0" lvl="0" indent="0" algn="ctr" rtl="0">
              <a:lnSpc>
                <a:spcPts val="2800"/>
              </a:lnSpc>
              <a:spcBef>
                <a:spcPts val="0"/>
              </a:spcBef>
              <a:spcAft>
                <a:spcPts val="0"/>
              </a:spcAft>
              <a:buNone/>
            </a:pPr>
            <a:r>
              <a:rPr lang="en-US" sz="2800" b="1" dirty="0" smtClean="0">
                <a:solidFill>
                  <a:schemeClr val="bg1"/>
                </a:solidFill>
                <a:latin typeface="Calibri" pitchFamily="34" charset="0"/>
                <a:ea typeface="Calibri"/>
                <a:cs typeface="Calibri" pitchFamily="34" charset="0"/>
                <a:sym typeface="Calibri"/>
              </a:rPr>
              <a:t>black</a:t>
            </a:r>
            <a:endParaRPr b="1" dirty="0">
              <a:solidFill>
                <a:schemeClr val="bg1"/>
              </a:solidFill>
              <a:latin typeface="Calibri" pitchFamily="34" charset="0"/>
              <a:cs typeface="Calibri" pitchFamily="34" charset="0"/>
            </a:endParaRPr>
          </a:p>
          <a:p>
            <a:pPr lvl="0" algn="ctr">
              <a:lnSpc>
                <a:spcPts val="2800"/>
              </a:lnSpc>
            </a:pPr>
            <a:r>
              <a:rPr lang="en-US" sz="2800" b="1" dirty="0" smtClean="0">
                <a:solidFill>
                  <a:schemeClr val="bg1"/>
                </a:solidFill>
                <a:latin typeface="Calibri" pitchFamily="34" charset="0"/>
                <a:cs typeface="Calibri" pitchFamily="34" charset="0"/>
              </a:rPr>
              <a:t>unclean</a:t>
            </a:r>
            <a:endParaRPr b="1" dirty="0">
              <a:solidFill>
                <a:schemeClr val="bg1"/>
              </a:solidFill>
              <a:latin typeface="Calibri" pitchFamily="34" charset="0"/>
              <a:cs typeface="Calibri" pitchFamily="34" charset="0"/>
            </a:endParaRPr>
          </a:p>
          <a:p>
            <a:pPr marL="0" marR="0" lvl="0" indent="0" algn="ctr" rtl="0">
              <a:lnSpc>
                <a:spcPts val="2800"/>
              </a:lnSpc>
              <a:spcBef>
                <a:spcPts val="0"/>
              </a:spcBef>
              <a:spcAft>
                <a:spcPts val="0"/>
              </a:spcAft>
              <a:buNone/>
            </a:pPr>
            <a:r>
              <a:rPr lang="en-US" sz="2800" b="1" dirty="0" smtClean="0">
                <a:solidFill>
                  <a:schemeClr val="bg1"/>
                </a:solidFill>
                <a:latin typeface="Calibri"/>
                <a:ea typeface="Calibri"/>
                <a:cs typeface="Calibri"/>
                <a:sym typeface="Calibri"/>
              </a:rPr>
              <a:t>condemned</a:t>
            </a:r>
            <a:endParaRPr dirty="0">
              <a:solidFill>
                <a:schemeClr val="bg1"/>
              </a:solidFill>
            </a:endParaRPr>
          </a:p>
        </p:txBody>
      </p:sp>
      <p:sp>
        <p:nvSpPr>
          <p:cNvPr id="286" name="Google Shape;286;p16"/>
          <p:cNvSpPr txBox="1"/>
          <p:nvPr/>
        </p:nvSpPr>
        <p:spPr>
          <a:xfrm>
            <a:off x="4283968" y="3189076"/>
            <a:ext cx="2592184" cy="1169511"/>
          </a:xfrm>
          <a:prstGeom prst="rect">
            <a:avLst/>
          </a:prstGeom>
          <a:noFill/>
          <a:ln>
            <a:noFill/>
          </a:ln>
        </p:spPr>
        <p:txBody>
          <a:bodyPr spcFirstLastPara="1" wrap="square" lIns="91425" tIns="45700" rIns="91425" bIns="45700" anchor="t" anchorCtr="0">
            <a:spAutoFit/>
          </a:bodyPr>
          <a:lstStyle/>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white</a:t>
            </a:r>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holy</a:t>
            </a:r>
            <a:endParaRPr dirty="0"/>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blameless</a:t>
            </a:r>
            <a:endParaRPr sz="2800" b="1" dirty="0">
              <a:solidFill>
                <a:schemeClr val="dk2"/>
              </a:solidFill>
              <a:latin typeface="Calibri"/>
              <a:ea typeface="Calibri"/>
              <a:cs typeface="Calibri"/>
              <a:sym typeface="Calibri"/>
            </a:endParaRPr>
          </a:p>
        </p:txBody>
      </p:sp>
      <p:sp>
        <p:nvSpPr>
          <p:cNvPr id="287" name="Google Shape;287;p16"/>
          <p:cNvSpPr txBox="1"/>
          <p:nvPr/>
        </p:nvSpPr>
        <p:spPr>
          <a:xfrm>
            <a:off x="6732240" y="3189076"/>
            <a:ext cx="2160240" cy="1169511"/>
          </a:xfrm>
          <a:prstGeom prst="rect">
            <a:avLst/>
          </a:prstGeom>
          <a:noFill/>
          <a:ln>
            <a:noFill/>
          </a:ln>
        </p:spPr>
        <p:txBody>
          <a:bodyPr spcFirstLastPara="1" wrap="square" lIns="91425" tIns="45700" rIns="91425" bIns="45700" anchor="t" anchorCtr="0">
            <a:spAutoFit/>
          </a:bodyPr>
          <a:lstStyle/>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one</a:t>
            </a:r>
            <a:endParaRPr dirty="0"/>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one</a:t>
            </a:r>
            <a:endParaRPr dirty="0"/>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one</a:t>
            </a:r>
            <a:endParaRPr sz="2800" b="1" dirty="0">
              <a:solidFill>
                <a:schemeClr val="dk2"/>
              </a:solidFill>
              <a:latin typeface="Calibri"/>
              <a:ea typeface="Calibri"/>
              <a:cs typeface="Calibri"/>
              <a:sym typeface="Calibri"/>
            </a:endParaRPr>
          </a:p>
        </p:txBody>
      </p:sp>
      <p:sp>
        <p:nvSpPr>
          <p:cNvPr id="289" name="Google Shape;289;p16"/>
          <p:cNvSpPr/>
          <p:nvPr/>
        </p:nvSpPr>
        <p:spPr>
          <a:xfrm>
            <a:off x="6156176" y="1916832"/>
            <a:ext cx="274320" cy="182880"/>
          </a:xfrm>
          <a:prstGeom prst="rightArrow">
            <a:avLst>
              <a:gd name="adj1" fmla="val 50000"/>
              <a:gd name="adj2"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0" name="Google Shape;290;p16"/>
          <p:cNvSpPr/>
          <p:nvPr/>
        </p:nvSpPr>
        <p:spPr>
          <a:xfrm>
            <a:off x="5524104" y="1916832"/>
            <a:ext cx="128016" cy="6400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1" name="Google Shape;291;p16"/>
          <p:cNvSpPr/>
          <p:nvPr/>
        </p:nvSpPr>
        <p:spPr>
          <a:xfrm>
            <a:off x="5364088" y="2067704"/>
            <a:ext cx="457200" cy="118872"/>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sp>
        <p:nvSpPr>
          <p:cNvPr id="294" name="Google Shape;294;p16"/>
          <p:cNvSpPr txBox="1"/>
          <p:nvPr/>
        </p:nvSpPr>
        <p:spPr>
          <a:xfrm>
            <a:off x="2225432" y="3212976"/>
            <a:ext cx="1554480" cy="2743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 GospelGifs.com </a:t>
            </a:r>
            <a:endParaRPr/>
          </a:p>
          <a:p>
            <a:pPr marL="0" marR="0" lvl="0" indent="0" algn="l" rtl="0">
              <a:spcBef>
                <a:spcPts val="0"/>
              </a:spcBef>
              <a:spcAft>
                <a:spcPts val="0"/>
              </a:spcAft>
              <a:buNone/>
            </a:pPr>
            <a:endParaRPr sz="1200">
              <a:solidFill>
                <a:schemeClr val="lt1"/>
              </a:solidFill>
              <a:latin typeface="Arial"/>
              <a:ea typeface="Arial"/>
              <a:cs typeface="Arial"/>
              <a:sym typeface="Arial"/>
            </a:endParaRPr>
          </a:p>
        </p:txBody>
      </p:sp>
      <p:sp>
        <p:nvSpPr>
          <p:cNvPr id="295" name="Google Shape;295;p16"/>
          <p:cNvSpPr txBox="1"/>
          <p:nvPr/>
        </p:nvSpPr>
        <p:spPr>
          <a:xfrm rot="5400000">
            <a:off x="7713641" y="3480993"/>
            <a:ext cx="2232247"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dirty="0">
                <a:solidFill>
                  <a:srgbClr val="F2F2F2"/>
                </a:solidFill>
                <a:latin typeface="Arial"/>
                <a:ea typeface="Arial"/>
                <a:cs typeface="Arial"/>
                <a:sym typeface="Arial"/>
              </a:rPr>
              <a:t>pulsing heart © clipartbest.com</a:t>
            </a:r>
            <a:endParaRPr dirty="0"/>
          </a:p>
          <a:p>
            <a:pPr marL="0" marR="0" lvl="0" indent="0" algn="ctr" rtl="0">
              <a:spcBef>
                <a:spcPts val="0"/>
              </a:spcBef>
              <a:spcAft>
                <a:spcPts val="0"/>
              </a:spcAft>
              <a:buNone/>
            </a:pPr>
            <a:r>
              <a:rPr lang="en-US" sz="1000" dirty="0" err="1" smtClean="0">
                <a:solidFill>
                  <a:srgbClr val="F2F2F2"/>
                </a:solidFill>
                <a:latin typeface="Arial"/>
                <a:ea typeface="Arial"/>
                <a:cs typeface="Arial"/>
                <a:sym typeface="Arial"/>
              </a:rPr>
              <a:t>smileys</a:t>
            </a:r>
            <a:r>
              <a:rPr lang="en-US" sz="1000" dirty="0" smtClean="0">
                <a:solidFill>
                  <a:srgbClr val="F2F2F2"/>
                </a:solidFill>
                <a:latin typeface="Arial"/>
                <a:ea typeface="Arial"/>
                <a:cs typeface="Arial"/>
                <a:sym typeface="Arial"/>
              </a:rPr>
              <a:t> </a:t>
            </a:r>
            <a:r>
              <a:rPr lang="en-US" sz="1000" dirty="0">
                <a:solidFill>
                  <a:srgbClr val="F2F2F2"/>
                </a:solidFill>
                <a:latin typeface="Arial"/>
                <a:ea typeface="Arial"/>
                <a:cs typeface="Arial"/>
                <a:sym typeface="Arial"/>
              </a:rPr>
              <a:t>© sherv.net</a:t>
            </a:r>
            <a:endParaRPr dirty="0"/>
          </a:p>
        </p:txBody>
      </p:sp>
      <p:sp>
        <p:nvSpPr>
          <p:cNvPr id="37" name="Lightning Bolt 36"/>
          <p:cNvSpPr/>
          <p:nvPr/>
        </p:nvSpPr>
        <p:spPr>
          <a:xfrm rot="5400000">
            <a:off x="795576" y="1934736"/>
            <a:ext cx="182880" cy="457200"/>
          </a:xfrm>
          <a:prstGeom prst="lightningBol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Cloud 38"/>
          <p:cNvSpPr/>
          <p:nvPr/>
        </p:nvSpPr>
        <p:spPr>
          <a:xfrm>
            <a:off x="764828" y="1873405"/>
            <a:ext cx="278780" cy="211873"/>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Cloud 41"/>
          <p:cNvSpPr/>
          <p:nvPr/>
        </p:nvSpPr>
        <p:spPr>
          <a:xfrm>
            <a:off x="836836" y="2204864"/>
            <a:ext cx="278780" cy="27432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Cloud 42"/>
          <p:cNvSpPr/>
          <p:nvPr/>
        </p:nvSpPr>
        <p:spPr>
          <a:xfrm>
            <a:off x="808152" y="153144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Cloud 44"/>
          <p:cNvSpPr/>
          <p:nvPr/>
        </p:nvSpPr>
        <p:spPr>
          <a:xfrm>
            <a:off x="755576" y="168384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Cloud 45"/>
          <p:cNvSpPr/>
          <p:nvPr/>
        </p:nvSpPr>
        <p:spPr>
          <a:xfrm>
            <a:off x="952168" y="162437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Cloud 47"/>
          <p:cNvSpPr/>
          <p:nvPr/>
        </p:nvSpPr>
        <p:spPr>
          <a:xfrm>
            <a:off x="952168" y="155375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Cloud 48"/>
          <p:cNvSpPr/>
          <p:nvPr/>
        </p:nvSpPr>
        <p:spPr>
          <a:xfrm>
            <a:off x="880160" y="1700808"/>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Cloud 49"/>
          <p:cNvSpPr/>
          <p:nvPr/>
        </p:nvSpPr>
        <p:spPr>
          <a:xfrm>
            <a:off x="1024176" y="196263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Cloud 51"/>
          <p:cNvSpPr/>
          <p:nvPr/>
        </p:nvSpPr>
        <p:spPr>
          <a:xfrm>
            <a:off x="736144" y="2352915"/>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Cloud 52"/>
          <p:cNvSpPr/>
          <p:nvPr/>
        </p:nvSpPr>
        <p:spPr>
          <a:xfrm>
            <a:off x="664136" y="204068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Cloud 53"/>
          <p:cNvSpPr/>
          <p:nvPr/>
        </p:nvSpPr>
        <p:spPr>
          <a:xfrm>
            <a:off x="836354" y="214104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Cloud 54"/>
          <p:cNvSpPr/>
          <p:nvPr/>
        </p:nvSpPr>
        <p:spPr>
          <a:xfrm>
            <a:off x="736144" y="2241405"/>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Cloud 55"/>
          <p:cNvSpPr/>
          <p:nvPr/>
        </p:nvSpPr>
        <p:spPr>
          <a:xfrm>
            <a:off x="880160" y="2453274"/>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Cloud 56"/>
          <p:cNvSpPr/>
          <p:nvPr/>
        </p:nvSpPr>
        <p:spPr>
          <a:xfrm>
            <a:off x="755576" y="1609368"/>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Cloud 57"/>
          <p:cNvSpPr/>
          <p:nvPr/>
        </p:nvSpPr>
        <p:spPr>
          <a:xfrm>
            <a:off x="1024176" y="1839969"/>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Cloud 58"/>
          <p:cNvSpPr/>
          <p:nvPr/>
        </p:nvSpPr>
        <p:spPr>
          <a:xfrm>
            <a:off x="702542" y="2207952"/>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Cloud 59"/>
          <p:cNvSpPr/>
          <p:nvPr/>
        </p:nvSpPr>
        <p:spPr>
          <a:xfrm>
            <a:off x="664136" y="185112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Cloud 60"/>
          <p:cNvSpPr/>
          <p:nvPr/>
        </p:nvSpPr>
        <p:spPr>
          <a:xfrm>
            <a:off x="952168" y="258708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Cloud 61"/>
          <p:cNvSpPr/>
          <p:nvPr/>
        </p:nvSpPr>
        <p:spPr>
          <a:xfrm>
            <a:off x="808152" y="275063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Cloud 62"/>
          <p:cNvSpPr/>
          <p:nvPr/>
        </p:nvSpPr>
        <p:spPr>
          <a:xfrm>
            <a:off x="899592" y="282498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Cloud 63"/>
          <p:cNvSpPr/>
          <p:nvPr/>
        </p:nvSpPr>
        <p:spPr>
          <a:xfrm>
            <a:off x="808152" y="2899323"/>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Cloud 64"/>
          <p:cNvSpPr/>
          <p:nvPr/>
        </p:nvSpPr>
        <p:spPr>
          <a:xfrm>
            <a:off x="808152" y="2636912"/>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Cloud 65"/>
          <p:cNvSpPr/>
          <p:nvPr/>
        </p:nvSpPr>
        <p:spPr>
          <a:xfrm>
            <a:off x="1043608" y="1969408"/>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Cloud 66"/>
          <p:cNvSpPr/>
          <p:nvPr/>
        </p:nvSpPr>
        <p:spPr>
          <a:xfrm>
            <a:off x="664136" y="222282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Cloud 67"/>
          <p:cNvSpPr/>
          <p:nvPr/>
        </p:nvSpPr>
        <p:spPr>
          <a:xfrm>
            <a:off x="680249" y="2475585"/>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Cloud 68"/>
          <p:cNvSpPr/>
          <p:nvPr/>
        </p:nvSpPr>
        <p:spPr>
          <a:xfrm>
            <a:off x="952168" y="2929062"/>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Cloud 69"/>
          <p:cNvSpPr/>
          <p:nvPr/>
        </p:nvSpPr>
        <p:spPr>
          <a:xfrm>
            <a:off x="952168" y="275436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Cloud 70"/>
          <p:cNvSpPr/>
          <p:nvPr/>
        </p:nvSpPr>
        <p:spPr>
          <a:xfrm>
            <a:off x="836363" y="2453283"/>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Cloud 71"/>
          <p:cNvSpPr/>
          <p:nvPr/>
        </p:nvSpPr>
        <p:spPr>
          <a:xfrm>
            <a:off x="1043608" y="2430981"/>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WordArt 2"/>
          <p:cNvSpPr>
            <a:spLocks noChangeArrowheads="1" noChangeShapeType="1" noTextEdit="1"/>
          </p:cNvSpPr>
          <p:nvPr/>
        </p:nvSpPr>
        <p:spPr bwMode="auto">
          <a:xfrm>
            <a:off x="1907704" y="1196752"/>
            <a:ext cx="2618616" cy="2376264"/>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Christ the righteousness of God</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75" name="TextBox 74"/>
          <p:cNvSpPr txBox="1"/>
          <p:nvPr/>
        </p:nvSpPr>
        <p:spPr>
          <a:xfrm>
            <a:off x="909776" y="0"/>
            <a:ext cx="7406640" cy="954107"/>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cs typeface="Calibri" pitchFamily="34" charset="0"/>
              </a:rPr>
              <a:t>1. Justified in Christ the righteousness of God.</a:t>
            </a:r>
          </a:p>
          <a:p>
            <a:pPr algn="ctr"/>
            <a:r>
              <a:rPr lang="en-US" sz="2800" b="1" dirty="0" smtClean="0">
                <a:solidFill>
                  <a:srgbClr val="FF0000"/>
                </a:solidFill>
                <a:latin typeface="Calibri" pitchFamily="34" charset="0"/>
                <a:cs typeface="Calibri" pitchFamily="34" charset="0"/>
              </a:rPr>
              <a:t>Thank you, Lord!</a:t>
            </a:r>
            <a:endParaRPr lang="en-CA" sz="2800" dirty="0">
              <a:solidFill>
                <a:srgbClr val="FF0000"/>
              </a:solidFill>
              <a:latin typeface="Calibri" pitchFamily="34" charset="0"/>
              <a:cs typeface="Calibri" pitchFamily="34" charset="0"/>
            </a:endParaRPr>
          </a:p>
        </p:txBody>
      </p:sp>
      <p:sp>
        <p:nvSpPr>
          <p:cNvPr id="76" name="Cloud 75"/>
          <p:cNvSpPr/>
          <p:nvPr/>
        </p:nvSpPr>
        <p:spPr>
          <a:xfrm>
            <a:off x="880160" y="162880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7" name="Picture 76" descr="egyptian.gif"/>
          <p:cNvPicPr>
            <a:picLocks noChangeAspect="1"/>
          </p:cNvPicPr>
          <p:nvPr/>
        </p:nvPicPr>
        <p:blipFill>
          <a:blip r:embed="rId5" cstate="print"/>
          <a:stretch>
            <a:fillRect/>
          </a:stretch>
        </p:blipFill>
        <p:spPr>
          <a:xfrm rot="14400000" flipH="1">
            <a:off x="6957826" y="2528563"/>
            <a:ext cx="614477" cy="365760"/>
          </a:xfrm>
          <a:prstGeom prst="rect">
            <a:avLst/>
          </a:prstGeom>
        </p:spPr>
      </p:pic>
      <p:pic>
        <p:nvPicPr>
          <p:cNvPr id="78" name="Picture 77" descr="egyptian.gif"/>
          <p:cNvPicPr>
            <a:picLocks noChangeAspect="1"/>
          </p:cNvPicPr>
          <p:nvPr/>
        </p:nvPicPr>
        <p:blipFill>
          <a:blip r:embed="rId5" cstate="print"/>
          <a:stretch>
            <a:fillRect/>
          </a:stretch>
        </p:blipFill>
        <p:spPr>
          <a:xfrm rot="14400000" flipH="1">
            <a:off x="6809008" y="2744587"/>
            <a:ext cx="614477" cy="365760"/>
          </a:xfrm>
          <a:prstGeom prst="rect">
            <a:avLst/>
          </a:prstGeom>
        </p:spPr>
      </p:pic>
      <p:pic>
        <p:nvPicPr>
          <p:cNvPr id="79" name="Picture 78" descr="egyptian.gif"/>
          <p:cNvPicPr>
            <a:picLocks noChangeAspect="1"/>
          </p:cNvPicPr>
          <p:nvPr/>
        </p:nvPicPr>
        <p:blipFill>
          <a:blip r:embed="rId5" cstate="print"/>
          <a:stretch>
            <a:fillRect/>
          </a:stretch>
        </p:blipFill>
        <p:spPr>
          <a:xfrm rot="14400000" flipH="1">
            <a:off x="6664992" y="2528563"/>
            <a:ext cx="614477" cy="365760"/>
          </a:xfrm>
          <a:prstGeom prst="rect">
            <a:avLst/>
          </a:prstGeom>
        </p:spPr>
      </p:pic>
      <p:pic>
        <p:nvPicPr>
          <p:cNvPr id="80" name="Picture 79" descr="egyptian.gif"/>
          <p:cNvPicPr>
            <a:picLocks noChangeAspect="1"/>
          </p:cNvPicPr>
          <p:nvPr/>
        </p:nvPicPr>
        <p:blipFill>
          <a:blip r:embed="rId5" cstate="print"/>
          <a:stretch>
            <a:fillRect/>
          </a:stretch>
        </p:blipFill>
        <p:spPr>
          <a:xfrm rot="14400000" flipH="1">
            <a:off x="7169048" y="2744587"/>
            <a:ext cx="614477" cy="365760"/>
          </a:xfrm>
          <a:prstGeom prst="rect">
            <a:avLst/>
          </a:prstGeom>
        </p:spPr>
      </p:pic>
      <p:pic>
        <p:nvPicPr>
          <p:cNvPr id="81" name="Picture 80" descr="egyptian.gif"/>
          <p:cNvPicPr>
            <a:picLocks noChangeAspect="1"/>
          </p:cNvPicPr>
          <p:nvPr/>
        </p:nvPicPr>
        <p:blipFill>
          <a:blip r:embed="rId5" cstate="print"/>
          <a:stretch>
            <a:fillRect/>
          </a:stretch>
        </p:blipFill>
        <p:spPr>
          <a:xfrm rot="14400000" flipH="1">
            <a:off x="7121115" y="2312539"/>
            <a:ext cx="614477" cy="365760"/>
          </a:xfrm>
          <a:prstGeom prst="rect">
            <a:avLst/>
          </a:prstGeom>
        </p:spPr>
      </p:pic>
      <p:pic>
        <p:nvPicPr>
          <p:cNvPr id="82" name="Picture 81" descr="egyptian.gif"/>
          <p:cNvPicPr>
            <a:picLocks noChangeAspect="1"/>
          </p:cNvPicPr>
          <p:nvPr/>
        </p:nvPicPr>
        <p:blipFill>
          <a:blip r:embed="rId5" cstate="print"/>
          <a:stretch>
            <a:fillRect/>
          </a:stretch>
        </p:blipFill>
        <p:spPr>
          <a:xfrm rot="14400000" flipH="1">
            <a:off x="7265131" y="2528563"/>
            <a:ext cx="614477" cy="365760"/>
          </a:xfrm>
          <a:prstGeom prst="rect">
            <a:avLst/>
          </a:prstGeom>
        </p:spPr>
      </p:pic>
      <p:pic>
        <p:nvPicPr>
          <p:cNvPr id="83" name="Picture 82" descr="egyptian.gif"/>
          <p:cNvPicPr>
            <a:picLocks noChangeAspect="1"/>
          </p:cNvPicPr>
          <p:nvPr/>
        </p:nvPicPr>
        <p:blipFill>
          <a:blip r:embed="rId5" cstate="print"/>
          <a:stretch>
            <a:fillRect/>
          </a:stretch>
        </p:blipFill>
        <p:spPr>
          <a:xfrm rot="14400000" flipH="1">
            <a:off x="6809008" y="2312539"/>
            <a:ext cx="614477" cy="365760"/>
          </a:xfrm>
          <a:prstGeom prst="rect">
            <a:avLst/>
          </a:prstGeom>
        </p:spPr>
      </p:pic>
      <p:sp>
        <p:nvSpPr>
          <p:cNvPr id="84" name="TextBox 83"/>
          <p:cNvSpPr txBox="1">
            <a:spLocks noChangeArrowheads="1"/>
          </p:cNvSpPr>
          <p:nvPr/>
        </p:nvSpPr>
        <p:spPr bwMode="auto">
          <a:xfrm>
            <a:off x="35496" y="4568929"/>
            <a:ext cx="8999984" cy="2246769"/>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cs typeface="Calibri" pitchFamily="34" charset="0"/>
              </a:rPr>
              <a:t>“</a:t>
            </a:r>
            <a:r>
              <a:rPr lang="en-US" sz="2800" b="1" dirty="0" smtClean="0">
                <a:solidFill>
                  <a:schemeClr val="bg1"/>
                </a:solidFill>
                <a:latin typeface="Calibri" pitchFamily="34" charset="0"/>
                <a:cs typeface="Calibri" pitchFamily="34" charset="0"/>
              </a:rPr>
              <a:t>For our sake he made him to be sin who knew no sin, </a:t>
            </a:r>
          </a:p>
          <a:p>
            <a:pPr algn="ctr"/>
            <a:r>
              <a:rPr lang="en-US" sz="2800" b="1" dirty="0" smtClean="0">
                <a:solidFill>
                  <a:schemeClr val="bg1"/>
                </a:solidFill>
                <a:latin typeface="Calibri" pitchFamily="34" charset="0"/>
                <a:cs typeface="Calibri" pitchFamily="34" charset="0"/>
              </a:rPr>
              <a:t>so that </a:t>
            </a:r>
            <a:r>
              <a:rPr lang="en-US" sz="2800" b="1" dirty="0" smtClean="0">
                <a:solidFill>
                  <a:srgbClr val="FF0000"/>
                </a:solidFill>
                <a:latin typeface="Calibri" pitchFamily="34" charset="0"/>
                <a:cs typeface="Calibri" pitchFamily="34" charset="0"/>
              </a:rPr>
              <a:t>in him</a:t>
            </a:r>
            <a:r>
              <a:rPr lang="en-US" sz="2800" b="1" dirty="0" smtClean="0">
                <a:solidFill>
                  <a:schemeClr val="bg1"/>
                </a:solidFill>
                <a:latin typeface="Calibri" pitchFamily="34" charset="0"/>
                <a:cs typeface="Calibri" pitchFamily="34" charset="0"/>
              </a:rPr>
              <a:t> we might become </a:t>
            </a:r>
            <a:r>
              <a:rPr lang="en-US" sz="2800" b="1" dirty="0" smtClean="0">
                <a:solidFill>
                  <a:srgbClr val="FF0000"/>
                </a:solidFill>
                <a:latin typeface="Calibri" pitchFamily="34" charset="0"/>
                <a:cs typeface="Calibri" pitchFamily="34" charset="0"/>
              </a:rPr>
              <a:t>the righteousness of God</a:t>
            </a:r>
            <a:r>
              <a:rPr lang="en-US" sz="2800" b="1" dirty="0" smtClean="0">
                <a:solidFill>
                  <a:schemeClr val="bg1"/>
                </a:solidFill>
                <a:latin typeface="Calibri" pitchFamily="34" charset="0"/>
                <a:cs typeface="Calibri" pitchFamily="34" charset="0"/>
              </a:rPr>
              <a:t>”</a:t>
            </a:r>
          </a:p>
          <a:p>
            <a:pPr algn="ctr"/>
            <a:r>
              <a:rPr lang="en-US" sz="2800" b="1" dirty="0" smtClean="0">
                <a:solidFill>
                  <a:schemeClr val="bg1"/>
                </a:solidFill>
                <a:latin typeface="Calibri" pitchFamily="34" charset="0"/>
                <a:cs typeface="Calibri" pitchFamily="34" charset="0"/>
              </a:rPr>
              <a:t>2 </a:t>
            </a:r>
            <a:r>
              <a:rPr lang="en-US" sz="2800" b="1" dirty="0" err="1" smtClean="0">
                <a:solidFill>
                  <a:schemeClr val="bg1"/>
                </a:solidFill>
                <a:latin typeface="Calibri" pitchFamily="34" charset="0"/>
                <a:cs typeface="Calibri" pitchFamily="34" charset="0"/>
              </a:rPr>
              <a:t>Cor</a:t>
            </a:r>
            <a:r>
              <a:rPr lang="en-US" sz="2800" b="1" dirty="0" smtClean="0">
                <a:solidFill>
                  <a:schemeClr val="bg1"/>
                </a:solidFill>
                <a:latin typeface="Calibri" pitchFamily="34" charset="0"/>
                <a:cs typeface="Calibri" pitchFamily="34" charset="0"/>
              </a:rPr>
              <a:t> 5:21</a:t>
            </a:r>
          </a:p>
          <a:p>
            <a:pPr algn="ctr"/>
            <a:r>
              <a:rPr lang="en-US" sz="2800" b="1" dirty="0" smtClean="0">
                <a:solidFill>
                  <a:schemeClr val="bg1"/>
                </a:solidFill>
                <a:latin typeface="Calibri" pitchFamily="34" charset="0"/>
                <a:cs typeface="Calibri" pitchFamily="34" charset="0"/>
              </a:rPr>
              <a:t>“reconciled . . . by his death, in order to present you </a:t>
            </a:r>
            <a:r>
              <a:rPr lang="en-US" sz="2800" b="1" dirty="0" smtClean="0">
                <a:solidFill>
                  <a:srgbClr val="FF0000"/>
                </a:solidFill>
                <a:latin typeface="Calibri" pitchFamily="34" charset="0"/>
                <a:cs typeface="Calibri" pitchFamily="34" charset="0"/>
              </a:rPr>
              <a:t>holy</a:t>
            </a:r>
            <a:r>
              <a:rPr lang="en-US" sz="2800" b="1" dirty="0" smtClean="0">
                <a:solidFill>
                  <a:schemeClr val="bg1"/>
                </a:solidFill>
                <a:latin typeface="Calibri" pitchFamily="34" charset="0"/>
                <a:cs typeface="Calibri" pitchFamily="34" charset="0"/>
              </a:rPr>
              <a:t> and </a:t>
            </a:r>
            <a:r>
              <a:rPr lang="en-US" sz="2800" b="1" dirty="0" smtClean="0">
                <a:solidFill>
                  <a:srgbClr val="FF0000"/>
                </a:solidFill>
                <a:latin typeface="Calibri" pitchFamily="34" charset="0"/>
                <a:cs typeface="Calibri" pitchFamily="34" charset="0"/>
              </a:rPr>
              <a:t>blameless</a:t>
            </a:r>
            <a:r>
              <a:rPr lang="en-US" sz="2800" b="1" dirty="0" smtClean="0">
                <a:solidFill>
                  <a:schemeClr val="bg1"/>
                </a:solidFill>
                <a:latin typeface="Calibri" pitchFamily="34" charset="0"/>
                <a:cs typeface="Calibri" pitchFamily="34" charset="0"/>
              </a:rPr>
              <a:t> and </a:t>
            </a:r>
            <a:r>
              <a:rPr lang="en-US" sz="2800" b="1" dirty="0" smtClean="0">
                <a:solidFill>
                  <a:srgbClr val="FF0000"/>
                </a:solidFill>
                <a:latin typeface="Calibri" pitchFamily="34" charset="0"/>
                <a:cs typeface="Calibri" pitchFamily="34" charset="0"/>
              </a:rPr>
              <a:t>above reproach</a:t>
            </a:r>
            <a:r>
              <a:rPr lang="en-US" sz="2800" b="1" dirty="0" smtClean="0">
                <a:solidFill>
                  <a:schemeClr val="bg1"/>
                </a:solidFill>
                <a:latin typeface="Calibri" pitchFamily="34" charset="0"/>
                <a:cs typeface="Calibri" pitchFamily="34" charset="0"/>
              </a:rPr>
              <a:t> before him” Col 1:22</a:t>
            </a:r>
          </a:p>
        </p:txBody>
      </p:sp>
      <p:sp>
        <p:nvSpPr>
          <p:cNvPr id="74" name="WordArt 2"/>
          <p:cNvSpPr>
            <a:spLocks noChangeArrowheads="1" noChangeShapeType="1" noTextEdit="1"/>
          </p:cNvSpPr>
          <p:nvPr/>
        </p:nvSpPr>
        <p:spPr bwMode="auto">
          <a:xfrm>
            <a:off x="6876256" y="1124744"/>
            <a:ext cx="1872208" cy="1440160"/>
          </a:xfrm>
          <a:prstGeom prst="rect">
            <a:avLst/>
          </a:prstGeom>
        </p:spPr>
        <p:txBody>
          <a:bodyPr wrap="none" fromWordArt="1">
            <a:prstTxWarp prst="textArchUp">
              <a:avLst>
                <a:gd name="adj" fmla="val 11999963"/>
              </a:avLst>
            </a:prstTxWarp>
          </a:bodyPr>
          <a:lstStyle/>
          <a:p>
            <a:pPr algn="ctr" rtl="0"/>
            <a:r>
              <a:rPr lang="en-CA" sz="1200" kern="10" dirty="0" smtClean="0">
                <a:ln w="9525">
                  <a:solidFill>
                    <a:srgbClr val="000000"/>
                  </a:solidFill>
                  <a:round/>
                  <a:headEnd/>
                  <a:tailEnd/>
                </a:ln>
                <a:solidFill>
                  <a:srgbClr val="FFC000"/>
                </a:solidFill>
              </a:rPr>
              <a:t> THE LORD</a:t>
            </a:r>
            <a:endParaRPr lang="en-CA" sz="1200" kern="10" spc="0" dirty="0">
              <a:ln w="9525">
                <a:solidFill>
                  <a:srgbClr val="000000"/>
                </a:solidFill>
                <a:round/>
                <a:headEnd/>
                <a:tailEnd/>
              </a:ln>
              <a:solidFill>
                <a:srgbClr val="FFC000"/>
              </a:solidFill>
              <a:effectLst/>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512" y="341784"/>
            <a:ext cx="8820472" cy="1143000"/>
          </a:xfrm>
        </p:spPr>
        <p:txBody>
          <a:bodyPr/>
          <a:lstStyle/>
          <a:p>
            <a:r>
              <a:rPr lang="en-CA" sz="2800" b="1" spc="-20" dirty="0" smtClean="0">
                <a:solidFill>
                  <a:schemeClr val="tx1"/>
                </a:solidFill>
                <a:latin typeface="Calibri" pitchFamily="34" charset="0"/>
                <a:cs typeface="Calibri" pitchFamily="34" charset="0"/>
              </a:rPr>
              <a:t>Have you received Jesus Christ, the Righteous One, crucified and risen, as God’s robe of infinite righteousness?</a:t>
            </a:r>
            <a:br>
              <a:rPr lang="en-CA" sz="2800" b="1" spc="-20" dirty="0" smtClean="0">
                <a:solidFill>
                  <a:schemeClr val="tx1"/>
                </a:solidFill>
                <a:latin typeface="Calibri" pitchFamily="34" charset="0"/>
                <a:cs typeface="Calibri" pitchFamily="34" charset="0"/>
              </a:rPr>
            </a:br>
            <a:r>
              <a:rPr lang="en-CA" sz="2800" b="1" spc="-20" dirty="0" smtClean="0">
                <a:solidFill>
                  <a:schemeClr val="tx1"/>
                </a:solidFill>
                <a:latin typeface="Calibri" pitchFamily="34" charset="0"/>
                <a:cs typeface="Calibri" pitchFamily="34" charset="0"/>
              </a:rPr>
              <a:t>Has God justified you in Christ the righteousness of God?</a:t>
            </a:r>
            <a:r>
              <a:rPr lang="en-CA" sz="2800" b="1" dirty="0" smtClean="0">
                <a:solidFill>
                  <a:schemeClr val="tx1"/>
                </a:solidFill>
                <a:latin typeface="Calibri" pitchFamily="34" charset="0"/>
                <a:cs typeface="Calibri" pitchFamily="34" charset="0"/>
              </a:rPr>
              <a:t/>
            </a:r>
            <a:br>
              <a:rPr lang="en-CA" sz="2800" b="1" dirty="0" smtClean="0">
                <a:solidFill>
                  <a:schemeClr val="tx1"/>
                </a:solidFill>
                <a:latin typeface="Calibri" pitchFamily="34" charset="0"/>
                <a:cs typeface="Calibri" pitchFamily="34" charset="0"/>
              </a:rPr>
            </a:br>
            <a:endParaRPr lang="en-CA" sz="2800" b="1" dirty="0">
              <a:solidFill>
                <a:schemeClr val="tx1"/>
              </a:solidFill>
              <a:latin typeface="Calibri" pitchFamily="34" charset="0"/>
              <a:cs typeface="Calibri" pitchFamily="34" charset="0"/>
            </a:endParaRPr>
          </a:p>
        </p:txBody>
      </p:sp>
      <p:sp>
        <p:nvSpPr>
          <p:cNvPr id="3" name="Title 1"/>
          <p:cNvSpPr txBox="1">
            <a:spLocks/>
          </p:cNvSpPr>
          <p:nvPr/>
        </p:nvSpPr>
        <p:spPr bwMode="auto">
          <a:xfrm>
            <a:off x="179512" y="5238328"/>
            <a:ext cx="874846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chemeClr val="tx2"/>
                </a:solidFill>
                <a:effectLst/>
                <a:uLnTx/>
                <a:uFillTx/>
                <a:latin typeface="Calibri" pitchFamily="34" charset="0"/>
                <a:ea typeface="+mj-ea"/>
                <a:cs typeface="Calibri" pitchFamily="34" charset="0"/>
              </a:rPr>
              <a:t/>
            </a:r>
            <a:br>
              <a:rPr kumimoji="0" lang="en-CA" sz="2800" b="1" i="0" u="none" strike="noStrike" kern="0" cap="none" spc="0" normalizeH="0" baseline="0" noProof="0" dirty="0" smtClean="0">
                <a:ln>
                  <a:noFill/>
                </a:ln>
                <a:solidFill>
                  <a:schemeClr val="tx2"/>
                </a:solidFill>
                <a:effectLst/>
                <a:uLnTx/>
                <a:uFillTx/>
                <a:latin typeface="Calibri" pitchFamily="34" charset="0"/>
                <a:ea typeface="+mj-ea"/>
                <a:cs typeface="Calibri" pitchFamily="34" charset="0"/>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No one is as righteous in God’s sight as God himself without receiving Christ as God’s robe of righteousness.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God doesn’t contaminate heaven with one speck of dirt!</a:t>
            </a:r>
          </a:p>
          <a:p>
            <a:pPr algn="ct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Our own efforts to be righteous are not enough!</a:t>
            </a:r>
            <a:endParaRPr lang="en-CA" sz="1600" b="1" dirty="0" smtClean="0">
              <a:solidFill>
                <a:srgbClr val="FFFF00"/>
              </a:solidFill>
              <a:latin typeface="Calibri" pitchFamily="34" charset="0"/>
              <a:cs typeface="Calibri" pitchFamily="34" charset="0"/>
            </a:endParaRPr>
          </a:p>
          <a:p>
            <a:pPr algn="ctr"/>
            <a:r>
              <a:rPr lang="en-CA" sz="2000" b="1" dirty="0" smtClean="0">
                <a:solidFill>
                  <a:srgbClr val="FFFF00"/>
                </a:solidFill>
                <a:latin typeface="Calibri" pitchFamily="34" charset="0"/>
                <a:cs typeface="Calibri" pitchFamily="34" charset="0"/>
              </a:rPr>
              <a:t>More on justification in Christ in  Appendices 1, slide 307</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2800" b="1" i="0" u="none" strike="noStrike" kern="0" cap="none" spc="0" normalizeH="0" baseline="0" noProof="0" dirty="0">
              <a:ln>
                <a:noFill/>
              </a:ln>
              <a:solidFill>
                <a:schemeClr val="bg1"/>
              </a:solidFill>
              <a:effectLst/>
              <a:uLnTx/>
              <a:uFillTx/>
              <a:latin typeface="Calibri" pitchFamily="34" charset="0"/>
              <a:ea typeface="+mj-ea"/>
              <a:cs typeface="Calibri" pitchFamily="34" charset="0"/>
            </a:endParaRPr>
          </a:p>
        </p:txBody>
      </p:sp>
      <p:pic>
        <p:nvPicPr>
          <p:cNvPr id="6" name="Picture 5" descr="DSCN2512 crop e.JPG"/>
          <p:cNvPicPr>
            <a:picLocks noChangeAspect="1"/>
          </p:cNvPicPr>
          <p:nvPr/>
        </p:nvPicPr>
        <p:blipFill>
          <a:blip r:embed="rId2" cstate="print"/>
          <a:stretch>
            <a:fillRect/>
          </a:stretch>
        </p:blipFill>
        <p:spPr>
          <a:xfrm>
            <a:off x="1475656" y="1412777"/>
            <a:ext cx="6264696" cy="3346474"/>
          </a:xfrm>
          <a:prstGeom prst="rect">
            <a:avLst/>
          </a:prstGeom>
        </p:spPr>
      </p:pic>
      <p:sp>
        <p:nvSpPr>
          <p:cNvPr id="8" name="TextBox 7"/>
          <p:cNvSpPr txBox="1"/>
          <p:nvPr/>
        </p:nvSpPr>
        <p:spPr>
          <a:xfrm rot="16200000">
            <a:off x="8016594" y="3017100"/>
            <a:ext cx="1431802" cy="400110"/>
          </a:xfrm>
          <a:prstGeom prst="rect">
            <a:avLst/>
          </a:prstGeom>
          <a:noFill/>
        </p:spPr>
        <p:txBody>
          <a:bodyPr wrap="none" rtlCol="0">
            <a:spAutoFit/>
          </a:bodyPr>
          <a:lstStyle/>
          <a:p>
            <a:pPr algn="ctr"/>
            <a:r>
              <a:rPr lang="en-CA" sz="1000" dirty="0" smtClean="0">
                <a:solidFill>
                  <a:schemeClr val="tx1">
                    <a:lumMod val="85000"/>
                  </a:schemeClr>
                </a:solidFill>
              </a:rPr>
              <a:t>photo by John </a:t>
            </a:r>
            <a:r>
              <a:rPr lang="en-CA" sz="1000" dirty="0" err="1" smtClean="0">
                <a:solidFill>
                  <a:schemeClr val="tx1">
                    <a:lumMod val="85000"/>
                  </a:schemeClr>
                </a:solidFill>
              </a:rPr>
              <a:t>Crozier</a:t>
            </a:r>
            <a:endParaRPr lang="en-CA" sz="1000" dirty="0" smtClean="0">
              <a:solidFill>
                <a:schemeClr val="tx1">
                  <a:lumMod val="85000"/>
                </a:schemeClr>
              </a:solidFill>
            </a:endParaRPr>
          </a:p>
          <a:p>
            <a:pPr algn="ctr"/>
            <a:r>
              <a:rPr lang="en-CA" sz="1000" dirty="0" smtClean="0">
                <a:solidFill>
                  <a:schemeClr val="tx1">
                    <a:lumMod val="85000"/>
                  </a:schemeClr>
                </a:solidFill>
              </a:rPr>
              <a:t>free to use</a:t>
            </a:r>
            <a:endParaRPr lang="en-CA" sz="1000"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Shape 263"/>
        <p:cNvGrpSpPr/>
        <p:nvPr/>
      </p:nvGrpSpPr>
      <p:grpSpPr>
        <a:xfrm>
          <a:off x="0" y="0"/>
          <a:ext cx="0" cy="0"/>
          <a:chOff x="0" y="0"/>
          <a:chExt cx="0" cy="0"/>
        </a:xfrm>
      </p:grpSpPr>
      <p:pic>
        <p:nvPicPr>
          <p:cNvPr id="264" name="Google Shape;264;p16" descr="www.clipartbest.com dc6XLjAMi.gif"/>
          <p:cNvPicPr preferRelativeResize="0"/>
          <p:nvPr/>
        </p:nvPicPr>
        <p:blipFill rotWithShape="1">
          <a:blip r:embed="rId3" cstate="print">
            <a:alphaModFix/>
          </a:blip>
          <a:srcRect/>
          <a:stretch/>
        </p:blipFill>
        <p:spPr>
          <a:xfrm>
            <a:off x="6307008" y="2348879"/>
            <a:ext cx="3017520" cy="2286000"/>
          </a:xfrm>
          <a:prstGeom prst="rect">
            <a:avLst/>
          </a:prstGeom>
          <a:noFill/>
          <a:ln>
            <a:noFill/>
          </a:ln>
        </p:spPr>
      </p:pic>
      <p:sp>
        <p:nvSpPr>
          <p:cNvPr id="266" name="Google Shape;266;p16"/>
          <p:cNvSpPr/>
          <p:nvPr/>
        </p:nvSpPr>
        <p:spPr>
          <a:xfrm>
            <a:off x="7440880" y="3212976"/>
            <a:ext cx="731520" cy="18288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6"/>
          <p:cNvSpPr/>
          <p:nvPr/>
        </p:nvSpPr>
        <p:spPr>
          <a:xfrm>
            <a:off x="7701488" y="2996952"/>
            <a:ext cx="182880" cy="73152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9" name="Google Shape;279;p16" descr="egyptian.gif"/>
          <p:cNvPicPr preferRelativeResize="0"/>
          <p:nvPr/>
        </p:nvPicPr>
        <p:blipFill rotWithShape="1">
          <a:blip r:embed="rId4" cstate="print">
            <a:alphaModFix/>
          </a:blip>
          <a:srcRect/>
          <a:stretch/>
        </p:blipFill>
        <p:spPr>
          <a:xfrm>
            <a:off x="6804248" y="2076832"/>
            <a:ext cx="2011680" cy="1280160"/>
          </a:xfrm>
          <a:prstGeom prst="rect">
            <a:avLst/>
          </a:prstGeom>
          <a:noFill/>
          <a:ln>
            <a:noFill/>
          </a:ln>
        </p:spPr>
      </p:pic>
      <p:pic>
        <p:nvPicPr>
          <p:cNvPr id="280" name="Google Shape;280;p16" descr="egyptian.gif"/>
          <p:cNvPicPr preferRelativeResize="0"/>
          <p:nvPr/>
        </p:nvPicPr>
        <p:blipFill rotWithShape="1">
          <a:blip r:embed="rId4" cstate="print">
            <a:alphaModFix/>
          </a:blip>
          <a:srcRect/>
          <a:stretch/>
        </p:blipFill>
        <p:spPr>
          <a:xfrm rot="7200000">
            <a:off x="7431718" y="3043939"/>
            <a:ext cx="2011680" cy="1280160"/>
          </a:xfrm>
          <a:prstGeom prst="rect">
            <a:avLst/>
          </a:prstGeom>
          <a:noFill/>
          <a:ln>
            <a:noFill/>
          </a:ln>
        </p:spPr>
      </p:pic>
      <p:pic>
        <p:nvPicPr>
          <p:cNvPr id="281" name="Google Shape;281;p16" descr="egyptian.gif"/>
          <p:cNvPicPr preferRelativeResize="0"/>
          <p:nvPr/>
        </p:nvPicPr>
        <p:blipFill rotWithShape="1">
          <a:blip r:embed="rId4" cstate="print">
            <a:alphaModFix/>
          </a:blip>
          <a:srcRect/>
          <a:stretch/>
        </p:blipFill>
        <p:spPr>
          <a:xfrm rot="-7200000" flipH="1">
            <a:off x="6181322" y="3043939"/>
            <a:ext cx="2011680" cy="1280160"/>
          </a:xfrm>
          <a:prstGeom prst="rect">
            <a:avLst/>
          </a:prstGeom>
          <a:noFill/>
          <a:ln>
            <a:noFill/>
          </a:ln>
        </p:spPr>
      </p:pic>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pic>
        <p:nvPicPr>
          <p:cNvPr id="77" name="Picture 76" descr="egyptian.gif"/>
          <p:cNvPicPr>
            <a:picLocks noChangeAspect="1"/>
          </p:cNvPicPr>
          <p:nvPr/>
        </p:nvPicPr>
        <p:blipFill>
          <a:blip r:embed="rId4" cstate="print"/>
          <a:stretch>
            <a:fillRect/>
          </a:stretch>
        </p:blipFill>
        <p:spPr>
          <a:xfrm rot="14400000" flipH="1">
            <a:off x="6957826" y="3459621"/>
            <a:ext cx="614477" cy="365760"/>
          </a:xfrm>
          <a:prstGeom prst="rect">
            <a:avLst/>
          </a:prstGeom>
        </p:spPr>
      </p:pic>
      <p:pic>
        <p:nvPicPr>
          <p:cNvPr id="78" name="Picture 77" descr="egyptian.gif"/>
          <p:cNvPicPr>
            <a:picLocks noChangeAspect="1"/>
          </p:cNvPicPr>
          <p:nvPr/>
        </p:nvPicPr>
        <p:blipFill>
          <a:blip r:embed="rId4" cstate="print"/>
          <a:stretch>
            <a:fillRect/>
          </a:stretch>
        </p:blipFill>
        <p:spPr>
          <a:xfrm rot="14400000" flipH="1">
            <a:off x="6809008" y="3675645"/>
            <a:ext cx="614477" cy="365760"/>
          </a:xfrm>
          <a:prstGeom prst="rect">
            <a:avLst/>
          </a:prstGeom>
        </p:spPr>
      </p:pic>
      <p:pic>
        <p:nvPicPr>
          <p:cNvPr id="79" name="Picture 78" descr="egyptian.gif"/>
          <p:cNvPicPr>
            <a:picLocks noChangeAspect="1"/>
          </p:cNvPicPr>
          <p:nvPr/>
        </p:nvPicPr>
        <p:blipFill>
          <a:blip r:embed="rId4" cstate="print"/>
          <a:stretch>
            <a:fillRect/>
          </a:stretch>
        </p:blipFill>
        <p:spPr>
          <a:xfrm rot="14400000" flipH="1">
            <a:off x="6664991" y="3459621"/>
            <a:ext cx="614477" cy="365760"/>
          </a:xfrm>
          <a:prstGeom prst="rect">
            <a:avLst/>
          </a:prstGeom>
        </p:spPr>
      </p:pic>
      <p:pic>
        <p:nvPicPr>
          <p:cNvPr id="80" name="Picture 79" descr="egyptian.gif"/>
          <p:cNvPicPr>
            <a:picLocks noChangeAspect="1"/>
          </p:cNvPicPr>
          <p:nvPr/>
        </p:nvPicPr>
        <p:blipFill>
          <a:blip r:embed="rId4" cstate="print"/>
          <a:stretch>
            <a:fillRect/>
          </a:stretch>
        </p:blipFill>
        <p:spPr>
          <a:xfrm rot="14400000" flipH="1">
            <a:off x="7097040" y="3675645"/>
            <a:ext cx="614477" cy="365760"/>
          </a:xfrm>
          <a:prstGeom prst="rect">
            <a:avLst/>
          </a:prstGeom>
        </p:spPr>
      </p:pic>
      <p:pic>
        <p:nvPicPr>
          <p:cNvPr id="81" name="Picture 80" descr="egyptian.gif"/>
          <p:cNvPicPr>
            <a:picLocks noChangeAspect="1"/>
          </p:cNvPicPr>
          <p:nvPr/>
        </p:nvPicPr>
        <p:blipFill>
          <a:blip r:embed="rId4" cstate="print"/>
          <a:stretch>
            <a:fillRect/>
          </a:stretch>
        </p:blipFill>
        <p:spPr>
          <a:xfrm rot="14400000" flipH="1">
            <a:off x="7097040" y="3243597"/>
            <a:ext cx="614477" cy="365760"/>
          </a:xfrm>
          <a:prstGeom prst="rect">
            <a:avLst/>
          </a:prstGeom>
        </p:spPr>
      </p:pic>
      <p:pic>
        <p:nvPicPr>
          <p:cNvPr id="82" name="Picture 81" descr="egyptian.gif"/>
          <p:cNvPicPr>
            <a:picLocks noChangeAspect="1"/>
          </p:cNvPicPr>
          <p:nvPr/>
        </p:nvPicPr>
        <p:blipFill>
          <a:blip r:embed="rId4" cstate="print"/>
          <a:stretch>
            <a:fillRect/>
          </a:stretch>
        </p:blipFill>
        <p:spPr>
          <a:xfrm rot="14400000" flipH="1">
            <a:off x="7265131" y="3459621"/>
            <a:ext cx="614477" cy="365760"/>
          </a:xfrm>
          <a:prstGeom prst="rect">
            <a:avLst/>
          </a:prstGeom>
        </p:spPr>
      </p:pic>
      <p:pic>
        <p:nvPicPr>
          <p:cNvPr id="83" name="Picture 82" descr="egyptian.gif"/>
          <p:cNvPicPr>
            <a:picLocks noChangeAspect="1"/>
          </p:cNvPicPr>
          <p:nvPr/>
        </p:nvPicPr>
        <p:blipFill>
          <a:blip r:embed="rId4" cstate="print"/>
          <a:stretch>
            <a:fillRect/>
          </a:stretch>
        </p:blipFill>
        <p:spPr>
          <a:xfrm rot="14400000" flipH="1">
            <a:off x="6809008" y="3243597"/>
            <a:ext cx="614477" cy="365760"/>
          </a:xfrm>
          <a:prstGeom prst="rect">
            <a:avLst/>
          </a:prstGeom>
        </p:spPr>
      </p:pic>
      <p:sp>
        <p:nvSpPr>
          <p:cNvPr id="19" name="WordArt 2"/>
          <p:cNvSpPr>
            <a:spLocks noChangeArrowheads="1" noChangeShapeType="1" noTextEdit="1"/>
          </p:cNvSpPr>
          <p:nvPr/>
        </p:nvSpPr>
        <p:spPr bwMode="auto">
          <a:xfrm>
            <a:off x="6876256" y="116632"/>
            <a:ext cx="1872208" cy="1440160"/>
          </a:xfrm>
          <a:prstGeom prst="rect">
            <a:avLst/>
          </a:prstGeom>
        </p:spPr>
        <p:txBody>
          <a:bodyPr wrap="none" fromWordArt="1">
            <a:prstTxWarp prst="textArchUp">
              <a:avLst>
                <a:gd name="adj" fmla="val 11999963"/>
              </a:avLst>
            </a:prstTxWarp>
          </a:bodyPr>
          <a:lstStyle/>
          <a:p>
            <a:pPr algn="ctr" rtl="0"/>
            <a:r>
              <a:rPr lang="en-CA" sz="1200" kern="10" dirty="0" smtClean="0">
                <a:ln w="9525">
                  <a:solidFill>
                    <a:srgbClr val="000000"/>
                  </a:solidFill>
                  <a:round/>
                  <a:headEnd/>
                  <a:tailEnd/>
                </a:ln>
                <a:solidFill>
                  <a:srgbClr val="FFC000"/>
                </a:solidFill>
              </a:rPr>
              <a:t> THE LORD</a:t>
            </a:r>
            <a:endParaRPr lang="en-CA" sz="1200" kern="10" spc="0" dirty="0">
              <a:ln w="9525">
                <a:solidFill>
                  <a:srgbClr val="000000"/>
                </a:solidFill>
                <a:round/>
                <a:headEnd/>
                <a:tailEnd/>
              </a:ln>
              <a:solidFill>
                <a:srgbClr val="FFC000"/>
              </a:solidFill>
              <a:effectLst/>
            </a:endParaRPr>
          </a:p>
        </p:txBody>
      </p:sp>
      <p:sp>
        <p:nvSpPr>
          <p:cNvPr id="20" name="TextBox 19"/>
          <p:cNvSpPr txBox="1"/>
          <p:nvPr/>
        </p:nvSpPr>
        <p:spPr>
          <a:xfrm>
            <a:off x="-36512" y="44624"/>
            <a:ext cx="9144000" cy="523220"/>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rPr>
              <a:t>2. Ransom, redemption in Christ. Thank you, Lord! </a:t>
            </a:r>
            <a:endParaRPr lang="en-CA" sz="2800" dirty="0">
              <a:solidFill>
                <a:srgbClr val="FF0000"/>
              </a:solidFill>
              <a:latin typeface="Calibri" pitchFamily="34" charset="0"/>
            </a:endParaRPr>
          </a:p>
        </p:txBody>
      </p:sp>
      <p:sp>
        <p:nvSpPr>
          <p:cNvPr id="22" name="TextBox 21"/>
          <p:cNvSpPr txBox="1"/>
          <p:nvPr/>
        </p:nvSpPr>
        <p:spPr>
          <a:xfrm>
            <a:off x="251520" y="746701"/>
            <a:ext cx="8496944" cy="954107"/>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“the Son of Man came not to be served but to serve, and to give his life as a </a:t>
            </a:r>
            <a:r>
              <a:rPr lang="en-CA" sz="2800" b="1" dirty="0" smtClean="0">
                <a:solidFill>
                  <a:srgbClr val="FF0000"/>
                </a:solidFill>
                <a:latin typeface="Calibri" pitchFamily="34" charset="0"/>
                <a:cs typeface="Calibri" pitchFamily="34" charset="0"/>
              </a:rPr>
              <a:t>ransom</a:t>
            </a:r>
            <a:r>
              <a:rPr lang="en-CA" sz="2800" b="1" dirty="0" smtClean="0">
                <a:solidFill>
                  <a:schemeClr val="bg1"/>
                </a:solidFill>
                <a:latin typeface="Calibri" pitchFamily="34" charset="0"/>
                <a:cs typeface="Calibri" pitchFamily="34" charset="0"/>
              </a:rPr>
              <a:t> for many” Mat 20:28</a:t>
            </a:r>
            <a:endParaRPr lang="x-none" sz="2800" smtClean="0"/>
          </a:p>
        </p:txBody>
      </p:sp>
      <p:pic>
        <p:nvPicPr>
          <p:cNvPr id="23" name="Picture 22" descr="chains 3.JPG"/>
          <p:cNvPicPr>
            <a:picLocks noChangeAspect="1"/>
          </p:cNvPicPr>
          <p:nvPr/>
        </p:nvPicPr>
        <p:blipFill>
          <a:blip r:embed="rId5" cstate="print"/>
          <a:srcRect l="2863" t="3982" r="2625" b="8808"/>
          <a:stretch>
            <a:fillRect/>
          </a:stretch>
        </p:blipFill>
        <p:spPr>
          <a:xfrm>
            <a:off x="107504" y="2060848"/>
            <a:ext cx="2664296" cy="2448272"/>
          </a:xfrm>
          <a:prstGeom prst="rect">
            <a:avLst/>
          </a:prstGeom>
        </p:spPr>
      </p:pic>
      <p:sp>
        <p:nvSpPr>
          <p:cNvPr id="24" name="TextBox 4"/>
          <p:cNvSpPr txBox="1">
            <a:spLocks noChangeArrowheads="1"/>
          </p:cNvSpPr>
          <p:nvPr/>
        </p:nvSpPr>
        <p:spPr bwMode="auto">
          <a:xfrm>
            <a:off x="1691680" y="2204864"/>
            <a:ext cx="1160895" cy="2308324"/>
          </a:xfrm>
          <a:prstGeom prst="rect">
            <a:avLst/>
          </a:prstGeom>
          <a:noFill/>
          <a:ln w="9525">
            <a:noFill/>
            <a:miter lim="800000"/>
            <a:headEnd/>
            <a:tailEnd/>
          </a:ln>
        </p:spPr>
        <p:txBody>
          <a:bodyPr wrap="none">
            <a:spAutoFit/>
          </a:bodyPr>
          <a:lstStyle/>
          <a:p>
            <a:pPr algn="ctr"/>
            <a:r>
              <a:rPr lang="en-CA" sz="2400" dirty="0" smtClean="0"/>
              <a:t>chains </a:t>
            </a:r>
          </a:p>
          <a:p>
            <a:pPr algn="ctr"/>
            <a:r>
              <a:rPr lang="en-CA" sz="2400" dirty="0" smtClean="0"/>
              <a:t>of</a:t>
            </a:r>
          </a:p>
          <a:p>
            <a:pPr algn="ctr"/>
            <a:r>
              <a:rPr lang="en-CA" sz="2400" dirty="0" smtClean="0"/>
              <a:t>sin</a:t>
            </a:r>
          </a:p>
          <a:p>
            <a:pPr algn="ctr"/>
            <a:r>
              <a:rPr lang="en-CA" sz="2400" dirty="0" smtClean="0"/>
              <a:t>Satan</a:t>
            </a:r>
          </a:p>
          <a:p>
            <a:pPr algn="ctr"/>
            <a:r>
              <a:rPr lang="en-CA" sz="2400" dirty="0" smtClean="0"/>
              <a:t>death</a:t>
            </a:r>
          </a:p>
          <a:p>
            <a:pPr algn="ctr"/>
            <a:r>
              <a:rPr lang="en-CA" sz="2400" dirty="0" smtClean="0"/>
              <a:t>hell</a:t>
            </a:r>
            <a:endParaRPr lang="en-CA" sz="2400" dirty="0"/>
          </a:p>
        </p:txBody>
      </p:sp>
      <p:sp>
        <p:nvSpPr>
          <p:cNvPr id="25" name="Rectangle 24"/>
          <p:cNvSpPr/>
          <p:nvPr/>
        </p:nvSpPr>
        <p:spPr>
          <a:xfrm>
            <a:off x="107504" y="4509120"/>
            <a:ext cx="3278462" cy="830997"/>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400" b="1" dirty="0" smtClean="0">
                <a:ln w="50800"/>
                <a:solidFill>
                  <a:schemeClr val="bg1">
                    <a:shade val="50000"/>
                  </a:schemeClr>
                </a:solidFill>
              </a:rPr>
              <a:t>chains </a:t>
            </a:r>
            <a:r>
              <a:rPr lang="en-US" sz="2400" b="1" dirty="0" err="1" smtClean="0">
                <a:ln w="50800"/>
                <a:solidFill>
                  <a:schemeClr val="bg1">
                    <a:shade val="50000"/>
                  </a:schemeClr>
                </a:solidFill>
              </a:rPr>
              <a:t>chains</a:t>
            </a:r>
            <a:r>
              <a:rPr lang="en-US" sz="2400" b="1" dirty="0" smtClean="0">
                <a:ln w="50800"/>
                <a:solidFill>
                  <a:schemeClr val="bg1">
                    <a:shade val="50000"/>
                  </a:schemeClr>
                </a:solidFill>
              </a:rPr>
              <a:t> </a:t>
            </a:r>
            <a:r>
              <a:rPr lang="en-US" sz="2400" b="1" dirty="0" err="1" smtClean="0">
                <a:ln w="50800"/>
                <a:solidFill>
                  <a:schemeClr val="bg1">
                    <a:shade val="50000"/>
                  </a:schemeClr>
                </a:solidFill>
              </a:rPr>
              <a:t>chains</a:t>
            </a:r>
            <a:endParaRPr lang="en-US" sz="2400" b="1" dirty="0" smtClean="0">
              <a:ln w="50800"/>
              <a:solidFill>
                <a:schemeClr val="bg1">
                  <a:shade val="50000"/>
                </a:schemeClr>
              </a:solidFill>
            </a:endParaRPr>
          </a:p>
          <a:p>
            <a:pPr algn="ctr"/>
            <a:r>
              <a:rPr lang="en-US" sz="2400" b="1" dirty="0" smtClean="0">
                <a:ln w="50800"/>
                <a:solidFill>
                  <a:schemeClr val="bg1">
                    <a:shade val="50000"/>
                  </a:schemeClr>
                </a:solidFill>
              </a:rPr>
              <a:t>s</a:t>
            </a:r>
            <a:r>
              <a:rPr lang="en-US" sz="2400" b="1" cap="none" spc="0" dirty="0" smtClean="0">
                <a:ln w="50800"/>
                <a:solidFill>
                  <a:schemeClr val="bg1">
                    <a:shade val="50000"/>
                  </a:schemeClr>
                </a:solidFill>
                <a:effectLst/>
              </a:rPr>
              <a:t>lave </a:t>
            </a:r>
            <a:r>
              <a:rPr lang="en-US" sz="2400" b="1" cap="none" spc="0" dirty="0" err="1" smtClean="0">
                <a:ln w="50800"/>
                <a:solidFill>
                  <a:schemeClr val="bg1">
                    <a:shade val="50000"/>
                  </a:schemeClr>
                </a:solidFill>
                <a:effectLst/>
              </a:rPr>
              <a:t>slave</a:t>
            </a:r>
            <a:r>
              <a:rPr lang="en-US" sz="2400" b="1" cap="none" spc="0" dirty="0" smtClean="0">
                <a:ln w="50800"/>
                <a:solidFill>
                  <a:schemeClr val="bg1">
                    <a:shade val="50000"/>
                  </a:schemeClr>
                </a:solidFill>
                <a:effectLst/>
              </a:rPr>
              <a:t> </a:t>
            </a:r>
            <a:r>
              <a:rPr lang="en-US" sz="2400" b="1" cap="none" spc="0" dirty="0" err="1" smtClean="0">
                <a:ln w="50800"/>
                <a:solidFill>
                  <a:schemeClr val="bg1">
                    <a:shade val="50000"/>
                  </a:schemeClr>
                </a:solidFill>
                <a:effectLst/>
              </a:rPr>
              <a:t>slave</a:t>
            </a:r>
            <a:endParaRPr lang="en-US" sz="2400" b="1" cap="none" spc="0" dirty="0">
              <a:ln w="50800" cap="rnd"/>
              <a:solidFill>
                <a:schemeClr val="bg1">
                  <a:shade val="50000"/>
                </a:schemeClr>
              </a:solidFill>
              <a:effectLst/>
            </a:endParaRPr>
          </a:p>
        </p:txBody>
      </p:sp>
      <p:pic>
        <p:nvPicPr>
          <p:cNvPr id="26" name="Picture 25" descr="lord-jesus-christ-coming-293608.gif"/>
          <p:cNvPicPr>
            <a:picLocks noChangeAspect="1"/>
          </p:cNvPicPr>
          <p:nvPr/>
        </p:nvPicPr>
        <p:blipFill>
          <a:blip r:embed="rId6" cstate="print"/>
          <a:srcRect b="36140"/>
          <a:stretch>
            <a:fillRect/>
          </a:stretch>
        </p:blipFill>
        <p:spPr>
          <a:xfrm>
            <a:off x="3232807" y="1988840"/>
            <a:ext cx="2851361" cy="2651760"/>
          </a:xfrm>
          <a:prstGeom prst="star32">
            <a:avLst/>
          </a:prstGeom>
        </p:spPr>
      </p:pic>
      <p:sp>
        <p:nvSpPr>
          <p:cNvPr id="27" name="Rectangle 26"/>
          <p:cNvSpPr/>
          <p:nvPr/>
        </p:nvSpPr>
        <p:spPr>
          <a:xfrm>
            <a:off x="4513704" y="2996952"/>
            <a:ext cx="27432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9" name="Rectangle 28"/>
          <p:cNvSpPr/>
          <p:nvPr/>
        </p:nvSpPr>
        <p:spPr>
          <a:xfrm>
            <a:off x="4067944" y="3140968"/>
            <a:ext cx="118872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TextBox 9"/>
          <p:cNvSpPr txBox="1">
            <a:spLocks noChangeArrowheads="1"/>
          </p:cNvSpPr>
          <p:nvPr/>
        </p:nvSpPr>
        <p:spPr bwMode="auto">
          <a:xfrm>
            <a:off x="3851920" y="2996952"/>
            <a:ext cx="1656184" cy="492443"/>
          </a:xfrm>
          <a:prstGeom prst="rect">
            <a:avLst/>
          </a:prstGeom>
          <a:noFill/>
          <a:ln w="9525">
            <a:noFill/>
            <a:miter lim="800000"/>
            <a:headEnd/>
            <a:tailEnd/>
          </a:ln>
        </p:spPr>
        <p:txBody>
          <a:bodyPr wrap="square">
            <a:spAutoFit/>
          </a:bodyPr>
          <a:lstStyle/>
          <a:p>
            <a:pPr algn="ctr"/>
            <a:endParaRPr lang="en-CA" sz="200" b="1" dirty="0" smtClean="0"/>
          </a:p>
          <a:p>
            <a:pPr algn="ctr"/>
            <a:r>
              <a:rPr lang="en-CA" sz="2400" b="1" dirty="0" smtClean="0"/>
              <a:t>ransom</a:t>
            </a:r>
            <a:endParaRPr lang="en-CA" sz="2400" b="1" dirty="0"/>
          </a:p>
        </p:txBody>
      </p:sp>
      <p:sp>
        <p:nvSpPr>
          <p:cNvPr id="30" name="TextBox 29"/>
          <p:cNvSpPr txBox="1"/>
          <p:nvPr/>
        </p:nvSpPr>
        <p:spPr>
          <a:xfrm>
            <a:off x="214282" y="5661248"/>
            <a:ext cx="8786842" cy="954107"/>
          </a:xfrm>
          <a:prstGeom prst="rect">
            <a:avLst/>
          </a:prstGeom>
          <a:noFill/>
        </p:spPr>
        <p:txBody>
          <a:bodyPr wrap="square" rtlCol="0">
            <a:spAutoFit/>
          </a:bodyPr>
          <a:lstStyle/>
          <a:p>
            <a:r>
              <a:rPr lang="en-US" sz="2800" b="1" dirty="0" smtClean="0">
                <a:solidFill>
                  <a:schemeClr val="bg1"/>
                </a:solidFill>
                <a:latin typeface="Calibri" pitchFamily="34" charset="0"/>
              </a:rPr>
              <a:t>“</a:t>
            </a:r>
            <a:r>
              <a:rPr lang="en-CA" sz="2800" b="1" dirty="0" smtClean="0">
                <a:solidFill>
                  <a:schemeClr val="bg1"/>
                </a:solidFill>
                <a:latin typeface="Calibri" pitchFamily="34" charset="0"/>
              </a:rPr>
              <a:t>all have sinned . . . and are justified by his grace as a gift, through the </a:t>
            </a:r>
            <a:r>
              <a:rPr lang="en-CA" sz="2800" b="1" dirty="0" smtClean="0">
                <a:solidFill>
                  <a:srgbClr val="FF0000"/>
                </a:solidFill>
                <a:latin typeface="Calibri" pitchFamily="34" charset="0"/>
              </a:rPr>
              <a:t>redemption</a:t>
            </a:r>
            <a:r>
              <a:rPr lang="en-CA" sz="2800" b="1" dirty="0" smtClean="0">
                <a:solidFill>
                  <a:schemeClr val="bg1"/>
                </a:solidFill>
                <a:latin typeface="Calibri" pitchFamily="34" charset="0"/>
              </a:rPr>
              <a:t> that is in Christ” Rom 3:23-24 </a:t>
            </a:r>
          </a:p>
        </p:txBody>
      </p:sp>
      <p:sp>
        <p:nvSpPr>
          <p:cNvPr id="31" name="TextBox 30"/>
          <p:cNvSpPr txBox="1"/>
          <p:nvPr/>
        </p:nvSpPr>
        <p:spPr>
          <a:xfrm>
            <a:off x="3635896" y="4653136"/>
            <a:ext cx="2088232" cy="707886"/>
          </a:xfrm>
          <a:prstGeom prst="rect">
            <a:avLst/>
          </a:prstGeom>
          <a:noFill/>
        </p:spPr>
        <p:txBody>
          <a:bodyPr wrap="square" rtlCol="0">
            <a:spAutoFit/>
          </a:bodyPr>
          <a:lstStyle/>
          <a:p>
            <a:pPr algn="ctr"/>
            <a:r>
              <a:rPr lang="en-CA" sz="1000" dirty="0" err="1" smtClean="0">
                <a:solidFill>
                  <a:schemeClr val="tx1">
                    <a:lumMod val="95000"/>
                  </a:schemeClr>
                </a:solidFill>
              </a:rPr>
              <a:t>smileys</a:t>
            </a:r>
            <a:r>
              <a:rPr lang="en-CA" sz="1000" dirty="0" smtClean="0">
                <a:solidFill>
                  <a:schemeClr val="tx1">
                    <a:lumMod val="95000"/>
                  </a:schemeClr>
                </a:solidFill>
              </a:rPr>
              <a:t> © sherv.net</a:t>
            </a:r>
          </a:p>
          <a:p>
            <a:pPr algn="ctr"/>
            <a:r>
              <a:rPr lang="en-CA" altLang="ko-KR" sz="1000" dirty="0" smtClean="0">
                <a:solidFill>
                  <a:schemeClr val="tx1">
                    <a:lumMod val="95000"/>
                  </a:schemeClr>
                </a:solidFill>
              </a:rPr>
              <a:t>Jesus © </a:t>
            </a:r>
            <a:r>
              <a:rPr lang="en-CA" sz="1000" dirty="0" smtClean="0">
                <a:solidFill>
                  <a:schemeClr val="tx1">
                    <a:lumMod val="95000"/>
                  </a:schemeClr>
                </a:solidFill>
              </a:rPr>
              <a:t>GospelGifs.com </a:t>
            </a:r>
          </a:p>
          <a:p>
            <a:pPr algn="ctr"/>
            <a:r>
              <a:rPr lang="en-CA" sz="1000" dirty="0" smtClean="0">
                <a:solidFill>
                  <a:schemeClr val="tx1">
                    <a:lumMod val="95000"/>
                  </a:schemeClr>
                </a:solidFill>
              </a:rPr>
              <a:t>pulsing heart © clipartbest.com</a:t>
            </a:r>
          </a:p>
          <a:p>
            <a:pPr algn="ctr"/>
            <a:r>
              <a:rPr lang="en-CA" sz="1000" dirty="0" smtClean="0">
                <a:solidFill>
                  <a:schemeClr val="tx1">
                    <a:lumMod val="95000"/>
                  </a:schemeClr>
                </a:solidFill>
              </a:rPr>
              <a:t>Jumping heart © www.fg-a.com</a:t>
            </a:r>
          </a:p>
        </p:txBody>
      </p:sp>
      <p:pic>
        <p:nvPicPr>
          <p:cNvPr id="32" name="Picture 31" descr="www.fg-a.com valentine 2-jumping-heart.gif"/>
          <p:cNvPicPr>
            <a:picLocks noChangeAspect="1"/>
          </p:cNvPicPr>
          <p:nvPr/>
        </p:nvPicPr>
        <p:blipFill>
          <a:blip r:embed="rId7" cstate="print"/>
          <a:stretch>
            <a:fillRect/>
          </a:stretch>
        </p:blipFill>
        <p:spPr>
          <a:xfrm>
            <a:off x="7245424" y="2852936"/>
            <a:ext cx="1143000" cy="1333500"/>
          </a:xfrm>
          <a:prstGeom prst="rect">
            <a:avLst/>
          </a:prstGeom>
        </p:spPr>
      </p:pic>
      <p:sp>
        <p:nvSpPr>
          <p:cNvPr id="33" name="Rectangle 32"/>
          <p:cNvSpPr/>
          <p:nvPr/>
        </p:nvSpPr>
        <p:spPr>
          <a:xfrm>
            <a:off x="6448508" y="4509120"/>
            <a:ext cx="2691764" cy="830997"/>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400" b="1" dirty="0" smtClean="0">
                <a:ln w="50800"/>
                <a:solidFill>
                  <a:schemeClr val="bg1">
                    <a:shade val="50000"/>
                  </a:schemeClr>
                </a:solidFill>
              </a:rPr>
              <a:t>f</a:t>
            </a:r>
            <a:r>
              <a:rPr lang="en-US" sz="2400" b="1" cap="none" spc="0" dirty="0" smtClean="0">
                <a:ln w="50800"/>
                <a:solidFill>
                  <a:schemeClr val="bg1">
                    <a:shade val="50000"/>
                  </a:schemeClr>
                </a:solidFill>
                <a:effectLst/>
              </a:rPr>
              <a:t>ree </a:t>
            </a:r>
            <a:r>
              <a:rPr lang="en-US" sz="2400" b="1" cap="none" spc="0" dirty="0" err="1" smtClean="0">
                <a:ln w="50800"/>
                <a:solidFill>
                  <a:schemeClr val="bg1">
                    <a:shade val="50000"/>
                  </a:schemeClr>
                </a:solidFill>
                <a:effectLst/>
              </a:rPr>
              <a:t>free</a:t>
            </a:r>
            <a:r>
              <a:rPr lang="en-US" sz="2400" b="1" cap="none" spc="0" dirty="0" smtClean="0">
                <a:ln w="50800"/>
                <a:solidFill>
                  <a:schemeClr val="bg1">
                    <a:shade val="50000"/>
                  </a:schemeClr>
                </a:solidFill>
                <a:effectLst/>
              </a:rPr>
              <a:t> </a:t>
            </a:r>
            <a:r>
              <a:rPr lang="en-US" sz="2400" b="1" cap="none" spc="0" dirty="0" err="1" smtClean="0">
                <a:ln w="50800"/>
                <a:solidFill>
                  <a:schemeClr val="bg1">
                    <a:shade val="50000"/>
                  </a:schemeClr>
                </a:solidFill>
                <a:effectLst/>
              </a:rPr>
              <a:t>free</a:t>
            </a:r>
            <a:endParaRPr lang="en-US" sz="2400" b="1" cap="none" spc="0" dirty="0" smtClean="0">
              <a:ln w="50800"/>
              <a:solidFill>
                <a:schemeClr val="bg1">
                  <a:shade val="50000"/>
                </a:schemeClr>
              </a:solidFill>
              <a:effectLst/>
            </a:endParaRPr>
          </a:p>
          <a:p>
            <a:pPr algn="ctr"/>
            <a:r>
              <a:rPr lang="en-US" sz="2400" b="1" dirty="0" smtClean="0">
                <a:ln w="50800"/>
                <a:solidFill>
                  <a:schemeClr val="bg1">
                    <a:shade val="50000"/>
                  </a:schemeClr>
                </a:solidFill>
              </a:rPr>
              <a:t>bought to belong</a:t>
            </a:r>
            <a:endParaRPr lang="en-US" sz="2400" b="1" cap="none" spc="0" dirty="0">
              <a:ln w="50800" cap="rnd"/>
              <a:solidFill>
                <a:schemeClr val="bg1">
                  <a:shade val="50000"/>
                </a:schemeClr>
              </a:solidFill>
              <a:effectLst/>
            </a:endParaRPr>
          </a:p>
        </p:txBody>
      </p:sp>
      <p:sp>
        <p:nvSpPr>
          <p:cNvPr id="34" name="TextBox 9"/>
          <p:cNvSpPr txBox="1">
            <a:spLocks noChangeArrowheads="1"/>
          </p:cNvSpPr>
          <p:nvPr/>
        </p:nvSpPr>
        <p:spPr bwMode="auto">
          <a:xfrm>
            <a:off x="6876256" y="1916832"/>
            <a:ext cx="1872208" cy="461665"/>
          </a:xfrm>
          <a:prstGeom prst="rect">
            <a:avLst/>
          </a:prstGeom>
          <a:noFill/>
          <a:ln w="9525">
            <a:noFill/>
            <a:miter lim="800000"/>
            <a:headEnd/>
            <a:tailEnd/>
          </a:ln>
        </p:spPr>
        <p:txBody>
          <a:bodyPr wrap="square">
            <a:spAutoFit/>
          </a:bodyPr>
          <a:lstStyle/>
          <a:p>
            <a:pPr algn="ctr"/>
            <a:r>
              <a:rPr lang="en-CA" sz="2400" b="1" dirty="0" smtClean="0"/>
              <a:t>redemption</a:t>
            </a:r>
            <a:endParaRPr lang="en-CA" sz="2400" b="1" dirty="0"/>
          </a:p>
        </p:txBody>
      </p:sp>
      <p:sp>
        <p:nvSpPr>
          <p:cNvPr id="35" name="TextBox 34"/>
          <p:cNvSpPr txBox="1"/>
          <p:nvPr/>
        </p:nvSpPr>
        <p:spPr>
          <a:xfrm>
            <a:off x="-252536" y="2924944"/>
            <a:ext cx="2520280" cy="215444"/>
          </a:xfrm>
          <a:prstGeom prst="rect">
            <a:avLst/>
          </a:prstGeom>
          <a:noFill/>
        </p:spPr>
        <p:txBody>
          <a:bodyPr wrap="square" rtlCol="0">
            <a:spAutoFit/>
          </a:bodyPr>
          <a:lstStyle/>
          <a:p>
            <a:pPr algn="ctr"/>
            <a:r>
              <a:rPr lang="en-CA" sz="800" dirty="0" smtClean="0">
                <a:solidFill>
                  <a:schemeClr val="tx1">
                    <a:lumMod val="65000"/>
                  </a:schemeClr>
                </a:solidFill>
              </a:rPr>
              <a:t>No copyright John </a:t>
            </a:r>
            <a:r>
              <a:rPr lang="en-CA" sz="800" dirty="0" err="1" smtClean="0">
                <a:solidFill>
                  <a:schemeClr val="tx1">
                    <a:lumMod val="65000"/>
                  </a:schemeClr>
                </a:solidFill>
              </a:rPr>
              <a:t>Crozier</a:t>
            </a:r>
            <a:endParaRPr lang="en-CA" sz="800" dirty="0">
              <a:solidFill>
                <a:schemeClr val="tx1">
                  <a:lumMod val="65000"/>
                </a:schemeClr>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Shape 263"/>
        <p:cNvGrpSpPr/>
        <p:nvPr/>
      </p:nvGrpSpPr>
      <p:grpSpPr>
        <a:xfrm>
          <a:off x="0" y="0"/>
          <a:ext cx="0" cy="0"/>
          <a:chOff x="0" y="0"/>
          <a:chExt cx="0" cy="0"/>
        </a:xfrm>
      </p:grpSpPr>
      <p:pic>
        <p:nvPicPr>
          <p:cNvPr id="264" name="Google Shape;264;p16" descr="www.clipartbest.com dc6XLjAMi.gif"/>
          <p:cNvPicPr preferRelativeResize="0"/>
          <p:nvPr/>
        </p:nvPicPr>
        <p:blipFill rotWithShape="1">
          <a:blip r:embed="rId3" cstate="print">
            <a:alphaModFix/>
          </a:blip>
          <a:srcRect/>
          <a:stretch/>
        </p:blipFill>
        <p:spPr>
          <a:xfrm>
            <a:off x="6326440" y="1988840"/>
            <a:ext cx="2926080" cy="2056727"/>
          </a:xfrm>
          <a:prstGeom prst="rect">
            <a:avLst/>
          </a:prstGeom>
          <a:noFill/>
          <a:ln>
            <a:noFill/>
          </a:ln>
        </p:spPr>
      </p:pic>
      <p:sp>
        <p:nvSpPr>
          <p:cNvPr id="266" name="Google Shape;266;p16"/>
          <p:cNvSpPr/>
          <p:nvPr/>
        </p:nvSpPr>
        <p:spPr>
          <a:xfrm>
            <a:off x="7440880" y="2924944"/>
            <a:ext cx="731520" cy="18288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6"/>
          <p:cNvSpPr/>
          <p:nvPr/>
        </p:nvSpPr>
        <p:spPr>
          <a:xfrm>
            <a:off x="7701488" y="2780928"/>
            <a:ext cx="182880" cy="73152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9" name="Google Shape;279;p16" descr="egyptian.gif"/>
          <p:cNvPicPr preferRelativeResize="0"/>
          <p:nvPr/>
        </p:nvPicPr>
        <p:blipFill rotWithShape="1">
          <a:blip r:embed="rId4" cstate="print">
            <a:alphaModFix/>
          </a:blip>
          <a:srcRect/>
          <a:stretch/>
        </p:blipFill>
        <p:spPr>
          <a:xfrm>
            <a:off x="6804248" y="1844824"/>
            <a:ext cx="2011680" cy="1280160"/>
          </a:xfrm>
          <a:prstGeom prst="rect">
            <a:avLst/>
          </a:prstGeom>
          <a:noFill/>
          <a:ln>
            <a:noFill/>
          </a:ln>
        </p:spPr>
      </p:pic>
      <p:pic>
        <p:nvPicPr>
          <p:cNvPr id="280" name="Google Shape;280;p16" descr="egyptian.gif"/>
          <p:cNvPicPr preferRelativeResize="0"/>
          <p:nvPr/>
        </p:nvPicPr>
        <p:blipFill rotWithShape="1">
          <a:blip r:embed="rId4" cstate="print">
            <a:alphaModFix/>
          </a:blip>
          <a:srcRect/>
          <a:stretch/>
        </p:blipFill>
        <p:spPr>
          <a:xfrm rot="7200000">
            <a:off x="7359710" y="2683899"/>
            <a:ext cx="2011680" cy="1280160"/>
          </a:xfrm>
          <a:prstGeom prst="rect">
            <a:avLst/>
          </a:prstGeom>
          <a:noFill/>
          <a:ln>
            <a:noFill/>
          </a:ln>
        </p:spPr>
      </p:pic>
      <p:pic>
        <p:nvPicPr>
          <p:cNvPr id="281" name="Google Shape;281;p16" descr="egyptian.gif"/>
          <p:cNvPicPr preferRelativeResize="0"/>
          <p:nvPr/>
        </p:nvPicPr>
        <p:blipFill rotWithShape="1">
          <a:blip r:embed="rId4" cstate="print">
            <a:alphaModFix/>
          </a:blip>
          <a:srcRect/>
          <a:stretch/>
        </p:blipFill>
        <p:spPr>
          <a:xfrm rot="-7200000" flipH="1">
            <a:off x="6207582" y="2683899"/>
            <a:ext cx="2011680" cy="1280160"/>
          </a:xfrm>
          <a:prstGeom prst="rect">
            <a:avLst/>
          </a:prstGeom>
          <a:noFill/>
          <a:ln>
            <a:noFill/>
          </a:ln>
        </p:spPr>
      </p:pic>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pic>
        <p:nvPicPr>
          <p:cNvPr id="77" name="Picture 76" descr="egyptian.gif"/>
          <p:cNvPicPr>
            <a:picLocks noChangeAspect="1"/>
          </p:cNvPicPr>
          <p:nvPr/>
        </p:nvPicPr>
        <p:blipFill>
          <a:blip r:embed="rId4" cstate="print"/>
          <a:stretch>
            <a:fillRect/>
          </a:stretch>
        </p:blipFill>
        <p:spPr>
          <a:xfrm rot="14400000" flipH="1">
            <a:off x="6957826" y="3099581"/>
            <a:ext cx="614477" cy="365760"/>
          </a:xfrm>
          <a:prstGeom prst="rect">
            <a:avLst/>
          </a:prstGeom>
        </p:spPr>
      </p:pic>
      <p:pic>
        <p:nvPicPr>
          <p:cNvPr id="78" name="Picture 77" descr="egyptian.gif"/>
          <p:cNvPicPr>
            <a:picLocks noChangeAspect="1"/>
          </p:cNvPicPr>
          <p:nvPr/>
        </p:nvPicPr>
        <p:blipFill>
          <a:blip r:embed="rId4" cstate="print"/>
          <a:stretch>
            <a:fillRect/>
          </a:stretch>
        </p:blipFill>
        <p:spPr>
          <a:xfrm rot="14400000" flipH="1">
            <a:off x="6809009" y="3315605"/>
            <a:ext cx="614477" cy="365760"/>
          </a:xfrm>
          <a:prstGeom prst="rect">
            <a:avLst/>
          </a:prstGeom>
        </p:spPr>
      </p:pic>
      <p:pic>
        <p:nvPicPr>
          <p:cNvPr id="79" name="Picture 78" descr="egyptian.gif"/>
          <p:cNvPicPr>
            <a:picLocks noChangeAspect="1"/>
          </p:cNvPicPr>
          <p:nvPr/>
        </p:nvPicPr>
        <p:blipFill>
          <a:blip r:embed="rId4" cstate="print"/>
          <a:stretch>
            <a:fillRect/>
          </a:stretch>
        </p:blipFill>
        <p:spPr>
          <a:xfrm rot="14400000" flipH="1">
            <a:off x="6664991" y="3104627"/>
            <a:ext cx="614477" cy="365760"/>
          </a:xfrm>
          <a:prstGeom prst="rect">
            <a:avLst/>
          </a:prstGeom>
        </p:spPr>
      </p:pic>
      <p:pic>
        <p:nvPicPr>
          <p:cNvPr id="80" name="Picture 79" descr="egyptian.gif"/>
          <p:cNvPicPr>
            <a:picLocks noChangeAspect="1"/>
          </p:cNvPicPr>
          <p:nvPr/>
        </p:nvPicPr>
        <p:blipFill>
          <a:blip r:embed="rId4" cstate="print"/>
          <a:stretch>
            <a:fillRect/>
          </a:stretch>
        </p:blipFill>
        <p:spPr>
          <a:xfrm rot="14400000" flipH="1">
            <a:off x="7121115" y="3315605"/>
            <a:ext cx="614477" cy="365760"/>
          </a:xfrm>
          <a:prstGeom prst="rect">
            <a:avLst/>
          </a:prstGeom>
        </p:spPr>
      </p:pic>
      <p:pic>
        <p:nvPicPr>
          <p:cNvPr id="81" name="Picture 80" descr="egyptian.gif"/>
          <p:cNvPicPr>
            <a:picLocks noChangeAspect="1"/>
          </p:cNvPicPr>
          <p:nvPr/>
        </p:nvPicPr>
        <p:blipFill>
          <a:blip r:embed="rId4" cstate="print"/>
          <a:stretch>
            <a:fillRect/>
          </a:stretch>
        </p:blipFill>
        <p:spPr>
          <a:xfrm rot="14400000" flipH="1">
            <a:off x="7265131" y="3104627"/>
            <a:ext cx="614477" cy="365760"/>
          </a:xfrm>
          <a:prstGeom prst="rect">
            <a:avLst/>
          </a:prstGeom>
        </p:spPr>
      </p:pic>
      <p:pic>
        <p:nvPicPr>
          <p:cNvPr id="82" name="Picture 81" descr="egyptian.gif"/>
          <p:cNvPicPr>
            <a:picLocks noChangeAspect="1"/>
          </p:cNvPicPr>
          <p:nvPr/>
        </p:nvPicPr>
        <p:blipFill>
          <a:blip r:embed="rId4" cstate="print"/>
          <a:stretch>
            <a:fillRect/>
          </a:stretch>
        </p:blipFill>
        <p:spPr>
          <a:xfrm rot="14400000" flipH="1">
            <a:off x="7121115" y="2888603"/>
            <a:ext cx="614477" cy="365760"/>
          </a:xfrm>
          <a:prstGeom prst="rect">
            <a:avLst/>
          </a:prstGeom>
        </p:spPr>
      </p:pic>
      <p:pic>
        <p:nvPicPr>
          <p:cNvPr id="83" name="Picture 82" descr="egyptian.gif"/>
          <p:cNvPicPr>
            <a:picLocks noChangeAspect="1"/>
          </p:cNvPicPr>
          <p:nvPr/>
        </p:nvPicPr>
        <p:blipFill>
          <a:blip r:embed="rId4" cstate="print"/>
          <a:stretch>
            <a:fillRect/>
          </a:stretch>
        </p:blipFill>
        <p:spPr>
          <a:xfrm rot="14400000" flipH="1">
            <a:off x="6809008" y="2883557"/>
            <a:ext cx="614477" cy="365760"/>
          </a:xfrm>
          <a:prstGeom prst="rect">
            <a:avLst/>
          </a:prstGeom>
        </p:spPr>
      </p:pic>
      <p:sp>
        <p:nvSpPr>
          <p:cNvPr id="31" name="TextBox 30"/>
          <p:cNvSpPr txBox="1"/>
          <p:nvPr/>
        </p:nvSpPr>
        <p:spPr>
          <a:xfrm>
            <a:off x="1043608" y="3933056"/>
            <a:ext cx="2088232" cy="707886"/>
          </a:xfrm>
          <a:prstGeom prst="rect">
            <a:avLst/>
          </a:prstGeom>
          <a:noFill/>
        </p:spPr>
        <p:txBody>
          <a:bodyPr wrap="square" rtlCol="0">
            <a:spAutoFit/>
          </a:bodyPr>
          <a:lstStyle/>
          <a:p>
            <a:pPr algn="ctr"/>
            <a:r>
              <a:rPr lang="en-CA" sz="1000" dirty="0" err="1" smtClean="0">
                <a:solidFill>
                  <a:schemeClr val="tx1">
                    <a:lumMod val="95000"/>
                  </a:schemeClr>
                </a:solidFill>
              </a:rPr>
              <a:t>smileys</a:t>
            </a:r>
            <a:r>
              <a:rPr lang="en-CA" sz="1000" dirty="0" smtClean="0">
                <a:solidFill>
                  <a:schemeClr val="tx1">
                    <a:lumMod val="95000"/>
                  </a:schemeClr>
                </a:solidFill>
              </a:rPr>
              <a:t> © sherv.net</a:t>
            </a:r>
          </a:p>
          <a:p>
            <a:pPr algn="ctr"/>
            <a:r>
              <a:rPr lang="en-CA" altLang="ko-KR" sz="1000" dirty="0" smtClean="0">
                <a:solidFill>
                  <a:schemeClr val="tx1">
                    <a:lumMod val="95000"/>
                  </a:schemeClr>
                </a:solidFill>
              </a:rPr>
              <a:t>Jesus © </a:t>
            </a:r>
            <a:r>
              <a:rPr lang="en-CA" sz="1000" dirty="0" smtClean="0">
                <a:solidFill>
                  <a:schemeClr val="tx1">
                    <a:lumMod val="95000"/>
                  </a:schemeClr>
                </a:solidFill>
              </a:rPr>
              <a:t>GospelGifs.com </a:t>
            </a:r>
          </a:p>
          <a:p>
            <a:pPr algn="ctr"/>
            <a:r>
              <a:rPr lang="en-CA" sz="1000" dirty="0" smtClean="0">
                <a:solidFill>
                  <a:schemeClr val="tx1">
                    <a:lumMod val="95000"/>
                  </a:schemeClr>
                </a:solidFill>
              </a:rPr>
              <a:t>pulsing heart © clipartbest.com</a:t>
            </a:r>
          </a:p>
          <a:p>
            <a:pPr algn="ctr"/>
            <a:r>
              <a:rPr lang="en-CA" sz="1000" dirty="0" smtClean="0">
                <a:solidFill>
                  <a:schemeClr val="tx1">
                    <a:lumMod val="95000"/>
                  </a:schemeClr>
                </a:solidFill>
              </a:rPr>
              <a:t>Jumping heart © www.fg-a.com</a:t>
            </a:r>
          </a:p>
        </p:txBody>
      </p:sp>
      <p:pic>
        <p:nvPicPr>
          <p:cNvPr id="32" name="Picture 31" descr="www.fg-a.com valentine 2-jumping-heart.gif"/>
          <p:cNvPicPr>
            <a:picLocks noChangeAspect="1"/>
          </p:cNvPicPr>
          <p:nvPr/>
        </p:nvPicPr>
        <p:blipFill>
          <a:blip r:embed="rId5" cstate="print"/>
          <a:stretch>
            <a:fillRect/>
          </a:stretch>
        </p:blipFill>
        <p:spPr>
          <a:xfrm>
            <a:off x="7236296" y="2348880"/>
            <a:ext cx="1143000" cy="1333500"/>
          </a:xfrm>
          <a:prstGeom prst="rect">
            <a:avLst/>
          </a:prstGeom>
        </p:spPr>
      </p:pic>
      <p:sp>
        <p:nvSpPr>
          <p:cNvPr id="36" name="TextBox 35"/>
          <p:cNvSpPr txBox="1"/>
          <p:nvPr/>
        </p:nvSpPr>
        <p:spPr>
          <a:xfrm>
            <a:off x="467544" y="26621"/>
            <a:ext cx="8243312" cy="954107"/>
          </a:xfrm>
          <a:prstGeom prst="rect">
            <a:avLst/>
          </a:prstGeom>
          <a:solidFill>
            <a:srgbClr val="FFFFFF"/>
          </a:solidFill>
        </p:spPr>
        <p:txBody>
          <a:bodyPr wrap="square" rtlCol="0">
            <a:spAutoFit/>
          </a:bodyPr>
          <a:lstStyle/>
          <a:p>
            <a:pPr algn="ctr"/>
            <a:r>
              <a:rPr lang="en-CA" sz="2800" b="1" dirty="0" smtClean="0">
                <a:solidFill>
                  <a:srgbClr val="FF0000"/>
                </a:solidFill>
                <a:latin typeface="Calibri" pitchFamily="34" charset="0"/>
              </a:rPr>
              <a:t>3. Passover Lamb and propitiation, atonement for sin, </a:t>
            </a:r>
          </a:p>
          <a:p>
            <a:pPr algn="ctr"/>
            <a:r>
              <a:rPr lang="en-CA" sz="2800" b="1" dirty="0" smtClean="0">
                <a:solidFill>
                  <a:srgbClr val="FF0000"/>
                </a:solidFill>
                <a:latin typeface="Calibri" pitchFamily="34" charset="0"/>
              </a:rPr>
              <a:t>God’s wrath </a:t>
            </a:r>
            <a:r>
              <a:rPr lang="en-US" sz="2800" b="1" dirty="0" smtClean="0">
                <a:solidFill>
                  <a:srgbClr val="FF0000"/>
                </a:solidFill>
                <a:latin typeface="Calibri" pitchFamily="34" charset="0"/>
              </a:rPr>
              <a:t>turned away.  Praise you, Lord!</a:t>
            </a:r>
            <a:endParaRPr lang="en-CA" sz="2800" dirty="0">
              <a:solidFill>
                <a:srgbClr val="FF0000"/>
              </a:solidFill>
              <a:latin typeface="Calibri" pitchFamily="34" charset="0"/>
            </a:endParaRPr>
          </a:p>
        </p:txBody>
      </p:sp>
      <p:pic>
        <p:nvPicPr>
          <p:cNvPr id="37" name="Picture 36" descr="lord-jesus-christ-coming-293608.gif"/>
          <p:cNvPicPr>
            <a:picLocks noChangeAspect="1"/>
          </p:cNvPicPr>
          <p:nvPr/>
        </p:nvPicPr>
        <p:blipFill>
          <a:blip r:embed="rId6" cstate="print"/>
          <a:srcRect b="36140"/>
          <a:stretch>
            <a:fillRect/>
          </a:stretch>
        </p:blipFill>
        <p:spPr>
          <a:xfrm>
            <a:off x="2439286" y="1124744"/>
            <a:ext cx="3932914" cy="3657600"/>
          </a:xfrm>
          <a:prstGeom prst="star32">
            <a:avLst/>
          </a:prstGeom>
        </p:spPr>
      </p:pic>
      <p:pic>
        <p:nvPicPr>
          <p:cNvPr id="38" name="Picture 37" descr="ark of covenant jewishvirtuallibrary.org.jpg"/>
          <p:cNvPicPr>
            <a:picLocks noChangeAspect="1"/>
          </p:cNvPicPr>
          <p:nvPr/>
        </p:nvPicPr>
        <p:blipFill>
          <a:blip r:embed="rId7" cstate="print"/>
          <a:srcRect l="14562" t="1680" r="9757" b="5267"/>
          <a:stretch>
            <a:fillRect/>
          </a:stretch>
        </p:blipFill>
        <p:spPr>
          <a:xfrm>
            <a:off x="3419872" y="2348880"/>
            <a:ext cx="2016224" cy="2103120"/>
          </a:xfrm>
          <a:prstGeom prst="rect">
            <a:avLst/>
          </a:prstGeom>
        </p:spPr>
      </p:pic>
      <p:sp>
        <p:nvSpPr>
          <p:cNvPr id="39" name="Rectangle 38"/>
          <p:cNvSpPr/>
          <p:nvPr/>
        </p:nvSpPr>
        <p:spPr>
          <a:xfrm>
            <a:off x="4283968" y="2686040"/>
            <a:ext cx="274320" cy="1463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0" name="Rectangle 39"/>
          <p:cNvSpPr/>
          <p:nvPr/>
        </p:nvSpPr>
        <p:spPr>
          <a:xfrm>
            <a:off x="3563888" y="2938656"/>
            <a:ext cx="17373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2" name="Oval 41"/>
          <p:cNvSpPr/>
          <p:nvPr/>
        </p:nvSpPr>
        <p:spPr>
          <a:xfrm>
            <a:off x="539552" y="2285992"/>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bg1"/>
              </a:solidFill>
            </a:endParaRPr>
          </a:p>
        </p:txBody>
      </p:sp>
      <p:sp>
        <p:nvSpPr>
          <p:cNvPr id="43" name="Rectangle 42"/>
          <p:cNvSpPr/>
          <p:nvPr/>
        </p:nvSpPr>
        <p:spPr>
          <a:xfrm rot="1500000">
            <a:off x="372399" y="2706500"/>
            <a:ext cx="144016" cy="822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Rectangle 43"/>
          <p:cNvSpPr/>
          <p:nvPr/>
        </p:nvSpPr>
        <p:spPr>
          <a:xfrm>
            <a:off x="611560" y="3857628"/>
            <a:ext cx="144016"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Rectangle 44"/>
          <p:cNvSpPr/>
          <p:nvPr/>
        </p:nvSpPr>
        <p:spPr>
          <a:xfrm>
            <a:off x="755576" y="3857628"/>
            <a:ext cx="144016"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6" name="Right Arrow 45"/>
          <p:cNvSpPr/>
          <p:nvPr/>
        </p:nvSpPr>
        <p:spPr>
          <a:xfrm>
            <a:off x="1575088" y="3298696"/>
            <a:ext cx="548640" cy="274320"/>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7" name="Trapezoid 46"/>
          <p:cNvSpPr/>
          <p:nvPr/>
        </p:nvSpPr>
        <p:spPr>
          <a:xfrm>
            <a:off x="395536" y="2714620"/>
            <a:ext cx="720080" cy="1296144"/>
          </a:xfrm>
          <a:prstGeom prst="trapezoi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Rectangle 47"/>
          <p:cNvSpPr/>
          <p:nvPr/>
        </p:nvSpPr>
        <p:spPr>
          <a:xfrm rot="20100000" flipV="1">
            <a:off x="981827" y="2706500"/>
            <a:ext cx="144016" cy="822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1" name="TextBox 50"/>
          <p:cNvSpPr txBox="1"/>
          <p:nvPr/>
        </p:nvSpPr>
        <p:spPr>
          <a:xfrm>
            <a:off x="180256" y="1214422"/>
            <a:ext cx="1295400" cy="1019959"/>
          </a:xfrm>
          <a:prstGeom prst="rect">
            <a:avLst/>
          </a:prstGeom>
          <a:noFill/>
        </p:spPr>
        <p:txBody>
          <a:bodyPr wrap="square" rtlCol="0">
            <a:spAutoFit/>
          </a:bodyPr>
          <a:lstStyle/>
          <a:p>
            <a:pPr algn="ctr">
              <a:lnSpc>
                <a:spcPts val="2400"/>
              </a:lnSpc>
            </a:pPr>
            <a:r>
              <a:rPr lang="en-CA" sz="2400" b="1" dirty="0" smtClean="0">
                <a:solidFill>
                  <a:schemeClr val="bg1"/>
                </a:solidFill>
                <a:latin typeface="Calibri" pitchFamily="34" charset="0"/>
                <a:cs typeface="Calibri" pitchFamily="34" charset="0"/>
              </a:rPr>
              <a:t>under God’s wrath</a:t>
            </a:r>
            <a:endParaRPr lang="en-CA" sz="2400" b="1" dirty="0">
              <a:solidFill>
                <a:schemeClr val="bg1"/>
              </a:solidFill>
              <a:latin typeface="Calibri" pitchFamily="34" charset="0"/>
              <a:cs typeface="Calibri" pitchFamily="34" charset="0"/>
            </a:endParaRPr>
          </a:p>
        </p:txBody>
      </p:sp>
      <p:sp>
        <p:nvSpPr>
          <p:cNvPr id="52" name="TextBox 51"/>
          <p:cNvSpPr txBox="1"/>
          <p:nvPr/>
        </p:nvSpPr>
        <p:spPr>
          <a:xfrm>
            <a:off x="6804248" y="1196752"/>
            <a:ext cx="2039144" cy="1019959"/>
          </a:xfrm>
          <a:prstGeom prst="rect">
            <a:avLst/>
          </a:prstGeom>
          <a:noFill/>
        </p:spPr>
        <p:txBody>
          <a:bodyPr wrap="square" rtlCol="0">
            <a:spAutoFit/>
          </a:bodyPr>
          <a:lstStyle/>
          <a:p>
            <a:pPr algn="ctr">
              <a:lnSpc>
                <a:spcPts val="2400"/>
              </a:lnSpc>
            </a:pPr>
            <a:r>
              <a:rPr lang="en-CA" sz="2400" b="1" dirty="0" smtClean="0">
                <a:solidFill>
                  <a:schemeClr val="bg1"/>
                </a:solidFill>
                <a:latin typeface="Calibri" pitchFamily="34" charset="0"/>
                <a:cs typeface="Calibri" pitchFamily="34" charset="0"/>
              </a:rPr>
              <a:t>wrath </a:t>
            </a:r>
          </a:p>
          <a:p>
            <a:pPr algn="ctr">
              <a:lnSpc>
                <a:spcPts val="2400"/>
              </a:lnSpc>
            </a:pPr>
            <a:r>
              <a:rPr lang="en-CA" sz="2400" b="1" dirty="0" smtClean="0">
                <a:solidFill>
                  <a:schemeClr val="bg1"/>
                </a:solidFill>
                <a:latin typeface="Calibri" pitchFamily="34" charset="0"/>
                <a:cs typeface="Calibri" pitchFamily="34" charset="0"/>
              </a:rPr>
              <a:t>turned </a:t>
            </a:r>
          </a:p>
          <a:p>
            <a:pPr algn="ctr">
              <a:lnSpc>
                <a:spcPts val="2400"/>
              </a:lnSpc>
            </a:pPr>
            <a:r>
              <a:rPr lang="en-CA" sz="2400" b="1" dirty="0" smtClean="0">
                <a:solidFill>
                  <a:schemeClr val="bg1"/>
                </a:solidFill>
                <a:latin typeface="Calibri" pitchFamily="34" charset="0"/>
                <a:cs typeface="Calibri" pitchFamily="34" charset="0"/>
              </a:rPr>
              <a:t>away</a:t>
            </a:r>
            <a:endParaRPr lang="en-CA" sz="2400" b="1" dirty="0">
              <a:solidFill>
                <a:schemeClr val="bg1"/>
              </a:solidFill>
              <a:latin typeface="Calibri" pitchFamily="34" charset="0"/>
              <a:cs typeface="Calibri" pitchFamily="34" charset="0"/>
            </a:endParaRPr>
          </a:p>
        </p:txBody>
      </p:sp>
      <p:sp>
        <p:nvSpPr>
          <p:cNvPr id="53" name="Rectangle 52"/>
          <p:cNvSpPr/>
          <p:nvPr/>
        </p:nvSpPr>
        <p:spPr>
          <a:xfrm>
            <a:off x="6804248" y="4012961"/>
            <a:ext cx="1961819" cy="712183"/>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lnSpc>
                <a:spcPts val="2400"/>
              </a:lnSpc>
            </a:pPr>
            <a:r>
              <a:rPr lang="en-US" sz="2400" b="1" dirty="0" smtClean="0">
                <a:ln w="50800"/>
                <a:solidFill>
                  <a:schemeClr val="bg1">
                    <a:shade val="50000"/>
                  </a:schemeClr>
                </a:solidFill>
                <a:latin typeface="Calibri" pitchFamily="34" charset="0"/>
                <a:cs typeface="Calibri" pitchFamily="34" charset="0"/>
              </a:rPr>
              <a:t>a</a:t>
            </a:r>
            <a:r>
              <a:rPr lang="en-US" sz="2400" b="1" cap="none" spc="0" dirty="0" smtClean="0">
                <a:ln w="50800"/>
                <a:solidFill>
                  <a:schemeClr val="bg1">
                    <a:shade val="50000"/>
                  </a:schemeClr>
                </a:solidFill>
                <a:effectLst/>
                <a:latin typeface="Calibri" pitchFamily="34" charset="0"/>
                <a:cs typeface="Calibri" pitchFamily="34" charset="0"/>
              </a:rPr>
              <a:t>t-one-</a:t>
            </a:r>
            <a:r>
              <a:rPr lang="en-US" sz="2400" b="1" cap="none" spc="0" dirty="0" err="1" smtClean="0">
                <a:ln w="50800"/>
                <a:solidFill>
                  <a:schemeClr val="bg1">
                    <a:shade val="50000"/>
                  </a:schemeClr>
                </a:solidFill>
                <a:effectLst/>
                <a:latin typeface="Calibri" pitchFamily="34" charset="0"/>
                <a:cs typeface="Calibri" pitchFamily="34" charset="0"/>
              </a:rPr>
              <a:t>ment</a:t>
            </a:r>
            <a:endParaRPr lang="en-US" sz="2400" b="1" cap="none" spc="0" dirty="0" smtClean="0">
              <a:ln w="50800"/>
              <a:solidFill>
                <a:schemeClr val="bg1">
                  <a:shade val="50000"/>
                </a:schemeClr>
              </a:solidFill>
              <a:effectLst/>
              <a:latin typeface="Calibri" pitchFamily="34" charset="0"/>
              <a:cs typeface="Calibri" pitchFamily="34" charset="0"/>
            </a:endParaRPr>
          </a:p>
          <a:p>
            <a:pPr algn="ctr">
              <a:lnSpc>
                <a:spcPts val="2400"/>
              </a:lnSpc>
            </a:pPr>
            <a:r>
              <a:rPr lang="en-US" sz="2400" b="1" cap="none" spc="0" dirty="0" smtClean="0">
                <a:ln w="50800"/>
                <a:solidFill>
                  <a:schemeClr val="bg1">
                    <a:shade val="50000"/>
                  </a:schemeClr>
                </a:solidFill>
                <a:effectLst/>
                <a:latin typeface="Calibri" pitchFamily="34" charset="0"/>
                <a:cs typeface="Calibri" pitchFamily="34" charset="0"/>
              </a:rPr>
              <a:t> with the Lord</a:t>
            </a:r>
            <a:endParaRPr lang="en-US" sz="2400" b="1" cap="none" spc="0" dirty="0">
              <a:ln w="50800" cap="rnd"/>
              <a:solidFill>
                <a:schemeClr val="bg1">
                  <a:shade val="50000"/>
                </a:schemeClr>
              </a:solidFill>
              <a:effectLst/>
              <a:latin typeface="Calibri" pitchFamily="34" charset="0"/>
              <a:cs typeface="Calibri" pitchFamily="34" charset="0"/>
            </a:endParaRPr>
          </a:p>
        </p:txBody>
      </p:sp>
      <p:sp>
        <p:nvSpPr>
          <p:cNvPr id="54" name="Right Arrow 53"/>
          <p:cNvSpPr/>
          <p:nvPr/>
        </p:nvSpPr>
        <p:spPr>
          <a:xfrm>
            <a:off x="6228184" y="3298696"/>
            <a:ext cx="548640" cy="27432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5" name="TextBox 54"/>
          <p:cNvSpPr txBox="1"/>
          <p:nvPr/>
        </p:nvSpPr>
        <p:spPr>
          <a:xfrm>
            <a:off x="3059832" y="4365104"/>
            <a:ext cx="2736304" cy="246221"/>
          </a:xfrm>
          <a:prstGeom prst="rect">
            <a:avLst/>
          </a:prstGeom>
          <a:noFill/>
        </p:spPr>
        <p:txBody>
          <a:bodyPr wrap="square" rtlCol="0">
            <a:spAutoFit/>
          </a:bodyPr>
          <a:lstStyle/>
          <a:p>
            <a:pPr algn="ctr"/>
            <a:r>
              <a:rPr lang="en-CA" sz="1000" dirty="0" smtClean="0">
                <a:solidFill>
                  <a:schemeClr val="bg1">
                    <a:lumMod val="50000"/>
                  </a:schemeClr>
                </a:solidFill>
              </a:rPr>
              <a:t>ark jewishvirtuallibrary.org</a:t>
            </a:r>
            <a:endParaRPr lang="en-CA" sz="1000" dirty="0">
              <a:solidFill>
                <a:schemeClr val="bg1">
                  <a:lumMod val="50000"/>
                </a:schemeClr>
              </a:solidFill>
            </a:endParaRPr>
          </a:p>
        </p:txBody>
      </p:sp>
      <p:sp>
        <p:nvSpPr>
          <p:cNvPr id="56" name="TextBox 9"/>
          <p:cNvSpPr txBox="1">
            <a:spLocks noChangeArrowheads="1"/>
          </p:cNvSpPr>
          <p:nvPr/>
        </p:nvSpPr>
        <p:spPr bwMode="auto">
          <a:xfrm>
            <a:off x="3554720" y="2823319"/>
            <a:ext cx="1737360" cy="461665"/>
          </a:xfrm>
          <a:prstGeom prst="rect">
            <a:avLst/>
          </a:prstGeom>
          <a:noFill/>
          <a:ln w="9525">
            <a:noFill/>
            <a:miter lim="800000"/>
            <a:headEnd/>
            <a:tailEnd/>
          </a:ln>
        </p:spPr>
        <p:txBody>
          <a:bodyPr wrap="square">
            <a:spAutoFit/>
          </a:bodyPr>
          <a:lstStyle/>
          <a:p>
            <a:pPr algn="ctr"/>
            <a:r>
              <a:rPr lang="en-CA" sz="2400" b="1" dirty="0" smtClean="0"/>
              <a:t>atonement</a:t>
            </a:r>
            <a:endParaRPr lang="en-CA" sz="2400" b="1" dirty="0"/>
          </a:p>
        </p:txBody>
      </p:sp>
      <p:sp>
        <p:nvSpPr>
          <p:cNvPr id="41" name="Rectangle 40"/>
          <p:cNvSpPr/>
          <p:nvPr/>
        </p:nvSpPr>
        <p:spPr>
          <a:xfrm>
            <a:off x="0" y="4924325"/>
            <a:ext cx="9144000" cy="1815882"/>
          </a:xfrm>
          <a:prstGeom prst="rect">
            <a:avLst/>
          </a:prstGeom>
        </p:spPr>
        <p:txBody>
          <a:bodyPr wrap="square">
            <a:spAutoFit/>
          </a:bodyPr>
          <a:lstStyle/>
          <a:p>
            <a:pPr algn="ctr"/>
            <a:r>
              <a:rPr lang="en-US" sz="2800" b="1" dirty="0" smtClean="0">
                <a:solidFill>
                  <a:schemeClr val="bg1"/>
                </a:solidFill>
                <a:latin typeface="Calibri" pitchFamily="34" charset="0"/>
                <a:cs typeface="Calibri" pitchFamily="34" charset="0"/>
              </a:rPr>
              <a:t>“Jesus Christ, the Righteous One.  He is </a:t>
            </a:r>
            <a:r>
              <a:rPr lang="en-US" sz="2800" b="1" dirty="0" smtClean="0">
                <a:solidFill>
                  <a:srgbClr val="FF0000"/>
                </a:solidFill>
                <a:latin typeface="Calibri" pitchFamily="34" charset="0"/>
                <a:cs typeface="Calibri" pitchFamily="34" charset="0"/>
              </a:rPr>
              <a:t>the atoning sacrifice</a:t>
            </a:r>
            <a:r>
              <a:rPr lang="en-US" sz="2800" b="1" dirty="0" smtClean="0">
                <a:solidFill>
                  <a:schemeClr val="bg1"/>
                </a:solidFill>
                <a:latin typeface="Calibri" pitchFamily="34" charset="0"/>
                <a:cs typeface="Calibri" pitchFamily="34" charset="0"/>
              </a:rPr>
              <a:t> for our sins, </a:t>
            </a:r>
            <a:r>
              <a:rPr lang="en-US" sz="2800" b="1" spc="-30" dirty="0" smtClean="0">
                <a:solidFill>
                  <a:schemeClr val="bg1"/>
                </a:solidFill>
                <a:latin typeface="Calibri" pitchFamily="34" charset="0"/>
                <a:cs typeface="Calibri" pitchFamily="34" charset="0"/>
              </a:rPr>
              <a:t>and not only for ours but also for the sins of the whole world” 1 John 2:1-2</a:t>
            </a:r>
          </a:p>
          <a:p>
            <a:pPr algn="ctr"/>
            <a:r>
              <a:rPr lang="en-US" sz="2800" b="1" spc="-30" dirty="0" smtClean="0">
                <a:solidFill>
                  <a:schemeClr val="bg1"/>
                </a:solidFill>
                <a:latin typeface="Calibri" pitchFamily="34" charset="0"/>
                <a:cs typeface="Calibri" pitchFamily="34" charset="0"/>
              </a:rPr>
              <a:t>“Christ, our </a:t>
            </a:r>
            <a:r>
              <a:rPr lang="en-US" sz="2800" b="1" spc="-30" dirty="0" smtClean="0">
                <a:solidFill>
                  <a:srgbClr val="FF0000"/>
                </a:solidFill>
                <a:latin typeface="Calibri" pitchFamily="34" charset="0"/>
                <a:cs typeface="Calibri" pitchFamily="34" charset="0"/>
              </a:rPr>
              <a:t>Passover Lamb</a:t>
            </a:r>
            <a:r>
              <a:rPr lang="en-US" sz="2800" b="1" spc="-30" dirty="0" smtClean="0">
                <a:solidFill>
                  <a:schemeClr val="bg1"/>
                </a:solidFill>
                <a:latin typeface="Calibri" pitchFamily="34" charset="0"/>
                <a:cs typeface="Calibri" pitchFamily="34" charset="0"/>
              </a:rPr>
              <a:t>, has been sacrificed” 1 </a:t>
            </a:r>
            <a:r>
              <a:rPr lang="en-US" sz="2800" b="1" spc="-30" dirty="0" err="1" smtClean="0">
                <a:solidFill>
                  <a:schemeClr val="bg1"/>
                </a:solidFill>
                <a:latin typeface="Calibri" pitchFamily="34" charset="0"/>
                <a:cs typeface="Calibri" pitchFamily="34" charset="0"/>
              </a:rPr>
              <a:t>Cor</a:t>
            </a:r>
            <a:r>
              <a:rPr lang="en-US" sz="2800" b="1" spc="-30" dirty="0" smtClean="0">
                <a:solidFill>
                  <a:schemeClr val="bg1"/>
                </a:solidFill>
                <a:latin typeface="Calibri" pitchFamily="34" charset="0"/>
                <a:cs typeface="Calibri" pitchFamily="34" charset="0"/>
              </a:rPr>
              <a:t> 5:7</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DSCN4556 crop.jpg"/>
          <p:cNvPicPr>
            <a:picLocks noChangeAspect="1"/>
          </p:cNvPicPr>
          <p:nvPr/>
        </p:nvPicPr>
        <p:blipFill>
          <a:blip r:embed="rId3" cstate="print"/>
          <a:srcRect l="15612" t="16268" r="14676" b="14226"/>
          <a:stretch>
            <a:fillRect/>
          </a:stretch>
        </p:blipFill>
        <p:spPr>
          <a:xfrm>
            <a:off x="2123728" y="0"/>
            <a:ext cx="5112568" cy="4215626"/>
          </a:xfrm>
          <a:prstGeom prst="rect">
            <a:avLst/>
          </a:prstGeom>
        </p:spPr>
      </p:pic>
      <p:sp>
        <p:nvSpPr>
          <p:cNvPr id="12" name="WordArt 2"/>
          <p:cNvSpPr>
            <a:spLocks noChangeArrowheads="1" noChangeShapeType="1" noTextEdit="1"/>
          </p:cNvSpPr>
          <p:nvPr/>
        </p:nvSpPr>
        <p:spPr bwMode="auto">
          <a:xfrm>
            <a:off x="2339752" y="548680"/>
            <a:ext cx="4608512" cy="3528392"/>
          </a:xfrm>
          <a:prstGeom prst="rect">
            <a:avLst/>
          </a:prstGeom>
        </p:spPr>
        <p:txBody>
          <a:bodyPr wrap="none" fromWordArt="1">
            <a:prstTxWarp prst="textArchUp">
              <a:avLst>
                <a:gd name="adj" fmla="val 11999963"/>
              </a:avLst>
            </a:prstTxWarp>
          </a:bodyPr>
          <a:lstStyle/>
          <a:p>
            <a:pPr algn="ctr" rtl="0"/>
            <a:r>
              <a:rPr lang="en-CA" sz="1200" kern="10" dirty="0" smtClean="0">
                <a:ln w="9525">
                  <a:solidFill>
                    <a:srgbClr val="000000"/>
                  </a:solidFill>
                  <a:round/>
                  <a:headEnd/>
                  <a:tailEnd/>
                </a:ln>
                <a:solidFill>
                  <a:srgbClr val="FFC000"/>
                </a:solidFill>
              </a:rPr>
              <a:t>M</a:t>
            </a:r>
            <a:r>
              <a:rPr lang="en-CA" sz="1200" kern="10" spc="0" dirty="0" smtClean="0">
                <a:ln w="9525">
                  <a:solidFill>
                    <a:srgbClr val="000000"/>
                  </a:solidFill>
                  <a:round/>
                  <a:headEnd/>
                  <a:tailEnd/>
                </a:ln>
                <a:solidFill>
                  <a:srgbClr val="FFC000"/>
                </a:solidFill>
                <a:effectLst/>
              </a:rPr>
              <a:t>ost </a:t>
            </a:r>
            <a:r>
              <a:rPr lang="en-CA" sz="1200" kern="10" dirty="0" smtClean="0">
                <a:ln w="9525">
                  <a:solidFill>
                    <a:srgbClr val="000000"/>
                  </a:solidFill>
                  <a:round/>
                  <a:headEnd/>
                  <a:tailEnd/>
                </a:ln>
                <a:solidFill>
                  <a:srgbClr val="FFC000"/>
                </a:solidFill>
              </a:rPr>
              <a:t>H</a:t>
            </a:r>
            <a:r>
              <a:rPr lang="en-CA" sz="1200" kern="10" spc="0" dirty="0" smtClean="0">
                <a:ln w="9525">
                  <a:solidFill>
                    <a:srgbClr val="000000"/>
                  </a:solidFill>
                  <a:round/>
                  <a:headEnd/>
                  <a:tailEnd/>
                </a:ln>
                <a:solidFill>
                  <a:srgbClr val="FFC000"/>
                </a:solidFill>
                <a:effectLst/>
              </a:rPr>
              <a:t>oly Place</a:t>
            </a:r>
            <a:endParaRPr lang="en-CA" sz="1200" kern="10" spc="0" dirty="0">
              <a:ln w="9525">
                <a:solidFill>
                  <a:srgbClr val="000000"/>
                </a:solidFill>
                <a:round/>
                <a:headEnd/>
                <a:tailEnd/>
              </a:ln>
              <a:solidFill>
                <a:srgbClr val="FFC000"/>
              </a:solidFill>
              <a:effectLst/>
            </a:endParaRPr>
          </a:p>
        </p:txBody>
      </p:sp>
      <p:sp>
        <p:nvSpPr>
          <p:cNvPr id="10" name="Rectangle 9"/>
          <p:cNvSpPr/>
          <p:nvPr/>
        </p:nvSpPr>
        <p:spPr>
          <a:xfrm>
            <a:off x="4499992" y="1700808"/>
            <a:ext cx="274320" cy="1463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3995936" y="1988840"/>
            <a:ext cx="12801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TextBox 21"/>
          <p:cNvSpPr txBox="1"/>
          <p:nvPr/>
        </p:nvSpPr>
        <p:spPr>
          <a:xfrm>
            <a:off x="8172400"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4" name="TextBox 23"/>
          <p:cNvSpPr txBox="1"/>
          <p:nvPr/>
        </p:nvSpPr>
        <p:spPr>
          <a:xfrm>
            <a:off x="7524328" y="116632"/>
            <a:ext cx="1440160" cy="553998"/>
          </a:xfrm>
          <a:prstGeom prst="rect">
            <a:avLst/>
          </a:prstGeom>
          <a:noFill/>
        </p:spPr>
        <p:txBody>
          <a:bodyPr wrap="square" rtlCol="0">
            <a:spAutoFit/>
          </a:bodyPr>
          <a:lstStyle/>
          <a:p>
            <a:pPr algn="ctr"/>
            <a:r>
              <a:rPr lang="en-CA" sz="1000" dirty="0" smtClean="0">
                <a:solidFill>
                  <a:schemeClr val="tx1">
                    <a:lumMod val="65000"/>
                  </a:schemeClr>
                </a:solidFill>
              </a:rPr>
              <a:t>Photo of sun shining </a:t>
            </a:r>
          </a:p>
          <a:p>
            <a:pPr algn="ctr"/>
            <a:r>
              <a:rPr lang="en-CA" sz="1000" dirty="0" smtClean="0">
                <a:solidFill>
                  <a:schemeClr val="tx1">
                    <a:lumMod val="65000"/>
                  </a:schemeClr>
                </a:solidFill>
              </a:rPr>
              <a:t>through curtain</a:t>
            </a:r>
          </a:p>
          <a:p>
            <a:pPr algn="ctr"/>
            <a:r>
              <a:rPr lang="en-CA" sz="1000" dirty="0" smtClean="0">
                <a:solidFill>
                  <a:schemeClr val="tx1">
                    <a:lumMod val="65000"/>
                  </a:schemeClr>
                </a:solidFill>
              </a:rPr>
              <a:t>John </a:t>
            </a:r>
            <a:r>
              <a:rPr lang="en-CA" sz="1000" dirty="0" err="1" smtClean="0">
                <a:solidFill>
                  <a:schemeClr val="tx1">
                    <a:lumMod val="65000"/>
                  </a:schemeClr>
                </a:solidFill>
              </a:rPr>
              <a:t>Crozier</a:t>
            </a:r>
            <a:endParaRPr lang="en-CA" sz="1000" dirty="0">
              <a:solidFill>
                <a:schemeClr val="tx1">
                  <a:lumMod val="65000"/>
                </a:schemeClr>
              </a:solidFill>
            </a:endParaRPr>
          </a:p>
        </p:txBody>
      </p:sp>
      <p:sp>
        <p:nvSpPr>
          <p:cNvPr id="18" name="Title 2"/>
          <p:cNvSpPr txBox="1">
            <a:spLocks/>
          </p:cNvSpPr>
          <p:nvPr/>
        </p:nvSpPr>
        <p:spPr>
          <a:xfrm>
            <a:off x="179388" y="4077072"/>
            <a:ext cx="8785225" cy="1800225"/>
          </a:xfrm>
          <a:prstGeom prst="rect">
            <a:avLst/>
          </a:prstGeom>
          <a:solidFill>
            <a:schemeClr val="bg1"/>
          </a:solid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t>“Jesus . . . yielded up his spirit. . . . the curtain of the </a:t>
            </a:r>
            <a:b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t>temple was torn in two” Matt 27:50-51</a:t>
            </a:r>
            <a:b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br>
            <a:endParaRPr kumimoji="0" lang="en-US" sz="800" b="1" i="0" u="none" strike="noStrike" kern="0" cap="none" spc="0" normalizeH="0" baseline="0" noProof="0" dirty="0" smtClean="0">
              <a:ln>
                <a:noFill/>
              </a:ln>
              <a:solidFill>
                <a:schemeClr val="tx1"/>
              </a:solidFill>
              <a:effectLst/>
              <a:uLnTx/>
              <a:uFillTx/>
              <a:latin typeface="Calibri" pitchFamily="34" charset="0"/>
              <a:ea typeface="+mj-ea"/>
              <a:cs typeface="+mj-cs"/>
            </a:endParaRPr>
          </a:p>
          <a:p>
            <a:r>
              <a:rPr lang="en-US" sz="2800" b="1" dirty="0" smtClean="0">
                <a:latin typeface="Calibri" pitchFamily="34" charset="0"/>
                <a:cs typeface="Calibri" pitchFamily="34" charset="0"/>
              </a:rPr>
              <a:t>When God the Father tore the curtain, he indicated that he accepted the blood of Jesus as our Passover Lamb, and also as the blood of atonement for sin, the only sacrifice sprinkled on the ark of the covenant behind the curtain.</a:t>
            </a:r>
          </a:p>
          <a:p>
            <a:pPr algn="ctr"/>
            <a:endParaRPr lang="en-US" sz="2800" b="1" dirty="0" smtClean="0">
              <a:latin typeface="Calibri" pitchFamily="34" charset="0"/>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2800" b="1" i="0" u="none" strike="noStrike" kern="0" cap="none" spc="0" normalizeH="0" baseline="0" noProof="0" dirty="0" smtClean="0">
              <a:ln>
                <a:noFill/>
              </a:ln>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DSCN4556 crop.jpg"/>
          <p:cNvPicPr>
            <a:picLocks noChangeAspect="1"/>
          </p:cNvPicPr>
          <p:nvPr/>
        </p:nvPicPr>
        <p:blipFill>
          <a:blip r:embed="rId3" cstate="print"/>
          <a:srcRect l="15612" t="16268" r="14676" b="14226"/>
          <a:stretch>
            <a:fillRect/>
          </a:stretch>
        </p:blipFill>
        <p:spPr>
          <a:xfrm>
            <a:off x="2123728" y="0"/>
            <a:ext cx="5112568" cy="4215626"/>
          </a:xfrm>
          <a:prstGeom prst="rect">
            <a:avLst/>
          </a:prstGeom>
        </p:spPr>
      </p:pic>
      <p:sp>
        <p:nvSpPr>
          <p:cNvPr id="12" name="WordArt 2"/>
          <p:cNvSpPr>
            <a:spLocks noChangeArrowheads="1" noChangeShapeType="1" noTextEdit="1"/>
          </p:cNvSpPr>
          <p:nvPr/>
        </p:nvSpPr>
        <p:spPr bwMode="auto">
          <a:xfrm>
            <a:off x="2339752" y="548680"/>
            <a:ext cx="4608512" cy="3528392"/>
          </a:xfrm>
          <a:prstGeom prst="rect">
            <a:avLst/>
          </a:prstGeom>
        </p:spPr>
        <p:txBody>
          <a:bodyPr wrap="none" fromWordArt="1">
            <a:prstTxWarp prst="textArchUp">
              <a:avLst>
                <a:gd name="adj" fmla="val 11999963"/>
              </a:avLst>
            </a:prstTxWarp>
          </a:bodyPr>
          <a:lstStyle/>
          <a:p>
            <a:pPr algn="ctr" rtl="0"/>
            <a:r>
              <a:rPr lang="en-CA" sz="1200" kern="10" dirty="0" smtClean="0">
                <a:ln w="9525">
                  <a:solidFill>
                    <a:srgbClr val="000000"/>
                  </a:solidFill>
                  <a:round/>
                  <a:headEnd/>
                  <a:tailEnd/>
                </a:ln>
                <a:solidFill>
                  <a:srgbClr val="FFC000"/>
                </a:solidFill>
              </a:rPr>
              <a:t>M</a:t>
            </a:r>
            <a:r>
              <a:rPr lang="en-CA" sz="1200" kern="10" spc="0" dirty="0" smtClean="0">
                <a:ln w="9525">
                  <a:solidFill>
                    <a:srgbClr val="000000"/>
                  </a:solidFill>
                  <a:round/>
                  <a:headEnd/>
                  <a:tailEnd/>
                </a:ln>
                <a:solidFill>
                  <a:srgbClr val="FFC000"/>
                </a:solidFill>
                <a:effectLst/>
              </a:rPr>
              <a:t>ost </a:t>
            </a:r>
            <a:r>
              <a:rPr lang="en-CA" sz="1200" kern="10" dirty="0" smtClean="0">
                <a:ln w="9525">
                  <a:solidFill>
                    <a:srgbClr val="000000"/>
                  </a:solidFill>
                  <a:round/>
                  <a:headEnd/>
                  <a:tailEnd/>
                </a:ln>
                <a:solidFill>
                  <a:srgbClr val="FFC000"/>
                </a:solidFill>
              </a:rPr>
              <a:t>H</a:t>
            </a:r>
            <a:r>
              <a:rPr lang="en-CA" sz="1200" kern="10" spc="0" dirty="0" smtClean="0">
                <a:ln w="9525">
                  <a:solidFill>
                    <a:srgbClr val="000000"/>
                  </a:solidFill>
                  <a:round/>
                  <a:headEnd/>
                  <a:tailEnd/>
                </a:ln>
                <a:solidFill>
                  <a:srgbClr val="FFC000"/>
                </a:solidFill>
                <a:effectLst/>
              </a:rPr>
              <a:t>oly Place</a:t>
            </a:r>
            <a:endParaRPr lang="en-CA" sz="1200" kern="10" spc="0" dirty="0">
              <a:ln w="9525">
                <a:solidFill>
                  <a:srgbClr val="000000"/>
                </a:solidFill>
                <a:round/>
                <a:headEnd/>
                <a:tailEnd/>
              </a:ln>
              <a:solidFill>
                <a:srgbClr val="FFC000"/>
              </a:solidFill>
              <a:effectLst/>
            </a:endParaRPr>
          </a:p>
        </p:txBody>
      </p:sp>
      <p:sp>
        <p:nvSpPr>
          <p:cNvPr id="10" name="Rectangle 9"/>
          <p:cNvSpPr/>
          <p:nvPr/>
        </p:nvSpPr>
        <p:spPr>
          <a:xfrm>
            <a:off x="4499992" y="1700808"/>
            <a:ext cx="274320" cy="1463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3995936" y="1988840"/>
            <a:ext cx="12801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TextBox 21"/>
          <p:cNvSpPr txBox="1"/>
          <p:nvPr/>
        </p:nvSpPr>
        <p:spPr>
          <a:xfrm>
            <a:off x="8172400"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4" name="TextBox 23"/>
          <p:cNvSpPr txBox="1"/>
          <p:nvPr/>
        </p:nvSpPr>
        <p:spPr>
          <a:xfrm>
            <a:off x="7524328" y="116632"/>
            <a:ext cx="1440160" cy="553998"/>
          </a:xfrm>
          <a:prstGeom prst="rect">
            <a:avLst/>
          </a:prstGeom>
          <a:noFill/>
        </p:spPr>
        <p:txBody>
          <a:bodyPr wrap="square" rtlCol="0">
            <a:spAutoFit/>
          </a:bodyPr>
          <a:lstStyle/>
          <a:p>
            <a:pPr algn="ctr"/>
            <a:r>
              <a:rPr lang="en-CA" sz="1000" dirty="0" smtClean="0">
                <a:solidFill>
                  <a:schemeClr val="tx1">
                    <a:lumMod val="65000"/>
                  </a:schemeClr>
                </a:solidFill>
              </a:rPr>
              <a:t>Photo of sun shining </a:t>
            </a:r>
          </a:p>
          <a:p>
            <a:pPr algn="ctr"/>
            <a:r>
              <a:rPr lang="en-CA" sz="1000" dirty="0" smtClean="0">
                <a:solidFill>
                  <a:schemeClr val="tx1">
                    <a:lumMod val="65000"/>
                  </a:schemeClr>
                </a:solidFill>
              </a:rPr>
              <a:t>through curtain</a:t>
            </a:r>
          </a:p>
          <a:p>
            <a:pPr algn="ctr"/>
            <a:r>
              <a:rPr lang="en-CA" sz="1000" dirty="0" smtClean="0">
                <a:solidFill>
                  <a:schemeClr val="tx1">
                    <a:lumMod val="65000"/>
                  </a:schemeClr>
                </a:solidFill>
              </a:rPr>
              <a:t>John </a:t>
            </a:r>
            <a:r>
              <a:rPr lang="en-CA" sz="1000" dirty="0" err="1" smtClean="0">
                <a:solidFill>
                  <a:schemeClr val="tx1">
                    <a:lumMod val="65000"/>
                  </a:schemeClr>
                </a:solidFill>
              </a:rPr>
              <a:t>Crozier</a:t>
            </a:r>
            <a:endParaRPr lang="en-CA" sz="1000" dirty="0">
              <a:solidFill>
                <a:schemeClr val="tx1">
                  <a:lumMod val="65000"/>
                </a:schemeClr>
              </a:solidFill>
            </a:endParaRPr>
          </a:p>
        </p:txBody>
      </p:sp>
      <p:sp>
        <p:nvSpPr>
          <p:cNvPr id="18" name="Title 2"/>
          <p:cNvSpPr txBox="1">
            <a:spLocks/>
          </p:cNvSpPr>
          <p:nvPr/>
        </p:nvSpPr>
        <p:spPr>
          <a:xfrm>
            <a:off x="107504" y="4077072"/>
            <a:ext cx="8964612" cy="1800225"/>
          </a:xfrm>
          <a:prstGeom prst="rect">
            <a:avLst/>
          </a:prstGeom>
          <a:solidFill>
            <a:schemeClr val="bg1"/>
          </a:solidFill>
        </p:spPr>
        <p:txBody>
          <a:bodyPr/>
          <a:lstStyle/>
          <a:p>
            <a:pPr algn="ctr"/>
            <a:r>
              <a:rPr kumimoji="0" lang="en-US" sz="2800" b="1" i="0" u="none" strike="noStrike" kern="0" cap="none" spc="0" normalizeH="0" baseline="0" noProof="0" dirty="0" smtClean="0">
                <a:ln>
                  <a:noFill/>
                </a:ln>
                <a:effectLst/>
                <a:uLnTx/>
                <a:uFillTx/>
                <a:latin typeface="Calibri" pitchFamily="34" charset="0"/>
                <a:ea typeface="+mj-ea"/>
                <a:cs typeface="Calibri" pitchFamily="34" charset="0"/>
              </a:rPr>
              <a:t>“W</a:t>
            </a:r>
            <a:r>
              <a:rPr lang="en-US" sz="2800" b="1" dirty="0" smtClean="0">
                <a:latin typeface="Calibri" pitchFamily="34" charset="0"/>
                <a:cs typeface="Calibri" pitchFamily="34" charset="0"/>
              </a:rPr>
              <a:t>hen Christ appeared as a high priest . . .  he entered once for all into the holy places . . . by means of his own blood, thus securing an eternal redemption.”  Heb 9:11-12</a:t>
            </a:r>
          </a:p>
          <a:p>
            <a:pPr algn="ctr"/>
            <a:endParaRPr lang="en-US" sz="800" b="1" dirty="0" smtClean="0">
              <a:latin typeface="Calibri" pitchFamily="34" charset="0"/>
              <a:cs typeface="Calibri" pitchFamily="34" charset="0"/>
            </a:endParaRPr>
          </a:p>
          <a:p>
            <a:pPr algn="ctr"/>
            <a:r>
              <a:rPr lang="en-US" sz="2800" b="1" dirty="0" smtClean="0">
                <a:latin typeface="Calibri" pitchFamily="34" charset="0"/>
                <a:cs typeface="Calibri" pitchFamily="34" charset="0"/>
              </a:rPr>
              <a:t>“Christ has entered, not into holy places made with hands </a:t>
            </a:r>
          </a:p>
          <a:p>
            <a:pPr algn="ctr"/>
            <a:r>
              <a:rPr lang="en-US" sz="2800" b="1" dirty="0" smtClean="0">
                <a:latin typeface="Calibri" pitchFamily="34" charset="0"/>
                <a:cs typeface="Calibri" pitchFamily="34" charset="0"/>
              </a:rPr>
              <a:t>. . . but into heaven itself, now to appear in the presence </a:t>
            </a:r>
          </a:p>
          <a:p>
            <a:pPr algn="ctr"/>
            <a:r>
              <a:rPr lang="en-US" sz="2800" b="1" dirty="0" smtClean="0">
                <a:latin typeface="Calibri" pitchFamily="34" charset="0"/>
                <a:cs typeface="Calibri" pitchFamily="34" charset="0"/>
              </a:rPr>
              <a:t>of God on our behalf.</a:t>
            </a:r>
            <a:r>
              <a:rPr lang="en-US" sz="2800" b="1" spc="-30" dirty="0" smtClean="0">
                <a:latin typeface="Calibri" pitchFamily="34" charset="0"/>
                <a:cs typeface="Calibri" pitchFamily="34" charset="0"/>
              </a:rPr>
              <a:t>”  Heb 9:24</a:t>
            </a:r>
            <a:endParaRPr lang="en-US" sz="2800" b="1" dirty="0" smtClean="0">
              <a:latin typeface="Calibri" pitchFamily="34" charset="0"/>
              <a:cs typeface="Calibri" pitchFamily="34" charset="0"/>
            </a:endParaRPr>
          </a:p>
          <a:p>
            <a:endParaRPr lang="en-US" sz="2800" b="1" dirty="0" smtClean="0">
              <a:latin typeface="Calibri" pitchFamily="34" charset="0"/>
              <a:cs typeface="Calibri" pitchFamily="34" charset="0"/>
            </a:endParaRPr>
          </a:p>
          <a:p>
            <a:pPr algn="ctr"/>
            <a:endParaRPr lang="en-US" sz="2800" b="1" dirty="0" smtClean="0">
              <a:latin typeface="Calibri" pitchFamily="34" charset="0"/>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www.clipartbest.com dc6XLjAMi.gif"/>
          <p:cNvPicPr>
            <a:picLocks noChangeAspect="1"/>
          </p:cNvPicPr>
          <p:nvPr/>
        </p:nvPicPr>
        <p:blipFill>
          <a:blip r:embed="rId2" cstate="print"/>
          <a:stretch>
            <a:fillRect/>
          </a:stretch>
        </p:blipFill>
        <p:spPr>
          <a:xfrm>
            <a:off x="395536" y="764704"/>
            <a:ext cx="8418120" cy="5917055"/>
          </a:xfrm>
          <a:prstGeom prst="rect">
            <a:avLst/>
          </a:prstGeom>
        </p:spPr>
      </p:pic>
      <p:pic>
        <p:nvPicPr>
          <p:cNvPr id="3" name="Picture 2" descr="door.JPG"/>
          <p:cNvPicPr>
            <a:picLocks noChangeAspect="1"/>
          </p:cNvPicPr>
          <p:nvPr/>
        </p:nvPicPr>
        <p:blipFill>
          <a:blip r:embed="rId3" cstate="print"/>
          <a:stretch>
            <a:fillRect/>
          </a:stretch>
        </p:blipFill>
        <p:spPr>
          <a:xfrm>
            <a:off x="3563888" y="2060848"/>
            <a:ext cx="2016224" cy="3760680"/>
          </a:xfrm>
          <a:prstGeom prst="rect">
            <a:avLst/>
          </a:prstGeom>
        </p:spPr>
      </p:pic>
      <p:sp>
        <p:nvSpPr>
          <p:cNvPr id="4" name="Freeform 3"/>
          <p:cNvSpPr/>
          <p:nvPr/>
        </p:nvSpPr>
        <p:spPr>
          <a:xfrm>
            <a:off x="3638796" y="2348880"/>
            <a:ext cx="213124" cy="2971800"/>
          </a:xfrm>
          <a:custGeom>
            <a:avLst/>
            <a:gdLst>
              <a:gd name="connsiteX0" fmla="*/ 47364 w 213124"/>
              <a:gd name="connsiteY0" fmla="*/ 0 h 2971800"/>
              <a:gd name="connsiteX1" fmla="*/ 25592 w 213124"/>
              <a:gd name="connsiteY1" fmla="*/ 391886 h 2971800"/>
              <a:gd name="connsiteX2" fmla="*/ 36478 w 213124"/>
              <a:gd name="connsiteY2" fmla="*/ 598714 h 2971800"/>
              <a:gd name="connsiteX3" fmla="*/ 58249 w 213124"/>
              <a:gd name="connsiteY3" fmla="*/ 664029 h 2971800"/>
              <a:gd name="connsiteX4" fmla="*/ 47364 w 213124"/>
              <a:gd name="connsiteY4" fmla="*/ 914400 h 2971800"/>
              <a:gd name="connsiteX5" fmla="*/ 36478 w 213124"/>
              <a:gd name="connsiteY5" fmla="*/ 1023257 h 2971800"/>
              <a:gd name="connsiteX6" fmla="*/ 58249 w 213124"/>
              <a:gd name="connsiteY6" fmla="*/ 1338943 h 2971800"/>
              <a:gd name="connsiteX7" fmla="*/ 47364 w 213124"/>
              <a:gd name="connsiteY7" fmla="*/ 1436914 h 2971800"/>
              <a:gd name="connsiteX8" fmla="*/ 36478 w 213124"/>
              <a:gd name="connsiteY8" fmla="*/ 1502229 h 2971800"/>
              <a:gd name="connsiteX9" fmla="*/ 58249 w 213124"/>
              <a:gd name="connsiteY9" fmla="*/ 1992086 h 2971800"/>
              <a:gd name="connsiteX10" fmla="*/ 47364 w 213124"/>
              <a:gd name="connsiteY10" fmla="*/ 2939143 h 2971800"/>
              <a:gd name="connsiteX11" fmla="*/ 80021 w 213124"/>
              <a:gd name="connsiteY11" fmla="*/ 2928257 h 2971800"/>
              <a:gd name="connsiteX12" fmla="*/ 145335 w 213124"/>
              <a:gd name="connsiteY12" fmla="*/ 2939143 h 2971800"/>
              <a:gd name="connsiteX13" fmla="*/ 156221 w 213124"/>
              <a:gd name="connsiteY13" fmla="*/ 2971800 h 2971800"/>
              <a:gd name="connsiteX14" fmla="*/ 188878 w 213124"/>
              <a:gd name="connsiteY14" fmla="*/ 2906486 h 2971800"/>
              <a:gd name="connsiteX15" fmla="*/ 199764 w 213124"/>
              <a:gd name="connsiteY15" fmla="*/ 2590800 h 2971800"/>
              <a:gd name="connsiteX16" fmla="*/ 210649 w 213124"/>
              <a:gd name="connsiteY16" fmla="*/ 2558143 h 2971800"/>
              <a:gd name="connsiteX17" fmla="*/ 177992 w 213124"/>
              <a:gd name="connsiteY17" fmla="*/ 2449286 h 2971800"/>
              <a:gd name="connsiteX18" fmla="*/ 167107 w 213124"/>
              <a:gd name="connsiteY18" fmla="*/ 2416629 h 2971800"/>
              <a:gd name="connsiteX19" fmla="*/ 156221 w 213124"/>
              <a:gd name="connsiteY19" fmla="*/ 2383971 h 2971800"/>
              <a:gd name="connsiteX20" fmla="*/ 145335 w 213124"/>
              <a:gd name="connsiteY20" fmla="*/ 1807029 h 2971800"/>
              <a:gd name="connsiteX21" fmla="*/ 123564 w 213124"/>
              <a:gd name="connsiteY21" fmla="*/ 1709057 h 2971800"/>
              <a:gd name="connsiteX22" fmla="*/ 145335 w 213124"/>
              <a:gd name="connsiteY22" fmla="*/ 870857 h 2971800"/>
              <a:gd name="connsiteX23" fmla="*/ 134449 w 213124"/>
              <a:gd name="connsiteY23" fmla="*/ 827314 h 2971800"/>
              <a:gd name="connsiteX24" fmla="*/ 123564 w 213124"/>
              <a:gd name="connsiteY24" fmla="*/ 772886 h 2971800"/>
              <a:gd name="connsiteX25" fmla="*/ 134449 w 213124"/>
              <a:gd name="connsiteY25" fmla="*/ 707571 h 2971800"/>
              <a:gd name="connsiteX26" fmla="*/ 134449 w 213124"/>
              <a:gd name="connsiteY26" fmla="*/ 261257 h 2971800"/>
              <a:gd name="connsiteX27" fmla="*/ 145335 w 213124"/>
              <a:gd name="connsiteY27" fmla="*/ 228600 h 2971800"/>
              <a:gd name="connsiteX28" fmla="*/ 123564 w 213124"/>
              <a:gd name="connsiteY28" fmla="*/ 87086 h 2971800"/>
              <a:gd name="connsiteX29" fmla="*/ 101792 w 213124"/>
              <a:gd name="connsiteY29" fmla="*/ 65314 h 2971800"/>
              <a:gd name="connsiteX30" fmla="*/ 36478 w 213124"/>
              <a:gd name="connsiteY30" fmla="*/ 65314 h 2971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13124" h="2971800">
                <a:moveTo>
                  <a:pt x="47364" y="0"/>
                </a:moveTo>
                <a:cubicBezTo>
                  <a:pt x="9764" y="150397"/>
                  <a:pt x="25592" y="74001"/>
                  <a:pt x="25592" y="391886"/>
                </a:cubicBezTo>
                <a:cubicBezTo>
                  <a:pt x="25592" y="460924"/>
                  <a:pt x="28252" y="530168"/>
                  <a:pt x="36478" y="598714"/>
                </a:cubicBezTo>
                <a:cubicBezTo>
                  <a:pt x="39212" y="621500"/>
                  <a:pt x="58249" y="664029"/>
                  <a:pt x="58249" y="664029"/>
                </a:cubicBezTo>
                <a:cubicBezTo>
                  <a:pt x="54621" y="747486"/>
                  <a:pt x="52417" y="831017"/>
                  <a:pt x="47364" y="914400"/>
                </a:cubicBezTo>
                <a:cubicBezTo>
                  <a:pt x="45158" y="950800"/>
                  <a:pt x="36478" y="986790"/>
                  <a:pt x="36478" y="1023257"/>
                </a:cubicBezTo>
                <a:cubicBezTo>
                  <a:pt x="36478" y="1264410"/>
                  <a:pt x="27239" y="1214894"/>
                  <a:pt x="58249" y="1338943"/>
                </a:cubicBezTo>
                <a:cubicBezTo>
                  <a:pt x="54621" y="1371600"/>
                  <a:pt x="51707" y="1404344"/>
                  <a:pt x="47364" y="1436914"/>
                </a:cubicBezTo>
                <a:cubicBezTo>
                  <a:pt x="44447" y="1458792"/>
                  <a:pt x="36478" y="1480157"/>
                  <a:pt x="36478" y="1502229"/>
                </a:cubicBezTo>
                <a:cubicBezTo>
                  <a:pt x="36478" y="1937421"/>
                  <a:pt x="0" y="1817328"/>
                  <a:pt x="58249" y="1992086"/>
                </a:cubicBezTo>
                <a:cubicBezTo>
                  <a:pt x="54621" y="2307772"/>
                  <a:pt x="40024" y="2623522"/>
                  <a:pt x="47364" y="2939143"/>
                </a:cubicBezTo>
                <a:cubicBezTo>
                  <a:pt x="47631" y="2950614"/>
                  <a:pt x="68546" y="2928257"/>
                  <a:pt x="80021" y="2928257"/>
                </a:cubicBezTo>
                <a:cubicBezTo>
                  <a:pt x="102093" y="2928257"/>
                  <a:pt x="123564" y="2935514"/>
                  <a:pt x="145335" y="2939143"/>
                </a:cubicBezTo>
                <a:cubicBezTo>
                  <a:pt x="148964" y="2950029"/>
                  <a:pt x="144746" y="2971800"/>
                  <a:pt x="156221" y="2971800"/>
                </a:cubicBezTo>
                <a:cubicBezTo>
                  <a:pt x="170288" y="2971800"/>
                  <a:pt x="186194" y="2914538"/>
                  <a:pt x="188878" y="2906486"/>
                </a:cubicBezTo>
                <a:cubicBezTo>
                  <a:pt x="192507" y="2801257"/>
                  <a:pt x="193196" y="2695886"/>
                  <a:pt x="199764" y="2590800"/>
                </a:cubicBezTo>
                <a:cubicBezTo>
                  <a:pt x="200480" y="2579348"/>
                  <a:pt x="210649" y="2569617"/>
                  <a:pt x="210649" y="2558143"/>
                </a:cubicBezTo>
                <a:cubicBezTo>
                  <a:pt x="210649" y="2541686"/>
                  <a:pt x="179261" y="2453093"/>
                  <a:pt x="177992" y="2449286"/>
                </a:cubicBezTo>
                <a:lnTo>
                  <a:pt x="167107" y="2416629"/>
                </a:lnTo>
                <a:lnTo>
                  <a:pt x="156221" y="2383971"/>
                </a:lnTo>
                <a:cubicBezTo>
                  <a:pt x="152592" y="2191657"/>
                  <a:pt x="151964" y="1999263"/>
                  <a:pt x="145335" y="1807029"/>
                </a:cubicBezTo>
                <a:cubicBezTo>
                  <a:pt x="144782" y="1791003"/>
                  <a:pt x="128208" y="1727635"/>
                  <a:pt x="123564" y="1709057"/>
                </a:cubicBezTo>
                <a:cubicBezTo>
                  <a:pt x="130821" y="1429657"/>
                  <a:pt x="213124" y="1142006"/>
                  <a:pt x="145335" y="870857"/>
                </a:cubicBezTo>
                <a:cubicBezTo>
                  <a:pt x="141706" y="856343"/>
                  <a:pt x="137694" y="841919"/>
                  <a:pt x="134449" y="827314"/>
                </a:cubicBezTo>
                <a:cubicBezTo>
                  <a:pt x="130435" y="809253"/>
                  <a:pt x="127192" y="791029"/>
                  <a:pt x="123564" y="772886"/>
                </a:cubicBezTo>
                <a:cubicBezTo>
                  <a:pt x="127192" y="751114"/>
                  <a:pt x="134449" y="729643"/>
                  <a:pt x="134449" y="707571"/>
                </a:cubicBezTo>
                <a:cubicBezTo>
                  <a:pt x="134449" y="526305"/>
                  <a:pt x="103691" y="415052"/>
                  <a:pt x="134449" y="261257"/>
                </a:cubicBezTo>
                <a:cubicBezTo>
                  <a:pt x="136699" y="250005"/>
                  <a:pt x="141706" y="239486"/>
                  <a:pt x="145335" y="228600"/>
                </a:cubicBezTo>
                <a:cubicBezTo>
                  <a:pt x="144707" y="222325"/>
                  <a:pt x="142393" y="118468"/>
                  <a:pt x="123564" y="87086"/>
                </a:cubicBezTo>
                <a:cubicBezTo>
                  <a:pt x="118284" y="78285"/>
                  <a:pt x="111749" y="67803"/>
                  <a:pt x="101792" y="65314"/>
                </a:cubicBezTo>
                <a:cubicBezTo>
                  <a:pt x="80671" y="60034"/>
                  <a:pt x="58249" y="65314"/>
                  <a:pt x="36478" y="65314"/>
                </a:cubicBezTo>
              </a:path>
            </a:pathLst>
          </a:custGeom>
          <a:solidFill>
            <a:srgbClr val="FF0000"/>
          </a:solidFill>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Freeform 4"/>
          <p:cNvSpPr/>
          <p:nvPr/>
        </p:nvSpPr>
        <p:spPr>
          <a:xfrm flipH="1">
            <a:off x="5292080" y="2329408"/>
            <a:ext cx="213124" cy="2971800"/>
          </a:xfrm>
          <a:custGeom>
            <a:avLst/>
            <a:gdLst>
              <a:gd name="connsiteX0" fmla="*/ 47364 w 213124"/>
              <a:gd name="connsiteY0" fmla="*/ 0 h 2971800"/>
              <a:gd name="connsiteX1" fmla="*/ 25592 w 213124"/>
              <a:gd name="connsiteY1" fmla="*/ 391886 h 2971800"/>
              <a:gd name="connsiteX2" fmla="*/ 36478 w 213124"/>
              <a:gd name="connsiteY2" fmla="*/ 598714 h 2971800"/>
              <a:gd name="connsiteX3" fmla="*/ 58249 w 213124"/>
              <a:gd name="connsiteY3" fmla="*/ 664029 h 2971800"/>
              <a:gd name="connsiteX4" fmla="*/ 47364 w 213124"/>
              <a:gd name="connsiteY4" fmla="*/ 914400 h 2971800"/>
              <a:gd name="connsiteX5" fmla="*/ 36478 w 213124"/>
              <a:gd name="connsiteY5" fmla="*/ 1023257 h 2971800"/>
              <a:gd name="connsiteX6" fmla="*/ 58249 w 213124"/>
              <a:gd name="connsiteY6" fmla="*/ 1338943 h 2971800"/>
              <a:gd name="connsiteX7" fmla="*/ 47364 w 213124"/>
              <a:gd name="connsiteY7" fmla="*/ 1436914 h 2971800"/>
              <a:gd name="connsiteX8" fmla="*/ 36478 w 213124"/>
              <a:gd name="connsiteY8" fmla="*/ 1502229 h 2971800"/>
              <a:gd name="connsiteX9" fmla="*/ 58249 w 213124"/>
              <a:gd name="connsiteY9" fmla="*/ 1992086 h 2971800"/>
              <a:gd name="connsiteX10" fmla="*/ 47364 w 213124"/>
              <a:gd name="connsiteY10" fmla="*/ 2939143 h 2971800"/>
              <a:gd name="connsiteX11" fmla="*/ 80021 w 213124"/>
              <a:gd name="connsiteY11" fmla="*/ 2928257 h 2971800"/>
              <a:gd name="connsiteX12" fmla="*/ 145335 w 213124"/>
              <a:gd name="connsiteY12" fmla="*/ 2939143 h 2971800"/>
              <a:gd name="connsiteX13" fmla="*/ 156221 w 213124"/>
              <a:gd name="connsiteY13" fmla="*/ 2971800 h 2971800"/>
              <a:gd name="connsiteX14" fmla="*/ 188878 w 213124"/>
              <a:gd name="connsiteY14" fmla="*/ 2906486 h 2971800"/>
              <a:gd name="connsiteX15" fmla="*/ 199764 w 213124"/>
              <a:gd name="connsiteY15" fmla="*/ 2590800 h 2971800"/>
              <a:gd name="connsiteX16" fmla="*/ 210649 w 213124"/>
              <a:gd name="connsiteY16" fmla="*/ 2558143 h 2971800"/>
              <a:gd name="connsiteX17" fmla="*/ 177992 w 213124"/>
              <a:gd name="connsiteY17" fmla="*/ 2449286 h 2971800"/>
              <a:gd name="connsiteX18" fmla="*/ 167107 w 213124"/>
              <a:gd name="connsiteY18" fmla="*/ 2416629 h 2971800"/>
              <a:gd name="connsiteX19" fmla="*/ 156221 w 213124"/>
              <a:gd name="connsiteY19" fmla="*/ 2383971 h 2971800"/>
              <a:gd name="connsiteX20" fmla="*/ 145335 w 213124"/>
              <a:gd name="connsiteY20" fmla="*/ 1807029 h 2971800"/>
              <a:gd name="connsiteX21" fmla="*/ 123564 w 213124"/>
              <a:gd name="connsiteY21" fmla="*/ 1709057 h 2971800"/>
              <a:gd name="connsiteX22" fmla="*/ 145335 w 213124"/>
              <a:gd name="connsiteY22" fmla="*/ 870857 h 2971800"/>
              <a:gd name="connsiteX23" fmla="*/ 134449 w 213124"/>
              <a:gd name="connsiteY23" fmla="*/ 827314 h 2971800"/>
              <a:gd name="connsiteX24" fmla="*/ 123564 w 213124"/>
              <a:gd name="connsiteY24" fmla="*/ 772886 h 2971800"/>
              <a:gd name="connsiteX25" fmla="*/ 134449 w 213124"/>
              <a:gd name="connsiteY25" fmla="*/ 707571 h 2971800"/>
              <a:gd name="connsiteX26" fmla="*/ 134449 w 213124"/>
              <a:gd name="connsiteY26" fmla="*/ 261257 h 2971800"/>
              <a:gd name="connsiteX27" fmla="*/ 145335 w 213124"/>
              <a:gd name="connsiteY27" fmla="*/ 228600 h 2971800"/>
              <a:gd name="connsiteX28" fmla="*/ 123564 w 213124"/>
              <a:gd name="connsiteY28" fmla="*/ 87086 h 2971800"/>
              <a:gd name="connsiteX29" fmla="*/ 101792 w 213124"/>
              <a:gd name="connsiteY29" fmla="*/ 65314 h 2971800"/>
              <a:gd name="connsiteX30" fmla="*/ 36478 w 213124"/>
              <a:gd name="connsiteY30" fmla="*/ 65314 h 2971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13124" h="2971800">
                <a:moveTo>
                  <a:pt x="47364" y="0"/>
                </a:moveTo>
                <a:cubicBezTo>
                  <a:pt x="9764" y="150397"/>
                  <a:pt x="25592" y="74001"/>
                  <a:pt x="25592" y="391886"/>
                </a:cubicBezTo>
                <a:cubicBezTo>
                  <a:pt x="25592" y="460924"/>
                  <a:pt x="28252" y="530168"/>
                  <a:pt x="36478" y="598714"/>
                </a:cubicBezTo>
                <a:cubicBezTo>
                  <a:pt x="39212" y="621500"/>
                  <a:pt x="58249" y="664029"/>
                  <a:pt x="58249" y="664029"/>
                </a:cubicBezTo>
                <a:cubicBezTo>
                  <a:pt x="54621" y="747486"/>
                  <a:pt x="52417" y="831017"/>
                  <a:pt x="47364" y="914400"/>
                </a:cubicBezTo>
                <a:cubicBezTo>
                  <a:pt x="45158" y="950800"/>
                  <a:pt x="36478" y="986790"/>
                  <a:pt x="36478" y="1023257"/>
                </a:cubicBezTo>
                <a:cubicBezTo>
                  <a:pt x="36478" y="1264410"/>
                  <a:pt x="27239" y="1214894"/>
                  <a:pt x="58249" y="1338943"/>
                </a:cubicBezTo>
                <a:cubicBezTo>
                  <a:pt x="54621" y="1371600"/>
                  <a:pt x="51707" y="1404344"/>
                  <a:pt x="47364" y="1436914"/>
                </a:cubicBezTo>
                <a:cubicBezTo>
                  <a:pt x="44447" y="1458792"/>
                  <a:pt x="36478" y="1480157"/>
                  <a:pt x="36478" y="1502229"/>
                </a:cubicBezTo>
                <a:cubicBezTo>
                  <a:pt x="36478" y="1937421"/>
                  <a:pt x="0" y="1817328"/>
                  <a:pt x="58249" y="1992086"/>
                </a:cubicBezTo>
                <a:cubicBezTo>
                  <a:pt x="54621" y="2307772"/>
                  <a:pt x="40024" y="2623522"/>
                  <a:pt x="47364" y="2939143"/>
                </a:cubicBezTo>
                <a:cubicBezTo>
                  <a:pt x="47631" y="2950614"/>
                  <a:pt x="68546" y="2928257"/>
                  <a:pt x="80021" y="2928257"/>
                </a:cubicBezTo>
                <a:cubicBezTo>
                  <a:pt x="102093" y="2928257"/>
                  <a:pt x="123564" y="2935514"/>
                  <a:pt x="145335" y="2939143"/>
                </a:cubicBezTo>
                <a:cubicBezTo>
                  <a:pt x="148964" y="2950029"/>
                  <a:pt x="144746" y="2971800"/>
                  <a:pt x="156221" y="2971800"/>
                </a:cubicBezTo>
                <a:cubicBezTo>
                  <a:pt x="170288" y="2971800"/>
                  <a:pt x="186194" y="2914538"/>
                  <a:pt x="188878" y="2906486"/>
                </a:cubicBezTo>
                <a:cubicBezTo>
                  <a:pt x="192507" y="2801257"/>
                  <a:pt x="193196" y="2695886"/>
                  <a:pt x="199764" y="2590800"/>
                </a:cubicBezTo>
                <a:cubicBezTo>
                  <a:pt x="200480" y="2579348"/>
                  <a:pt x="210649" y="2569617"/>
                  <a:pt x="210649" y="2558143"/>
                </a:cubicBezTo>
                <a:cubicBezTo>
                  <a:pt x="210649" y="2541686"/>
                  <a:pt x="179261" y="2453093"/>
                  <a:pt x="177992" y="2449286"/>
                </a:cubicBezTo>
                <a:lnTo>
                  <a:pt x="167107" y="2416629"/>
                </a:lnTo>
                <a:lnTo>
                  <a:pt x="156221" y="2383971"/>
                </a:lnTo>
                <a:cubicBezTo>
                  <a:pt x="152592" y="2191657"/>
                  <a:pt x="151964" y="1999263"/>
                  <a:pt x="145335" y="1807029"/>
                </a:cubicBezTo>
                <a:cubicBezTo>
                  <a:pt x="144782" y="1791003"/>
                  <a:pt x="128208" y="1727635"/>
                  <a:pt x="123564" y="1709057"/>
                </a:cubicBezTo>
                <a:cubicBezTo>
                  <a:pt x="130821" y="1429657"/>
                  <a:pt x="213124" y="1142006"/>
                  <a:pt x="145335" y="870857"/>
                </a:cubicBezTo>
                <a:cubicBezTo>
                  <a:pt x="141706" y="856343"/>
                  <a:pt x="137694" y="841919"/>
                  <a:pt x="134449" y="827314"/>
                </a:cubicBezTo>
                <a:cubicBezTo>
                  <a:pt x="130435" y="809253"/>
                  <a:pt x="127192" y="791029"/>
                  <a:pt x="123564" y="772886"/>
                </a:cubicBezTo>
                <a:cubicBezTo>
                  <a:pt x="127192" y="751114"/>
                  <a:pt x="134449" y="729643"/>
                  <a:pt x="134449" y="707571"/>
                </a:cubicBezTo>
                <a:cubicBezTo>
                  <a:pt x="134449" y="526305"/>
                  <a:pt x="103691" y="415052"/>
                  <a:pt x="134449" y="261257"/>
                </a:cubicBezTo>
                <a:cubicBezTo>
                  <a:pt x="136699" y="250005"/>
                  <a:pt x="141706" y="239486"/>
                  <a:pt x="145335" y="228600"/>
                </a:cubicBezTo>
                <a:cubicBezTo>
                  <a:pt x="144707" y="222325"/>
                  <a:pt x="142393" y="118468"/>
                  <a:pt x="123564" y="87086"/>
                </a:cubicBezTo>
                <a:cubicBezTo>
                  <a:pt x="118284" y="78285"/>
                  <a:pt x="111749" y="67803"/>
                  <a:pt x="101792" y="65314"/>
                </a:cubicBezTo>
                <a:cubicBezTo>
                  <a:pt x="80671" y="60034"/>
                  <a:pt x="58249" y="65314"/>
                  <a:pt x="36478" y="65314"/>
                </a:cubicBezTo>
              </a:path>
            </a:pathLst>
          </a:custGeom>
          <a:solidFill>
            <a:srgbClr val="FF0000"/>
          </a:solidFill>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Freeform 5"/>
          <p:cNvSpPr/>
          <p:nvPr/>
        </p:nvSpPr>
        <p:spPr>
          <a:xfrm rot="16200000">
            <a:off x="4487142" y="1327918"/>
            <a:ext cx="213124" cy="1828800"/>
          </a:xfrm>
          <a:custGeom>
            <a:avLst/>
            <a:gdLst>
              <a:gd name="connsiteX0" fmla="*/ 47364 w 213124"/>
              <a:gd name="connsiteY0" fmla="*/ 0 h 2971800"/>
              <a:gd name="connsiteX1" fmla="*/ 25592 w 213124"/>
              <a:gd name="connsiteY1" fmla="*/ 391886 h 2971800"/>
              <a:gd name="connsiteX2" fmla="*/ 36478 w 213124"/>
              <a:gd name="connsiteY2" fmla="*/ 598714 h 2971800"/>
              <a:gd name="connsiteX3" fmla="*/ 58249 w 213124"/>
              <a:gd name="connsiteY3" fmla="*/ 664029 h 2971800"/>
              <a:gd name="connsiteX4" fmla="*/ 47364 w 213124"/>
              <a:gd name="connsiteY4" fmla="*/ 914400 h 2971800"/>
              <a:gd name="connsiteX5" fmla="*/ 36478 w 213124"/>
              <a:gd name="connsiteY5" fmla="*/ 1023257 h 2971800"/>
              <a:gd name="connsiteX6" fmla="*/ 58249 w 213124"/>
              <a:gd name="connsiteY6" fmla="*/ 1338943 h 2971800"/>
              <a:gd name="connsiteX7" fmla="*/ 47364 w 213124"/>
              <a:gd name="connsiteY7" fmla="*/ 1436914 h 2971800"/>
              <a:gd name="connsiteX8" fmla="*/ 36478 w 213124"/>
              <a:gd name="connsiteY8" fmla="*/ 1502229 h 2971800"/>
              <a:gd name="connsiteX9" fmla="*/ 58249 w 213124"/>
              <a:gd name="connsiteY9" fmla="*/ 1992086 h 2971800"/>
              <a:gd name="connsiteX10" fmla="*/ 47364 w 213124"/>
              <a:gd name="connsiteY10" fmla="*/ 2939143 h 2971800"/>
              <a:gd name="connsiteX11" fmla="*/ 80021 w 213124"/>
              <a:gd name="connsiteY11" fmla="*/ 2928257 h 2971800"/>
              <a:gd name="connsiteX12" fmla="*/ 145335 w 213124"/>
              <a:gd name="connsiteY12" fmla="*/ 2939143 h 2971800"/>
              <a:gd name="connsiteX13" fmla="*/ 156221 w 213124"/>
              <a:gd name="connsiteY13" fmla="*/ 2971800 h 2971800"/>
              <a:gd name="connsiteX14" fmla="*/ 188878 w 213124"/>
              <a:gd name="connsiteY14" fmla="*/ 2906486 h 2971800"/>
              <a:gd name="connsiteX15" fmla="*/ 199764 w 213124"/>
              <a:gd name="connsiteY15" fmla="*/ 2590800 h 2971800"/>
              <a:gd name="connsiteX16" fmla="*/ 210649 w 213124"/>
              <a:gd name="connsiteY16" fmla="*/ 2558143 h 2971800"/>
              <a:gd name="connsiteX17" fmla="*/ 177992 w 213124"/>
              <a:gd name="connsiteY17" fmla="*/ 2449286 h 2971800"/>
              <a:gd name="connsiteX18" fmla="*/ 167107 w 213124"/>
              <a:gd name="connsiteY18" fmla="*/ 2416629 h 2971800"/>
              <a:gd name="connsiteX19" fmla="*/ 156221 w 213124"/>
              <a:gd name="connsiteY19" fmla="*/ 2383971 h 2971800"/>
              <a:gd name="connsiteX20" fmla="*/ 145335 w 213124"/>
              <a:gd name="connsiteY20" fmla="*/ 1807029 h 2971800"/>
              <a:gd name="connsiteX21" fmla="*/ 123564 w 213124"/>
              <a:gd name="connsiteY21" fmla="*/ 1709057 h 2971800"/>
              <a:gd name="connsiteX22" fmla="*/ 145335 w 213124"/>
              <a:gd name="connsiteY22" fmla="*/ 870857 h 2971800"/>
              <a:gd name="connsiteX23" fmla="*/ 134449 w 213124"/>
              <a:gd name="connsiteY23" fmla="*/ 827314 h 2971800"/>
              <a:gd name="connsiteX24" fmla="*/ 123564 w 213124"/>
              <a:gd name="connsiteY24" fmla="*/ 772886 h 2971800"/>
              <a:gd name="connsiteX25" fmla="*/ 134449 w 213124"/>
              <a:gd name="connsiteY25" fmla="*/ 707571 h 2971800"/>
              <a:gd name="connsiteX26" fmla="*/ 134449 w 213124"/>
              <a:gd name="connsiteY26" fmla="*/ 261257 h 2971800"/>
              <a:gd name="connsiteX27" fmla="*/ 145335 w 213124"/>
              <a:gd name="connsiteY27" fmla="*/ 228600 h 2971800"/>
              <a:gd name="connsiteX28" fmla="*/ 123564 w 213124"/>
              <a:gd name="connsiteY28" fmla="*/ 87086 h 2971800"/>
              <a:gd name="connsiteX29" fmla="*/ 101792 w 213124"/>
              <a:gd name="connsiteY29" fmla="*/ 65314 h 2971800"/>
              <a:gd name="connsiteX30" fmla="*/ 36478 w 213124"/>
              <a:gd name="connsiteY30" fmla="*/ 65314 h 2971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13124" h="2971800">
                <a:moveTo>
                  <a:pt x="47364" y="0"/>
                </a:moveTo>
                <a:cubicBezTo>
                  <a:pt x="9764" y="150397"/>
                  <a:pt x="25592" y="74001"/>
                  <a:pt x="25592" y="391886"/>
                </a:cubicBezTo>
                <a:cubicBezTo>
                  <a:pt x="25592" y="460924"/>
                  <a:pt x="28252" y="530168"/>
                  <a:pt x="36478" y="598714"/>
                </a:cubicBezTo>
                <a:cubicBezTo>
                  <a:pt x="39212" y="621500"/>
                  <a:pt x="58249" y="664029"/>
                  <a:pt x="58249" y="664029"/>
                </a:cubicBezTo>
                <a:cubicBezTo>
                  <a:pt x="54621" y="747486"/>
                  <a:pt x="52417" y="831017"/>
                  <a:pt x="47364" y="914400"/>
                </a:cubicBezTo>
                <a:cubicBezTo>
                  <a:pt x="45158" y="950800"/>
                  <a:pt x="36478" y="986790"/>
                  <a:pt x="36478" y="1023257"/>
                </a:cubicBezTo>
                <a:cubicBezTo>
                  <a:pt x="36478" y="1264410"/>
                  <a:pt x="27239" y="1214894"/>
                  <a:pt x="58249" y="1338943"/>
                </a:cubicBezTo>
                <a:cubicBezTo>
                  <a:pt x="54621" y="1371600"/>
                  <a:pt x="51707" y="1404344"/>
                  <a:pt x="47364" y="1436914"/>
                </a:cubicBezTo>
                <a:cubicBezTo>
                  <a:pt x="44447" y="1458792"/>
                  <a:pt x="36478" y="1480157"/>
                  <a:pt x="36478" y="1502229"/>
                </a:cubicBezTo>
                <a:cubicBezTo>
                  <a:pt x="36478" y="1937421"/>
                  <a:pt x="0" y="1817328"/>
                  <a:pt x="58249" y="1992086"/>
                </a:cubicBezTo>
                <a:cubicBezTo>
                  <a:pt x="54621" y="2307772"/>
                  <a:pt x="40024" y="2623522"/>
                  <a:pt x="47364" y="2939143"/>
                </a:cubicBezTo>
                <a:cubicBezTo>
                  <a:pt x="47631" y="2950614"/>
                  <a:pt x="68546" y="2928257"/>
                  <a:pt x="80021" y="2928257"/>
                </a:cubicBezTo>
                <a:cubicBezTo>
                  <a:pt x="102093" y="2928257"/>
                  <a:pt x="123564" y="2935514"/>
                  <a:pt x="145335" y="2939143"/>
                </a:cubicBezTo>
                <a:cubicBezTo>
                  <a:pt x="148964" y="2950029"/>
                  <a:pt x="144746" y="2971800"/>
                  <a:pt x="156221" y="2971800"/>
                </a:cubicBezTo>
                <a:cubicBezTo>
                  <a:pt x="170288" y="2971800"/>
                  <a:pt x="186194" y="2914538"/>
                  <a:pt x="188878" y="2906486"/>
                </a:cubicBezTo>
                <a:cubicBezTo>
                  <a:pt x="192507" y="2801257"/>
                  <a:pt x="193196" y="2695886"/>
                  <a:pt x="199764" y="2590800"/>
                </a:cubicBezTo>
                <a:cubicBezTo>
                  <a:pt x="200480" y="2579348"/>
                  <a:pt x="210649" y="2569617"/>
                  <a:pt x="210649" y="2558143"/>
                </a:cubicBezTo>
                <a:cubicBezTo>
                  <a:pt x="210649" y="2541686"/>
                  <a:pt x="179261" y="2453093"/>
                  <a:pt x="177992" y="2449286"/>
                </a:cubicBezTo>
                <a:lnTo>
                  <a:pt x="167107" y="2416629"/>
                </a:lnTo>
                <a:lnTo>
                  <a:pt x="156221" y="2383971"/>
                </a:lnTo>
                <a:cubicBezTo>
                  <a:pt x="152592" y="2191657"/>
                  <a:pt x="151964" y="1999263"/>
                  <a:pt x="145335" y="1807029"/>
                </a:cubicBezTo>
                <a:cubicBezTo>
                  <a:pt x="144782" y="1791003"/>
                  <a:pt x="128208" y="1727635"/>
                  <a:pt x="123564" y="1709057"/>
                </a:cubicBezTo>
                <a:cubicBezTo>
                  <a:pt x="130821" y="1429657"/>
                  <a:pt x="213124" y="1142006"/>
                  <a:pt x="145335" y="870857"/>
                </a:cubicBezTo>
                <a:cubicBezTo>
                  <a:pt x="141706" y="856343"/>
                  <a:pt x="137694" y="841919"/>
                  <a:pt x="134449" y="827314"/>
                </a:cubicBezTo>
                <a:cubicBezTo>
                  <a:pt x="130435" y="809253"/>
                  <a:pt x="127192" y="791029"/>
                  <a:pt x="123564" y="772886"/>
                </a:cubicBezTo>
                <a:cubicBezTo>
                  <a:pt x="127192" y="751114"/>
                  <a:pt x="134449" y="729643"/>
                  <a:pt x="134449" y="707571"/>
                </a:cubicBezTo>
                <a:cubicBezTo>
                  <a:pt x="134449" y="526305"/>
                  <a:pt x="103691" y="415052"/>
                  <a:pt x="134449" y="261257"/>
                </a:cubicBezTo>
                <a:cubicBezTo>
                  <a:pt x="136699" y="250005"/>
                  <a:pt x="141706" y="239486"/>
                  <a:pt x="145335" y="228600"/>
                </a:cubicBezTo>
                <a:cubicBezTo>
                  <a:pt x="144707" y="222325"/>
                  <a:pt x="142393" y="118468"/>
                  <a:pt x="123564" y="87086"/>
                </a:cubicBezTo>
                <a:cubicBezTo>
                  <a:pt x="118284" y="78285"/>
                  <a:pt x="111749" y="67803"/>
                  <a:pt x="101792" y="65314"/>
                </a:cubicBezTo>
                <a:cubicBezTo>
                  <a:pt x="80671" y="60034"/>
                  <a:pt x="58249" y="65314"/>
                  <a:pt x="36478" y="65314"/>
                </a:cubicBezTo>
              </a:path>
            </a:pathLst>
          </a:custGeom>
          <a:solidFill>
            <a:srgbClr val="FF0000"/>
          </a:solidFill>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p:cNvSpPr txBox="1"/>
          <p:nvPr/>
        </p:nvSpPr>
        <p:spPr>
          <a:xfrm>
            <a:off x="179512" y="26621"/>
            <a:ext cx="8820472" cy="954107"/>
          </a:xfrm>
          <a:prstGeom prst="rect">
            <a:avLst/>
          </a:prstGeom>
          <a:noFill/>
        </p:spPr>
        <p:txBody>
          <a:bodyPr wrap="square" rtlCol="0">
            <a:spAutoFit/>
          </a:bodyPr>
          <a:lstStyle/>
          <a:p>
            <a:pPr algn="ctr"/>
            <a:r>
              <a:rPr lang="en-US" sz="2800" b="1" dirty="0" smtClean="0">
                <a:latin typeface="Calibri" pitchFamily="34" charset="0"/>
                <a:cs typeface="Calibri" pitchFamily="34" charset="0"/>
              </a:rPr>
              <a:t>“When I see the blood, I will pass over you, and no plague will befall you to destroy you” Exodus 12:13</a:t>
            </a:r>
          </a:p>
        </p:txBody>
      </p:sp>
      <p:sp>
        <p:nvSpPr>
          <p:cNvPr id="8" name="TextBox 7"/>
          <p:cNvSpPr txBox="1"/>
          <p:nvPr/>
        </p:nvSpPr>
        <p:spPr>
          <a:xfrm>
            <a:off x="6012160" y="5284365"/>
            <a:ext cx="2646641" cy="1384995"/>
          </a:xfrm>
          <a:prstGeom prst="rect">
            <a:avLst/>
          </a:prstGeom>
          <a:noFill/>
        </p:spPr>
        <p:txBody>
          <a:bodyPr wrap="square" rtlCol="0">
            <a:spAutoFit/>
          </a:bodyPr>
          <a:lstStyle/>
          <a:p>
            <a:pPr algn="ctr"/>
            <a:r>
              <a:rPr lang="en-US" sz="2800" b="1" dirty="0" smtClean="0">
                <a:solidFill>
                  <a:srgbClr val="FF0000"/>
                </a:solidFill>
                <a:latin typeface="Calibri" pitchFamily="34" charset="0"/>
                <a:cs typeface="Calibri" pitchFamily="34" charset="0"/>
              </a:rPr>
              <a:t>sprinkled on </a:t>
            </a:r>
          </a:p>
          <a:p>
            <a:pPr algn="ctr"/>
            <a:r>
              <a:rPr lang="en-US" sz="2800" b="1" dirty="0" smtClean="0">
                <a:solidFill>
                  <a:srgbClr val="FF0000"/>
                </a:solidFill>
                <a:latin typeface="Calibri" pitchFamily="34" charset="0"/>
                <a:cs typeface="Calibri" pitchFamily="34" charset="0"/>
              </a:rPr>
              <a:t>the door </a:t>
            </a:r>
          </a:p>
          <a:p>
            <a:pPr algn="ctr"/>
            <a:r>
              <a:rPr lang="en-US" sz="2800" b="1" dirty="0" smtClean="0">
                <a:solidFill>
                  <a:srgbClr val="FF0000"/>
                </a:solidFill>
                <a:latin typeface="Calibri" pitchFamily="34" charset="0"/>
                <a:cs typeface="Calibri" pitchFamily="34" charset="0"/>
              </a:rPr>
              <a:t>of your heart?</a:t>
            </a:r>
            <a:endParaRPr lang="en-US" sz="2800" b="1" dirty="0">
              <a:solidFill>
                <a:srgbClr val="FF0000"/>
              </a:solidFill>
              <a:latin typeface="Calibri" pitchFamily="34" charset="0"/>
              <a:cs typeface="Calibri" pitchFamily="34" charset="0"/>
            </a:endParaRPr>
          </a:p>
        </p:txBody>
      </p:sp>
      <p:sp>
        <p:nvSpPr>
          <p:cNvPr id="9" name="TextBox 8"/>
          <p:cNvSpPr txBox="1"/>
          <p:nvPr/>
        </p:nvSpPr>
        <p:spPr>
          <a:xfrm>
            <a:off x="395536" y="5301208"/>
            <a:ext cx="2871936" cy="1384995"/>
          </a:xfrm>
          <a:prstGeom prst="rect">
            <a:avLst/>
          </a:prstGeom>
          <a:noFill/>
        </p:spPr>
        <p:txBody>
          <a:bodyPr wrap="square" rtlCol="0">
            <a:spAutoFit/>
          </a:bodyPr>
          <a:lstStyle/>
          <a:p>
            <a:pPr algn="ctr"/>
            <a:r>
              <a:rPr lang="en-US" sz="2800" b="1" dirty="0" smtClean="0">
                <a:solidFill>
                  <a:srgbClr val="FF0000"/>
                </a:solidFill>
                <a:latin typeface="Calibri" pitchFamily="34" charset="0"/>
                <a:cs typeface="Calibri" pitchFamily="34" charset="0"/>
              </a:rPr>
              <a:t>Is the blood </a:t>
            </a:r>
          </a:p>
          <a:p>
            <a:pPr algn="ctr"/>
            <a:r>
              <a:rPr lang="en-US" sz="2800" b="1" dirty="0" smtClean="0">
                <a:solidFill>
                  <a:srgbClr val="FF0000"/>
                </a:solidFill>
                <a:latin typeface="Calibri" pitchFamily="34" charset="0"/>
                <a:cs typeface="Calibri" pitchFamily="34" charset="0"/>
              </a:rPr>
              <a:t>of Christ your Passover Lamb</a:t>
            </a:r>
            <a:endParaRPr lang="en-US" sz="2800" b="1" dirty="0">
              <a:solidFill>
                <a:srgbClr val="FF0000"/>
              </a:solidFill>
              <a:latin typeface="Calibri" pitchFamily="34" charset="0"/>
              <a:cs typeface="Calibri" pitchFamily="34" charset="0"/>
            </a:endParaRPr>
          </a:p>
        </p:txBody>
      </p:sp>
      <p:sp>
        <p:nvSpPr>
          <p:cNvPr id="10" name="TextBox 9"/>
          <p:cNvSpPr txBox="1"/>
          <p:nvPr/>
        </p:nvSpPr>
        <p:spPr>
          <a:xfrm rot="5400000">
            <a:off x="7713641" y="3100608"/>
            <a:ext cx="2232247" cy="584775"/>
          </a:xfrm>
          <a:prstGeom prst="rect">
            <a:avLst/>
          </a:prstGeom>
          <a:noFill/>
        </p:spPr>
        <p:txBody>
          <a:bodyPr wrap="square" rtlCol="0">
            <a:spAutoFit/>
          </a:bodyPr>
          <a:lstStyle/>
          <a:p>
            <a:pPr algn="ctr"/>
            <a:r>
              <a:rPr lang="en-CA" altLang="ko-KR" sz="1000" dirty="0" smtClean="0">
                <a:solidFill>
                  <a:schemeClr val="tx1">
                    <a:lumMod val="65000"/>
                  </a:schemeClr>
                </a:solidFill>
              </a:rPr>
              <a:t>Photo of door by John </a:t>
            </a:r>
            <a:r>
              <a:rPr lang="en-CA" altLang="ko-KR" sz="1000" dirty="0" err="1" smtClean="0">
                <a:solidFill>
                  <a:schemeClr val="tx1">
                    <a:lumMod val="65000"/>
                  </a:schemeClr>
                </a:solidFill>
              </a:rPr>
              <a:t>Crozier</a:t>
            </a:r>
            <a:endParaRPr lang="en-CA" sz="1000" dirty="0" smtClean="0">
              <a:solidFill>
                <a:schemeClr val="tx1">
                  <a:lumMod val="65000"/>
                </a:schemeClr>
              </a:solidFill>
            </a:endParaRPr>
          </a:p>
          <a:p>
            <a:pPr algn="ctr"/>
            <a:r>
              <a:rPr lang="en-CA" sz="1000" dirty="0" smtClean="0">
                <a:solidFill>
                  <a:schemeClr val="tx1">
                    <a:lumMod val="65000"/>
                  </a:schemeClr>
                </a:solidFill>
              </a:rPr>
              <a:t>Pulsing heart © clipartbest.com</a:t>
            </a:r>
          </a:p>
          <a:p>
            <a:endParaRPr lang="en-US" sz="1200" dirty="0">
              <a:solidFill>
                <a:schemeClr val="tx1">
                  <a:lumMod val="65000"/>
                </a:schemeClr>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Shape 263"/>
        <p:cNvGrpSpPr/>
        <p:nvPr/>
      </p:nvGrpSpPr>
      <p:grpSpPr>
        <a:xfrm>
          <a:off x="0" y="0"/>
          <a:ext cx="0" cy="0"/>
          <a:chOff x="0" y="0"/>
          <a:chExt cx="0" cy="0"/>
        </a:xfrm>
      </p:grpSpPr>
      <p:pic>
        <p:nvPicPr>
          <p:cNvPr id="264" name="Google Shape;264;p16" descr="www.clipartbest.com dc6XLjAMi.gif"/>
          <p:cNvPicPr preferRelativeResize="0"/>
          <p:nvPr/>
        </p:nvPicPr>
        <p:blipFill rotWithShape="1">
          <a:blip r:embed="rId3" cstate="print">
            <a:alphaModFix/>
          </a:blip>
          <a:srcRect/>
          <a:stretch/>
        </p:blipFill>
        <p:spPr>
          <a:xfrm>
            <a:off x="6326440" y="1988840"/>
            <a:ext cx="2926080" cy="2056727"/>
          </a:xfrm>
          <a:prstGeom prst="rect">
            <a:avLst/>
          </a:prstGeom>
          <a:noFill/>
          <a:ln>
            <a:noFill/>
          </a:ln>
        </p:spPr>
      </p:pic>
      <p:sp>
        <p:nvSpPr>
          <p:cNvPr id="266" name="Google Shape;266;p16"/>
          <p:cNvSpPr/>
          <p:nvPr/>
        </p:nvSpPr>
        <p:spPr>
          <a:xfrm>
            <a:off x="7440880" y="2924944"/>
            <a:ext cx="731520" cy="18288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6"/>
          <p:cNvSpPr/>
          <p:nvPr/>
        </p:nvSpPr>
        <p:spPr>
          <a:xfrm>
            <a:off x="7701488" y="2780928"/>
            <a:ext cx="182880" cy="73152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9" name="Google Shape;279;p16" descr="egyptian.gif"/>
          <p:cNvPicPr preferRelativeResize="0"/>
          <p:nvPr/>
        </p:nvPicPr>
        <p:blipFill rotWithShape="1">
          <a:blip r:embed="rId4" cstate="print">
            <a:alphaModFix/>
          </a:blip>
          <a:srcRect/>
          <a:stretch/>
        </p:blipFill>
        <p:spPr>
          <a:xfrm>
            <a:off x="6804248" y="1844824"/>
            <a:ext cx="2011680" cy="1280160"/>
          </a:xfrm>
          <a:prstGeom prst="rect">
            <a:avLst/>
          </a:prstGeom>
          <a:noFill/>
          <a:ln>
            <a:noFill/>
          </a:ln>
        </p:spPr>
      </p:pic>
      <p:pic>
        <p:nvPicPr>
          <p:cNvPr id="280" name="Google Shape;280;p16" descr="egyptian.gif"/>
          <p:cNvPicPr preferRelativeResize="0"/>
          <p:nvPr/>
        </p:nvPicPr>
        <p:blipFill rotWithShape="1">
          <a:blip r:embed="rId4" cstate="print">
            <a:alphaModFix/>
          </a:blip>
          <a:srcRect/>
          <a:stretch/>
        </p:blipFill>
        <p:spPr>
          <a:xfrm rot="7200000">
            <a:off x="7359710" y="2683899"/>
            <a:ext cx="2011680" cy="1280160"/>
          </a:xfrm>
          <a:prstGeom prst="rect">
            <a:avLst/>
          </a:prstGeom>
          <a:noFill/>
          <a:ln>
            <a:noFill/>
          </a:ln>
        </p:spPr>
      </p:pic>
      <p:pic>
        <p:nvPicPr>
          <p:cNvPr id="281" name="Google Shape;281;p16" descr="egyptian.gif"/>
          <p:cNvPicPr preferRelativeResize="0"/>
          <p:nvPr/>
        </p:nvPicPr>
        <p:blipFill rotWithShape="1">
          <a:blip r:embed="rId4" cstate="print">
            <a:alphaModFix/>
          </a:blip>
          <a:srcRect/>
          <a:stretch/>
        </p:blipFill>
        <p:spPr>
          <a:xfrm rot="-7200000" flipH="1">
            <a:off x="6207582" y="2683899"/>
            <a:ext cx="2011680" cy="1280160"/>
          </a:xfrm>
          <a:prstGeom prst="rect">
            <a:avLst/>
          </a:prstGeom>
          <a:noFill/>
          <a:ln>
            <a:noFill/>
          </a:ln>
        </p:spPr>
      </p:pic>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pic>
        <p:nvPicPr>
          <p:cNvPr id="77" name="Picture 76" descr="egyptian.gif"/>
          <p:cNvPicPr>
            <a:picLocks noChangeAspect="1"/>
          </p:cNvPicPr>
          <p:nvPr/>
        </p:nvPicPr>
        <p:blipFill>
          <a:blip r:embed="rId4" cstate="print"/>
          <a:stretch>
            <a:fillRect/>
          </a:stretch>
        </p:blipFill>
        <p:spPr>
          <a:xfrm rot="14400000" flipH="1">
            <a:off x="6957826" y="3099581"/>
            <a:ext cx="614477" cy="365760"/>
          </a:xfrm>
          <a:prstGeom prst="rect">
            <a:avLst/>
          </a:prstGeom>
        </p:spPr>
      </p:pic>
      <p:pic>
        <p:nvPicPr>
          <p:cNvPr id="78" name="Picture 77" descr="egyptian.gif"/>
          <p:cNvPicPr>
            <a:picLocks noChangeAspect="1"/>
          </p:cNvPicPr>
          <p:nvPr/>
        </p:nvPicPr>
        <p:blipFill>
          <a:blip r:embed="rId4" cstate="print"/>
          <a:stretch>
            <a:fillRect/>
          </a:stretch>
        </p:blipFill>
        <p:spPr>
          <a:xfrm rot="14400000" flipH="1">
            <a:off x="6809009" y="3315605"/>
            <a:ext cx="614477" cy="365760"/>
          </a:xfrm>
          <a:prstGeom prst="rect">
            <a:avLst/>
          </a:prstGeom>
        </p:spPr>
      </p:pic>
      <p:pic>
        <p:nvPicPr>
          <p:cNvPr id="79" name="Picture 78" descr="egyptian.gif"/>
          <p:cNvPicPr>
            <a:picLocks noChangeAspect="1"/>
          </p:cNvPicPr>
          <p:nvPr/>
        </p:nvPicPr>
        <p:blipFill>
          <a:blip r:embed="rId4" cstate="print"/>
          <a:stretch>
            <a:fillRect/>
          </a:stretch>
        </p:blipFill>
        <p:spPr>
          <a:xfrm rot="14400000" flipH="1">
            <a:off x="6664991" y="3104627"/>
            <a:ext cx="614477" cy="365760"/>
          </a:xfrm>
          <a:prstGeom prst="rect">
            <a:avLst/>
          </a:prstGeom>
        </p:spPr>
      </p:pic>
      <p:pic>
        <p:nvPicPr>
          <p:cNvPr id="80" name="Picture 79" descr="egyptian.gif"/>
          <p:cNvPicPr>
            <a:picLocks noChangeAspect="1"/>
          </p:cNvPicPr>
          <p:nvPr/>
        </p:nvPicPr>
        <p:blipFill>
          <a:blip r:embed="rId4" cstate="print"/>
          <a:stretch>
            <a:fillRect/>
          </a:stretch>
        </p:blipFill>
        <p:spPr>
          <a:xfrm rot="14400000" flipH="1">
            <a:off x="7169048" y="3315605"/>
            <a:ext cx="614477" cy="365760"/>
          </a:xfrm>
          <a:prstGeom prst="rect">
            <a:avLst/>
          </a:prstGeom>
        </p:spPr>
      </p:pic>
      <p:pic>
        <p:nvPicPr>
          <p:cNvPr id="81" name="Picture 80" descr="egyptian.gif"/>
          <p:cNvPicPr>
            <a:picLocks noChangeAspect="1"/>
          </p:cNvPicPr>
          <p:nvPr/>
        </p:nvPicPr>
        <p:blipFill>
          <a:blip r:embed="rId4" cstate="print"/>
          <a:stretch>
            <a:fillRect/>
          </a:stretch>
        </p:blipFill>
        <p:spPr>
          <a:xfrm rot="14400000" flipH="1">
            <a:off x="7265131" y="3104627"/>
            <a:ext cx="614477" cy="365760"/>
          </a:xfrm>
          <a:prstGeom prst="rect">
            <a:avLst/>
          </a:prstGeom>
        </p:spPr>
      </p:pic>
      <p:pic>
        <p:nvPicPr>
          <p:cNvPr id="82" name="Picture 81" descr="egyptian.gif"/>
          <p:cNvPicPr>
            <a:picLocks noChangeAspect="1"/>
          </p:cNvPicPr>
          <p:nvPr/>
        </p:nvPicPr>
        <p:blipFill>
          <a:blip r:embed="rId4" cstate="print"/>
          <a:stretch>
            <a:fillRect/>
          </a:stretch>
        </p:blipFill>
        <p:spPr>
          <a:xfrm rot="14400000" flipH="1">
            <a:off x="7169048" y="2888603"/>
            <a:ext cx="614477" cy="365760"/>
          </a:xfrm>
          <a:prstGeom prst="rect">
            <a:avLst/>
          </a:prstGeom>
        </p:spPr>
      </p:pic>
      <p:pic>
        <p:nvPicPr>
          <p:cNvPr id="83" name="Picture 82" descr="egyptian.gif"/>
          <p:cNvPicPr>
            <a:picLocks noChangeAspect="1"/>
          </p:cNvPicPr>
          <p:nvPr/>
        </p:nvPicPr>
        <p:blipFill>
          <a:blip r:embed="rId4" cstate="print"/>
          <a:stretch>
            <a:fillRect/>
          </a:stretch>
        </p:blipFill>
        <p:spPr>
          <a:xfrm rot="14400000" flipH="1">
            <a:off x="6809008" y="2883557"/>
            <a:ext cx="614477" cy="365760"/>
          </a:xfrm>
          <a:prstGeom prst="rect">
            <a:avLst/>
          </a:prstGeom>
        </p:spPr>
      </p:pic>
      <p:sp>
        <p:nvSpPr>
          <p:cNvPr id="31" name="TextBox 30"/>
          <p:cNvSpPr txBox="1"/>
          <p:nvPr/>
        </p:nvSpPr>
        <p:spPr>
          <a:xfrm>
            <a:off x="1043608" y="3933056"/>
            <a:ext cx="2088232" cy="707886"/>
          </a:xfrm>
          <a:prstGeom prst="rect">
            <a:avLst/>
          </a:prstGeom>
          <a:noFill/>
        </p:spPr>
        <p:txBody>
          <a:bodyPr wrap="square" rtlCol="0">
            <a:spAutoFit/>
          </a:bodyPr>
          <a:lstStyle/>
          <a:p>
            <a:pPr algn="ctr"/>
            <a:r>
              <a:rPr lang="en-CA" sz="1000" dirty="0" err="1" smtClean="0">
                <a:solidFill>
                  <a:schemeClr val="tx1">
                    <a:lumMod val="95000"/>
                  </a:schemeClr>
                </a:solidFill>
              </a:rPr>
              <a:t>smileys</a:t>
            </a:r>
            <a:r>
              <a:rPr lang="en-CA" sz="1000" dirty="0" smtClean="0">
                <a:solidFill>
                  <a:schemeClr val="tx1">
                    <a:lumMod val="95000"/>
                  </a:schemeClr>
                </a:solidFill>
              </a:rPr>
              <a:t> © sherv.net</a:t>
            </a:r>
          </a:p>
          <a:p>
            <a:pPr algn="ctr"/>
            <a:r>
              <a:rPr lang="en-CA" altLang="ko-KR" sz="1000" dirty="0" smtClean="0">
                <a:solidFill>
                  <a:schemeClr val="tx1">
                    <a:lumMod val="95000"/>
                  </a:schemeClr>
                </a:solidFill>
              </a:rPr>
              <a:t>Jesus © </a:t>
            </a:r>
            <a:r>
              <a:rPr lang="en-CA" sz="1000" dirty="0" smtClean="0">
                <a:solidFill>
                  <a:schemeClr val="tx1">
                    <a:lumMod val="95000"/>
                  </a:schemeClr>
                </a:solidFill>
              </a:rPr>
              <a:t>GospelGifs.com </a:t>
            </a:r>
          </a:p>
          <a:p>
            <a:pPr algn="ctr"/>
            <a:r>
              <a:rPr lang="en-CA" sz="1000" dirty="0" smtClean="0">
                <a:solidFill>
                  <a:schemeClr val="tx1">
                    <a:lumMod val="95000"/>
                  </a:schemeClr>
                </a:solidFill>
              </a:rPr>
              <a:t>pulsing heart © clipartbest.com</a:t>
            </a:r>
          </a:p>
          <a:p>
            <a:pPr algn="ctr"/>
            <a:r>
              <a:rPr lang="en-CA" sz="1000" dirty="0" smtClean="0">
                <a:solidFill>
                  <a:schemeClr val="tx1">
                    <a:lumMod val="95000"/>
                  </a:schemeClr>
                </a:solidFill>
              </a:rPr>
              <a:t>Jumping heart © www.fg-a.com</a:t>
            </a:r>
          </a:p>
        </p:txBody>
      </p:sp>
      <p:pic>
        <p:nvPicPr>
          <p:cNvPr id="32" name="Picture 31" descr="www.fg-a.com valentine 2-jumping-heart.gif"/>
          <p:cNvPicPr>
            <a:picLocks noChangeAspect="1"/>
          </p:cNvPicPr>
          <p:nvPr/>
        </p:nvPicPr>
        <p:blipFill>
          <a:blip r:embed="rId5" cstate="print"/>
          <a:stretch>
            <a:fillRect/>
          </a:stretch>
        </p:blipFill>
        <p:spPr>
          <a:xfrm>
            <a:off x="7236296" y="2492896"/>
            <a:ext cx="1143000" cy="1333500"/>
          </a:xfrm>
          <a:prstGeom prst="rect">
            <a:avLst/>
          </a:prstGeom>
        </p:spPr>
      </p:pic>
      <p:sp>
        <p:nvSpPr>
          <p:cNvPr id="36" name="TextBox 35"/>
          <p:cNvSpPr txBox="1"/>
          <p:nvPr/>
        </p:nvSpPr>
        <p:spPr>
          <a:xfrm>
            <a:off x="467544" y="26621"/>
            <a:ext cx="8243312" cy="954107"/>
          </a:xfrm>
          <a:prstGeom prst="rect">
            <a:avLst/>
          </a:prstGeom>
          <a:solidFill>
            <a:srgbClr val="FFFFFF"/>
          </a:solidFill>
        </p:spPr>
        <p:txBody>
          <a:bodyPr wrap="square" rtlCol="0">
            <a:spAutoFit/>
          </a:bodyPr>
          <a:lstStyle/>
          <a:p>
            <a:pPr algn="ctr"/>
            <a:r>
              <a:rPr lang="en-CA" sz="2800" b="1" dirty="0" smtClean="0">
                <a:solidFill>
                  <a:srgbClr val="FF0000"/>
                </a:solidFill>
                <a:latin typeface="Calibri" pitchFamily="34" charset="0"/>
              </a:rPr>
              <a:t>3. Passover Lamb and propitiation, atonement for sin, </a:t>
            </a:r>
          </a:p>
          <a:p>
            <a:pPr algn="ctr"/>
            <a:r>
              <a:rPr lang="en-CA" sz="2800" b="1" dirty="0" smtClean="0">
                <a:solidFill>
                  <a:srgbClr val="FF0000"/>
                </a:solidFill>
                <a:latin typeface="Calibri" pitchFamily="34" charset="0"/>
              </a:rPr>
              <a:t>God’s wrath </a:t>
            </a:r>
            <a:r>
              <a:rPr lang="en-US" sz="2800" b="1" dirty="0" smtClean="0">
                <a:solidFill>
                  <a:srgbClr val="FF0000"/>
                </a:solidFill>
                <a:latin typeface="Calibri" pitchFamily="34" charset="0"/>
              </a:rPr>
              <a:t>turned away.  Praise you, Lord!</a:t>
            </a:r>
            <a:endParaRPr lang="en-CA" sz="2800" dirty="0">
              <a:solidFill>
                <a:srgbClr val="FF0000"/>
              </a:solidFill>
              <a:latin typeface="Calibri" pitchFamily="34" charset="0"/>
            </a:endParaRPr>
          </a:p>
        </p:txBody>
      </p:sp>
      <p:pic>
        <p:nvPicPr>
          <p:cNvPr id="37" name="Picture 36" descr="lord-jesus-christ-coming-293608.gif"/>
          <p:cNvPicPr>
            <a:picLocks noChangeAspect="1"/>
          </p:cNvPicPr>
          <p:nvPr/>
        </p:nvPicPr>
        <p:blipFill>
          <a:blip r:embed="rId6" cstate="print"/>
          <a:srcRect b="36140"/>
          <a:stretch>
            <a:fillRect/>
          </a:stretch>
        </p:blipFill>
        <p:spPr>
          <a:xfrm>
            <a:off x="2439286" y="1124744"/>
            <a:ext cx="3932914" cy="3657600"/>
          </a:xfrm>
          <a:prstGeom prst="star32">
            <a:avLst/>
          </a:prstGeom>
        </p:spPr>
      </p:pic>
      <p:pic>
        <p:nvPicPr>
          <p:cNvPr id="38" name="Picture 37" descr="ark of covenant jewishvirtuallibrary.org.jpg"/>
          <p:cNvPicPr>
            <a:picLocks noChangeAspect="1"/>
          </p:cNvPicPr>
          <p:nvPr/>
        </p:nvPicPr>
        <p:blipFill>
          <a:blip r:embed="rId7" cstate="print"/>
          <a:srcRect l="14562" t="1680" r="9757" b="5267"/>
          <a:stretch>
            <a:fillRect/>
          </a:stretch>
        </p:blipFill>
        <p:spPr>
          <a:xfrm>
            <a:off x="3419872" y="2348880"/>
            <a:ext cx="2016224" cy="2103120"/>
          </a:xfrm>
          <a:prstGeom prst="rect">
            <a:avLst/>
          </a:prstGeom>
        </p:spPr>
      </p:pic>
      <p:sp>
        <p:nvSpPr>
          <p:cNvPr id="39" name="Rectangle 38"/>
          <p:cNvSpPr/>
          <p:nvPr/>
        </p:nvSpPr>
        <p:spPr>
          <a:xfrm>
            <a:off x="4283968" y="2686040"/>
            <a:ext cx="274320" cy="1463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0" name="Rectangle 39"/>
          <p:cNvSpPr/>
          <p:nvPr/>
        </p:nvSpPr>
        <p:spPr>
          <a:xfrm>
            <a:off x="3563888" y="2938656"/>
            <a:ext cx="17373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2" name="Oval 41"/>
          <p:cNvSpPr/>
          <p:nvPr/>
        </p:nvSpPr>
        <p:spPr>
          <a:xfrm>
            <a:off x="539552" y="2285992"/>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bg1"/>
              </a:solidFill>
            </a:endParaRPr>
          </a:p>
        </p:txBody>
      </p:sp>
      <p:sp>
        <p:nvSpPr>
          <p:cNvPr id="43" name="Rectangle 42"/>
          <p:cNvSpPr/>
          <p:nvPr/>
        </p:nvSpPr>
        <p:spPr>
          <a:xfrm rot="1500000">
            <a:off x="372399" y="2706500"/>
            <a:ext cx="144016" cy="822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Rectangle 43"/>
          <p:cNvSpPr/>
          <p:nvPr/>
        </p:nvSpPr>
        <p:spPr>
          <a:xfrm>
            <a:off x="611560" y="3857628"/>
            <a:ext cx="144016"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Rectangle 44"/>
          <p:cNvSpPr/>
          <p:nvPr/>
        </p:nvSpPr>
        <p:spPr>
          <a:xfrm>
            <a:off x="755576" y="3857628"/>
            <a:ext cx="144016"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6" name="Right Arrow 45"/>
          <p:cNvSpPr/>
          <p:nvPr/>
        </p:nvSpPr>
        <p:spPr>
          <a:xfrm>
            <a:off x="1575088" y="3298696"/>
            <a:ext cx="548640" cy="274320"/>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7" name="Trapezoid 46"/>
          <p:cNvSpPr/>
          <p:nvPr/>
        </p:nvSpPr>
        <p:spPr>
          <a:xfrm>
            <a:off x="395536" y="2714620"/>
            <a:ext cx="720080" cy="1296144"/>
          </a:xfrm>
          <a:prstGeom prst="trapezoi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Rectangle 47"/>
          <p:cNvSpPr/>
          <p:nvPr/>
        </p:nvSpPr>
        <p:spPr>
          <a:xfrm rot="20100000" flipV="1">
            <a:off x="981827" y="2706500"/>
            <a:ext cx="144016" cy="822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1" name="TextBox 50"/>
          <p:cNvSpPr txBox="1"/>
          <p:nvPr/>
        </p:nvSpPr>
        <p:spPr>
          <a:xfrm>
            <a:off x="180256" y="1214422"/>
            <a:ext cx="1295400" cy="1019959"/>
          </a:xfrm>
          <a:prstGeom prst="rect">
            <a:avLst/>
          </a:prstGeom>
          <a:noFill/>
        </p:spPr>
        <p:txBody>
          <a:bodyPr wrap="square" rtlCol="0">
            <a:spAutoFit/>
          </a:bodyPr>
          <a:lstStyle/>
          <a:p>
            <a:pPr algn="ctr">
              <a:lnSpc>
                <a:spcPts val="2400"/>
              </a:lnSpc>
            </a:pPr>
            <a:r>
              <a:rPr lang="en-CA" sz="2400" b="1" dirty="0" smtClean="0">
                <a:solidFill>
                  <a:schemeClr val="bg1"/>
                </a:solidFill>
                <a:latin typeface="Calibri" pitchFamily="34" charset="0"/>
                <a:cs typeface="Calibri" pitchFamily="34" charset="0"/>
              </a:rPr>
              <a:t>under God’s wrath</a:t>
            </a:r>
            <a:endParaRPr lang="en-CA" sz="2400" b="1" dirty="0">
              <a:solidFill>
                <a:schemeClr val="bg1"/>
              </a:solidFill>
              <a:latin typeface="Calibri" pitchFamily="34" charset="0"/>
              <a:cs typeface="Calibri" pitchFamily="34" charset="0"/>
            </a:endParaRPr>
          </a:p>
        </p:txBody>
      </p:sp>
      <p:sp>
        <p:nvSpPr>
          <p:cNvPr id="52" name="TextBox 51"/>
          <p:cNvSpPr txBox="1"/>
          <p:nvPr/>
        </p:nvSpPr>
        <p:spPr>
          <a:xfrm>
            <a:off x="6804248" y="1196752"/>
            <a:ext cx="2039144" cy="1019959"/>
          </a:xfrm>
          <a:prstGeom prst="rect">
            <a:avLst/>
          </a:prstGeom>
          <a:noFill/>
        </p:spPr>
        <p:txBody>
          <a:bodyPr wrap="square" rtlCol="0">
            <a:spAutoFit/>
          </a:bodyPr>
          <a:lstStyle/>
          <a:p>
            <a:pPr algn="ctr">
              <a:lnSpc>
                <a:spcPts val="2400"/>
              </a:lnSpc>
            </a:pPr>
            <a:r>
              <a:rPr lang="en-CA" sz="2400" b="1" dirty="0" smtClean="0">
                <a:solidFill>
                  <a:schemeClr val="bg1"/>
                </a:solidFill>
                <a:latin typeface="Calibri" pitchFamily="34" charset="0"/>
                <a:cs typeface="Calibri" pitchFamily="34" charset="0"/>
              </a:rPr>
              <a:t>wrath </a:t>
            </a:r>
          </a:p>
          <a:p>
            <a:pPr algn="ctr">
              <a:lnSpc>
                <a:spcPts val="2400"/>
              </a:lnSpc>
            </a:pPr>
            <a:r>
              <a:rPr lang="en-CA" sz="2400" b="1" dirty="0" smtClean="0">
                <a:solidFill>
                  <a:schemeClr val="bg1"/>
                </a:solidFill>
                <a:latin typeface="Calibri" pitchFamily="34" charset="0"/>
                <a:cs typeface="Calibri" pitchFamily="34" charset="0"/>
              </a:rPr>
              <a:t>turned </a:t>
            </a:r>
          </a:p>
          <a:p>
            <a:pPr algn="ctr">
              <a:lnSpc>
                <a:spcPts val="2400"/>
              </a:lnSpc>
            </a:pPr>
            <a:r>
              <a:rPr lang="en-CA" sz="2400" b="1" dirty="0" smtClean="0">
                <a:solidFill>
                  <a:schemeClr val="bg1"/>
                </a:solidFill>
                <a:latin typeface="Calibri" pitchFamily="34" charset="0"/>
                <a:cs typeface="Calibri" pitchFamily="34" charset="0"/>
              </a:rPr>
              <a:t>away</a:t>
            </a:r>
            <a:endParaRPr lang="en-CA" sz="2400" b="1" dirty="0">
              <a:solidFill>
                <a:schemeClr val="bg1"/>
              </a:solidFill>
              <a:latin typeface="Calibri" pitchFamily="34" charset="0"/>
              <a:cs typeface="Calibri" pitchFamily="34" charset="0"/>
            </a:endParaRPr>
          </a:p>
        </p:txBody>
      </p:sp>
      <p:sp>
        <p:nvSpPr>
          <p:cNvPr id="53" name="Rectangle 52"/>
          <p:cNvSpPr/>
          <p:nvPr/>
        </p:nvSpPr>
        <p:spPr>
          <a:xfrm>
            <a:off x="6804248" y="4012961"/>
            <a:ext cx="1961819" cy="712183"/>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lnSpc>
                <a:spcPts val="2400"/>
              </a:lnSpc>
            </a:pPr>
            <a:r>
              <a:rPr lang="en-US" sz="2400" b="1" dirty="0" smtClean="0">
                <a:ln w="50800"/>
                <a:solidFill>
                  <a:schemeClr val="bg1">
                    <a:shade val="50000"/>
                  </a:schemeClr>
                </a:solidFill>
                <a:latin typeface="Calibri" pitchFamily="34" charset="0"/>
                <a:cs typeface="Calibri" pitchFamily="34" charset="0"/>
              </a:rPr>
              <a:t>a</a:t>
            </a:r>
            <a:r>
              <a:rPr lang="en-US" sz="2400" b="1" cap="none" spc="0" dirty="0" smtClean="0">
                <a:ln w="50800"/>
                <a:solidFill>
                  <a:schemeClr val="bg1">
                    <a:shade val="50000"/>
                  </a:schemeClr>
                </a:solidFill>
                <a:effectLst/>
                <a:latin typeface="Calibri" pitchFamily="34" charset="0"/>
                <a:cs typeface="Calibri" pitchFamily="34" charset="0"/>
              </a:rPr>
              <a:t>t-one-</a:t>
            </a:r>
            <a:r>
              <a:rPr lang="en-US" sz="2400" b="1" cap="none" spc="0" dirty="0" err="1" smtClean="0">
                <a:ln w="50800"/>
                <a:solidFill>
                  <a:schemeClr val="bg1">
                    <a:shade val="50000"/>
                  </a:schemeClr>
                </a:solidFill>
                <a:effectLst/>
                <a:latin typeface="Calibri" pitchFamily="34" charset="0"/>
                <a:cs typeface="Calibri" pitchFamily="34" charset="0"/>
              </a:rPr>
              <a:t>ment</a:t>
            </a:r>
            <a:endParaRPr lang="en-US" sz="2400" b="1" cap="none" spc="0" dirty="0" smtClean="0">
              <a:ln w="50800"/>
              <a:solidFill>
                <a:schemeClr val="bg1">
                  <a:shade val="50000"/>
                </a:schemeClr>
              </a:solidFill>
              <a:effectLst/>
              <a:latin typeface="Calibri" pitchFamily="34" charset="0"/>
              <a:cs typeface="Calibri" pitchFamily="34" charset="0"/>
            </a:endParaRPr>
          </a:p>
          <a:p>
            <a:pPr algn="ctr">
              <a:lnSpc>
                <a:spcPts val="2400"/>
              </a:lnSpc>
            </a:pPr>
            <a:r>
              <a:rPr lang="en-US" sz="2400" b="1" cap="none" spc="0" dirty="0" smtClean="0">
                <a:ln w="50800"/>
                <a:solidFill>
                  <a:schemeClr val="bg1">
                    <a:shade val="50000"/>
                  </a:schemeClr>
                </a:solidFill>
                <a:effectLst/>
                <a:latin typeface="Calibri" pitchFamily="34" charset="0"/>
                <a:cs typeface="Calibri" pitchFamily="34" charset="0"/>
              </a:rPr>
              <a:t> with the Lord</a:t>
            </a:r>
            <a:endParaRPr lang="en-US" sz="2400" b="1" cap="none" spc="0" dirty="0">
              <a:ln w="50800" cap="rnd"/>
              <a:solidFill>
                <a:schemeClr val="bg1">
                  <a:shade val="50000"/>
                </a:schemeClr>
              </a:solidFill>
              <a:effectLst/>
              <a:latin typeface="Calibri" pitchFamily="34" charset="0"/>
              <a:cs typeface="Calibri" pitchFamily="34" charset="0"/>
            </a:endParaRPr>
          </a:p>
        </p:txBody>
      </p:sp>
      <p:sp>
        <p:nvSpPr>
          <p:cNvPr id="54" name="Right Arrow 53"/>
          <p:cNvSpPr/>
          <p:nvPr/>
        </p:nvSpPr>
        <p:spPr>
          <a:xfrm>
            <a:off x="6228184" y="3298696"/>
            <a:ext cx="548640" cy="27432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5" name="TextBox 54"/>
          <p:cNvSpPr txBox="1"/>
          <p:nvPr/>
        </p:nvSpPr>
        <p:spPr>
          <a:xfrm>
            <a:off x="3059832" y="4365104"/>
            <a:ext cx="2736304" cy="246221"/>
          </a:xfrm>
          <a:prstGeom prst="rect">
            <a:avLst/>
          </a:prstGeom>
          <a:noFill/>
        </p:spPr>
        <p:txBody>
          <a:bodyPr wrap="square" rtlCol="0">
            <a:spAutoFit/>
          </a:bodyPr>
          <a:lstStyle/>
          <a:p>
            <a:pPr algn="ctr"/>
            <a:r>
              <a:rPr lang="en-CA" sz="1000" dirty="0" smtClean="0">
                <a:solidFill>
                  <a:schemeClr val="bg1">
                    <a:lumMod val="50000"/>
                  </a:schemeClr>
                </a:solidFill>
              </a:rPr>
              <a:t>ark jewishvirtuallibrary.org</a:t>
            </a:r>
            <a:endParaRPr lang="en-CA" sz="1000" dirty="0">
              <a:solidFill>
                <a:schemeClr val="bg1">
                  <a:lumMod val="50000"/>
                </a:schemeClr>
              </a:solidFill>
            </a:endParaRPr>
          </a:p>
        </p:txBody>
      </p:sp>
      <p:sp>
        <p:nvSpPr>
          <p:cNvPr id="49" name="TextBox 2"/>
          <p:cNvSpPr txBox="1">
            <a:spLocks noChangeArrowheads="1"/>
          </p:cNvSpPr>
          <p:nvPr/>
        </p:nvSpPr>
        <p:spPr bwMode="auto">
          <a:xfrm>
            <a:off x="35496" y="4653136"/>
            <a:ext cx="9036496" cy="2246769"/>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“the day of God’s </a:t>
            </a:r>
            <a:r>
              <a:rPr lang="en-CA" sz="2800" b="1" dirty="0" smtClean="0">
                <a:solidFill>
                  <a:srgbClr val="FF0000"/>
                </a:solidFill>
                <a:latin typeface="Calibri" pitchFamily="34" charset="0"/>
              </a:rPr>
              <a:t>wrath</a:t>
            </a:r>
            <a:r>
              <a:rPr lang="en-CA" sz="2800" b="1" dirty="0" smtClean="0">
                <a:solidFill>
                  <a:schemeClr val="bg1"/>
                </a:solidFill>
                <a:latin typeface="Calibri" pitchFamily="34" charset="0"/>
              </a:rPr>
              <a:t>, when his</a:t>
            </a:r>
            <a:r>
              <a:rPr lang="en-CA" sz="2800" b="1" dirty="0" smtClean="0">
                <a:solidFill>
                  <a:schemeClr val="bg1"/>
                </a:solidFill>
                <a:latin typeface="Calibri" pitchFamily="34" charset="0"/>
                <a:cs typeface="Calibri" pitchFamily="34" charset="0"/>
              </a:rPr>
              <a:t> righteous judgment will be revealed . . . his </a:t>
            </a:r>
            <a:r>
              <a:rPr lang="en-CA" sz="2800" b="1" dirty="0" smtClean="0">
                <a:solidFill>
                  <a:srgbClr val="FF0000"/>
                </a:solidFill>
                <a:latin typeface="Calibri" pitchFamily="34" charset="0"/>
                <a:cs typeface="Calibri" pitchFamily="34" charset="0"/>
              </a:rPr>
              <a:t>wrath</a:t>
            </a:r>
            <a:r>
              <a:rPr lang="en-CA" sz="2800" b="1" dirty="0" smtClean="0">
                <a:solidFill>
                  <a:schemeClr val="bg1"/>
                </a:solidFill>
                <a:latin typeface="Calibri" pitchFamily="34" charset="0"/>
                <a:cs typeface="Calibri" pitchFamily="34" charset="0"/>
              </a:rPr>
              <a:t> . . . </a:t>
            </a:r>
            <a:r>
              <a:rPr lang="en-US" sz="2800" b="1" dirty="0" smtClean="0">
                <a:solidFill>
                  <a:schemeClr val="bg1"/>
                </a:solidFill>
                <a:latin typeface="Calibri" pitchFamily="34" charset="0"/>
                <a:cs typeface="Calibri" pitchFamily="34" charset="0"/>
              </a:rPr>
              <a:t>God presented Christ as a </a:t>
            </a:r>
            <a:r>
              <a:rPr lang="en-US" sz="2800" b="1" dirty="0" smtClean="0">
                <a:solidFill>
                  <a:srgbClr val="FF0000"/>
                </a:solidFill>
                <a:latin typeface="Calibri" pitchFamily="34" charset="0"/>
                <a:cs typeface="Calibri" pitchFamily="34" charset="0"/>
              </a:rPr>
              <a:t>sacrifice of atonement</a:t>
            </a:r>
            <a:r>
              <a:rPr lang="en-US" sz="2800" b="1" dirty="0" smtClean="0">
                <a:solidFill>
                  <a:schemeClr val="bg1"/>
                </a:solidFill>
                <a:latin typeface="Calibri" pitchFamily="34" charset="0"/>
                <a:cs typeface="Calibri" pitchFamily="34" charset="0"/>
              </a:rPr>
              <a:t>, through the shedding of his blood—to be received by faith. He did this to demonstrate his righteousness”  </a:t>
            </a:r>
            <a:r>
              <a:rPr lang="en-CA" sz="2800" b="1" dirty="0" smtClean="0">
                <a:solidFill>
                  <a:schemeClr val="bg1"/>
                </a:solidFill>
                <a:latin typeface="Calibri" pitchFamily="34" charset="0"/>
              </a:rPr>
              <a:t>Rom 2:5; 3:5, 24-25</a:t>
            </a:r>
            <a:endParaRPr lang="en-US" sz="2800" b="1" dirty="0">
              <a:solidFill>
                <a:schemeClr val="bg1"/>
              </a:solidFill>
              <a:latin typeface="Calibri" pitchFamily="34" charset="0"/>
            </a:endParaRPr>
          </a:p>
        </p:txBody>
      </p:sp>
      <p:sp>
        <p:nvSpPr>
          <p:cNvPr id="56" name="TextBox 9"/>
          <p:cNvSpPr txBox="1">
            <a:spLocks noChangeArrowheads="1"/>
          </p:cNvSpPr>
          <p:nvPr/>
        </p:nvSpPr>
        <p:spPr bwMode="auto">
          <a:xfrm>
            <a:off x="3554720" y="2823319"/>
            <a:ext cx="1737360" cy="461665"/>
          </a:xfrm>
          <a:prstGeom prst="rect">
            <a:avLst/>
          </a:prstGeom>
          <a:noFill/>
          <a:ln w="9525">
            <a:noFill/>
            <a:miter lim="800000"/>
            <a:headEnd/>
            <a:tailEnd/>
          </a:ln>
        </p:spPr>
        <p:txBody>
          <a:bodyPr wrap="square">
            <a:spAutoFit/>
          </a:bodyPr>
          <a:lstStyle/>
          <a:p>
            <a:pPr algn="ctr"/>
            <a:r>
              <a:rPr lang="en-CA" sz="2400" b="1" dirty="0" smtClean="0"/>
              <a:t>atonement</a:t>
            </a:r>
            <a:endParaRPr lang="en-CA" sz="2400" b="1"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4" name="TextBox 13"/>
          <p:cNvSpPr txBox="1"/>
          <p:nvPr/>
        </p:nvSpPr>
        <p:spPr>
          <a:xfrm>
            <a:off x="6804248" y="188640"/>
            <a:ext cx="2339752" cy="400110"/>
          </a:xfrm>
          <a:prstGeom prst="rect">
            <a:avLst/>
          </a:prstGeom>
          <a:noFill/>
        </p:spPr>
        <p:txBody>
          <a:bodyPr wrap="square" rtlCol="0">
            <a:spAutoFit/>
          </a:bodyPr>
          <a:lstStyle/>
          <a:p>
            <a:pPr algn="ctr"/>
            <a:r>
              <a:rPr lang="en-CA" sz="1000" dirty="0" smtClean="0">
                <a:solidFill>
                  <a:schemeClr val="tx1">
                    <a:lumMod val="75000"/>
                  </a:schemeClr>
                </a:solidFill>
              </a:rPr>
              <a:t>Smiley © sherv.net </a:t>
            </a:r>
          </a:p>
          <a:p>
            <a:pPr algn="ctr"/>
            <a:r>
              <a:rPr lang="en-CA" sz="1000" dirty="0" smtClean="0">
                <a:solidFill>
                  <a:schemeClr val="tx1">
                    <a:lumMod val="75000"/>
                  </a:schemeClr>
                </a:solidFill>
              </a:rPr>
              <a:t>Jumping heart © www.fg-a.com</a:t>
            </a:r>
            <a:endParaRPr lang="en-CA" dirty="0">
              <a:solidFill>
                <a:schemeClr val="tx1">
                  <a:lumMod val="75000"/>
                </a:schemeClr>
              </a:solidFill>
            </a:endParaRPr>
          </a:p>
        </p:txBody>
      </p:sp>
      <p:sp>
        <p:nvSpPr>
          <p:cNvPr id="12" name="WordArt 2"/>
          <p:cNvSpPr>
            <a:spLocks noChangeArrowheads="1" noChangeShapeType="1" noTextEdit="1"/>
          </p:cNvSpPr>
          <p:nvPr/>
        </p:nvSpPr>
        <p:spPr bwMode="auto">
          <a:xfrm>
            <a:off x="2545432" y="548680"/>
            <a:ext cx="4114800" cy="281940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15" name="TextBox 14"/>
          <p:cNvSpPr txBox="1"/>
          <p:nvPr/>
        </p:nvSpPr>
        <p:spPr>
          <a:xfrm>
            <a:off x="179512" y="3645024"/>
            <a:ext cx="8748464" cy="3108543"/>
          </a:xfrm>
          <a:prstGeom prst="rect">
            <a:avLst/>
          </a:prstGeom>
          <a:noFill/>
        </p:spPr>
        <p:txBody>
          <a:bodyPr wrap="square" rtlCol="0">
            <a:spAutoFit/>
          </a:bodyPr>
          <a:lstStyle/>
          <a:p>
            <a:pPr algn="ctr"/>
            <a:r>
              <a:rPr lang="en-CA" sz="2800" b="1" dirty="0" smtClean="0">
                <a:solidFill>
                  <a:schemeClr val="bg1"/>
                </a:solidFill>
                <a:latin typeface="Calibri" pitchFamily="34" charset="0"/>
              </a:rPr>
              <a:t>Righteous through Christ, not by keeping the Law! Redemption by Christ from slavery to sin in the heart, </a:t>
            </a:r>
          </a:p>
          <a:p>
            <a:pPr algn="ctr"/>
            <a:r>
              <a:rPr lang="en-CA" sz="2800" b="1" dirty="0" smtClean="0">
                <a:solidFill>
                  <a:schemeClr val="bg1"/>
                </a:solidFill>
                <a:latin typeface="Calibri" pitchFamily="34" charset="0"/>
              </a:rPr>
              <a:t>not just redemption from slavery to other nations!</a:t>
            </a:r>
          </a:p>
          <a:p>
            <a:pPr algn="ctr"/>
            <a:r>
              <a:rPr lang="en-CA" sz="2800" b="1" dirty="0" smtClean="0">
                <a:solidFill>
                  <a:schemeClr val="bg1"/>
                </a:solidFill>
                <a:latin typeface="Calibri" pitchFamily="34" charset="0"/>
              </a:rPr>
              <a:t>Atonement for all time by Christ’s once-for-all sacrifice! How amazing to Jewish thinking!  You tore the curtain; the sacrifices, priests and Temple are finished.  Jesus is our sacrifice, High Priest and access into your presence!</a:t>
            </a:r>
            <a:endParaRPr lang="en-CA" sz="2800" b="1" dirty="0">
              <a:solidFill>
                <a:schemeClr val="bg1"/>
              </a:solidFill>
              <a:latin typeface="Calibri" pitchFamily="34" charset="0"/>
            </a:endParaRPr>
          </a:p>
        </p:txBody>
      </p:sp>
      <p:sp>
        <p:nvSpPr>
          <p:cNvPr id="10" name="Rectangle 9"/>
          <p:cNvSpPr/>
          <p:nvPr/>
        </p:nvSpPr>
        <p:spPr>
          <a:xfrm>
            <a:off x="4499992" y="1988840"/>
            <a:ext cx="274320" cy="1463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3995936" y="2204864"/>
            <a:ext cx="12801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descr="egyptian.gif"/>
          <p:cNvPicPr>
            <a:picLocks noChangeAspect="1"/>
          </p:cNvPicPr>
          <p:nvPr/>
        </p:nvPicPr>
        <p:blipFill>
          <a:blip r:embed="rId3" cstate="print"/>
          <a:stretch>
            <a:fillRect/>
          </a:stretch>
        </p:blipFill>
        <p:spPr>
          <a:xfrm rot="14400000" flipH="1">
            <a:off x="2505187" y="2054624"/>
            <a:ext cx="2765145" cy="1645920"/>
          </a:xfrm>
          <a:prstGeom prst="rect">
            <a:avLst/>
          </a:prstGeom>
        </p:spPr>
      </p:pic>
      <p:pic>
        <p:nvPicPr>
          <p:cNvPr id="3" name="Picture 2" descr="egyptian.gif"/>
          <p:cNvPicPr>
            <a:picLocks noChangeAspect="1"/>
          </p:cNvPicPr>
          <p:nvPr/>
        </p:nvPicPr>
        <p:blipFill>
          <a:blip r:embed="rId3" cstate="print"/>
          <a:stretch>
            <a:fillRect/>
          </a:stretch>
        </p:blipFill>
        <p:spPr>
          <a:xfrm>
            <a:off x="3275856" y="692696"/>
            <a:ext cx="2765146" cy="1645920"/>
          </a:xfrm>
          <a:prstGeom prst="rect">
            <a:avLst/>
          </a:prstGeom>
        </p:spPr>
      </p:pic>
      <p:pic>
        <p:nvPicPr>
          <p:cNvPr id="7" name="Picture 6" descr="egyptian.gif"/>
          <p:cNvPicPr>
            <a:picLocks noChangeAspect="1"/>
          </p:cNvPicPr>
          <p:nvPr/>
        </p:nvPicPr>
        <p:blipFill>
          <a:blip r:embed="rId3" cstate="print"/>
          <a:stretch>
            <a:fillRect/>
          </a:stretch>
        </p:blipFill>
        <p:spPr>
          <a:xfrm rot="7200000">
            <a:off x="4017354" y="2054624"/>
            <a:ext cx="2765147" cy="1645920"/>
          </a:xfrm>
          <a:prstGeom prst="rect">
            <a:avLst/>
          </a:prstGeom>
        </p:spPr>
      </p:pic>
      <p:pic>
        <p:nvPicPr>
          <p:cNvPr id="11" name="Picture 10" descr="www.fg-a.com valentine 2-jumping-heart.gif"/>
          <p:cNvPicPr>
            <a:picLocks noChangeAspect="1"/>
          </p:cNvPicPr>
          <p:nvPr/>
        </p:nvPicPr>
        <p:blipFill>
          <a:blip r:embed="rId4" cstate="print"/>
          <a:stretch>
            <a:fillRect/>
          </a:stretch>
        </p:blipFill>
        <p:spPr>
          <a:xfrm>
            <a:off x="4067944" y="1772816"/>
            <a:ext cx="1143000" cy="1333500"/>
          </a:xfrm>
          <a:prstGeom prst="rect">
            <a:avLst/>
          </a:prstGeom>
        </p:spPr>
      </p:pic>
      <p:sp>
        <p:nvSpPr>
          <p:cNvPr id="13" name="TextBox 12"/>
          <p:cNvSpPr txBox="1"/>
          <p:nvPr/>
        </p:nvSpPr>
        <p:spPr>
          <a:xfrm>
            <a:off x="251520" y="188640"/>
            <a:ext cx="683568" cy="369332"/>
          </a:xfrm>
          <a:prstGeom prst="rect">
            <a:avLst/>
          </a:prstGeom>
          <a:noFill/>
        </p:spPr>
        <p:txBody>
          <a:bodyPr wrap="square" rtlCol="0">
            <a:spAutoFit/>
          </a:bodyPr>
          <a:lstStyle/>
          <a:p>
            <a:r>
              <a:rPr lang="en-CA" dirty="0" smtClean="0"/>
              <a:t>1-3</a:t>
            </a:r>
            <a:endParaRPr lang="en-CA"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6" name="Heart 25"/>
          <p:cNvSpPr/>
          <p:nvPr/>
        </p:nvSpPr>
        <p:spPr>
          <a:xfrm>
            <a:off x="4860031" y="44624"/>
            <a:ext cx="3960441" cy="2952328"/>
          </a:xfrm>
          <a:prstGeom prst="heart">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 name="Heart 2"/>
          <p:cNvSpPr/>
          <p:nvPr/>
        </p:nvSpPr>
        <p:spPr>
          <a:xfrm>
            <a:off x="251520" y="2132856"/>
            <a:ext cx="4032448" cy="2952328"/>
          </a:xfrm>
          <a:prstGeom prst="heart">
            <a:avLst/>
          </a:prstGeom>
          <a:solidFill>
            <a:schemeClr val="accent4">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 name="Freeform 3"/>
          <p:cNvSpPr/>
          <p:nvPr/>
        </p:nvSpPr>
        <p:spPr>
          <a:xfrm rot="10800000">
            <a:off x="649586" y="2860105"/>
            <a:ext cx="754062" cy="496887"/>
          </a:xfrm>
          <a:custGeom>
            <a:avLst/>
            <a:gdLst>
              <a:gd name="connsiteX0" fmla="*/ 296883 w 754812"/>
              <a:gd name="connsiteY0" fmla="*/ 82380 h 495899"/>
              <a:gd name="connsiteX1" fmla="*/ 296883 w 754812"/>
              <a:gd name="connsiteY1" fmla="*/ 82380 h 495899"/>
              <a:gd name="connsiteX2" fmla="*/ 172192 w 754812"/>
              <a:gd name="connsiteY2" fmla="*/ 110090 h 495899"/>
              <a:gd name="connsiteX3" fmla="*/ 130628 w 754812"/>
              <a:gd name="connsiteY3" fmla="*/ 123944 h 495899"/>
              <a:gd name="connsiteX4" fmla="*/ 102919 w 754812"/>
              <a:gd name="connsiteY4" fmla="*/ 165508 h 495899"/>
              <a:gd name="connsiteX5" fmla="*/ 61356 w 754812"/>
              <a:gd name="connsiteY5" fmla="*/ 207071 h 495899"/>
              <a:gd name="connsiteX6" fmla="*/ 19792 w 754812"/>
              <a:gd name="connsiteY6" fmla="*/ 290199 h 495899"/>
              <a:gd name="connsiteX7" fmla="*/ 61356 w 754812"/>
              <a:gd name="connsiteY7" fmla="*/ 304053 h 495899"/>
              <a:gd name="connsiteX8" fmla="*/ 130628 w 754812"/>
              <a:gd name="connsiteY8" fmla="*/ 373326 h 495899"/>
              <a:gd name="connsiteX9" fmla="*/ 241465 w 754812"/>
              <a:gd name="connsiteY9" fmla="*/ 428744 h 495899"/>
              <a:gd name="connsiteX10" fmla="*/ 380010 w 754812"/>
              <a:gd name="connsiteY10" fmla="*/ 470308 h 495899"/>
              <a:gd name="connsiteX11" fmla="*/ 546265 w 754812"/>
              <a:gd name="connsiteY11" fmla="*/ 442599 h 495899"/>
              <a:gd name="connsiteX12" fmla="*/ 532410 w 754812"/>
              <a:gd name="connsiteY12" fmla="*/ 401035 h 495899"/>
              <a:gd name="connsiteX13" fmla="*/ 449283 w 754812"/>
              <a:gd name="connsiteY13" fmla="*/ 359471 h 495899"/>
              <a:gd name="connsiteX14" fmla="*/ 421574 w 754812"/>
              <a:gd name="connsiteY14" fmla="*/ 317908 h 495899"/>
              <a:gd name="connsiteX15" fmla="*/ 380010 w 754812"/>
              <a:gd name="connsiteY15" fmla="*/ 304053 h 495899"/>
              <a:gd name="connsiteX16" fmla="*/ 463138 w 754812"/>
              <a:gd name="connsiteY16" fmla="*/ 262490 h 495899"/>
              <a:gd name="connsiteX17" fmla="*/ 490847 w 754812"/>
              <a:gd name="connsiteY17" fmla="*/ 234780 h 495899"/>
              <a:gd name="connsiteX18" fmla="*/ 670956 w 754812"/>
              <a:gd name="connsiteY18" fmla="*/ 262490 h 495899"/>
              <a:gd name="connsiteX19" fmla="*/ 712519 w 754812"/>
              <a:gd name="connsiteY19" fmla="*/ 248635 h 495899"/>
              <a:gd name="connsiteX20" fmla="*/ 726374 w 754812"/>
              <a:gd name="connsiteY20" fmla="*/ 151653 h 495899"/>
              <a:gd name="connsiteX21" fmla="*/ 643247 w 754812"/>
              <a:gd name="connsiteY21" fmla="*/ 96235 h 495899"/>
              <a:gd name="connsiteX22" fmla="*/ 601683 w 754812"/>
              <a:gd name="connsiteY22" fmla="*/ 54671 h 495899"/>
              <a:gd name="connsiteX23" fmla="*/ 518556 w 754812"/>
              <a:gd name="connsiteY23" fmla="*/ 26962 h 495899"/>
              <a:gd name="connsiteX24" fmla="*/ 476992 w 754812"/>
              <a:gd name="connsiteY24" fmla="*/ 13108 h 495899"/>
              <a:gd name="connsiteX25" fmla="*/ 380010 w 754812"/>
              <a:gd name="connsiteY25" fmla="*/ 54671 h 495899"/>
              <a:gd name="connsiteX26" fmla="*/ 296883 w 754812"/>
              <a:gd name="connsiteY26" fmla="*/ 82380 h 495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54812" h="495899">
                <a:moveTo>
                  <a:pt x="296883" y="82380"/>
                </a:moveTo>
                <a:lnTo>
                  <a:pt x="296883" y="82380"/>
                </a:lnTo>
                <a:cubicBezTo>
                  <a:pt x="255319" y="91617"/>
                  <a:pt x="213498" y="99763"/>
                  <a:pt x="172192" y="110090"/>
                </a:cubicBezTo>
                <a:cubicBezTo>
                  <a:pt x="158024" y="113632"/>
                  <a:pt x="142032" y="114821"/>
                  <a:pt x="130628" y="123944"/>
                </a:cubicBezTo>
                <a:cubicBezTo>
                  <a:pt x="117626" y="134346"/>
                  <a:pt x="113579" y="152716"/>
                  <a:pt x="102919" y="165508"/>
                </a:cubicBezTo>
                <a:cubicBezTo>
                  <a:pt x="90376" y="180560"/>
                  <a:pt x="73899" y="192019"/>
                  <a:pt x="61356" y="207071"/>
                </a:cubicBezTo>
                <a:cubicBezTo>
                  <a:pt x="31515" y="242881"/>
                  <a:pt x="33678" y="248543"/>
                  <a:pt x="19792" y="290199"/>
                </a:cubicBezTo>
                <a:cubicBezTo>
                  <a:pt x="33647" y="294817"/>
                  <a:pt x="49952" y="294930"/>
                  <a:pt x="61356" y="304053"/>
                </a:cubicBezTo>
                <a:cubicBezTo>
                  <a:pt x="173513" y="393778"/>
                  <a:pt x="0" y="302074"/>
                  <a:pt x="130628" y="373326"/>
                </a:cubicBezTo>
                <a:cubicBezTo>
                  <a:pt x="166891" y="393106"/>
                  <a:pt x="202278" y="415682"/>
                  <a:pt x="241465" y="428744"/>
                </a:cubicBezTo>
                <a:cubicBezTo>
                  <a:pt x="342656" y="462474"/>
                  <a:pt x="296256" y="449369"/>
                  <a:pt x="380010" y="470308"/>
                </a:cubicBezTo>
                <a:cubicBezTo>
                  <a:pt x="435428" y="461072"/>
                  <a:pt x="564032" y="495899"/>
                  <a:pt x="546265" y="442599"/>
                </a:cubicBezTo>
                <a:cubicBezTo>
                  <a:pt x="541647" y="428744"/>
                  <a:pt x="541533" y="412439"/>
                  <a:pt x="532410" y="401035"/>
                </a:cubicBezTo>
                <a:cubicBezTo>
                  <a:pt x="512878" y="376619"/>
                  <a:pt x="476663" y="368598"/>
                  <a:pt x="449283" y="359471"/>
                </a:cubicBezTo>
                <a:cubicBezTo>
                  <a:pt x="440047" y="345617"/>
                  <a:pt x="434576" y="328310"/>
                  <a:pt x="421574" y="317908"/>
                </a:cubicBezTo>
                <a:cubicBezTo>
                  <a:pt x="410170" y="308785"/>
                  <a:pt x="380010" y="318657"/>
                  <a:pt x="380010" y="304053"/>
                </a:cubicBezTo>
                <a:cubicBezTo>
                  <a:pt x="380010" y="286147"/>
                  <a:pt x="452889" y="265906"/>
                  <a:pt x="463138" y="262490"/>
                </a:cubicBezTo>
                <a:cubicBezTo>
                  <a:pt x="472374" y="253253"/>
                  <a:pt x="477830" y="235865"/>
                  <a:pt x="490847" y="234780"/>
                </a:cubicBezTo>
                <a:cubicBezTo>
                  <a:pt x="576569" y="227636"/>
                  <a:pt x="606556" y="241023"/>
                  <a:pt x="670956" y="262490"/>
                </a:cubicBezTo>
                <a:cubicBezTo>
                  <a:pt x="684810" y="257872"/>
                  <a:pt x="701115" y="257758"/>
                  <a:pt x="712519" y="248635"/>
                </a:cubicBezTo>
                <a:cubicBezTo>
                  <a:pt x="741568" y="225395"/>
                  <a:pt x="754812" y="184154"/>
                  <a:pt x="726374" y="151653"/>
                </a:cubicBezTo>
                <a:cubicBezTo>
                  <a:pt x="704444" y="126591"/>
                  <a:pt x="666795" y="119783"/>
                  <a:pt x="643247" y="96235"/>
                </a:cubicBezTo>
                <a:cubicBezTo>
                  <a:pt x="629392" y="82380"/>
                  <a:pt x="618811" y="64186"/>
                  <a:pt x="601683" y="54671"/>
                </a:cubicBezTo>
                <a:cubicBezTo>
                  <a:pt x="576151" y="40486"/>
                  <a:pt x="546265" y="36198"/>
                  <a:pt x="518556" y="26962"/>
                </a:cubicBezTo>
                <a:lnTo>
                  <a:pt x="476992" y="13108"/>
                </a:lnTo>
                <a:cubicBezTo>
                  <a:pt x="330400" y="49755"/>
                  <a:pt x="503021" y="0"/>
                  <a:pt x="380010" y="54671"/>
                </a:cubicBezTo>
                <a:cubicBezTo>
                  <a:pt x="353320" y="66533"/>
                  <a:pt x="310737" y="77762"/>
                  <a:pt x="296883" y="8238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 name="Freeform 4"/>
          <p:cNvSpPr/>
          <p:nvPr/>
        </p:nvSpPr>
        <p:spPr>
          <a:xfrm>
            <a:off x="1619672" y="2924944"/>
            <a:ext cx="1318965" cy="1080120"/>
          </a:xfrm>
          <a:custGeom>
            <a:avLst/>
            <a:gdLst>
              <a:gd name="connsiteX0" fmla="*/ 512715 w 1751342"/>
              <a:gd name="connsiteY0" fmla="*/ 439173 h 1276569"/>
              <a:gd name="connsiteX1" fmla="*/ 512715 w 1751342"/>
              <a:gd name="connsiteY1" fmla="*/ 439173 h 1276569"/>
              <a:gd name="connsiteX2" fmla="*/ 388024 w 1751342"/>
              <a:gd name="connsiteY2" fmla="*/ 466882 h 1276569"/>
              <a:gd name="connsiteX3" fmla="*/ 346460 w 1751342"/>
              <a:gd name="connsiteY3" fmla="*/ 508446 h 1276569"/>
              <a:gd name="connsiteX4" fmla="*/ 291042 w 1751342"/>
              <a:gd name="connsiteY4" fmla="*/ 550010 h 1276569"/>
              <a:gd name="connsiteX5" fmla="*/ 249478 w 1751342"/>
              <a:gd name="connsiteY5" fmla="*/ 591573 h 1276569"/>
              <a:gd name="connsiteX6" fmla="*/ 180205 w 1751342"/>
              <a:gd name="connsiteY6" fmla="*/ 646992 h 1276569"/>
              <a:gd name="connsiteX7" fmla="*/ 678969 w 1751342"/>
              <a:gd name="connsiteY7" fmla="*/ 702410 h 1276569"/>
              <a:gd name="connsiteX8" fmla="*/ 706678 w 1751342"/>
              <a:gd name="connsiteY8" fmla="*/ 743973 h 1276569"/>
              <a:gd name="connsiteX9" fmla="*/ 692824 w 1751342"/>
              <a:gd name="connsiteY9" fmla="*/ 840955 h 1276569"/>
              <a:gd name="connsiteX10" fmla="*/ 554278 w 1751342"/>
              <a:gd name="connsiteY10" fmla="*/ 951792 h 1276569"/>
              <a:gd name="connsiteX11" fmla="*/ 512715 w 1751342"/>
              <a:gd name="connsiteY11" fmla="*/ 965646 h 1276569"/>
              <a:gd name="connsiteX12" fmla="*/ 249478 w 1751342"/>
              <a:gd name="connsiteY12" fmla="*/ 951792 h 1276569"/>
              <a:gd name="connsiteX13" fmla="*/ 221769 w 1751342"/>
              <a:gd name="connsiteY13" fmla="*/ 924082 h 1276569"/>
              <a:gd name="connsiteX14" fmla="*/ 110933 w 1751342"/>
              <a:gd name="connsiteY14" fmla="*/ 854810 h 1276569"/>
              <a:gd name="connsiteX15" fmla="*/ 69369 w 1751342"/>
              <a:gd name="connsiteY15" fmla="*/ 868664 h 1276569"/>
              <a:gd name="connsiteX16" fmla="*/ 55515 w 1751342"/>
              <a:gd name="connsiteY16" fmla="*/ 910228 h 1276569"/>
              <a:gd name="connsiteX17" fmla="*/ 83224 w 1751342"/>
              <a:gd name="connsiteY17" fmla="*/ 1159610 h 1276569"/>
              <a:gd name="connsiteX18" fmla="*/ 221769 w 1751342"/>
              <a:gd name="connsiteY18" fmla="*/ 1173464 h 1276569"/>
              <a:gd name="connsiteX19" fmla="*/ 346460 w 1751342"/>
              <a:gd name="connsiteY19" fmla="*/ 1228882 h 1276569"/>
              <a:gd name="connsiteX20" fmla="*/ 415733 w 1751342"/>
              <a:gd name="connsiteY20" fmla="*/ 1242737 h 1276569"/>
              <a:gd name="connsiteX21" fmla="*/ 471151 w 1751342"/>
              <a:gd name="connsiteY21" fmla="*/ 1270446 h 1276569"/>
              <a:gd name="connsiteX22" fmla="*/ 623551 w 1751342"/>
              <a:gd name="connsiteY22" fmla="*/ 1228882 h 1276569"/>
              <a:gd name="connsiteX23" fmla="*/ 845224 w 1751342"/>
              <a:gd name="connsiteY23" fmla="*/ 1215028 h 1276569"/>
              <a:gd name="connsiteX24" fmla="*/ 831369 w 1751342"/>
              <a:gd name="connsiteY24" fmla="*/ 1090337 h 1276569"/>
              <a:gd name="connsiteX25" fmla="*/ 817515 w 1751342"/>
              <a:gd name="connsiteY25" fmla="*/ 1048773 h 1276569"/>
              <a:gd name="connsiteX26" fmla="*/ 831369 w 1751342"/>
              <a:gd name="connsiteY26" fmla="*/ 979501 h 1276569"/>
              <a:gd name="connsiteX27" fmla="*/ 914496 w 1751342"/>
              <a:gd name="connsiteY27" fmla="*/ 951792 h 1276569"/>
              <a:gd name="connsiteX28" fmla="*/ 956060 w 1751342"/>
              <a:gd name="connsiteY28" fmla="*/ 910228 h 1276569"/>
              <a:gd name="connsiteX29" fmla="*/ 1066896 w 1751342"/>
              <a:gd name="connsiteY29" fmla="*/ 827101 h 1276569"/>
              <a:gd name="connsiteX30" fmla="*/ 1136169 w 1751342"/>
              <a:gd name="connsiteY30" fmla="*/ 702410 h 1276569"/>
              <a:gd name="connsiteX31" fmla="*/ 1039187 w 1751342"/>
              <a:gd name="connsiteY31" fmla="*/ 605428 h 1276569"/>
              <a:gd name="connsiteX32" fmla="*/ 1053042 w 1751342"/>
              <a:gd name="connsiteY32" fmla="*/ 550010 h 1276569"/>
              <a:gd name="connsiteX33" fmla="*/ 1094605 w 1751342"/>
              <a:gd name="connsiteY33" fmla="*/ 522301 h 1276569"/>
              <a:gd name="connsiteX34" fmla="*/ 1122315 w 1751342"/>
              <a:gd name="connsiteY34" fmla="*/ 494592 h 1276569"/>
              <a:gd name="connsiteX35" fmla="*/ 1219296 w 1751342"/>
              <a:gd name="connsiteY35" fmla="*/ 466882 h 1276569"/>
              <a:gd name="connsiteX36" fmla="*/ 1274715 w 1751342"/>
              <a:gd name="connsiteY36" fmla="*/ 425319 h 1276569"/>
              <a:gd name="connsiteX37" fmla="*/ 1330133 w 1751342"/>
              <a:gd name="connsiteY37" fmla="*/ 411464 h 1276569"/>
              <a:gd name="connsiteX38" fmla="*/ 1676496 w 1751342"/>
              <a:gd name="connsiteY38" fmla="*/ 369901 h 1276569"/>
              <a:gd name="connsiteX39" fmla="*/ 1690351 w 1751342"/>
              <a:gd name="connsiteY39" fmla="*/ 314482 h 1276569"/>
              <a:gd name="connsiteX40" fmla="*/ 1704205 w 1751342"/>
              <a:gd name="connsiteY40" fmla="*/ 231355 h 1276569"/>
              <a:gd name="connsiteX41" fmla="*/ 1718060 w 1751342"/>
              <a:gd name="connsiteY41" fmla="*/ 189792 h 1276569"/>
              <a:gd name="connsiteX42" fmla="*/ 1718060 w 1751342"/>
              <a:gd name="connsiteY42" fmla="*/ 37392 h 1276569"/>
              <a:gd name="connsiteX43" fmla="*/ 1593369 w 1751342"/>
              <a:gd name="connsiteY43" fmla="*/ 51246 h 1276569"/>
              <a:gd name="connsiteX44" fmla="*/ 1496387 w 1751342"/>
              <a:gd name="connsiteY44" fmla="*/ 134373 h 1276569"/>
              <a:gd name="connsiteX45" fmla="*/ 1413260 w 1751342"/>
              <a:gd name="connsiteY45" fmla="*/ 189792 h 1276569"/>
              <a:gd name="connsiteX46" fmla="*/ 1371696 w 1751342"/>
              <a:gd name="connsiteY46" fmla="*/ 217501 h 1276569"/>
              <a:gd name="connsiteX47" fmla="*/ 1343987 w 1751342"/>
              <a:gd name="connsiteY47" fmla="*/ 259064 h 1276569"/>
              <a:gd name="connsiteX48" fmla="*/ 1302424 w 1751342"/>
              <a:gd name="connsiteY48" fmla="*/ 286773 h 1276569"/>
              <a:gd name="connsiteX49" fmla="*/ 1011478 w 1751342"/>
              <a:gd name="connsiteY49" fmla="*/ 314482 h 1276569"/>
              <a:gd name="connsiteX50" fmla="*/ 942205 w 1751342"/>
              <a:gd name="connsiteY50" fmla="*/ 328337 h 1276569"/>
              <a:gd name="connsiteX51" fmla="*/ 900642 w 1751342"/>
              <a:gd name="connsiteY51" fmla="*/ 356046 h 1276569"/>
              <a:gd name="connsiteX52" fmla="*/ 859078 w 1751342"/>
              <a:gd name="connsiteY52" fmla="*/ 369901 h 1276569"/>
              <a:gd name="connsiteX53" fmla="*/ 831369 w 1751342"/>
              <a:gd name="connsiteY53" fmla="*/ 411464 h 1276569"/>
              <a:gd name="connsiteX54" fmla="*/ 415733 w 1751342"/>
              <a:gd name="connsiteY54" fmla="*/ 425319 h 1276569"/>
              <a:gd name="connsiteX55" fmla="*/ 512715 w 1751342"/>
              <a:gd name="connsiteY55" fmla="*/ 439173 h 1276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51342" h="1276569">
                <a:moveTo>
                  <a:pt x="512715" y="439173"/>
                </a:moveTo>
                <a:lnTo>
                  <a:pt x="512715" y="439173"/>
                </a:lnTo>
                <a:cubicBezTo>
                  <a:pt x="471151" y="448409"/>
                  <a:pt x="427326" y="450506"/>
                  <a:pt x="388024" y="466882"/>
                </a:cubicBezTo>
                <a:cubicBezTo>
                  <a:pt x="369938" y="474418"/>
                  <a:pt x="361336" y="495695"/>
                  <a:pt x="346460" y="508446"/>
                </a:cubicBezTo>
                <a:cubicBezTo>
                  <a:pt x="328928" y="523473"/>
                  <a:pt x="308574" y="534983"/>
                  <a:pt x="291042" y="550010"/>
                </a:cubicBezTo>
                <a:cubicBezTo>
                  <a:pt x="276166" y="562761"/>
                  <a:pt x="264530" y="579030"/>
                  <a:pt x="249478" y="591573"/>
                </a:cubicBezTo>
                <a:cubicBezTo>
                  <a:pt x="144621" y="678953"/>
                  <a:pt x="260817" y="566380"/>
                  <a:pt x="180205" y="646992"/>
                </a:cubicBezTo>
                <a:cubicBezTo>
                  <a:pt x="111201" y="854008"/>
                  <a:pt x="164588" y="649653"/>
                  <a:pt x="678969" y="702410"/>
                </a:cubicBezTo>
                <a:cubicBezTo>
                  <a:pt x="695533" y="704109"/>
                  <a:pt x="697442" y="730119"/>
                  <a:pt x="706678" y="743973"/>
                </a:cubicBezTo>
                <a:cubicBezTo>
                  <a:pt x="702060" y="776300"/>
                  <a:pt x="708306" y="812203"/>
                  <a:pt x="692824" y="840955"/>
                </a:cubicBezTo>
                <a:cubicBezTo>
                  <a:pt x="662316" y="897613"/>
                  <a:pt x="609315" y="928204"/>
                  <a:pt x="554278" y="951792"/>
                </a:cubicBezTo>
                <a:cubicBezTo>
                  <a:pt x="540855" y="957545"/>
                  <a:pt x="526569" y="961028"/>
                  <a:pt x="512715" y="965646"/>
                </a:cubicBezTo>
                <a:cubicBezTo>
                  <a:pt x="424969" y="961028"/>
                  <a:pt x="336462" y="964218"/>
                  <a:pt x="249478" y="951792"/>
                </a:cubicBezTo>
                <a:cubicBezTo>
                  <a:pt x="236547" y="949945"/>
                  <a:pt x="231804" y="932444"/>
                  <a:pt x="221769" y="924082"/>
                </a:cubicBezTo>
                <a:cubicBezTo>
                  <a:pt x="167817" y="879121"/>
                  <a:pt x="170915" y="884801"/>
                  <a:pt x="110933" y="854810"/>
                </a:cubicBezTo>
                <a:cubicBezTo>
                  <a:pt x="97078" y="859428"/>
                  <a:pt x="79696" y="858337"/>
                  <a:pt x="69369" y="868664"/>
                </a:cubicBezTo>
                <a:cubicBezTo>
                  <a:pt x="59042" y="878991"/>
                  <a:pt x="54820" y="895641"/>
                  <a:pt x="55515" y="910228"/>
                </a:cubicBezTo>
                <a:cubicBezTo>
                  <a:pt x="59493" y="993772"/>
                  <a:pt x="0" y="1151288"/>
                  <a:pt x="83224" y="1159610"/>
                </a:cubicBezTo>
                <a:lnTo>
                  <a:pt x="221769" y="1173464"/>
                </a:lnTo>
                <a:cubicBezTo>
                  <a:pt x="384019" y="1214028"/>
                  <a:pt x="146721" y="1148987"/>
                  <a:pt x="346460" y="1228882"/>
                </a:cubicBezTo>
                <a:cubicBezTo>
                  <a:pt x="368324" y="1237628"/>
                  <a:pt x="392642" y="1238119"/>
                  <a:pt x="415733" y="1242737"/>
                </a:cubicBezTo>
                <a:cubicBezTo>
                  <a:pt x="434206" y="1251973"/>
                  <a:pt x="450624" y="1268165"/>
                  <a:pt x="471151" y="1270446"/>
                </a:cubicBezTo>
                <a:cubicBezTo>
                  <a:pt x="526261" y="1276569"/>
                  <a:pt x="571176" y="1232155"/>
                  <a:pt x="623551" y="1228882"/>
                </a:cubicBezTo>
                <a:lnTo>
                  <a:pt x="845224" y="1215028"/>
                </a:lnTo>
                <a:cubicBezTo>
                  <a:pt x="840606" y="1173464"/>
                  <a:pt x="838244" y="1131587"/>
                  <a:pt x="831369" y="1090337"/>
                </a:cubicBezTo>
                <a:cubicBezTo>
                  <a:pt x="828968" y="1075932"/>
                  <a:pt x="817515" y="1063377"/>
                  <a:pt x="817515" y="1048773"/>
                </a:cubicBezTo>
                <a:cubicBezTo>
                  <a:pt x="817515" y="1025225"/>
                  <a:pt x="814718" y="996152"/>
                  <a:pt x="831369" y="979501"/>
                </a:cubicBezTo>
                <a:cubicBezTo>
                  <a:pt x="852022" y="958848"/>
                  <a:pt x="914496" y="951792"/>
                  <a:pt x="914496" y="951792"/>
                </a:cubicBezTo>
                <a:cubicBezTo>
                  <a:pt x="928351" y="937937"/>
                  <a:pt x="940896" y="922635"/>
                  <a:pt x="956060" y="910228"/>
                </a:cubicBezTo>
                <a:cubicBezTo>
                  <a:pt x="991803" y="880984"/>
                  <a:pt x="1066896" y="827101"/>
                  <a:pt x="1066896" y="827101"/>
                </a:cubicBezTo>
                <a:cubicBezTo>
                  <a:pt x="1130416" y="731822"/>
                  <a:pt x="1111784" y="775567"/>
                  <a:pt x="1136169" y="702410"/>
                </a:cubicBezTo>
                <a:cubicBezTo>
                  <a:pt x="1040891" y="638891"/>
                  <a:pt x="1063573" y="678585"/>
                  <a:pt x="1039187" y="605428"/>
                </a:cubicBezTo>
                <a:cubicBezTo>
                  <a:pt x="1043805" y="586955"/>
                  <a:pt x="1042480" y="565853"/>
                  <a:pt x="1053042" y="550010"/>
                </a:cubicBezTo>
                <a:cubicBezTo>
                  <a:pt x="1062278" y="536156"/>
                  <a:pt x="1081603" y="532703"/>
                  <a:pt x="1094605" y="522301"/>
                </a:cubicBezTo>
                <a:cubicBezTo>
                  <a:pt x="1104805" y="514141"/>
                  <a:pt x="1111114" y="501313"/>
                  <a:pt x="1122315" y="494592"/>
                </a:cubicBezTo>
                <a:cubicBezTo>
                  <a:pt x="1136513" y="486073"/>
                  <a:pt x="1208943" y="469470"/>
                  <a:pt x="1219296" y="466882"/>
                </a:cubicBezTo>
                <a:cubicBezTo>
                  <a:pt x="1237769" y="453028"/>
                  <a:pt x="1254062" y="435646"/>
                  <a:pt x="1274715" y="425319"/>
                </a:cubicBezTo>
                <a:cubicBezTo>
                  <a:pt x="1291746" y="416804"/>
                  <a:pt x="1312069" y="417485"/>
                  <a:pt x="1330133" y="411464"/>
                </a:cubicBezTo>
                <a:cubicBezTo>
                  <a:pt x="1521770" y="347584"/>
                  <a:pt x="1238837" y="391783"/>
                  <a:pt x="1676496" y="369901"/>
                </a:cubicBezTo>
                <a:cubicBezTo>
                  <a:pt x="1681114" y="351428"/>
                  <a:pt x="1686617" y="333154"/>
                  <a:pt x="1690351" y="314482"/>
                </a:cubicBezTo>
                <a:cubicBezTo>
                  <a:pt x="1695860" y="286936"/>
                  <a:pt x="1698111" y="258777"/>
                  <a:pt x="1704205" y="231355"/>
                </a:cubicBezTo>
                <a:cubicBezTo>
                  <a:pt x="1707373" y="217099"/>
                  <a:pt x="1713442" y="203646"/>
                  <a:pt x="1718060" y="189792"/>
                </a:cubicBezTo>
                <a:cubicBezTo>
                  <a:pt x="1719183" y="183054"/>
                  <a:pt x="1751342" y="50705"/>
                  <a:pt x="1718060" y="37392"/>
                </a:cubicBezTo>
                <a:cubicBezTo>
                  <a:pt x="1679232" y="21861"/>
                  <a:pt x="1634933" y="46628"/>
                  <a:pt x="1593369" y="51246"/>
                </a:cubicBezTo>
                <a:cubicBezTo>
                  <a:pt x="1465837" y="136266"/>
                  <a:pt x="1664352" y="0"/>
                  <a:pt x="1496387" y="134373"/>
                </a:cubicBezTo>
                <a:cubicBezTo>
                  <a:pt x="1470382" y="155177"/>
                  <a:pt x="1440969" y="171319"/>
                  <a:pt x="1413260" y="189792"/>
                </a:cubicBezTo>
                <a:lnTo>
                  <a:pt x="1371696" y="217501"/>
                </a:lnTo>
                <a:cubicBezTo>
                  <a:pt x="1362460" y="231355"/>
                  <a:pt x="1355761" y="247290"/>
                  <a:pt x="1343987" y="259064"/>
                </a:cubicBezTo>
                <a:cubicBezTo>
                  <a:pt x="1332213" y="270838"/>
                  <a:pt x="1317317" y="279326"/>
                  <a:pt x="1302424" y="286773"/>
                </a:cubicBezTo>
                <a:cubicBezTo>
                  <a:pt x="1227081" y="324445"/>
                  <a:pt x="1017744" y="314134"/>
                  <a:pt x="1011478" y="314482"/>
                </a:cubicBezTo>
                <a:cubicBezTo>
                  <a:pt x="988387" y="319100"/>
                  <a:pt x="964254" y="320069"/>
                  <a:pt x="942205" y="328337"/>
                </a:cubicBezTo>
                <a:cubicBezTo>
                  <a:pt x="926614" y="334184"/>
                  <a:pt x="915535" y="348599"/>
                  <a:pt x="900642" y="356046"/>
                </a:cubicBezTo>
                <a:cubicBezTo>
                  <a:pt x="887580" y="362577"/>
                  <a:pt x="872933" y="365283"/>
                  <a:pt x="859078" y="369901"/>
                </a:cubicBezTo>
                <a:cubicBezTo>
                  <a:pt x="849842" y="383755"/>
                  <a:pt x="847891" y="409399"/>
                  <a:pt x="831369" y="411464"/>
                </a:cubicBezTo>
                <a:cubicBezTo>
                  <a:pt x="693817" y="428658"/>
                  <a:pt x="415733" y="425319"/>
                  <a:pt x="415733" y="425319"/>
                </a:cubicBezTo>
                <a:lnTo>
                  <a:pt x="512715" y="439173"/>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6" name="Freeform 5"/>
          <p:cNvSpPr/>
          <p:nvPr/>
        </p:nvSpPr>
        <p:spPr>
          <a:xfrm>
            <a:off x="3275856" y="2324422"/>
            <a:ext cx="720080" cy="456506"/>
          </a:xfrm>
          <a:custGeom>
            <a:avLst/>
            <a:gdLst>
              <a:gd name="connsiteX0" fmla="*/ 290946 w 1004870"/>
              <a:gd name="connsiteY0" fmla="*/ 360218 h 745477"/>
              <a:gd name="connsiteX1" fmla="*/ 290946 w 1004870"/>
              <a:gd name="connsiteY1" fmla="*/ 360218 h 745477"/>
              <a:gd name="connsiteX2" fmla="*/ 277091 w 1004870"/>
              <a:gd name="connsiteY2" fmla="*/ 526472 h 745477"/>
              <a:gd name="connsiteX3" fmla="*/ 221673 w 1004870"/>
              <a:gd name="connsiteY3" fmla="*/ 623454 h 745477"/>
              <a:gd name="connsiteX4" fmla="*/ 235528 w 1004870"/>
              <a:gd name="connsiteY4" fmla="*/ 706582 h 745477"/>
              <a:gd name="connsiteX5" fmla="*/ 401782 w 1004870"/>
              <a:gd name="connsiteY5" fmla="*/ 692727 h 745477"/>
              <a:gd name="connsiteX6" fmla="*/ 609600 w 1004870"/>
              <a:gd name="connsiteY6" fmla="*/ 706582 h 745477"/>
              <a:gd name="connsiteX7" fmla="*/ 789709 w 1004870"/>
              <a:gd name="connsiteY7" fmla="*/ 706582 h 745477"/>
              <a:gd name="connsiteX8" fmla="*/ 775855 w 1004870"/>
              <a:gd name="connsiteY8" fmla="*/ 637309 h 745477"/>
              <a:gd name="connsiteX9" fmla="*/ 720437 w 1004870"/>
              <a:gd name="connsiteY9" fmla="*/ 554182 h 745477"/>
              <a:gd name="connsiteX10" fmla="*/ 665018 w 1004870"/>
              <a:gd name="connsiteY10" fmla="*/ 484909 h 745477"/>
              <a:gd name="connsiteX11" fmla="*/ 637309 w 1004870"/>
              <a:gd name="connsiteY11" fmla="*/ 443345 h 745477"/>
              <a:gd name="connsiteX12" fmla="*/ 595746 w 1004870"/>
              <a:gd name="connsiteY12" fmla="*/ 415636 h 745477"/>
              <a:gd name="connsiteX13" fmla="*/ 512618 w 1004870"/>
              <a:gd name="connsiteY13" fmla="*/ 443345 h 745477"/>
              <a:gd name="connsiteX14" fmla="*/ 471055 w 1004870"/>
              <a:gd name="connsiteY14" fmla="*/ 457200 h 745477"/>
              <a:gd name="connsiteX15" fmla="*/ 443346 w 1004870"/>
              <a:gd name="connsiteY15" fmla="*/ 360218 h 745477"/>
              <a:gd name="connsiteX16" fmla="*/ 471055 w 1004870"/>
              <a:gd name="connsiteY16" fmla="*/ 304800 h 745477"/>
              <a:gd name="connsiteX17" fmla="*/ 568037 w 1004870"/>
              <a:gd name="connsiteY17" fmla="*/ 290945 h 745477"/>
              <a:gd name="connsiteX18" fmla="*/ 623455 w 1004870"/>
              <a:gd name="connsiteY18" fmla="*/ 277091 h 745477"/>
              <a:gd name="connsiteX19" fmla="*/ 706582 w 1004870"/>
              <a:gd name="connsiteY19" fmla="*/ 290945 h 745477"/>
              <a:gd name="connsiteX20" fmla="*/ 789709 w 1004870"/>
              <a:gd name="connsiteY20" fmla="*/ 346363 h 745477"/>
              <a:gd name="connsiteX21" fmla="*/ 817418 w 1004870"/>
              <a:gd name="connsiteY21" fmla="*/ 387927 h 745477"/>
              <a:gd name="connsiteX22" fmla="*/ 845128 w 1004870"/>
              <a:gd name="connsiteY22" fmla="*/ 512618 h 745477"/>
              <a:gd name="connsiteX23" fmla="*/ 858982 w 1004870"/>
              <a:gd name="connsiteY23" fmla="*/ 554182 h 745477"/>
              <a:gd name="connsiteX24" fmla="*/ 872837 w 1004870"/>
              <a:gd name="connsiteY24" fmla="*/ 609600 h 745477"/>
              <a:gd name="connsiteX25" fmla="*/ 914400 w 1004870"/>
              <a:gd name="connsiteY25" fmla="*/ 581891 h 745477"/>
              <a:gd name="connsiteX26" fmla="*/ 942109 w 1004870"/>
              <a:gd name="connsiteY26" fmla="*/ 498763 h 745477"/>
              <a:gd name="connsiteX27" fmla="*/ 969818 w 1004870"/>
              <a:gd name="connsiteY27" fmla="*/ 457200 h 745477"/>
              <a:gd name="connsiteX28" fmla="*/ 969818 w 1004870"/>
              <a:gd name="connsiteY28" fmla="*/ 249382 h 745477"/>
              <a:gd name="connsiteX29" fmla="*/ 858982 w 1004870"/>
              <a:gd name="connsiteY29" fmla="*/ 152400 h 745477"/>
              <a:gd name="connsiteX30" fmla="*/ 817418 w 1004870"/>
              <a:gd name="connsiteY30" fmla="*/ 110836 h 745477"/>
              <a:gd name="connsiteX31" fmla="*/ 775855 w 1004870"/>
              <a:gd name="connsiteY31" fmla="*/ 96982 h 745477"/>
              <a:gd name="connsiteX32" fmla="*/ 706582 w 1004870"/>
              <a:gd name="connsiteY32" fmla="*/ 41563 h 745477"/>
              <a:gd name="connsiteX33" fmla="*/ 651164 w 1004870"/>
              <a:gd name="connsiteY33" fmla="*/ 27709 h 745477"/>
              <a:gd name="connsiteX34" fmla="*/ 568037 w 1004870"/>
              <a:gd name="connsiteY34" fmla="*/ 0 h 745477"/>
              <a:gd name="connsiteX35" fmla="*/ 512618 w 1004870"/>
              <a:gd name="connsiteY35" fmla="*/ 27709 h 745477"/>
              <a:gd name="connsiteX36" fmla="*/ 471055 w 1004870"/>
              <a:gd name="connsiteY36" fmla="*/ 41563 h 745477"/>
              <a:gd name="connsiteX37" fmla="*/ 429491 w 1004870"/>
              <a:gd name="connsiteY37" fmla="*/ 69272 h 745477"/>
              <a:gd name="connsiteX38" fmla="*/ 401782 w 1004870"/>
              <a:gd name="connsiteY38" fmla="*/ 96982 h 745477"/>
              <a:gd name="connsiteX39" fmla="*/ 360218 w 1004870"/>
              <a:gd name="connsiteY39" fmla="*/ 110836 h 745477"/>
              <a:gd name="connsiteX40" fmla="*/ 69273 w 1004870"/>
              <a:gd name="connsiteY40" fmla="*/ 124691 h 745477"/>
              <a:gd name="connsiteX41" fmla="*/ 0 w 1004870"/>
              <a:gd name="connsiteY41" fmla="*/ 138545 h 745477"/>
              <a:gd name="connsiteX42" fmla="*/ 13855 w 1004870"/>
              <a:gd name="connsiteY42" fmla="*/ 221672 h 745477"/>
              <a:gd name="connsiteX43" fmla="*/ 41564 w 1004870"/>
              <a:gd name="connsiteY43" fmla="*/ 249382 h 745477"/>
              <a:gd name="connsiteX44" fmla="*/ 69273 w 1004870"/>
              <a:gd name="connsiteY44" fmla="*/ 290945 h 745477"/>
              <a:gd name="connsiteX45" fmla="*/ 96982 w 1004870"/>
              <a:gd name="connsiteY45" fmla="*/ 346363 h 745477"/>
              <a:gd name="connsiteX46" fmla="*/ 138546 w 1004870"/>
              <a:gd name="connsiteY46" fmla="*/ 304800 h 745477"/>
              <a:gd name="connsiteX47" fmla="*/ 180109 w 1004870"/>
              <a:gd name="connsiteY47" fmla="*/ 290945 h 745477"/>
              <a:gd name="connsiteX48" fmla="*/ 221673 w 1004870"/>
              <a:gd name="connsiteY48" fmla="*/ 304800 h 745477"/>
              <a:gd name="connsiteX49" fmla="*/ 290946 w 1004870"/>
              <a:gd name="connsiteY49" fmla="*/ 360218 h 74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004870" h="745477">
                <a:moveTo>
                  <a:pt x="290946" y="360218"/>
                </a:moveTo>
                <a:lnTo>
                  <a:pt x="290946" y="360218"/>
                </a:lnTo>
                <a:cubicBezTo>
                  <a:pt x="286328" y="415636"/>
                  <a:pt x="287339" y="471814"/>
                  <a:pt x="277091" y="526472"/>
                </a:cubicBezTo>
                <a:cubicBezTo>
                  <a:pt x="272505" y="550931"/>
                  <a:pt x="236193" y="601674"/>
                  <a:pt x="221673" y="623454"/>
                </a:cubicBezTo>
                <a:cubicBezTo>
                  <a:pt x="226291" y="651163"/>
                  <a:pt x="209309" y="696498"/>
                  <a:pt x="235528" y="706582"/>
                </a:cubicBezTo>
                <a:cubicBezTo>
                  <a:pt x="287431" y="726545"/>
                  <a:pt x="346172" y="692727"/>
                  <a:pt x="401782" y="692727"/>
                </a:cubicBezTo>
                <a:cubicBezTo>
                  <a:pt x="471208" y="692727"/>
                  <a:pt x="540327" y="701964"/>
                  <a:pt x="609600" y="706582"/>
                </a:cubicBezTo>
                <a:cubicBezTo>
                  <a:pt x="663811" y="720134"/>
                  <a:pt x="737849" y="745477"/>
                  <a:pt x="789709" y="706582"/>
                </a:cubicBezTo>
                <a:cubicBezTo>
                  <a:pt x="808548" y="692453"/>
                  <a:pt x="785599" y="658747"/>
                  <a:pt x="775855" y="637309"/>
                </a:cubicBezTo>
                <a:cubicBezTo>
                  <a:pt x="762075" y="606992"/>
                  <a:pt x="738910" y="581891"/>
                  <a:pt x="720437" y="554182"/>
                </a:cubicBezTo>
                <a:cubicBezTo>
                  <a:pt x="635148" y="426247"/>
                  <a:pt x="743989" y="583621"/>
                  <a:pt x="665018" y="484909"/>
                </a:cubicBezTo>
                <a:cubicBezTo>
                  <a:pt x="654616" y="471907"/>
                  <a:pt x="649083" y="455119"/>
                  <a:pt x="637309" y="443345"/>
                </a:cubicBezTo>
                <a:cubicBezTo>
                  <a:pt x="625535" y="431571"/>
                  <a:pt x="609600" y="424872"/>
                  <a:pt x="595746" y="415636"/>
                </a:cubicBezTo>
                <a:lnTo>
                  <a:pt x="512618" y="443345"/>
                </a:lnTo>
                <a:lnTo>
                  <a:pt x="471055" y="457200"/>
                </a:lnTo>
                <a:cubicBezTo>
                  <a:pt x="465734" y="441237"/>
                  <a:pt x="441764" y="372872"/>
                  <a:pt x="443346" y="360218"/>
                </a:cubicBezTo>
                <a:cubicBezTo>
                  <a:pt x="445908" y="339724"/>
                  <a:pt x="453001" y="314830"/>
                  <a:pt x="471055" y="304800"/>
                </a:cubicBezTo>
                <a:cubicBezTo>
                  <a:pt x="499601" y="288941"/>
                  <a:pt x="535908" y="296787"/>
                  <a:pt x="568037" y="290945"/>
                </a:cubicBezTo>
                <a:cubicBezTo>
                  <a:pt x="586771" y="287539"/>
                  <a:pt x="604982" y="281709"/>
                  <a:pt x="623455" y="277091"/>
                </a:cubicBezTo>
                <a:cubicBezTo>
                  <a:pt x="651164" y="281709"/>
                  <a:pt x="680652" y="280141"/>
                  <a:pt x="706582" y="290945"/>
                </a:cubicBezTo>
                <a:cubicBezTo>
                  <a:pt x="737322" y="303753"/>
                  <a:pt x="789709" y="346363"/>
                  <a:pt x="789709" y="346363"/>
                </a:cubicBezTo>
                <a:cubicBezTo>
                  <a:pt x="798945" y="360218"/>
                  <a:pt x="810859" y="372622"/>
                  <a:pt x="817418" y="387927"/>
                </a:cubicBezTo>
                <a:cubicBezTo>
                  <a:pt x="825952" y="407840"/>
                  <a:pt x="841183" y="496836"/>
                  <a:pt x="845128" y="512618"/>
                </a:cubicBezTo>
                <a:cubicBezTo>
                  <a:pt x="848670" y="526786"/>
                  <a:pt x="854970" y="540140"/>
                  <a:pt x="858982" y="554182"/>
                </a:cubicBezTo>
                <a:cubicBezTo>
                  <a:pt x="864213" y="572491"/>
                  <a:pt x="868219" y="591127"/>
                  <a:pt x="872837" y="609600"/>
                </a:cubicBezTo>
                <a:cubicBezTo>
                  <a:pt x="886691" y="600364"/>
                  <a:pt x="905575" y="596011"/>
                  <a:pt x="914400" y="581891"/>
                </a:cubicBezTo>
                <a:cubicBezTo>
                  <a:pt x="929880" y="557122"/>
                  <a:pt x="925907" y="523066"/>
                  <a:pt x="942109" y="498763"/>
                </a:cubicBezTo>
                <a:lnTo>
                  <a:pt x="969818" y="457200"/>
                </a:lnTo>
                <a:cubicBezTo>
                  <a:pt x="988776" y="381371"/>
                  <a:pt x="1004870" y="342855"/>
                  <a:pt x="969818" y="249382"/>
                </a:cubicBezTo>
                <a:cubicBezTo>
                  <a:pt x="950195" y="197053"/>
                  <a:pt x="896397" y="183579"/>
                  <a:pt x="858982" y="152400"/>
                </a:cubicBezTo>
                <a:cubicBezTo>
                  <a:pt x="843930" y="139857"/>
                  <a:pt x="833721" y="121704"/>
                  <a:pt x="817418" y="110836"/>
                </a:cubicBezTo>
                <a:cubicBezTo>
                  <a:pt x="805267" y="102735"/>
                  <a:pt x="789709" y="101600"/>
                  <a:pt x="775855" y="96982"/>
                </a:cubicBezTo>
                <a:cubicBezTo>
                  <a:pt x="753509" y="74635"/>
                  <a:pt x="737169" y="54672"/>
                  <a:pt x="706582" y="41563"/>
                </a:cubicBezTo>
                <a:cubicBezTo>
                  <a:pt x="689080" y="34062"/>
                  <a:pt x="669402" y="33180"/>
                  <a:pt x="651164" y="27709"/>
                </a:cubicBezTo>
                <a:cubicBezTo>
                  <a:pt x="623188" y="19316"/>
                  <a:pt x="568037" y="0"/>
                  <a:pt x="568037" y="0"/>
                </a:cubicBezTo>
                <a:cubicBezTo>
                  <a:pt x="549564" y="9236"/>
                  <a:pt x="531601" y="19573"/>
                  <a:pt x="512618" y="27709"/>
                </a:cubicBezTo>
                <a:cubicBezTo>
                  <a:pt x="499195" y="33462"/>
                  <a:pt x="484117" y="35032"/>
                  <a:pt x="471055" y="41563"/>
                </a:cubicBezTo>
                <a:cubicBezTo>
                  <a:pt x="456162" y="49010"/>
                  <a:pt x="442493" y="58870"/>
                  <a:pt x="429491" y="69272"/>
                </a:cubicBezTo>
                <a:cubicBezTo>
                  <a:pt x="419291" y="77432"/>
                  <a:pt x="412983" y="90261"/>
                  <a:pt x="401782" y="96982"/>
                </a:cubicBezTo>
                <a:cubicBezTo>
                  <a:pt x="389259" y="104496"/>
                  <a:pt x="374073" y="106218"/>
                  <a:pt x="360218" y="110836"/>
                </a:cubicBezTo>
                <a:cubicBezTo>
                  <a:pt x="244949" y="187683"/>
                  <a:pt x="357446" y="124691"/>
                  <a:pt x="69273" y="124691"/>
                </a:cubicBezTo>
                <a:cubicBezTo>
                  <a:pt x="45725" y="124691"/>
                  <a:pt x="23091" y="133927"/>
                  <a:pt x="0" y="138545"/>
                </a:cubicBezTo>
                <a:cubicBezTo>
                  <a:pt x="4618" y="166254"/>
                  <a:pt x="3991" y="195369"/>
                  <a:pt x="13855" y="221672"/>
                </a:cubicBezTo>
                <a:cubicBezTo>
                  <a:pt x="18442" y="233903"/>
                  <a:pt x="33404" y="239182"/>
                  <a:pt x="41564" y="249382"/>
                </a:cubicBezTo>
                <a:cubicBezTo>
                  <a:pt x="51966" y="262384"/>
                  <a:pt x="60037" y="277091"/>
                  <a:pt x="69273" y="290945"/>
                </a:cubicBezTo>
                <a:cubicBezTo>
                  <a:pt x="64654" y="304800"/>
                  <a:pt x="27709" y="369454"/>
                  <a:pt x="96982" y="346363"/>
                </a:cubicBezTo>
                <a:cubicBezTo>
                  <a:pt x="115570" y="340167"/>
                  <a:pt x="122243" y="315668"/>
                  <a:pt x="138546" y="304800"/>
                </a:cubicBezTo>
                <a:cubicBezTo>
                  <a:pt x="150697" y="296699"/>
                  <a:pt x="166255" y="295563"/>
                  <a:pt x="180109" y="290945"/>
                </a:cubicBezTo>
                <a:cubicBezTo>
                  <a:pt x="193964" y="295563"/>
                  <a:pt x="207631" y="300788"/>
                  <a:pt x="221673" y="304800"/>
                </a:cubicBezTo>
                <a:cubicBezTo>
                  <a:pt x="239982" y="310031"/>
                  <a:pt x="279401" y="350982"/>
                  <a:pt x="290946" y="360218"/>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7" name="Freeform 6"/>
          <p:cNvSpPr/>
          <p:nvPr/>
        </p:nvSpPr>
        <p:spPr>
          <a:xfrm>
            <a:off x="614512" y="2852936"/>
            <a:ext cx="1509216" cy="1296144"/>
          </a:xfrm>
          <a:custGeom>
            <a:avLst/>
            <a:gdLst>
              <a:gd name="connsiteX0" fmla="*/ 176052 w 1985644"/>
              <a:gd name="connsiteY0" fmla="*/ 665018 h 1722095"/>
              <a:gd name="connsiteX1" fmla="*/ 176052 w 1985644"/>
              <a:gd name="connsiteY1" fmla="*/ 665018 h 1722095"/>
              <a:gd name="connsiteX2" fmla="*/ 65215 w 1985644"/>
              <a:gd name="connsiteY2" fmla="*/ 720437 h 1722095"/>
              <a:gd name="connsiteX3" fmla="*/ 9797 w 1985644"/>
              <a:gd name="connsiteY3" fmla="*/ 762000 h 1722095"/>
              <a:gd name="connsiteX4" fmla="*/ 23652 w 1985644"/>
              <a:gd name="connsiteY4" fmla="*/ 872837 h 1722095"/>
              <a:gd name="connsiteX5" fmla="*/ 51361 w 1985644"/>
              <a:gd name="connsiteY5" fmla="*/ 955964 h 1722095"/>
              <a:gd name="connsiteX6" fmla="*/ 65215 w 1985644"/>
              <a:gd name="connsiteY6" fmla="*/ 1052946 h 1722095"/>
              <a:gd name="connsiteX7" fmla="*/ 273034 w 1985644"/>
              <a:gd name="connsiteY7" fmla="*/ 1108364 h 1722095"/>
              <a:gd name="connsiteX8" fmla="*/ 328452 w 1985644"/>
              <a:gd name="connsiteY8" fmla="*/ 1136073 h 1722095"/>
              <a:gd name="connsiteX9" fmla="*/ 550124 w 1985644"/>
              <a:gd name="connsiteY9" fmla="*/ 1177637 h 1722095"/>
              <a:gd name="connsiteX10" fmla="*/ 550124 w 1985644"/>
              <a:gd name="connsiteY10" fmla="*/ 1316182 h 1722095"/>
              <a:gd name="connsiteX11" fmla="*/ 508561 w 1985644"/>
              <a:gd name="connsiteY11" fmla="*/ 1357746 h 1722095"/>
              <a:gd name="connsiteX12" fmla="*/ 480852 w 1985644"/>
              <a:gd name="connsiteY12" fmla="*/ 1440873 h 1722095"/>
              <a:gd name="connsiteX13" fmla="*/ 453143 w 1985644"/>
              <a:gd name="connsiteY13" fmla="*/ 1551709 h 1722095"/>
              <a:gd name="connsiteX14" fmla="*/ 494706 w 1985644"/>
              <a:gd name="connsiteY14" fmla="*/ 1648691 h 1722095"/>
              <a:gd name="connsiteX15" fmla="*/ 536270 w 1985644"/>
              <a:gd name="connsiteY15" fmla="*/ 1676400 h 1722095"/>
              <a:gd name="connsiteX16" fmla="*/ 550124 w 1985644"/>
              <a:gd name="connsiteY16" fmla="*/ 1717964 h 1722095"/>
              <a:gd name="connsiteX17" fmla="*/ 633252 w 1985644"/>
              <a:gd name="connsiteY17" fmla="*/ 1690255 h 1722095"/>
              <a:gd name="connsiteX18" fmla="*/ 716379 w 1985644"/>
              <a:gd name="connsiteY18" fmla="*/ 1634837 h 1722095"/>
              <a:gd name="connsiteX19" fmla="*/ 757943 w 1985644"/>
              <a:gd name="connsiteY19" fmla="*/ 1607127 h 1722095"/>
              <a:gd name="connsiteX20" fmla="*/ 799506 w 1985644"/>
              <a:gd name="connsiteY20" fmla="*/ 1593273 h 1722095"/>
              <a:gd name="connsiteX21" fmla="*/ 785652 w 1985644"/>
              <a:gd name="connsiteY21" fmla="*/ 1468582 h 1722095"/>
              <a:gd name="connsiteX22" fmla="*/ 757943 w 1985644"/>
              <a:gd name="connsiteY22" fmla="*/ 1427018 h 1722095"/>
              <a:gd name="connsiteX23" fmla="*/ 771797 w 1985644"/>
              <a:gd name="connsiteY23" fmla="*/ 1330037 h 1722095"/>
              <a:gd name="connsiteX24" fmla="*/ 785652 w 1985644"/>
              <a:gd name="connsiteY24" fmla="*/ 1288473 h 1722095"/>
              <a:gd name="connsiteX25" fmla="*/ 938052 w 1985644"/>
              <a:gd name="connsiteY25" fmla="*/ 1219200 h 1722095"/>
              <a:gd name="connsiteX26" fmla="*/ 1104306 w 1985644"/>
              <a:gd name="connsiteY26" fmla="*/ 1205346 h 1722095"/>
              <a:gd name="connsiteX27" fmla="*/ 1132015 w 1985644"/>
              <a:gd name="connsiteY27" fmla="*/ 1122218 h 1722095"/>
              <a:gd name="connsiteX28" fmla="*/ 1145870 w 1985644"/>
              <a:gd name="connsiteY28" fmla="*/ 1080655 h 1722095"/>
              <a:gd name="connsiteX29" fmla="*/ 1173579 w 1985644"/>
              <a:gd name="connsiteY29" fmla="*/ 886691 h 1722095"/>
              <a:gd name="connsiteX30" fmla="*/ 1201288 w 1985644"/>
              <a:gd name="connsiteY30" fmla="*/ 845127 h 1722095"/>
              <a:gd name="connsiteX31" fmla="*/ 1242852 w 1985644"/>
              <a:gd name="connsiteY31" fmla="*/ 817418 h 1722095"/>
              <a:gd name="connsiteX32" fmla="*/ 1298270 w 1985644"/>
              <a:gd name="connsiteY32" fmla="*/ 734291 h 1722095"/>
              <a:gd name="connsiteX33" fmla="*/ 1325979 w 1985644"/>
              <a:gd name="connsiteY33" fmla="*/ 692727 h 1722095"/>
              <a:gd name="connsiteX34" fmla="*/ 1409106 w 1985644"/>
              <a:gd name="connsiteY34" fmla="*/ 637309 h 1722095"/>
              <a:gd name="connsiteX35" fmla="*/ 1450670 w 1985644"/>
              <a:gd name="connsiteY35" fmla="*/ 609600 h 1722095"/>
              <a:gd name="connsiteX36" fmla="*/ 1519943 w 1985644"/>
              <a:gd name="connsiteY36" fmla="*/ 484909 h 1722095"/>
              <a:gd name="connsiteX37" fmla="*/ 1575361 w 1985644"/>
              <a:gd name="connsiteY37" fmla="*/ 457200 h 1722095"/>
              <a:gd name="connsiteX38" fmla="*/ 1658488 w 1985644"/>
              <a:gd name="connsiteY38" fmla="*/ 429491 h 1722095"/>
              <a:gd name="connsiteX39" fmla="*/ 1935579 w 1985644"/>
              <a:gd name="connsiteY39" fmla="*/ 429491 h 1722095"/>
              <a:gd name="connsiteX40" fmla="*/ 1894015 w 1985644"/>
              <a:gd name="connsiteY40" fmla="*/ 235527 h 1722095"/>
              <a:gd name="connsiteX41" fmla="*/ 1810888 w 1985644"/>
              <a:gd name="connsiteY41" fmla="*/ 180109 h 1722095"/>
              <a:gd name="connsiteX42" fmla="*/ 1741615 w 1985644"/>
              <a:gd name="connsiteY42" fmla="*/ 83127 h 1722095"/>
              <a:gd name="connsiteX43" fmla="*/ 1713906 w 1985644"/>
              <a:gd name="connsiteY43" fmla="*/ 41564 h 1722095"/>
              <a:gd name="connsiteX44" fmla="*/ 1672343 w 1985644"/>
              <a:gd name="connsiteY44" fmla="*/ 27709 h 1722095"/>
              <a:gd name="connsiteX45" fmla="*/ 1630779 w 1985644"/>
              <a:gd name="connsiteY45" fmla="*/ 0 h 1722095"/>
              <a:gd name="connsiteX46" fmla="*/ 1589215 w 1985644"/>
              <a:gd name="connsiteY46" fmla="*/ 55418 h 1722095"/>
              <a:gd name="connsiteX47" fmla="*/ 1519943 w 1985644"/>
              <a:gd name="connsiteY47" fmla="*/ 110837 h 1722095"/>
              <a:gd name="connsiteX48" fmla="*/ 1464524 w 1985644"/>
              <a:gd name="connsiteY48" fmla="*/ 180109 h 1722095"/>
              <a:gd name="connsiteX49" fmla="*/ 1450670 w 1985644"/>
              <a:gd name="connsiteY49" fmla="*/ 221673 h 1722095"/>
              <a:gd name="connsiteX50" fmla="*/ 1367543 w 1985644"/>
              <a:gd name="connsiteY50" fmla="*/ 277091 h 1722095"/>
              <a:gd name="connsiteX51" fmla="*/ 1270561 w 1985644"/>
              <a:gd name="connsiteY51" fmla="*/ 332509 h 1722095"/>
              <a:gd name="connsiteX52" fmla="*/ 1228997 w 1985644"/>
              <a:gd name="connsiteY52" fmla="*/ 346364 h 1722095"/>
              <a:gd name="connsiteX53" fmla="*/ 1201288 w 1985644"/>
              <a:gd name="connsiteY53" fmla="*/ 429491 h 1722095"/>
              <a:gd name="connsiteX54" fmla="*/ 1173579 w 1985644"/>
              <a:gd name="connsiteY54" fmla="*/ 581891 h 1722095"/>
              <a:gd name="connsiteX55" fmla="*/ 1159724 w 1985644"/>
              <a:gd name="connsiteY55" fmla="*/ 637309 h 1722095"/>
              <a:gd name="connsiteX56" fmla="*/ 1118161 w 1985644"/>
              <a:gd name="connsiteY56" fmla="*/ 665018 h 1722095"/>
              <a:gd name="connsiteX57" fmla="*/ 1076597 w 1985644"/>
              <a:gd name="connsiteY57" fmla="*/ 651164 h 1722095"/>
              <a:gd name="connsiteX58" fmla="*/ 993470 w 1985644"/>
              <a:gd name="connsiteY58" fmla="*/ 665018 h 1722095"/>
              <a:gd name="connsiteX59" fmla="*/ 951906 w 1985644"/>
              <a:gd name="connsiteY59" fmla="*/ 706582 h 1722095"/>
              <a:gd name="connsiteX60" fmla="*/ 868779 w 1985644"/>
              <a:gd name="connsiteY60" fmla="*/ 762000 h 1722095"/>
              <a:gd name="connsiteX61" fmla="*/ 771797 w 1985644"/>
              <a:gd name="connsiteY61" fmla="*/ 789709 h 1722095"/>
              <a:gd name="connsiteX62" fmla="*/ 591688 w 1985644"/>
              <a:gd name="connsiteY62" fmla="*/ 775855 h 1722095"/>
              <a:gd name="connsiteX63" fmla="*/ 508561 w 1985644"/>
              <a:gd name="connsiteY63" fmla="*/ 748146 h 1722095"/>
              <a:gd name="connsiteX64" fmla="*/ 425434 w 1985644"/>
              <a:gd name="connsiteY64" fmla="*/ 692727 h 1722095"/>
              <a:gd name="connsiteX65" fmla="*/ 383870 w 1985644"/>
              <a:gd name="connsiteY65" fmla="*/ 706582 h 1722095"/>
              <a:gd name="connsiteX66" fmla="*/ 342306 w 1985644"/>
              <a:gd name="connsiteY66" fmla="*/ 748146 h 1722095"/>
              <a:gd name="connsiteX67" fmla="*/ 106779 w 1985644"/>
              <a:gd name="connsiteY67" fmla="*/ 692727 h 1722095"/>
              <a:gd name="connsiteX68" fmla="*/ 176052 w 1985644"/>
              <a:gd name="connsiteY68" fmla="*/ 665018 h 1722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1985644" h="1722095">
                <a:moveTo>
                  <a:pt x="176052" y="665018"/>
                </a:moveTo>
                <a:lnTo>
                  <a:pt x="176052" y="665018"/>
                </a:lnTo>
                <a:cubicBezTo>
                  <a:pt x="139106" y="683491"/>
                  <a:pt x="100895" y="699624"/>
                  <a:pt x="65215" y="720437"/>
                </a:cubicBezTo>
                <a:cubicBezTo>
                  <a:pt x="45270" y="732072"/>
                  <a:pt x="15872" y="739723"/>
                  <a:pt x="9797" y="762000"/>
                </a:cubicBezTo>
                <a:cubicBezTo>
                  <a:pt x="0" y="797921"/>
                  <a:pt x="15851" y="836430"/>
                  <a:pt x="23652" y="872837"/>
                </a:cubicBezTo>
                <a:cubicBezTo>
                  <a:pt x="29772" y="901396"/>
                  <a:pt x="51361" y="955964"/>
                  <a:pt x="51361" y="955964"/>
                </a:cubicBezTo>
                <a:cubicBezTo>
                  <a:pt x="55979" y="988291"/>
                  <a:pt x="42124" y="1029855"/>
                  <a:pt x="65215" y="1052946"/>
                </a:cubicBezTo>
                <a:cubicBezTo>
                  <a:pt x="95482" y="1083213"/>
                  <a:pt x="224321" y="1100245"/>
                  <a:pt x="273034" y="1108364"/>
                </a:cubicBezTo>
                <a:cubicBezTo>
                  <a:pt x="291507" y="1117600"/>
                  <a:pt x="308080" y="1132678"/>
                  <a:pt x="328452" y="1136073"/>
                </a:cubicBezTo>
                <a:cubicBezTo>
                  <a:pt x="559100" y="1174514"/>
                  <a:pt x="471815" y="1099325"/>
                  <a:pt x="550124" y="1177637"/>
                </a:cubicBezTo>
                <a:cubicBezTo>
                  <a:pt x="568481" y="1232705"/>
                  <a:pt x="579070" y="1243817"/>
                  <a:pt x="550124" y="1316182"/>
                </a:cubicBezTo>
                <a:cubicBezTo>
                  <a:pt x="542847" y="1334374"/>
                  <a:pt x="522415" y="1343891"/>
                  <a:pt x="508561" y="1357746"/>
                </a:cubicBezTo>
                <a:cubicBezTo>
                  <a:pt x="499325" y="1385455"/>
                  <a:pt x="486580" y="1412232"/>
                  <a:pt x="480852" y="1440873"/>
                </a:cubicBezTo>
                <a:cubicBezTo>
                  <a:pt x="464133" y="1524466"/>
                  <a:pt x="474443" y="1487806"/>
                  <a:pt x="453143" y="1551709"/>
                </a:cubicBezTo>
                <a:cubicBezTo>
                  <a:pt x="463741" y="1594104"/>
                  <a:pt x="462813" y="1616798"/>
                  <a:pt x="494706" y="1648691"/>
                </a:cubicBezTo>
                <a:cubicBezTo>
                  <a:pt x="506480" y="1660465"/>
                  <a:pt x="522415" y="1667164"/>
                  <a:pt x="536270" y="1676400"/>
                </a:cubicBezTo>
                <a:cubicBezTo>
                  <a:pt x="540888" y="1690255"/>
                  <a:pt x="535667" y="1715899"/>
                  <a:pt x="550124" y="1717964"/>
                </a:cubicBezTo>
                <a:cubicBezTo>
                  <a:pt x="579039" y="1722095"/>
                  <a:pt x="633252" y="1690255"/>
                  <a:pt x="633252" y="1690255"/>
                </a:cubicBezTo>
                <a:lnTo>
                  <a:pt x="716379" y="1634837"/>
                </a:lnTo>
                <a:cubicBezTo>
                  <a:pt x="730234" y="1625600"/>
                  <a:pt x="742146" y="1612393"/>
                  <a:pt x="757943" y="1607127"/>
                </a:cubicBezTo>
                <a:lnTo>
                  <a:pt x="799506" y="1593273"/>
                </a:lnTo>
                <a:cubicBezTo>
                  <a:pt x="794888" y="1551709"/>
                  <a:pt x="795795" y="1509153"/>
                  <a:pt x="785652" y="1468582"/>
                </a:cubicBezTo>
                <a:cubicBezTo>
                  <a:pt x="781614" y="1452428"/>
                  <a:pt x="759600" y="1443587"/>
                  <a:pt x="757943" y="1427018"/>
                </a:cubicBezTo>
                <a:cubicBezTo>
                  <a:pt x="754694" y="1394525"/>
                  <a:pt x="765393" y="1362058"/>
                  <a:pt x="771797" y="1330037"/>
                </a:cubicBezTo>
                <a:cubicBezTo>
                  <a:pt x="774661" y="1315716"/>
                  <a:pt x="775325" y="1298800"/>
                  <a:pt x="785652" y="1288473"/>
                </a:cubicBezTo>
                <a:cubicBezTo>
                  <a:pt x="836112" y="1238013"/>
                  <a:pt x="873078" y="1226844"/>
                  <a:pt x="938052" y="1219200"/>
                </a:cubicBezTo>
                <a:cubicBezTo>
                  <a:pt x="993281" y="1212702"/>
                  <a:pt x="1048888" y="1209964"/>
                  <a:pt x="1104306" y="1205346"/>
                </a:cubicBezTo>
                <a:lnTo>
                  <a:pt x="1132015" y="1122218"/>
                </a:lnTo>
                <a:lnTo>
                  <a:pt x="1145870" y="1080655"/>
                </a:lnTo>
                <a:cubicBezTo>
                  <a:pt x="1149410" y="1041710"/>
                  <a:pt x="1146924" y="940000"/>
                  <a:pt x="1173579" y="886691"/>
                </a:cubicBezTo>
                <a:cubicBezTo>
                  <a:pt x="1181026" y="871798"/>
                  <a:pt x="1189514" y="856901"/>
                  <a:pt x="1201288" y="845127"/>
                </a:cubicBezTo>
                <a:cubicBezTo>
                  <a:pt x="1213062" y="833353"/>
                  <a:pt x="1228997" y="826654"/>
                  <a:pt x="1242852" y="817418"/>
                </a:cubicBezTo>
                <a:lnTo>
                  <a:pt x="1298270" y="734291"/>
                </a:lnTo>
                <a:cubicBezTo>
                  <a:pt x="1307506" y="720436"/>
                  <a:pt x="1312124" y="701963"/>
                  <a:pt x="1325979" y="692727"/>
                </a:cubicBezTo>
                <a:lnTo>
                  <a:pt x="1409106" y="637309"/>
                </a:lnTo>
                <a:lnTo>
                  <a:pt x="1450670" y="609600"/>
                </a:lnTo>
                <a:cubicBezTo>
                  <a:pt x="1463914" y="569868"/>
                  <a:pt x="1481830" y="503965"/>
                  <a:pt x="1519943" y="484909"/>
                </a:cubicBezTo>
                <a:cubicBezTo>
                  <a:pt x="1538416" y="475673"/>
                  <a:pt x="1556185" y="464870"/>
                  <a:pt x="1575361" y="457200"/>
                </a:cubicBezTo>
                <a:cubicBezTo>
                  <a:pt x="1602480" y="446352"/>
                  <a:pt x="1658488" y="429491"/>
                  <a:pt x="1658488" y="429491"/>
                </a:cubicBezTo>
                <a:cubicBezTo>
                  <a:pt x="1710056" y="435937"/>
                  <a:pt x="1903158" y="467806"/>
                  <a:pt x="1935579" y="429491"/>
                </a:cubicBezTo>
                <a:cubicBezTo>
                  <a:pt x="1985644" y="370323"/>
                  <a:pt x="1945776" y="274349"/>
                  <a:pt x="1894015" y="235527"/>
                </a:cubicBezTo>
                <a:cubicBezTo>
                  <a:pt x="1867373" y="215546"/>
                  <a:pt x="1810888" y="180109"/>
                  <a:pt x="1810888" y="180109"/>
                </a:cubicBezTo>
                <a:cubicBezTo>
                  <a:pt x="1776523" y="77013"/>
                  <a:pt x="1829273" y="214613"/>
                  <a:pt x="1741615" y="83127"/>
                </a:cubicBezTo>
                <a:cubicBezTo>
                  <a:pt x="1732379" y="69273"/>
                  <a:pt x="1726908" y="51966"/>
                  <a:pt x="1713906" y="41564"/>
                </a:cubicBezTo>
                <a:cubicBezTo>
                  <a:pt x="1702502" y="32441"/>
                  <a:pt x="1685405" y="34240"/>
                  <a:pt x="1672343" y="27709"/>
                </a:cubicBezTo>
                <a:cubicBezTo>
                  <a:pt x="1657450" y="20262"/>
                  <a:pt x="1644634" y="9236"/>
                  <a:pt x="1630779" y="0"/>
                </a:cubicBezTo>
                <a:cubicBezTo>
                  <a:pt x="1616924" y="18473"/>
                  <a:pt x="1605543" y="39090"/>
                  <a:pt x="1589215" y="55418"/>
                </a:cubicBezTo>
                <a:cubicBezTo>
                  <a:pt x="1517201" y="127432"/>
                  <a:pt x="1574788" y="42281"/>
                  <a:pt x="1519943" y="110837"/>
                </a:cubicBezTo>
                <a:cubicBezTo>
                  <a:pt x="1450044" y="198212"/>
                  <a:pt x="1531422" y="113214"/>
                  <a:pt x="1464524" y="180109"/>
                </a:cubicBezTo>
                <a:cubicBezTo>
                  <a:pt x="1459906" y="193964"/>
                  <a:pt x="1458771" y="209522"/>
                  <a:pt x="1450670" y="221673"/>
                </a:cubicBezTo>
                <a:cubicBezTo>
                  <a:pt x="1421019" y="266151"/>
                  <a:pt x="1411118" y="262566"/>
                  <a:pt x="1367543" y="277091"/>
                </a:cubicBezTo>
                <a:cubicBezTo>
                  <a:pt x="1325801" y="304919"/>
                  <a:pt x="1319779" y="311416"/>
                  <a:pt x="1270561" y="332509"/>
                </a:cubicBezTo>
                <a:cubicBezTo>
                  <a:pt x="1257138" y="338262"/>
                  <a:pt x="1242852" y="341746"/>
                  <a:pt x="1228997" y="346364"/>
                </a:cubicBezTo>
                <a:cubicBezTo>
                  <a:pt x="1219761" y="374073"/>
                  <a:pt x="1204911" y="400509"/>
                  <a:pt x="1201288" y="429491"/>
                </a:cubicBezTo>
                <a:cubicBezTo>
                  <a:pt x="1178364" y="612892"/>
                  <a:pt x="1202056" y="482226"/>
                  <a:pt x="1173579" y="581891"/>
                </a:cubicBezTo>
                <a:cubicBezTo>
                  <a:pt x="1168348" y="600200"/>
                  <a:pt x="1170286" y="621466"/>
                  <a:pt x="1159724" y="637309"/>
                </a:cubicBezTo>
                <a:cubicBezTo>
                  <a:pt x="1150488" y="651163"/>
                  <a:pt x="1132015" y="655782"/>
                  <a:pt x="1118161" y="665018"/>
                </a:cubicBezTo>
                <a:cubicBezTo>
                  <a:pt x="1104306" y="660400"/>
                  <a:pt x="1091201" y="651164"/>
                  <a:pt x="1076597" y="651164"/>
                </a:cubicBezTo>
                <a:cubicBezTo>
                  <a:pt x="1048506" y="651164"/>
                  <a:pt x="1019140" y="653609"/>
                  <a:pt x="993470" y="665018"/>
                </a:cubicBezTo>
                <a:cubicBezTo>
                  <a:pt x="975565" y="672976"/>
                  <a:pt x="967372" y="694553"/>
                  <a:pt x="951906" y="706582"/>
                </a:cubicBezTo>
                <a:cubicBezTo>
                  <a:pt x="925619" y="727028"/>
                  <a:pt x="900372" y="751469"/>
                  <a:pt x="868779" y="762000"/>
                </a:cubicBezTo>
                <a:cubicBezTo>
                  <a:pt x="809151" y="781876"/>
                  <a:pt x="841383" y="772313"/>
                  <a:pt x="771797" y="789709"/>
                </a:cubicBezTo>
                <a:cubicBezTo>
                  <a:pt x="711761" y="785091"/>
                  <a:pt x="651165" y="785246"/>
                  <a:pt x="591688" y="775855"/>
                </a:cubicBezTo>
                <a:cubicBezTo>
                  <a:pt x="562838" y="771300"/>
                  <a:pt x="508561" y="748146"/>
                  <a:pt x="508561" y="748146"/>
                </a:cubicBezTo>
                <a:cubicBezTo>
                  <a:pt x="483573" y="723158"/>
                  <a:pt x="465534" y="692727"/>
                  <a:pt x="425434" y="692727"/>
                </a:cubicBezTo>
                <a:cubicBezTo>
                  <a:pt x="410830" y="692727"/>
                  <a:pt x="397725" y="701964"/>
                  <a:pt x="383870" y="706582"/>
                </a:cubicBezTo>
                <a:cubicBezTo>
                  <a:pt x="370015" y="720437"/>
                  <a:pt x="361792" y="746095"/>
                  <a:pt x="342306" y="748146"/>
                </a:cubicBezTo>
                <a:cubicBezTo>
                  <a:pt x="118822" y="771671"/>
                  <a:pt x="141529" y="796973"/>
                  <a:pt x="106779" y="692727"/>
                </a:cubicBezTo>
                <a:lnTo>
                  <a:pt x="176052" y="665018"/>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8" name="Freeform 7"/>
          <p:cNvSpPr/>
          <p:nvPr/>
        </p:nvSpPr>
        <p:spPr>
          <a:xfrm>
            <a:off x="1261567" y="4005064"/>
            <a:ext cx="790153" cy="432048"/>
          </a:xfrm>
          <a:custGeom>
            <a:avLst/>
            <a:gdLst>
              <a:gd name="connsiteX0" fmla="*/ 224469 w 1235578"/>
              <a:gd name="connsiteY0" fmla="*/ 0 h 775854"/>
              <a:gd name="connsiteX1" fmla="*/ 224469 w 1235578"/>
              <a:gd name="connsiteY1" fmla="*/ 0 h 775854"/>
              <a:gd name="connsiteX2" fmla="*/ 210615 w 1235578"/>
              <a:gd name="connsiteY2" fmla="*/ 138545 h 775854"/>
              <a:gd name="connsiteX3" fmla="*/ 182905 w 1235578"/>
              <a:gd name="connsiteY3" fmla="*/ 166254 h 775854"/>
              <a:gd name="connsiteX4" fmla="*/ 155196 w 1235578"/>
              <a:gd name="connsiteY4" fmla="*/ 207818 h 775854"/>
              <a:gd name="connsiteX5" fmla="*/ 141342 w 1235578"/>
              <a:gd name="connsiteY5" fmla="*/ 249381 h 775854"/>
              <a:gd name="connsiteX6" fmla="*/ 58215 w 1235578"/>
              <a:gd name="connsiteY6" fmla="*/ 290945 h 775854"/>
              <a:gd name="connsiteX7" fmla="*/ 155196 w 1235578"/>
              <a:gd name="connsiteY7" fmla="*/ 346363 h 775854"/>
              <a:gd name="connsiteX8" fmla="*/ 238324 w 1235578"/>
              <a:gd name="connsiteY8" fmla="*/ 387927 h 775854"/>
              <a:gd name="connsiteX9" fmla="*/ 321451 w 1235578"/>
              <a:gd name="connsiteY9" fmla="*/ 401781 h 775854"/>
              <a:gd name="connsiteX10" fmla="*/ 363015 w 1235578"/>
              <a:gd name="connsiteY10" fmla="*/ 429490 h 775854"/>
              <a:gd name="connsiteX11" fmla="*/ 390724 w 1235578"/>
              <a:gd name="connsiteY11" fmla="*/ 457200 h 775854"/>
              <a:gd name="connsiteX12" fmla="*/ 432287 w 1235578"/>
              <a:gd name="connsiteY12" fmla="*/ 471054 h 775854"/>
              <a:gd name="connsiteX13" fmla="*/ 501560 w 1235578"/>
              <a:gd name="connsiteY13" fmla="*/ 457200 h 775854"/>
              <a:gd name="connsiteX14" fmla="*/ 515415 w 1235578"/>
              <a:gd name="connsiteY14" fmla="*/ 401781 h 775854"/>
              <a:gd name="connsiteX15" fmla="*/ 501560 w 1235578"/>
              <a:gd name="connsiteY15" fmla="*/ 277090 h 775854"/>
              <a:gd name="connsiteX16" fmla="*/ 335305 w 1235578"/>
              <a:gd name="connsiteY16" fmla="*/ 235527 h 775854"/>
              <a:gd name="connsiteX17" fmla="*/ 321451 w 1235578"/>
              <a:gd name="connsiteY17" fmla="*/ 193963 h 775854"/>
              <a:gd name="connsiteX18" fmla="*/ 363015 w 1235578"/>
              <a:gd name="connsiteY18" fmla="*/ 180109 h 775854"/>
              <a:gd name="connsiteX19" fmla="*/ 418433 w 1235578"/>
              <a:gd name="connsiteY19" fmla="*/ 166254 h 775854"/>
              <a:gd name="connsiteX20" fmla="*/ 501560 w 1235578"/>
              <a:gd name="connsiteY20" fmla="*/ 193963 h 775854"/>
              <a:gd name="connsiteX21" fmla="*/ 556978 w 1235578"/>
              <a:gd name="connsiteY21" fmla="*/ 207818 h 775854"/>
              <a:gd name="connsiteX22" fmla="*/ 681669 w 1235578"/>
              <a:gd name="connsiteY22" fmla="*/ 249381 h 775854"/>
              <a:gd name="connsiteX23" fmla="*/ 723233 w 1235578"/>
              <a:gd name="connsiteY23" fmla="*/ 277090 h 775854"/>
              <a:gd name="connsiteX24" fmla="*/ 764796 w 1235578"/>
              <a:gd name="connsiteY24" fmla="*/ 290945 h 775854"/>
              <a:gd name="connsiteX25" fmla="*/ 778651 w 1235578"/>
              <a:gd name="connsiteY25" fmla="*/ 332509 h 775854"/>
              <a:gd name="connsiteX26" fmla="*/ 903342 w 1235578"/>
              <a:gd name="connsiteY26" fmla="*/ 387927 h 775854"/>
              <a:gd name="connsiteX27" fmla="*/ 889487 w 1235578"/>
              <a:gd name="connsiteY27" fmla="*/ 457200 h 775854"/>
              <a:gd name="connsiteX28" fmla="*/ 806360 w 1235578"/>
              <a:gd name="connsiteY28" fmla="*/ 526472 h 775854"/>
              <a:gd name="connsiteX29" fmla="*/ 764796 w 1235578"/>
              <a:gd name="connsiteY29" fmla="*/ 540327 h 775854"/>
              <a:gd name="connsiteX30" fmla="*/ 723233 w 1235578"/>
              <a:gd name="connsiteY30" fmla="*/ 568036 h 775854"/>
              <a:gd name="connsiteX31" fmla="*/ 612396 w 1235578"/>
              <a:gd name="connsiteY31" fmla="*/ 581890 h 775854"/>
              <a:gd name="connsiteX32" fmla="*/ 584687 w 1235578"/>
              <a:gd name="connsiteY32" fmla="*/ 637309 h 775854"/>
              <a:gd name="connsiteX33" fmla="*/ 473851 w 1235578"/>
              <a:gd name="connsiteY33" fmla="*/ 678872 h 775854"/>
              <a:gd name="connsiteX34" fmla="*/ 85924 w 1235578"/>
              <a:gd name="connsiteY34" fmla="*/ 665018 h 775854"/>
              <a:gd name="connsiteX35" fmla="*/ 30505 w 1235578"/>
              <a:gd name="connsiteY35" fmla="*/ 637309 h 775854"/>
              <a:gd name="connsiteX36" fmla="*/ 2796 w 1235578"/>
              <a:gd name="connsiteY36" fmla="*/ 595745 h 775854"/>
              <a:gd name="connsiteX37" fmla="*/ 16651 w 1235578"/>
              <a:gd name="connsiteY37" fmla="*/ 526472 h 775854"/>
              <a:gd name="connsiteX38" fmla="*/ 30505 w 1235578"/>
              <a:gd name="connsiteY38" fmla="*/ 568036 h 775854"/>
              <a:gd name="connsiteX39" fmla="*/ 44360 w 1235578"/>
              <a:gd name="connsiteY39" fmla="*/ 706581 h 775854"/>
              <a:gd name="connsiteX40" fmla="*/ 85924 w 1235578"/>
              <a:gd name="connsiteY40" fmla="*/ 734290 h 775854"/>
              <a:gd name="connsiteX41" fmla="*/ 169051 w 1235578"/>
              <a:gd name="connsiteY41" fmla="*/ 762000 h 775854"/>
              <a:gd name="connsiteX42" fmla="*/ 210615 w 1235578"/>
              <a:gd name="connsiteY42" fmla="*/ 775854 h 775854"/>
              <a:gd name="connsiteX43" fmla="*/ 529269 w 1235578"/>
              <a:gd name="connsiteY43" fmla="*/ 762000 h 775854"/>
              <a:gd name="connsiteX44" fmla="*/ 598542 w 1235578"/>
              <a:gd name="connsiteY44" fmla="*/ 748145 h 775854"/>
              <a:gd name="connsiteX45" fmla="*/ 709378 w 1235578"/>
              <a:gd name="connsiteY45" fmla="*/ 734290 h 775854"/>
              <a:gd name="connsiteX46" fmla="*/ 792505 w 1235578"/>
              <a:gd name="connsiteY46" fmla="*/ 706581 h 775854"/>
              <a:gd name="connsiteX47" fmla="*/ 834069 w 1235578"/>
              <a:gd name="connsiteY47" fmla="*/ 692727 h 775854"/>
              <a:gd name="connsiteX48" fmla="*/ 944905 w 1235578"/>
              <a:gd name="connsiteY48" fmla="*/ 665018 h 775854"/>
              <a:gd name="connsiteX49" fmla="*/ 986469 w 1235578"/>
              <a:gd name="connsiteY49" fmla="*/ 651163 h 775854"/>
              <a:gd name="connsiteX50" fmla="*/ 1028033 w 1235578"/>
              <a:gd name="connsiteY50" fmla="*/ 623454 h 775854"/>
              <a:gd name="connsiteX51" fmla="*/ 1055742 w 1235578"/>
              <a:gd name="connsiteY51" fmla="*/ 540327 h 775854"/>
              <a:gd name="connsiteX52" fmla="*/ 1069596 w 1235578"/>
              <a:gd name="connsiteY52" fmla="*/ 498763 h 775854"/>
              <a:gd name="connsiteX53" fmla="*/ 1055742 w 1235578"/>
              <a:gd name="connsiteY53" fmla="*/ 318654 h 775854"/>
              <a:gd name="connsiteX54" fmla="*/ 1014178 w 1235578"/>
              <a:gd name="connsiteY54" fmla="*/ 235527 h 775854"/>
              <a:gd name="connsiteX55" fmla="*/ 972615 w 1235578"/>
              <a:gd name="connsiteY55" fmla="*/ 221672 h 775854"/>
              <a:gd name="connsiteX56" fmla="*/ 806360 w 1235578"/>
              <a:gd name="connsiteY56" fmla="*/ 152400 h 775854"/>
              <a:gd name="connsiteX57" fmla="*/ 820215 w 1235578"/>
              <a:gd name="connsiteY57" fmla="*/ 110836 h 775854"/>
              <a:gd name="connsiteX58" fmla="*/ 861778 w 1235578"/>
              <a:gd name="connsiteY58" fmla="*/ 96981 h 775854"/>
              <a:gd name="connsiteX59" fmla="*/ 1000324 w 1235578"/>
              <a:gd name="connsiteY59" fmla="*/ 110836 h 775854"/>
              <a:gd name="connsiteX60" fmla="*/ 1041887 w 1235578"/>
              <a:gd name="connsiteY60" fmla="*/ 124690 h 775854"/>
              <a:gd name="connsiteX61" fmla="*/ 1097305 w 1235578"/>
              <a:gd name="connsiteY61" fmla="*/ 193963 h 775854"/>
              <a:gd name="connsiteX62" fmla="*/ 1125015 w 1235578"/>
              <a:gd name="connsiteY62" fmla="*/ 221672 h 775854"/>
              <a:gd name="connsiteX63" fmla="*/ 1180433 w 1235578"/>
              <a:gd name="connsiteY63" fmla="*/ 304800 h 775854"/>
              <a:gd name="connsiteX64" fmla="*/ 1208142 w 1235578"/>
              <a:gd name="connsiteY64" fmla="*/ 277090 h 775854"/>
              <a:gd name="connsiteX65" fmla="*/ 1208142 w 1235578"/>
              <a:gd name="connsiteY65" fmla="*/ 138545 h 775854"/>
              <a:gd name="connsiteX66" fmla="*/ 1083451 w 1235578"/>
              <a:gd name="connsiteY66" fmla="*/ 83127 h 775854"/>
              <a:gd name="connsiteX67" fmla="*/ 1041887 w 1235578"/>
              <a:gd name="connsiteY67" fmla="*/ 69272 h 775854"/>
              <a:gd name="connsiteX68" fmla="*/ 349160 w 1235578"/>
              <a:gd name="connsiteY68" fmla="*/ 69272 h 775854"/>
              <a:gd name="connsiteX69" fmla="*/ 266033 w 1235578"/>
              <a:gd name="connsiteY69" fmla="*/ 41563 h 775854"/>
              <a:gd name="connsiteX70" fmla="*/ 224469 w 1235578"/>
              <a:gd name="connsiteY70" fmla="*/ 0 h 775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235578" h="775854">
                <a:moveTo>
                  <a:pt x="224469" y="0"/>
                </a:moveTo>
                <a:lnTo>
                  <a:pt x="224469" y="0"/>
                </a:lnTo>
                <a:cubicBezTo>
                  <a:pt x="219851" y="46182"/>
                  <a:pt x="221872" y="93519"/>
                  <a:pt x="210615" y="138545"/>
                </a:cubicBezTo>
                <a:cubicBezTo>
                  <a:pt x="207447" y="151217"/>
                  <a:pt x="191065" y="156054"/>
                  <a:pt x="182905" y="166254"/>
                </a:cubicBezTo>
                <a:cubicBezTo>
                  <a:pt x="172503" y="179256"/>
                  <a:pt x="164432" y="193963"/>
                  <a:pt x="155196" y="207818"/>
                </a:cubicBezTo>
                <a:cubicBezTo>
                  <a:pt x="150578" y="221672"/>
                  <a:pt x="150465" y="237977"/>
                  <a:pt x="141342" y="249381"/>
                </a:cubicBezTo>
                <a:cubicBezTo>
                  <a:pt x="121810" y="273796"/>
                  <a:pt x="85594" y="281818"/>
                  <a:pt x="58215" y="290945"/>
                </a:cubicBezTo>
                <a:cubicBezTo>
                  <a:pt x="161809" y="368642"/>
                  <a:pt x="68647" y="307897"/>
                  <a:pt x="155196" y="346363"/>
                </a:cubicBezTo>
                <a:cubicBezTo>
                  <a:pt x="183506" y="358945"/>
                  <a:pt x="208934" y="378130"/>
                  <a:pt x="238324" y="387927"/>
                </a:cubicBezTo>
                <a:cubicBezTo>
                  <a:pt x="264974" y="396810"/>
                  <a:pt x="293742" y="397163"/>
                  <a:pt x="321451" y="401781"/>
                </a:cubicBezTo>
                <a:cubicBezTo>
                  <a:pt x="335306" y="411017"/>
                  <a:pt x="350013" y="419088"/>
                  <a:pt x="363015" y="429490"/>
                </a:cubicBezTo>
                <a:cubicBezTo>
                  <a:pt x="373215" y="437650"/>
                  <a:pt x="379523" y="450479"/>
                  <a:pt x="390724" y="457200"/>
                </a:cubicBezTo>
                <a:cubicBezTo>
                  <a:pt x="403247" y="464714"/>
                  <a:pt x="418433" y="466436"/>
                  <a:pt x="432287" y="471054"/>
                </a:cubicBezTo>
                <a:cubicBezTo>
                  <a:pt x="455378" y="466436"/>
                  <a:pt x="483470" y="472275"/>
                  <a:pt x="501560" y="457200"/>
                </a:cubicBezTo>
                <a:cubicBezTo>
                  <a:pt x="516188" y="445010"/>
                  <a:pt x="515415" y="420823"/>
                  <a:pt x="515415" y="401781"/>
                </a:cubicBezTo>
                <a:cubicBezTo>
                  <a:pt x="515415" y="359962"/>
                  <a:pt x="524012" y="312371"/>
                  <a:pt x="501560" y="277090"/>
                </a:cubicBezTo>
                <a:cubicBezTo>
                  <a:pt x="488535" y="256622"/>
                  <a:pt x="354189" y="238674"/>
                  <a:pt x="335305" y="235527"/>
                </a:cubicBezTo>
                <a:cubicBezTo>
                  <a:pt x="330687" y="221672"/>
                  <a:pt x="314920" y="207025"/>
                  <a:pt x="321451" y="193963"/>
                </a:cubicBezTo>
                <a:cubicBezTo>
                  <a:pt x="327982" y="180901"/>
                  <a:pt x="348973" y="184121"/>
                  <a:pt x="363015" y="180109"/>
                </a:cubicBezTo>
                <a:cubicBezTo>
                  <a:pt x="381324" y="174878"/>
                  <a:pt x="399960" y="170872"/>
                  <a:pt x="418433" y="166254"/>
                </a:cubicBezTo>
                <a:cubicBezTo>
                  <a:pt x="446142" y="175490"/>
                  <a:pt x="473224" y="186879"/>
                  <a:pt x="501560" y="193963"/>
                </a:cubicBezTo>
                <a:cubicBezTo>
                  <a:pt x="520033" y="198581"/>
                  <a:pt x="539149" y="201132"/>
                  <a:pt x="556978" y="207818"/>
                </a:cubicBezTo>
                <a:cubicBezTo>
                  <a:pt x="688081" y="256982"/>
                  <a:pt x="529864" y="219021"/>
                  <a:pt x="681669" y="249381"/>
                </a:cubicBezTo>
                <a:cubicBezTo>
                  <a:pt x="695524" y="258617"/>
                  <a:pt x="708340" y="269643"/>
                  <a:pt x="723233" y="277090"/>
                </a:cubicBezTo>
                <a:cubicBezTo>
                  <a:pt x="736295" y="283621"/>
                  <a:pt x="754470" y="280618"/>
                  <a:pt x="764796" y="290945"/>
                </a:cubicBezTo>
                <a:cubicBezTo>
                  <a:pt x="775123" y="301272"/>
                  <a:pt x="770550" y="320358"/>
                  <a:pt x="778651" y="332509"/>
                </a:cubicBezTo>
                <a:cubicBezTo>
                  <a:pt x="817043" y="390096"/>
                  <a:pt x="833915" y="376355"/>
                  <a:pt x="903342" y="387927"/>
                </a:cubicBezTo>
                <a:cubicBezTo>
                  <a:pt x="898724" y="411018"/>
                  <a:pt x="900018" y="436138"/>
                  <a:pt x="889487" y="457200"/>
                </a:cubicBezTo>
                <a:cubicBezTo>
                  <a:pt x="879273" y="477628"/>
                  <a:pt x="827578" y="515863"/>
                  <a:pt x="806360" y="526472"/>
                </a:cubicBezTo>
                <a:cubicBezTo>
                  <a:pt x="793298" y="533003"/>
                  <a:pt x="777858" y="533796"/>
                  <a:pt x="764796" y="540327"/>
                </a:cubicBezTo>
                <a:cubicBezTo>
                  <a:pt x="749903" y="547774"/>
                  <a:pt x="739297" y="563655"/>
                  <a:pt x="723233" y="568036"/>
                </a:cubicBezTo>
                <a:cubicBezTo>
                  <a:pt x="687312" y="577833"/>
                  <a:pt x="649342" y="577272"/>
                  <a:pt x="612396" y="581890"/>
                </a:cubicBezTo>
                <a:cubicBezTo>
                  <a:pt x="603160" y="600363"/>
                  <a:pt x="600368" y="623868"/>
                  <a:pt x="584687" y="637309"/>
                </a:cubicBezTo>
                <a:cubicBezTo>
                  <a:pt x="574142" y="646347"/>
                  <a:pt x="496559" y="671303"/>
                  <a:pt x="473851" y="678872"/>
                </a:cubicBezTo>
                <a:cubicBezTo>
                  <a:pt x="344542" y="674254"/>
                  <a:pt x="214751" y="677095"/>
                  <a:pt x="85924" y="665018"/>
                </a:cubicBezTo>
                <a:cubicBezTo>
                  <a:pt x="65361" y="663090"/>
                  <a:pt x="46371" y="650531"/>
                  <a:pt x="30505" y="637309"/>
                </a:cubicBezTo>
                <a:cubicBezTo>
                  <a:pt x="17713" y="626649"/>
                  <a:pt x="12032" y="609600"/>
                  <a:pt x="2796" y="595745"/>
                </a:cubicBezTo>
                <a:cubicBezTo>
                  <a:pt x="7414" y="572654"/>
                  <a:pt x="0" y="543123"/>
                  <a:pt x="16651" y="526472"/>
                </a:cubicBezTo>
                <a:cubicBezTo>
                  <a:pt x="26978" y="516145"/>
                  <a:pt x="28284" y="553602"/>
                  <a:pt x="30505" y="568036"/>
                </a:cubicBezTo>
                <a:cubicBezTo>
                  <a:pt x="37562" y="613908"/>
                  <a:pt x="29683" y="662551"/>
                  <a:pt x="44360" y="706581"/>
                </a:cubicBezTo>
                <a:cubicBezTo>
                  <a:pt x="49626" y="722378"/>
                  <a:pt x="70708" y="727527"/>
                  <a:pt x="85924" y="734290"/>
                </a:cubicBezTo>
                <a:cubicBezTo>
                  <a:pt x="112615" y="746153"/>
                  <a:pt x="141342" y="752764"/>
                  <a:pt x="169051" y="762000"/>
                </a:cubicBezTo>
                <a:lnTo>
                  <a:pt x="210615" y="775854"/>
                </a:lnTo>
                <a:cubicBezTo>
                  <a:pt x="316833" y="771236"/>
                  <a:pt x="423221" y="769575"/>
                  <a:pt x="529269" y="762000"/>
                </a:cubicBezTo>
                <a:cubicBezTo>
                  <a:pt x="552757" y="760322"/>
                  <a:pt x="575268" y="751726"/>
                  <a:pt x="598542" y="748145"/>
                </a:cubicBezTo>
                <a:cubicBezTo>
                  <a:pt x="635342" y="742483"/>
                  <a:pt x="672433" y="738908"/>
                  <a:pt x="709378" y="734290"/>
                </a:cubicBezTo>
                <a:lnTo>
                  <a:pt x="792505" y="706581"/>
                </a:lnTo>
                <a:cubicBezTo>
                  <a:pt x="806360" y="701963"/>
                  <a:pt x="819901" y="696269"/>
                  <a:pt x="834069" y="692727"/>
                </a:cubicBezTo>
                <a:cubicBezTo>
                  <a:pt x="871014" y="683491"/>
                  <a:pt x="908777" y="677061"/>
                  <a:pt x="944905" y="665018"/>
                </a:cubicBezTo>
                <a:cubicBezTo>
                  <a:pt x="958760" y="660400"/>
                  <a:pt x="973407" y="657694"/>
                  <a:pt x="986469" y="651163"/>
                </a:cubicBezTo>
                <a:cubicBezTo>
                  <a:pt x="1001362" y="643716"/>
                  <a:pt x="1014178" y="632690"/>
                  <a:pt x="1028033" y="623454"/>
                </a:cubicBezTo>
                <a:lnTo>
                  <a:pt x="1055742" y="540327"/>
                </a:lnTo>
                <a:lnTo>
                  <a:pt x="1069596" y="498763"/>
                </a:lnTo>
                <a:cubicBezTo>
                  <a:pt x="1064978" y="438727"/>
                  <a:pt x="1063211" y="378403"/>
                  <a:pt x="1055742" y="318654"/>
                </a:cubicBezTo>
                <a:cubicBezTo>
                  <a:pt x="1052953" y="296344"/>
                  <a:pt x="1031367" y="249278"/>
                  <a:pt x="1014178" y="235527"/>
                </a:cubicBezTo>
                <a:cubicBezTo>
                  <a:pt x="1002774" y="226404"/>
                  <a:pt x="985910" y="227715"/>
                  <a:pt x="972615" y="221672"/>
                </a:cubicBezTo>
                <a:cubicBezTo>
                  <a:pt x="816337" y="150636"/>
                  <a:pt x="914947" y="179546"/>
                  <a:pt x="806360" y="152400"/>
                </a:cubicBezTo>
                <a:cubicBezTo>
                  <a:pt x="810978" y="138545"/>
                  <a:pt x="809888" y="121163"/>
                  <a:pt x="820215" y="110836"/>
                </a:cubicBezTo>
                <a:cubicBezTo>
                  <a:pt x="830541" y="100509"/>
                  <a:pt x="847174" y="96981"/>
                  <a:pt x="861778" y="96981"/>
                </a:cubicBezTo>
                <a:cubicBezTo>
                  <a:pt x="908190" y="96981"/>
                  <a:pt x="954142" y="106218"/>
                  <a:pt x="1000324" y="110836"/>
                </a:cubicBezTo>
                <a:cubicBezTo>
                  <a:pt x="1014178" y="115454"/>
                  <a:pt x="1029364" y="117176"/>
                  <a:pt x="1041887" y="124690"/>
                </a:cubicBezTo>
                <a:cubicBezTo>
                  <a:pt x="1067618" y="140129"/>
                  <a:pt x="1079880" y="172183"/>
                  <a:pt x="1097305" y="193963"/>
                </a:cubicBezTo>
                <a:cubicBezTo>
                  <a:pt x="1105465" y="204163"/>
                  <a:pt x="1117178" y="211222"/>
                  <a:pt x="1125015" y="221672"/>
                </a:cubicBezTo>
                <a:cubicBezTo>
                  <a:pt x="1144996" y="248314"/>
                  <a:pt x="1180433" y="304800"/>
                  <a:pt x="1180433" y="304800"/>
                </a:cubicBezTo>
                <a:cubicBezTo>
                  <a:pt x="1189669" y="295563"/>
                  <a:pt x="1204011" y="289482"/>
                  <a:pt x="1208142" y="277090"/>
                </a:cubicBezTo>
                <a:cubicBezTo>
                  <a:pt x="1216780" y="251176"/>
                  <a:pt x="1235578" y="172841"/>
                  <a:pt x="1208142" y="138545"/>
                </a:cubicBezTo>
                <a:cubicBezTo>
                  <a:pt x="1184191" y="108606"/>
                  <a:pt x="1108850" y="91593"/>
                  <a:pt x="1083451" y="83127"/>
                </a:cubicBezTo>
                <a:lnTo>
                  <a:pt x="1041887" y="69272"/>
                </a:lnTo>
                <a:cubicBezTo>
                  <a:pt x="755948" y="82889"/>
                  <a:pt x="656317" y="95600"/>
                  <a:pt x="349160" y="69272"/>
                </a:cubicBezTo>
                <a:cubicBezTo>
                  <a:pt x="320059" y="66778"/>
                  <a:pt x="294369" y="48647"/>
                  <a:pt x="266033" y="41563"/>
                </a:cubicBezTo>
                <a:lnTo>
                  <a:pt x="224469" y="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0" name="Freeform 9"/>
          <p:cNvSpPr/>
          <p:nvPr/>
        </p:nvSpPr>
        <p:spPr>
          <a:xfrm>
            <a:off x="2538686" y="2348880"/>
            <a:ext cx="521146" cy="432048"/>
          </a:xfrm>
          <a:custGeom>
            <a:avLst/>
            <a:gdLst>
              <a:gd name="connsiteX0" fmla="*/ 207818 w 665018"/>
              <a:gd name="connsiteY0" fmla="*/ 152400 h 512618"/>
              <a:gd name="connsiteX1" fmla="*/ 207818 w 665018"/>
              <a:gd name="connsiteY1" fmla="*/ 152400 h 512618"/>
              <a:gd name="connsiteX2" fmla="*/ 124691 w 665018"/>
              <a:gd name="connsiteY2" fmla="*/ 235528 h 512618"/>
              <a:gd name="connsiteX3" fmla="*/ 83127 w 665018"/>
              <a:gd name="connsiteY3" fmla="*/ 263237 h 512618"/>
              <a:gd name="connsiteX4" fmla="*/ 27709 w 665018"/>
              <a:gd name="connsiteY4" fmla="*/ 346364 h 512618"/>
              <a:gd name="connsiteX5" fmla="*/ 0 w 665018"/>
              <a:gd name="connsiteY5" fmla="*/ 387928 h 512618"/>
              <a:gd name="connsiteX6" fmla="*/ 41564 w 665018"/>
              <a:gd name="connsiteY6" fmla="*/ 498764 h 512618"/>
              <a:gd name="connsiteX7" fmla="*/ 83127 w 665018"/>
              <a:gd name="connsiteY7" fmla="*/ 512618 h 512618"/>
              <a:gd name="connsiteX8" fmla="*/ 277091 w 665018"/>
              <a:gd name="connsiteY8" fmla="*/ 498764 h 512618"/>
              <a:gd name="connsiteX9" fmla="*/ 360218 w 665018"/>
              <a:gd name="connsiteY9" fmla="*/ 471055 h 512618"/>
              <a:gd name="connsiteX10" fmla="*/ 401782 w 665018"/>
              <a:gd name="connsiteY10" fmla="*/ 443346 h 512618"/>
              <a:gd name="connsiteX11" fmla="*/ 443346 w 665018"/>
              <a:gd name="connsiteY11" fmla="*/ 429491 h 512618"/>
              <a:gd name="connsiteX12" fmla="*/ 512618 w 665018"/>
              <a:gd name="connsiteY12" fmla="*/ 360218 h 512618"/>
              <a:gd name="connsiteX13" fmla="*/ 554182 w 665018"/>
              <a:gd name="connsiteY13" fmla="*/ 277091 h 512618"/>
              <a:gd name="connsiteX14" fmla="*/ 568036 w 665018"/>
              <a:gd name="connsiteY14" fmla="*/ 235528 h 512618"/>
              <a:gd name="connsiteX15" fmla="*/ 595746 w 665018"/>
              <a:gd name="connsiteY15" fmla="*/ 96982 h 512618"/>
              <a:gd name="connsiteX16" fmla="*/ 623455 w 665018"/>
              <a:gd name="connsiteY16" fmla="*/ 55418 h 512618"/>
              <a:gd name="connsiteX17" fmla="*/ 665018 w 665018"/>
              <a:gd name="connsiteY17" fmla="*/ 27709 h 512618"/>
              <a:gd name="connsiteX18" fmla="*/ 623455 w 665018"/>
              <a:gd name="connsiteY18" fmla="*/ 0 h 512618"/>
              <a:gd name="connsiteX19" fmla="*/ 540327 w 665018"/>
              <a:gd name="connsiteY19" fmla="*/ 27709 h 512618"/>
              <a:gd name="connsiteX20" fmla="*/ 457200 w 665018"/>
              <a:gd name="connsiteY20" fmla="*/ 69273 h 512618"/>
              <a:gd name="connsiteX21" fmla="*/ 415636 w 665018"/>
              <a:gd name="connsiteY21" fmla="*/ 96982 h 512618"/>
              <a:gd name="connsiteX22" fmla="*/ 332509 w 665018"/>
              <a:gd name="connsiteY22" fmla="*/ 124691 h 512618"/>
              <a:gd name="connsiteX23" fmla="*/ 290946 w 665018"/>
              <a:gd name="connsiteY23" fmla="*/ 138546 h 512618"/>
              <a:gd name="connsiteX24" fmla="*/ 207818 w 665018"/>
              <a:gd name="connsiteY24" fmla="*/ 152400 h 51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65018" h="512618">
                <a:moveTo>
                  <a:pt x="207818" y="152400"/>
                </a:moveTo>
                <a:lnTo>
                  <a:pt x="207818" y="152400"/>
                </a:lnTo>
                <a:cubicBezTo>
                  <a:pt x="180109" y="180109"/>
                  <a:pt x="153979" y="209494"/>
                  <a:pt x="124691" y="235528"/>
                </a:cubicBezTo>
                <a:cubicBezTo>
                  <a:pt x="112246" y="246590"/>
                  <a:pt x="94092" y="250706"/>
                  <a:pt x="83127" y="263237"/>
                </a:cubicBezTo>
                <a:cubicBezTo>
                  <a:pt x="61197" y="288299"/>
                  <a:pt x="46182" y="318655"/>
                  <a:pt x="27709" y="346364"/>
                </a:cubicBezTo>
                <a:lnTo>
                  <a:pt x="0" y="387928"/>
                </a:lnTo>
                <a:cubicBezTo>
                  <a:pt x="7510" y="425478"/>
                  <a:pt x="7589" y="471584"/>
                  <a:pt x="41564" y="498764"/>
                </a:cubicBezTo>
                <a:cubicBezTo>
                  <a:pt x="52968" y="507887"/>
                  <a:pt x="69273" y="508000"/>
                  <a:pt x="83127" y="512618"/>
                </a:cubicBezTo>
                <a:cubicBezTo>
                  <a:pt x="147782" y="508000"/>
                  <a:pt x="212989" y="508379"/>
                  <a:pt x="277091" y="498764"/>
                </a:cubicBezTo>
                <a:cubicBezTo>
                  <a:pt x="305976" y="494431"/>
                  <a:pt x="360218" y="471055"/>
                  <a:pt x="360218" y="471055"/>
                </a:cubicBezTo>
                <a:cubicBezTo>
                  <a:pt x="374073" y="461819"/>
                  <a:pt x="386889" y="450793"/>
                  <a:pt x="401782" y="443346"/>
                </a:cubicBezTo>
                <a:cubicBezTo>
                  <a:pt x="414844" y="436815"/>
                  <a:pt x="431663" y="438254"/>
                  <a:pt x="443346" y="429491"/>
                </a:cubicBezTo>
                <a:cubicBezTo>
                  <a:pt x="469470" y="409898"/>
                  <a:pt x="512618" y="360218"/>
                  <a:pt x="512618" y="360218"/>
                </a:cubicBezTo>
                <a:cubicBezTo>
                  <a:pt x="547445" y="255742"/>
                  <a:pt x="500464" y="384528"/>
                  <a:pt x="554182" y="277091"/>
                </a:cubicBezTo>
                <a:cubicBezTo>
                  <a:pt x="560713" y="264029"/>
                  <a:pt x="563418" y="249382"/>
                  <a:pt x="568036" y="235528"/>
                </a:cubicBezTo>
                <a:cubicBezTo>
                  <a:pt x="573142" y="199785"/>
                  <a:pt x="576400" y="135673"/>
                  <a:pt x="595746" y="96982"/>
                </a:cubicBezTo>
                <a:cubicBezTo>
                  <a:pt x="603193" y="82089"/>
                  <a:pt x="611681" y="67192"/>
                  <a:pt x="623455" y="55418"/>
                </a:cubicBezTo>
                <a:cubicBezTo>
                  <a:pt x="635229" y="43644"/>
                  <a:pt x="651164" y="36945"/>
                  <a:pt x="665018" y="27709"/>
                </a:cubicBezTo>
                <a:cubicBezTo>
                  <a:pt x="651164" y="18473"/>
                  <a:pt x="640106" y="0"/>
                  <a:pt x="623455" y="0"/>
                </a:cubicBezTo>
                <a:cubicBezTo>
                  <a:pt x="594247" y="0"/>
                  <a:pt x="540327" y="27709"/>
                  <a:pt x="540327" y="27709"/>
                </a:cubicBezTo>
                <a:cubicBezTo>
                  <a:pt x="421220" y="107115"/>
                  <a:pt x="571915" y="11915"/>
                  <a:pt x="457200" y="69273"/>
                </a:cubicBezTo>
                <a:cubicBezTo>
                  <a:pt x="442307" y="76720"/>
                  <a:pt x="430852" y="90219"/>
                  <a:pt x="415636" y="96982"/>
                </a:cubicBezTo>
                <a:cubicBezTo>
                  <a:pt x="388946" y="108844"/>
                  <a:pt x="360218" y="115455"/>
                  <a:pt x="332509" y="124691"/>
                </a:cubicBezTo>
                <a:cubicBezTo>
                  <a:pt x="318655" y="129309"/>
                  <a:pt x="303097" y="130445"/>
                  <a:pt x="290946" y="138546"/>
                </a:cubicBezTo>
                <a:cubicBezTo>
                  <a:pt x="245539" y="168817"/>
                  <a:pt x="221673" y="150091"/>
                  <a:pt x="207818" y="15240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1" name="Freeform 10"/>
          <p:cNvSpPr/>
          <p:nvPr/>
        </p:nvSpPr>
        <p:spPr>
          <a:xfrm>
            <a:off x="1187624" y="2348880"/>
            <a:ext cx="648072" cy="504056"/>
          </a:xfrm>
          <a:custGeom>
            <a:avLst/>
            <a:gdLst>
              <a:gd name="connsiteX0" fmla="*/ 332509 w 748145"/>
              <a:gd name="connsiteY0" fmla="*/ 41563 h 404182"/>
              <a:gd name="connsiteX1" fmla="*/ 332509 w 748145"/>
              <a:gd name="connsiteY1" fmla="*/ 41563 h 404182"/>
              <a:gd name="connsiteX2" fmla="*/ 207818 w 748145"/>
              <a:gd name="connsiteY2" fmla="*/ 27709 h 404182"/>
              <a:gd name="connsiteX3" fmla="*/ 166254 w 748145"/>
              <a:gd name="connsiteY3" fmla="*/ 13854 h 404182"/>
              <a:gd name="connsiteX4" fmla="*/ 0 w 748145"/>
              <a:gd name="connsiteY4" fmla="*/ 27709 h 404182"/>
              <a:gd name="connsiteX5" fmla="*/ 13854 w 748145"/>
              <a:gd name="connsiteY5" fmla="*/ 96981 h 404182"/>
              <a:gd name="connsiteX6" fmla="*/ 27709 w 748145"/>
              <a:gd name="connsiteY6" fmla="*/ 138545 h 404182"/>
              <a:gd name="connsiteX7" fmla="*/ 152400 w 748145"/>
              <a:gd name="connsiteY7" fmla="*/ 152400 h 404182"/>
              <a:gd name="connsiteX8" fmla="*/ 277091 w 748145"/>
              <a:gd name="connsiteY8" fmla="*/ 180109 h 404182"/>
              <a:gd name="connsiteX9" fmla="*/ 304800 w 748145"/>
              <a:gd name="connsiteY9" fmla="*/ 221672 h 404182"/>
              <a:gd name="connsiteX10" fmla="*/ 318654 w 748145"/>
              <a:gd name="connsiteY10" fmla="*/ 277090 h 404182"/>
              <a:gd name="connsiteX11" fmla="*/ 387927 w 748145"/>
              <a:gd name="connsiteY11" fmla="*/ 332509 h 404182"/>
              <a:gd name="connsiteX12" fmla="*/ 457200 w 748145"/>
              <a:gd name="connsiteY12" fmla="*/ 401781 h 404182"/>
              <a:gd name="connsiteX13" fmla="*/ 498763 w 748145"/>
              <a:gd name="connsiteY13" fmla="*/ 387927 h 404182"/>
              <a:gd name="connsiteX14" fmla="*/ 581891 w 748145"/>
              <a:gd name="connsiteY14" fmla="*/ 332509 h 404182"/>
              <a:gd name="connsiteX15" fmla="*/ 665018 w 748145"/>
              <a:gd name="connsiteY15" fmla="*/ 263236 h 404182"/>
              <a:gd name="connsiteX16" fmla="*/ 748145 w 748145"/>
              <a:gd name="connsiteY16" fmla="*/ 249381 h 404182"/>
              <a:gd name="connsiteX17" fmla="*/ 720436 w 748145"/>
              <a:gd name="connsiteY17" fmla="*/ 124690 h 404182"/>
              <a:gd name="connsiteX18" fmla="*/ 692727 w 748145"/>
              <a:gd name="connsiteY18" fmla="*/ 83127 h 404182"/>
              <a:gd name="connsiteX19" fmla="*/ 623454 w 748145"/>
              <a:gd name="connsiteY19" fmla="*/ 69272 h 404182"/>
              <a:gd name="connsiteX20" fmla="*/ 540327 w 748145"/>
              <a:gd name="connsiteY20" fmla="*/ 41563 h 404182"/>
              <a:gd name="connsiteX21" fmla="*/ 498763 w 748145"/>
              <a:gd name="connsiteY21" fmla="*/ 13854 h 404182"/>
              <a:gd name="connsiteX22" fmla="*/ 387927 w 748145"/>
              <a:gd name="connsiteY22" fmla="*/ 0 h 404182"/>
              <a:gd name="connsiteX23" fmla="*/ 318654 w 748145"/>
              <a:gd name="connsiteY23" fmla="*/ 13854 h 404182"/>
              <a:gd name="connsiteX24" fmla="*/ 332509 w 748145"/>
              <a:gd name="connsiteY24" fmla="*/ 41563 h 404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48145" h="404182">
                <a:moveTo>
                  <a:pt x="332509" y="41563"/>
                </a:moveTo>
                <a:lnTo>
                  <a:pt x="332509" y="41563"/>
                </a:lnTo>
                <a:cubicBezTo>
                  <a:pt x="290945" y="36945"/>
                  <a:pt x="249068" y="34584"/>
                  <a:pt x="207818" y="27709"/>
                </a:cubicBezTo>
                <a:cubicBezTo>
                  <a:pt x="193413" y="25308"/>
                  <a:pt x="180858" y="13854"/>
                  <a:pt x="166254" y="13854"/>
                </a:cubicBezTo>
                <a:cubicBezTo>
                  <a:pt x="110644" y="13854"/>
                  <a:pt x="55418" y="23091"/>
                  <a:pt x="0" y="27709"/>
                </a:cubicBezTo>
                <a:cubicBezTo>
                  <a:pt x="4618" y="50800"/>
                  <a:pt x="8143" y="74136"/>
                  <a:pt x="13854" y="96981"/>
                </a:cubicBezTo>
                <a:cubicBezTo>
                  <a:pt x="17396" y="111149"/>
                  <a:pt x="14149" y="133121"/>
                  <a:pt x="27709" y="138545"/>
                </a:cubicBezTo>
                <a:cubicBezTo>
                  <a:pt x="66537" y="154077"/>
                  <a:pt x="111001" y="146486"/>
                  <a:pt x="152400" y="152400"/>
                </a:cubicBezTo>
                <a:cubicBezTo>
                  <a:pt x="193447" y="158264"/>
                  <a:pt x="236749" y="170023"/>
                  <a:pt x="277091" y="180109"/>
                </a:cubicBezTo>
                <a:cubicBezTo>
                  <a:pt x="286327" y="193963"/>
                  <a:pt x="298241" y="206367"/>
                  <a:pt x="304800" y="221672"/>
                </a:cubicBezTo>
                <a:cubicBezTo>
                  <a:pt x="312301" y="239174"/>
                  <a:pt x="310139" y="260059"/>
                  <a:pt x="318654" y="277090"/>
                </a:cubicBezTo>
                <a:cubicBezTo>
                  <a:pt x="328526" y="296834"/>
                  <a:pt x="373241" y="322719"/>
                  <a:pt x="387927" y="332509"/>
                </a:cubicBezTo>
                <a:cubicBezTo>
                  <a:pt x="404091" y="356755"/>
                  <a:pt x="422563" y="396008"/>
                  <a:pt x="457200" y="401781"/>
                </a:cubicBezTo>
                <a:cubicBezTo>
                  <a:pt x="471605" y="404182"/>
                  <a:pt x="484909" y="392545"/>
                  <a:pt x="498763" y="387927"/>
                </a:cubicBezTo>
                <a:cubicBezTo>
                  <a:pt x="526472" y="369454"/>
                  <a:pt x="558343" y="356058"/>
                  <a:pt x="581891" y="332509"/>
                </a:cubicBezTo>
                <a:cubicBezTo>
                  <a:pt x="601185" y="313215"/>
                  <a:pt x="636083" y="272881"/>
                  <a:pt x="665018" y="263236"/>
                </a:cubicBezTo>
                <a:cubicBezTo>
                  <a:pt x="691668" y="254353"/>
                  <a:pt x="720436" y="253999"/>
                  <a:pt x="748145" y="249381"/>
                </a:cubicBezTo>
                <a:cubicBezTo>
                  <a:pt x="742823" y="217450"/>
                  <a:pt x="737490" y="158798"/>
                  <a:pt x="720436" y="124690"/>
                </a:cubicBezTo>
                <a:cubicBezTo>
                  <a:pt x="712989" y="109797"/>
                  <a:pt x="707184" y="91388"/>
                  <a:pt x="692727" y="83127"/>
                </a:cubicBezTo>
                <a:cubicBezTo>
                  <a:pt x="672281" y="71444"/>
                  <a:pt x="646173" y="75468"/>
                  <a:pt x="623454" y="69272"/>
                </a:cubicBezTo>
                <a:cubicBezTo>
                  <a:pt x="595275" y="61587"/>
                  <a:pt x="564629" y="57764"/>
                  <a:pt x="540327" y="41563"/>
                </a:cubicBezTo>
                <a:cubicBezTo>
                  <a:pt x="526472" y="32327"/>
                  <a:pt x="514827" y="18235"/>
                  <a:pt x="498763" y="13854"/>
                </a:cubicBezTo>
                <a:cubicBezTo>
                  <a:pt x="462842" y="4058"/>
                  <a:pt x="424872" y="4618"/>
                  <a:pt x="387927" y="0"/>
                </a:cubicBezTo>
                <a:cubicBezTo>
                  <a:pt x="364836" y="4618"/>
                  <a:pt x="338247" y="792"/>
                  <a:pt x="318654" y="13854"/>
                </a:cubicBezTo>
                <a:cubicBezTo>
                  <a:pt x="306503" y="21955"/>
                  <a:pt x="330200" y="36945"/>
                  <a:pt x="332509" y="41563"/>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2" name="Freeform 11"/>
          <p:cNvSpPr/>
          <p:nvPr/>
        </p:nvSpPr>
        <p:spPr>
          <a:xfrm>
            <a:off x="395536" y="2348880"/>
            <a:ext cx="720080" cy="648072"/>
          </a:xfrm>
          <a:custGeom>
            <a:avLst/>
            <a:gdLst>
              <a:gd name="connsiteX0" fmla="*/ 471054 w 907343"/>
              <a:gd name="connsiteY0" fmla="*/ 55418 h 914400"/>
              <a:gd name="connsiteX1" fmla="*/ 471054 w 907343"/>
              <a:gd name="connsiteY1" fmla="*/ 55418 h 914400"/>
              <a:gd name="connsiteX2" fmla="*/ 290945 w 907343"/>
              <a:gd name="connsiteY2" fmla="*/ 193963 h 914400"/>
              <a:gd name="connsiteX3" fmla="*/ 249381 w 907343"/>
              <a:gd name="connsiteY3" fmla="*/ 221672 h 914400"/>
              <a:gd name="connsiteX4" fmla="*/ 207818 w 907343"/>
              <a:gd name="connsiteY4" fmla="*/ 235527 h 914400"/>
              <a:gd name="connsiteX5" fmla="*/ 180109 w 907343"/>
              <a:gd name="connsiteY5" fmla="*/ 277091 h 914400"/>
              <a:gd name="connsiteX6" fmla="*/ 166254 w 907343"/>
              <a:gd name="connsiteY6" fmla="*/ 318654 h 914400"/>
              <a:gd name="connsiteX7" fmla="*/ 124690 w 907343"/>
              <a:gd name="connsiteY7" fmla="*/ 346363 h 914400"/>
              <a:gd name="connsiteX8" fmla="*/ 110836 w 907343"/>
              <a:gd name="connsiteY8" fmla="*/ 387927 h 914400"/>
              <a:gd name="connsiteX9" fmla="*/ 96981 w 907343"/>
              <a:gd name="connsiteY9" fmla="*/ 457200 h 914400"/>
              <a:gd name="connsiteX10" fmla="*/ 41563 w 907343"/>
              <a:gd name="connsiteY10" fmla="*/ 540327 h 914400"/>
              <a:gd name="connsiteX11" fmla="*/ 13854 w 907343"/>
              <a:gd name="connsiteY11" fmla="*/ 581891 h 914400"/>
              <a:gd name="connsiteX12" fmla="*/ 27709 w 907343"/>
              <a:gd name="connsiteY12" fmla="*/ 651163 h 914400"/>
              <a:gd name="connsiteX13" fmla="*/ 41563 w 907343"/>
              <a:gd name="connsiteY13" fmla="*/ 692727 h 914400"/>
              <a:gd name="connsiteX14" fmla="*/ 0 w 907343"/>
              <a:gd name="connsiteY14" fmla="*/ 775854 h 914400"/>
              <a:gd name="connsiteX15" fmla="*/ 41563 w 907343"/>
              <a:gd name="connsiteY15" fmla="*/ 789709 h 914400"/>
              <a:gd name="connsiteX16" fmla="*/ 83127 w 907343"/>
              <a:gd name="connsiteY16" fmla="*/ 775854 h 914400"/>
              <a:gd name="connsiteX17" fmla="*/ 124690 w 907343"/>
              <a:gd name="connsiteY17" fmla="*/ 803563 h 914400"/>
              <a:gd name="connsiteX18" fmla="*/ 152400 w 907343"/>
              <a:gd name="connsiteY18" fmla="*/ 845127 h 914400"/>
              <a:gd name="connsiteX19" fmla="*/ 221672 w 907343"/>
              <a:gd name="connsiteY19" fmla="*/ 831272 h 914400"/>
              <a:gd name="connsiteX20" fmla="*/ 263236 w 907343"/>
              <a:gd name="connsiteY20" fmla="*/ 803563 h 914400"/>
              <a:gd name="connsiteX21" fmla="*/ 415636 w 907343"/>
              <a:gd name="connsiteY21" fmla="*/ 831272 h 914400"/>
              <a:gd name="connsiteX22" fmla="*/ 498763 w 907343"/>
              <a:gd name="connsiteY22" fmla="*/ 858982 h 914400"/>
              <a:gd name="connsiteX23" fmla="*/ 581890 w 907343"/>
              <a:gd name="connsiteY23" fmla="*/ 886691 h 914400"/>
              <a:gd name="connsiteX24" fmla="*/ 623454 w 907343"/>
              <a:gd name="connsiteY24" fmla="*/ 900545 h 914400"/>
              <a:gd name="connsiteX25" fmla="*/ 720436 w 907343"/>
              <a:gd name="connsiteY25" fmla="*/ 914400 h 914400"/>
              <a:gd name="connsiteX26" fmla="*/ 706581 w 907343"/>
              <a:gd name="connsiteY26" fmla="*/ 872836 h 914400"/>
              <a:gd name="connsiteX27" fmla="*/ 665018 w 907343"/>
              <a:gd name="connsiteY27" fmla="*/ 845127 h 914400"/>
              <a:gd name="connsiteX28" fmla="*/ 595745 w 907343"/>
              <a:gd name="connsiteY28" fmla="*/ 803563 h 914400"/>
              <a:gd name="connsiteX29" fmla="*/ 512618 w 907343"/>
              <a:gd name="connsiteY29" fmla="*/ 775854 h 914400"/>
              <a:gd name="connsiteX30" fmla="*/ 429490 w 907343"/>
              <a:gd name="connsiteY30" fmla="*/ 720436 h 914400"/>
              <a:gd name="connsiteX31" fmla="*/ 401781 w 907343"/>
              <a:gd name="connsiteY31" fmla="*/ 637309 h 914400"/>
              <a:gd name="connsiteX32" fmla="*/ 387927 w 907343"/>
              <a:gd name="connsiteY32" fmla="*/ 595745 h 914400"/>
              <a:gd name="connsiteX33" fmla="*/ 401781 w 907343"/>
              <a:gd name="connsiteY33" fmla="*/ 415636 h 914400"/>
              <a:gd name="connsiteX34" fmla="*/ 415636 w 907343"/>
              <a:gd name="connsiteY34" fmla="*/ 374072 h 914400"/>
              <a:gd name="connsiteX35" fmla="*/ 498763 w 907343"/>
              <a:gd name="connsiteY35" fmla="*/ 318654 h 914400"/>
              <a:gd name="connsiteX36" fmla="*/ 554181 w 907343"/>
              <a:gd name="connsiteY36" fmla="*/ 235527 h 914400"/>
              <a:gd name="connsiteX37" fmla="*/ 637309 w 907343"/>
              <a:gd name="connsiteY37" fmla="*/ 180109 h 914400"/>
              <a:gd name="connsiteX38" fmla="*/ 886690 w 907343"/>
              <a:gd name="connsiteY38" fmla="*/ 180109 h 914400"/>
              <a:gd name="connsiteX39" fmla="*/ 803563 w 907343"/>
              <a:gd name="connsiteY39" fmla="*/ 152400 h 914400"/>
              <a:gd name="connsiteX40" fmla="*/ 762000 w 907343"/>
              <a:gd name="connsiteY40" fmla="*/ 138545 h 914400"/>
              <a:gd name="connsiteX41" fmla="*/ 734290 w 907343"/>
              <a:gd name="connsiteY41" fmla="*/ 110836 h 914400"/>
              <a:gd name="connsiteX42" fmla="*/ 678872 w 907343"/>
              <a:gd name="connsiteY42" fmla="*/ 27709 h 914400"/>
              <a:gd name="connsiteX43" fmla="*/ 637309 w 907343"/>
              <a:gd name="connsiteY43" fmla="*/ 0 h 914400"/>
              <a:gd name="connsiteX44" fmla="*/ 554181 w 907343"/>
              <a:gd name="connsiteY44" fmla="*/ 27709 h 914400"/>
              <a:gd name="connsiteX45" fmla="*/ 471054 w 907343"/>
              <a:gd name="connsiteY45" fmla="*/ 55418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907343" h="914400">
                <a:moveTo>
                  <a:pt x="471054" y="55418"/>
                </a:moveTo>
                <a:lnTo>
                  <a:pt x="471054" y="55418"/>
                </a:lnTo>
                <a:cubicBezTo>
                  <a:pt x="348789" y="160216"/>
                  <a:pt x="409497" y="114929"/>
                  <a:pt x="290945" y="193963"/>
                </a:cubicBezTo>
                <a:cubicBezTo>
                  <a:pt x="277090" y="203199"/>
                  <a:pt x="265178" y="216406"/>
                  <a:pt x="249381" y="221672"/>
                </a:cubicBezTo>
                <a:lnTo>
                  <a:pt x="207818" y="235527"/>
                </a:lnTo>
                <a:cubicBezTo>
                  <a:pt x="198582" y="249382"/>
                  <a:pt x="187556" y="262198"/>
                  <a:pt x="180109" y="277091"/>
                </a:cubicBezTo>
                <a:cubicBezTo>
                  <a:pt x="173578" y="290153"/>
                  <a:pt x="175377" y="307250"/>
                  <a:pt x="166254" y="318654"/>
                </a:cubicBezTo>
                <a:cubicBezTo>
                  <a:pt x="155852" y="331656"/>
                  <a:pt x="138545" y="337127"/>
                  <a:pt x="124690" y="346363"/>
                </a:cubicBezTo>
                <a:cubicBezTo>
                  <a:pt x="120072" y="360218"/>
                  <a:pt x="114378" y="373759"/>
                  <a:pt x="110836" y="387927"/>
                </a:cubicBezTo>
                <a:cubicBezTo>
                  <a:pt x="105125" y="410772"/>
                  <a:pt x="106725" y="435762"/>
                  <a:pt x="96981" y="457200"/>
                </a:cubicBezTo>
                <a:cubicBezTo>
                  <a:pt x="83200" y="487517"/>
                  <a:pt x="60036" y="512618"/>
                  <a:pt x="41563" y="540327"/>
                </a:cubicBezTo>
                <a:lnTo>
                  <a:pt x="13854" y="581891"/>
                </a:lnTo>
                <a:cubicBezTo>
                  <a:pt x="18472" y="604982"/>
                  <a:pt x="21998" y="628318"/>
                  <a:pt x="27709" y="651163"/>
                </a:cubicBezTo>
                <a:cubicBezTo>
                  <a:pt x="31251" y="665331"/>
                  <a:pt x="41563" y="678123"/>
                  <a:pt x="41563" y="692727"/>
                </a:cubicBezTo>
                <a:cubicBezTo>
                  <a:pt x="41563" y="721409"/>
                  <a:pt x="14011" y="754838"/>
                  <a:pt x="0" y="775854"/>
                </a:cubicBezTo>
                <a:cubicBezTo>
                  <a:pt x="13854" y="780472"/>
                  <a:pt x="26959" y="789709"/>
                  <a:pt x="41563" y="789709"/>
                </a:cubicBezTo>
                <a:cubicBezTo>
                  <a:pt x="56167" y="789709"/>
                  <a:pt x="68722" y="773453"/>
                  <a:pt x="83127" y="775854"/>
                </a:cubicBezTo>
                <a:cubicBezTo>
                  <a:pt x="99551" y="778591"/>
                  <a:pt x="110836" y="794327"/>
                  <a:pt x="124690" y="803563"/>
                </a:cubicBezTo>
                <a:cubicBezTo>
                  <a:pt x="133927" y="817418"/>
                  <a:pt x="139398" y="834725"/>
                  <a:pt x="152400" y="845127"/>
                </a:cubicBezTo>
                <a:cubicBezTo>
                  <a:pt x="195935" y="879955"/>
                  <a:pt x="192957" y="854244"/>
                  <a:pt x="221672" y="831272"/>
                </a:cubicBezTo>
                <a:cubicBezTo>
                  <a:pt x="234674" y="820870"/>
                  <a:pt x="249381" y="812799"/>
                  <a:pt x="263236" y="803563"/>
                </a:cubicBezTo>
                <a:cubicBezTo>
                  <a:pt x="376992" y="841483"/>
                  <a:pt x="196310" y="784273"/>
                  <a:pt x="415636" y="831272"/>
                </a:cubicBezTo>
                <a:cubicBezTo>
                  <a:pt x="444196" y="837392"/>
                  <a:pt x="471054" y="849746"/>
                  <a:pt x="498763" y="858982"/>
                </a:cubicBezTo>
                <a:lnTo>
                  <a:pt x="581890" y="886691"/>
                </a:lnTo>
                <a:cubicBezTo>
                  <a:pt x="595745" y="891309"/>
                  <a:pt x="608997" y="898480"/>
                  <a:pt x="623454" y="900545"/>
                </a:cubicBezTo>
                <a:lnTo>
                  <a:pt x="720436" y="914400"/>
                </a:lnTo>
                <a:cubicBezTo>
                  <a:pt x="720436" y="914400"/>
                  <a:pt x="715704" y="884240"/>
                  <a:pt x="706581" y="872836"/>
                </a:cubicBezTo>
                <a:cubicBezTo>
                  <a:pt x="696179" y="859834"/>
                  <a:pt x="679138" y="853952"/>
                  <a:pt x="665018" y="845127"/>
                </a:cubicBezTo>
                <a:cubicBezTo>
                  <a:pt x="642183" y="830855"/>
                  <a:pt x="620260" y="814706"/>
                  <a:pt x="595745" y="803563"/>
                </a:cubicBezTo>
                <a:cubicBezTo>
                  <a:pt x="569155" y="791477"/>
                  <a:pt x="536920" y="792055"/>
                  <a:pt x="512618" y="775854"/>
                </a:cubicBezTo>
                <a:lnTo>
                  <a:pt x="429490" y="720436"/>
                </a:lnTo>
                <a:lnTo>
                  <a:pt x="401781" y="637309"/>
                </a:lnTo>
                <a:lnTo>
                  <a:pt x="387927" y="595745"/>
                </a:lnTo>
                <a:cubicBezTo>
                  <a:pt x="392545" y="535709"/>
                  <a:pt x="394312" y="475385"/>
                  <a:pt x="401781" y="415636"/>
                </a:cubicBezTo>
                <a:cubicBezTo>
                  <a:pt x="403592" y="401145"/>
                  <a:pt x="405309" y="384399"/>
                  <a:pt x="415636" y="374072"/>
                </a:cubicBezTo>
                <a:cubicBezTo>
                  <a:pt x="439184" y="350524"/>
                  <a:pt x="498763" y="318654"/>
                  <a:pt x="498763" y="318654"/>
                </a:cubicBezTo>
                <a:cubicBezTo>
                  <a:pt x="517236" y="290945"/>
                  <a:pt x="526472" y="254000"/>
                  <a:pt x="554181" y="235527"/>
                </a:cubicBezTo>
                <a:lnTo>
                  <a:pt x="637309" y="180109"/>
                </a:lnTo>
                <a:cubicBezTo>
                  <a:pt x="670558" y="183803"/>
                  <a:pt x="853440" y="213359"/>
                  <a:pt x="886690" y="180109"/>
                </a:cubicBezTo>
                <a:cubicBezTo>
                  <a:pt x="907343" y="159456"/>
                  <a:pt x="831272" y="161636"/>
                  <a:pt x="803563" y="152400"/>
                </a:cubicBezTo>
                <a:lnTo>
                  <a:pt x="762000" y="138545"/>
                </a:lnTo>
                <a:cubicBezTo>
                  <a:pt x="752763" y="129309"/>
                  <a:pt x="742127" y="121286"/>
                  <a:pt x="734290" y="110836"/>
                </a:cubicBezTo>
                <a:cubicBezTo>
                  <a:pt x="714309" y="84194"/>
                  <a:pt x="706581" y="46182"/>
                  <a:pt x="678872" y="27709"/>
                </a:cubicBezTo>
                <a:lnTo>
                  <a:pt x="637309" y="0"/>
                </a:lnTo>
                <a:cubicBezTo>
                  <a:pt x="609600" y="9236"/>
                  <a:pt x="578484" y="11507"/>
                  <a:pt x="554181" y="27709"/>
                </a:cubicBezTo>
                <a:cubicBezTo>
                  <a:pt x="504933" y="60541"/>
                  <a:pt x="484908" y="50800"/>
                  <a:pt x="471054" y="55418"/>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3" name="Freeform 12"/>
          <p:cNvSpPr/>
          <p:nvPr/>
        </p:nvSpPr>
        <p:spPr>
          <a:xfrm>
            <a:off x="1979712" y="4005064"/>
            <a:ext cx="792088" cy="504056"/>
          </a:xfrm>
          <a:custGeom>
            <a:avLst/>
            <a:gdLst>
              <a:gd name="connsiteX0" fmla="*/ 313562 w 1020144"/>
              <a:gd name="connsiteY0" fmla="*/ 0 h 707960"/>
              <a:gd name="connsiteX1" fmla="*/ 313562 w 1020144"/>
              <a:gd name="connsiteY1" fmla="*/ 0 h 707960"/>
              <a:gd name="connsiteX2" fmla="*/ 271999 w 1020144"/>
              <a:gd name="connsiteY2" fmla="*/ 332509 h 707960"/>
              <a:gd name="connsiteX3" fmla="*/ 230435 w 1020144"/>
              <a:gd name="connsiteY3" fmla="*/ 360218 h 707960"/>
              <a:gd name="connsiteX4" fmla="*/ 202726 w 1020144"/>
              <a:gd name="connsiteY4" fmla="*/ 401782 h 707960"/>
              <a:gd name="connsiteX5" fmla="*/ 133453 w 1020144"/>
              <a:gd name="connsiteY5" fmla="*/ 498764 h 707960"/>
              <a:gd name="connsiteX6" fmla="*/ 188872 w 1020144"/>
              <a:gd name="connsiteY6" fmla="*/ 554182 h 707960"/>
              <a:gd name="connsiteX7" fmla="*/ 147308 w 1020144"/>
              <a:gd name="connsiteY7" fmla="*/ 595746 h 707960"/>
              <a:gd name="connsiteX8" fmla="*/ 105744 w 1020144"/>
              <a:gd name="connsiteY8" fmla="*/ 623455 h 707960"/>
              <a:gd name="connsiteX9" fmla="*/ 22617 w 1020144"/>
              <a:gd name="connsiteY9" fmla="*/ 651164 h 707960"/>
              <a:gd name="connsiteX10" fmla="*/ 8762 w 1020144"/>
              <a:gd name="connsiteY10" fmla="*/ 692727 h 707960"/>
              <a:gd name="connsiteX11" fmla="*/ 64181 w 1020144"/>
              <a:gd name="connsiteY11" fmla="*/ 706582 h 707960"/>
              <a:gd name="connsiteX12" fmla="*/ 216581 w 1020144"/>
              <a:gd name="connsiteY12" fmla="*/ 692727 h 707960"/>
              <a:gd name="connsiteX13" fmla="*/ 382835 w 1020144"/>
              <a:gd name="connsiteY13" fmla="*/ 665018 h 707960"/>
              <a:gd name="connsiteX14" fmla="*/ 424399 w 1020144"/>
              <a:gd name="connsiteY14" fmla="*/ 651164 h 707960"/>
              <a:gd name="connsiteX15" fmla="*/ 646072 w 1020144"/>
              <a:gd name="connsiteY15" fmla="*/ 651164 h 707960"/>
              <a:gd name="connsiteX16" fmla="*/ 618362 w 1020144"/>
              <a:gd name="connsiteY16" fmla="*/ 623455 h 707960"/>
              <a:gd name="connsiteX17" fmla="*/ 576799 w 1020144"/>
              <a:gd name="connsiteY17" fmla="*/ 595746 h 707960"/>
              <a:gd name="connsiteX18" fmla="*/ 493672 w 1020144"/>
              <a:gd name="connsiteY18" fmla="*/ 540327 h 707960"/>
              <a:gd name="connsiteX19" fmla="*/ 465962 w 1020144"/>
              <a:gd name="connsiteY19" fmla="*/ 512618 h 707960"/>
              <a:gd name="connsiteX20" fmla="*/ 424399 w 1020144"/>
              <a:gd name="connsiteY20" fmla="*/ 498764 h 707960"/>
              <a:gd name="connsiteX21" fmla="*/ 535235 w 1020144"/>
              <a:gd name="connsiteY21" fmla="*/ 471055 h 707960"/>
              <a:gd name="connsiteX22" fmla="*/ 632217 w 1020144"/>
              <a:gd name="connsiteY22" fmla="*/ 443346 h 707960"/>
              <a:gd name="connsiteX23" fmla="*/ 590653 w 1020144"/>
              <a:gd name="connsiteY23" fmla="*/ 429491 h 707960"/>
              <a:gd name="connsiteX24" fmla="*/ 576799 w 1020144"/>
              <a:gd name="connsiteY24" fmla="*/ 387927 h 707960"/>
              <a:gd name="connsiteX25" fmla="*/ 632217 w 1020144"/>
              <a:gd name="connsiteY25" fmla="*/ 374073 h 707960"/>
              <a:gd name="connsiteX26" fmla="*/ 770762 w 1020144"/>
              <a:gd name="connsiteY26" fmla="*/ 360218 h 707960"/>
              <a:gd name="connsiteX27" fmla="*/ 729199 w 1020144"/>
              <a:gd name="connsiteY27" fmla="*/ 374073 h 707960"/>
              <a:gd name="connsiteX28" fmla="*/ 687635 w 1020144"/>
              <a:gd name="connsiteY28" fmla="*/ 401782 h 707960"/>
              <a:gd name="connsiteX29" fmla="*/ 632217 w 1020144"/>
              <a:gd name="connsiteY29" fmla="*/ 387927 h 707960"/>
              <a:gd name="connsiteX30" fmla="*/ 646072 w 1020144"/>
              <a:gd name="connsiteY30" fmla="*/ 318655 h 707960"/>
              <a:gd name="connsiteX31" fmla="*/ 687635 w 1020144"/>
              <a:gd name="connsiteY31" fmla="*/ 277091 h 707960"/>
              <a:gd name="connsiteX32" fmla="*/ 715344 w 1020144"/>
              <a:gd name="connsiteY32" fmla="*/ 235527 h 707960"/>
              <a:gd name="connsiteX33" fmla="*/ 840035 w 1020144"/>
              <a:gd name="connsiteY33" fmla="*/ 138546 h 707960"/>
              <a:gd name="connsiteX34" fmla="*/ 881599 w 1020144"/>
              <a:gd name="connsiteY34" fmla="*/ 110837 h 707960"/>
              <a:gd name="connsiteX35" fmla="*/ 937017 w 1020144"/>
              <a:gd name="connsiteY35" fmla="*/ 83127 h 707960"/>
              <a:gd name="connsiteX36" fmla="*/ 1020144 w 1020144"/>
              <a:gd name="connsiteY36" fmla="*/ 55418 h 707960"/>
              <a:gd name="connsiteX37" fmla="*/ 978581 w 1020144"/>
              <a:gd name="connsiteY37" fmla="*/ 110837 h 707960"/>
              <a:gd name="connsiteX38" fmla="*/ 743053 w 1020144"/>
              <a:gd name="connsiteY38" fmla="*/ 138546 h 707960"/>
              <a:gd name="connsiteX39" fmla="*/ 659926 w 1020144"/>
              <a:gd name="connsiteY39" fmla="*/ 124691 h 707960"/>
              <a:gd name="connsiteX40" fmla="*/ 576799 w 1020144"/>
              <a:gd name="connsiteY40" fmla="*/ 96982 h 707960"/>
              <a:gd name="connsiteX41" fmla="*/ 535235 w 1020144"/>
              <a:gd name="connsiteY41" fmla="*/ 55418 h 707960"/>
              <a:gd name="connsiteX42" fmla="*/ 493672 w 1020144"/>
              <a:gd name="connsiteY42" fmla="*/ 41564 h 707960"/>
              <a:gd name="connsiteX43" fmla="*/ 396690 w 1020144"/>
              <a:gd name="connsiteY43" fmla="*/ 13855 h 707960"/>
              <a:gd name="connsiteX44" fmla="*/ 313562 w 1020144"/>
              <a:gd name="connsiteY44" fmla="*/ 0 h 707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20144" h="707960">
                <a:moveTo>
                  <a:pt x="313562" y="0"/>
                </a:moveTo>
                <a:lnTo>
                  <a:pt x="313562" y="0"/>
                </a:lnTo>
                <a:cubicBezTo>
                  <a:pt x="310806" y="57882"/>
                  <a:pt x="351526" y="252983"/>
                  <a:pt x="271999" y="332509"/>
                </a:cubicBezTo>
                <a:cubicBezTo>
                  <a:pt x="260225" y="344283"/>
                  <a:pt x="244290" y="350982"/>
                  <a:pt x="230435" y="360218"/>
                </a:cubicBezTo>
                <a:cubicBezTo>
                  <a:pt x="221199" y="374073"/>
                  <a:pt x="212404" y="388232"/>
                  <a:pt x="202726" y="401782"/>
                </a:cubicBezTo>
                <a:cubicBezTo>
                  <a:pt x="116802" y="522076"/>
                  <a:pt x="198755" y="400810"/>
                  <a:pt x="133453" y="498764"/>
                </a:cubicBezTo>
                <a:cubicBezTo>
                  <a:pt x="93490" y="618656"/>
                  <a:pt x="135372" y="447181"/>
                  <a:pt x="188872" y="554182"/>
                </a:cubicBezTo>
                <a:cubicBezTo>
                  <a:pt x="197634" y="571707"/>
                  <a:pt x="162360" y="583203"/>
                  <a:pt x="147308" y="595746"/>
                </a:cubicBezTo>
                <a:cubicBezTo>
                  <a:pt x="134516" y="606406"/>
                  <a:pt x="120960" y="616692"/>
                  <a:pt x="105744" y="623455"/>
                </a:cubicBezTo>
                <a:cubicBezTo>
                  <a:pt x="79054" y="635317"/>
                  <a:pt x="22617" y="651164"/>
                  <a:pt x="22617" y="651164"/>
                </a:cubicBezTo>
                <a:cubicBezTo>
                  <a:pt x="17999" y="665018"/>
                  <a:pt x="0" y="681044"/>
                  <a:pt x="8762" y="692727"/>
                </a:cubicBezTo>
                <a:cubicBezTo>
                  <a:pt x="20187" y="707960"/>
                  <a:pt x="45139" y="706582"/>
                  <a:pt x="64181" y="706582"/>
                </a:cubicBezTo>
                <a:cubicBezTo>
                  <a:pt x="115190" y="706582"/>
                  <a:pt x="165781" y="697345"/>
                  <a:pt x="216581" y="692727"/>
                </a:cubicBezTo>
                <a:cubicBezTo>
                  <a:pt x="314021" y="660248"/>
                  <a:pt x="197230" y="695952"/>
                  <a:pt x="382835" y="665018"/>
                </a:cubicBezTo>
                <a:cubicBezTo>
                  <a:pt x="397240" y="662617"/>
                  <a:pt x="410544" y="655782"/>
                  <a:pt x="424399" y="651164"/>
                </a:cubicBezTo>
                <a:cubicBezTo>
                  <a:pt x="494606" y="661193"/>
                  <a:pt x="576231" y="681096"/>
                  <a:pt x="646072" y="651164"/>
                </a:cubicBezTo>
                <a:cubicBezTo>
                  <a:pt x="658078" y="646019"/>
                  <a:pt x="628562" y="631615"/>
                  <a:pt x="618362" y="623455"/>
                </a:cubicBezTo>
                <a:cubicBezTo>
                  <a:pt x="605360" y="613053"/>
                  <a:pt x="589591" y="606406"/>
                  <a:pt x="576799" y="595746"/>
                </a:cubicBezTo>
                <a:cubicBezTo>
                  <a:pt x="507612" y="538090"/>
                  <a:pt x="566715" y="564676"/>
                  <a:pt x="493672" y="540327"/>
                </a:cubicBezTo>
                <a:cubicBezTo>
                  <a:pt x="484435" y="531091"/>
                  <a:pt x="477163" y="519338"/>
                  <a:pt x="465962" y="512618"/>
                </a:cubicBezTo>
                <a:cubicBezTo>
                  <a:pt x="453439" y="505105"/>
                  <a:pt x="411876" y="506277"/>
                  <a:pt x="424399" y="498764"/>
                </a:cubicBezTo>
                <a:cubicBezTo>
                  <a:pt x="457055" y="479171"/>
                  <a:pt x="499107" y="483098"/>
                  <a:pt x="535235" y="471055"/>
                </a:cubicBezTo>
                <a:cubicBezTo>
                  <a:pt x="594863" y="451179"/>
                  <a:pt x="562631" y="460742"/>
                  <a:pt x="632217" y="443346"/>
                </a:cubicBezTo>
                <a:cubicBezTo>
                  <a:pt x="618362" y="438728"/>
                  <a:pt x="600980" y="439818"/>
                  <a:pt x="590653" y="429491"/>
                </a:cubicBezTo>
                <a:cubicBezTo>
                  <a:pt x="580326" y="419164"/>
                  <a:pt x="568037" y="399610"/>
                  <a:pt x="576799" y="387927"/>
                </a:cubicBezTo>
                <a:cubicBezTo>
                  <a:pt x="588224" y="372694"/>
                  <a:pt x="613367" y="376766"/>
                  <a:pt x="632217" y="374073"/>
                </a:cubicBezTo>
                <a:cubicBezTo>
                  <a:pt x="678163" y="367509"/>
                  <a:pt x="724580" y="364836"/>
                  <a:pt x="770762" y="360218"/>
                </a:cubicBezTo>
                <a:cubicBezTo>
                  <a:pt x="756908" y="364836"/>
                  <a:pt x="742261" y="367542"/>
                  <a:pt x="729199" y="374073"/>
                </a:cubicBezTo>
                <a:cubicBezTo>
                  <a:pt x="714306" y="381520"/>
                  <a:pt x="704119" y="399427"/>
                  <a:pt x="687635" y="401782"/>
                </a:cubicBezTo>
                <a:cubicBezTo>
                  <a:pt x="668785" y="404475"/>
                  <a:pt x="650690" y="392545"/>
                  <a:pt x="632217" y="387927"/>
                </a:cubicBezTo>
                <a:cubicBezTo>
                  <a:pt x="636835" y="364836"/>
                  <a:pt x="635541" y="339717"/>
                  <a:pt x="646072" y="318655"/>
                </a:cubicBezTo>
                <a:cubicBezTo>
                  <a:pt x="654834" y="301130"/>
                  <a:pt x="675092" y="292143"/>
                  <a:pt x="687635" y="277091"/>
                </a:cubicBezTo>
                <a:cubicBezTo>
                  <a:pt x="698295" y="264299"/>
                  <a:pt x="704684" y="248319"/>
                  <a:pt x="715344" y="235527"/>
                </a:cubicBezTo>
                <a:cubicBezTo>
                  <a:pt x="756037" y="186696"/>
                  <a:pt x="782111" y="177162"/>
                  <a:pt x="840035" y="138546"/>
                </a:cubicBezTo>
                <a:cubicBezTo>
                  <a:pt x="853890" y="129310"/>
                  <a:pt x="866706" y="118284"/>
                  <a:pt x="881599" y="110837"/>
                </a:cubicBezTo>
                <a:cubicBezTo>
                  <a:pt x="900072" y="101600"/>
                  <a:pt x="917841" y="90798"/>
                  <a:pt x="937017" y="83127"/>
                </a:cubicBezTo>
                <a:cubicBezTo>
                  <a:pt x="964136" y="72279"/>
                  <a:pt x="1020144" y="55418"/>
                  <a:pt x="1020144" y="55418"/>
                </a:cubicBezTo>
                <a:cubicBezTo>
                  <a:pt x="1006290" y="73891"/>
                  <a:pt x="994909" y="94509"/>
                  <a:pt x="978581" y="110837"/>
                </a:cubicBezTo>
                <a:cubicBezTo>
                  <a:pt x="899041" y="190377"/>
                  <a:pt x="883470" y="149347"/>
                  <a:pt x="743053" y="138546"/>
                </a:cubicBezTo>
                <a:cubicBezTo>
                  <a:pt x="715344" y="133928"/>
                  <a:pt x="687178" y="131504"/>
                  <a:pt x="659926" y="124691"/>
                </a:cubicBezTo>
                <a:cubicBezTo>
                  <a:pt x="631590" y="117607"/>
                  <a:pt x="576799" y="96982"/>
                  <a:pt x="576799" y="96982"/>
                </a:cubicBezTo>
                <a:cubicBezTo>
                  <a:pt x="562944" y="83127"/>
                  <a:pt x="551538" y="66286"/>
                  <a:pt x="535235" y="55418"/>
                </a:cubicBezTo>
                <a:cubicBezTo>
                  <a:pt x="523084" y="47317"/>
                  <a:pt x="507714" y="45576"/>
                  <a:pt x="493672" y="41564"/>
                </a:cubicBezTo>
                <a:cubicBezTo>
                  <a:pt x="371897" y="6771"/>
                  <a:pt x="496343" y="47072"/>
                  <a:pt x="396690" y="13855"/>
                </a:cubicBezTo>
                <a:cubicBezTo>
                  <a:pt x="346364" y="30630"/>
                  <a:pt x="327417" y="2309"/>
                  <a:pt x="313562"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4" name="Freeform 13"/>
          <p:cNvSpPr/>
          <p:nvPr/>
        </p:nvSpPr>
        <p:spPr>
          <a:xfrm rot="21222876">
            <a:off x="2572120" y="2865122"/>
            <a:ext cx="1152128" cy="1080120"/>
          </a:xfrm>
          <a:custGeom>
            <a:avLst/>
            <a:gdLst>
              <a:gd name="connsiteX0" fmla="*/ 194713 w 997889"/>
              <a:gd name="connsiteY0" fmla="*/ 484910 h 1069147"/>
              <a:gd name="connsiteX1" fmla="*/ 194713 w 997889"/>
              <a:gd name="connsiteY1" fmla="*/ 484910 h 1069147"/>
              <a:gd name="connsiteX2" fmla="*/ 83877 w 997889"/>
              <a:gd name="connsiteY2" fmla="*/ 623455 h 1069147"/>
              <a:gd name="connsiteX3" fmla="*/ 42313 w 997889"/>
              <a:gd name="connsiteY3" fmla="*/ 651164 h 1069147"/>
              <a:gd name="connsiteX4" fmla="*/ 14604 w 997889"/>
              <a:gd name="connsiteY4" fmla="*/ 609600 h 1069147"/>
              <a:gd name="connsiteX5" fmla="*/ 28458 w 997889"/>
              <a:gd name="connsiteY5" fmla="*/ 651164 h 1069147"/>
              <a:gd name="connsiteX6" fmla="*/ 56168 w 997889"/>
              <a:gd name="connsiteY6" fmla="*/ 678873 h 1069147"/>
              <a:gd name="connsiteX7" fmla="*/ 125440 w 997889"/>
              <a:gd name="connsiteY7" fmla="*/ 762000 h 1069147"/>
              <a:gd name="connsiteX8" fmla="*/ 180858 w 997889"/>
              <a:gd name="connsiteY8" fmla="*/ 748146 h 1069147"/>
              <a:gd name="connsiteX9" fmla="*/ 222422 w 997889"/>
              <a:gd name="connsiteY9" fmla="*/ 734291 h 1069147"/>
              <a:gd name="connsiteX10" fmla="*/ 236277 w 997889"/>
              <a:gd name="connsiteY10" fmla="*/ 775855 h 1069147"/>
              <a:gd name="connsiteX11" fmla="*/ 194713 w 997889"/>
              <a:gd name="connsiteY11" fmla="*/ 914400 h 1069147"/>
              <a:gd name="connsiteX12" fmla="*/ 167004 w 997889"/>
              <a:gd name="connsiteY12" fmla="*/ 942110 h 1069147"/>
              <a:gd name="connsiteX13" fmla="*/ 83877 w 997889"/>
              <a:gd name="connsiteY13" fmla="*/ 955964 h 1069147"/>
              <a:gd name="connsiteX14" fmla="*/ 42313 w 997889"/>
              <a:gd name="connsiteY14" fmla="*/ 997528 h 1069147"/>
              <a:gd name="connsiteX15" fmla="*/ 83877 w 997889"/>
              <a:gd name="connsiteY15" fmla="*/ 1011382 h 1069147"/>
              <a:gd name="connsiteX16" fmla="*/ 236277 w 997889"/>
              <a:gd name="connsiteY16" fmla="*/ 1025237 h 1069147"/>
              <a:gd name="connsiteX17" fmla="*/ 360968 w 997889"/>
              <a:gd name="connsiteY17" fmla="*/ 1025237 h 1069147"/>
              <a:gd name="connsiteX18" fmla="*/ 430240 w 997889"/>
              <a:gd name="connsiteY18" fmla="*/ 969819 h 1069147"/>
              <a:gd name="connsiteX19" fmla="*/ 471804 w 997889"/>
              <a:gd name="connsiteY19" fmla="*/ 983673 h 1069147"/>
              <a:gd name="connsiteX20" fmla="*/ 679622 w 997889"/>
              <a:gd name="connsiteY20" fmla="*/ 969819 h 1069147"/>
              <a:gd name="connsiteX21" fmla="*/ 693477 w 997889"/>
              <a:gd name="connsiteY21" fmla="*/ 928255 h 1069147"/>
              <a:gd name="connsiteX22" fmla="*/ 651913 w 997889"/>
              <a:gd name="connsiteY22" fmla="*/ 831273 h 1069147"/>
              <a:gd name="connsiteX23" fmla="*/ 665768 w 997889"/>
              <a:gd name="connsiteY23" fmla="*/ 789710 h 1069147"/>
              <a:gd name="connsiteX24" fmla="*/ 776604 w 997889"/>
              <a:gd name="connsiteY24" fmla="*/ 692728 h 1069147"/>
              <a:gd name="connsiteX25" fmla="*/ 818168 w 997889"/>
              <a:gd name="connsiteY25" fmla="*/ 678873 h 1069147"/>
              <a:gd name="connsiteX26" fmla="*/ 901295 w 997889"/>
              <a:gd name="connsiteY26" fmla="*/ 609600 h 1069147"/>
              <a:gd name="connsiteX27" fmla="*/ 942858 w 997889"/>
              <a:gd name="connsiteY27" fmla="*/ 595746 h 1069147"/>
              <a:gd name="connsiteX28" fmla="*/ 956713 w 997889"/>
              <a:gd name="connsiteY28" fmla="*/ 110837 h 1069147"/>
              <a:gd name="connsiteX29" fmla="*/ 901295 w 997889"/>
              <a:gd name="connsiteY29" fmla="*/ 27710 h 1069147"/>
              <a:gd name="connsiteX30" fmla="*/ 845877 w 997889"/>
              <a:gd name="connsiteY30" fmla="*/ 13855 h 1069147"/>
              <a:gd name="connsiteX31" fmla="*/ 804313 w 997889"/>
              <a:gd name="connsiteY31" fmla="*/ 0 h 1069147"/>
              <a:gd name="connsiteX32" fmla="*/ 762749 w 997889"/>
              <a:gd name="connsiteY32" fmla="*/ 13855 h 1069147"/>
              <a:gd name="connsiteX33" fmla="*/ 748895 w 997889"/>
              <a:gd name="connsiteY33" fmla="*/ 110837 h 1069147"/>
              <a:gd name="connsiteX34" fmla="*/ 735040 w 997889"/>
              <a:gd name="connsiteY34" fmla="*/ 152400 h 1069147"/>
              <a:gd name="connsiteX35" fmla="*/ 748895 w 997889"/>
              <a:gd name="connsiteY35" fmla="*/ 235528 h 1069147"/>
              <a:gd name="connsiteX36" fmla="*/ 735040 w 997889"/>
              <a:gd name="connsiteY36" fmla="*/ 318655 h 1069147"/>
              <a:gd name="connsiteX37" fmla="*/ 693477 w 997889"/>
              <a:gd name="connsiteY37" fmla="*/ 346364 h 1069147"/>
              <a:gd name="connsiteX38" fmla="*/ 610349 w 997889"/>
              <a:gd name="connsiteY38" fmla="*/ 374073 h 1069147"/>
              <a:gd name="connsiteX39" fmla="*/ 568786 w 997889"/>
              <a:gd name="connsiteY39" fmla="*/ 401782 h 1069147"/>
              <a:gd name="connsiteX40" fmla="*/ 527222 w 997889"/>
              <a:gd name="connsiteY40" fmla="*/ 443346 h 1069147"/>
              <a:gd name="connsiteX41" fmla="*/ 485658 w 997889"/>
              <a:gd name="connsiteY41" fmla="*/ 457200 h 1069147"/>
              <a:gd name="connsiteX42" fmla="*/ 457949 w 997889"/>
              <a:gd name="connsiteY42" fmla="*/ 484910 h 1069147"/>
              <a:gd name="connsiteX43" fmla="*/ 250131 w 997889"/>
              <a:gd name="connsiteY43" fmla="*/ 498764 h 1069147"/>
              <a:gd name="connsiteX44" fmla="*/ 194713 w 997889"/>
              <a:gd name="connsiteY44" fmla="*/ 484910 h 1069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997889" h="1069147">
                <a:moveTo>
                  <a:pt x="194713" y="484910"/>
                </a:moveTo>
                <a:lnTo>
                  <a:pt x="194713" y="484910"/>
                </a:lnTo>
                <a:cubicBezTo>
                  <a:pt x="155596" y="539673"/>
                  <a:pt x="133041" y="582484"/>
                  <a:pt x="83877" y="623455"/>
                </a:cubicBezTo>
                <a:cubicBezTo>
                  <a:pt x="71085" y="634115"/>
                  <a:pt x="56168" y="641928"/>
                  <a:pt x="42313" y="651164"/>
                </a:cubicBezTo>
                <a:cubicBezTo>
                  <a:pt x="33077" y="637309"/>
                  <a:pt x="31255" y="609600"/>
                  <a:pt x="14604" y="609600"/>
                </a:cubicBezTo>
                <a:cubicBezTo>
                  <a:pt x="0" y="609600"/>
                  <a:pt x="20944" y="638641"/>
                  <a:pt x="28458" y="651164"/>
                </a:cubicBezTo>
                <a:cubicBezTo>
                  <a:pt x="35179" y="662365"/>
                  <a:pt x="48008" y="668673"/>
                  <a:pt x="56168" y="678873"/>
                </a:cubicBezTo>
                <a:cubicBezTo>
                  <a:pt x="133329" y="775324"/>
                  <a:pt x="26702" y="663262"/>
                  <a:pt x="125440" y="762000"/>
                </a:cubicBezTo>
                <a:cubicBezTo>
                  <a:pt x="143913" y="757382"/>
                  <a:pt x="162549" y="753377"/>
                  <a:pt x="180858" y="748146"/>
                </a:cubicBezTo>
                <a:cubicBezTo>
                  <a:pt x="194900" y="744134"/>
                  <a:pt x="209360" y="727760"/>
                  <a:pt x="222422" y="734291"/>
                </a:cubicBezTo>
                <a:cubicBezTo>
                  <a:pt x="235484" y="740822"/>
                  <a:pt x="231659" y="762000"/>
                  <a:pt x="236277" y="775855"/>
                </a:cubicBezTo>
                <a:cubicBezTo>
                  <a:pt x="229998" y="800970"/>
                  <a:pt x="205956" y="903157"/>
                  <a:pt x="194713" y="914400"/>
                </a:cubicBezTo>
                <a:cubicBezTo>
                  <a:pt x="185477" y="923637"/>
                  <a:pt x="179235" y="937523"/>
                  <a:pt x="167004" y="942110"/>
                </a:cubicBezTo>
                <a:cubicBezTo>
                  <a:pt x="140701" y="951974"/>
                  <a:pt x="111586" y="951346"/>
                  <a:pt x="83877" y="955964"/>
                </a:cubicBezTo>
                <a:cubicBezTo>
                  <a:pt x="70022" y="969819"/>
                  <a:pt x="42313" y="977935"/>
                  <a:pt x="42313" y="997528"/>
                </a:cubicBezTo>
                <a:cubicBezTo>
                  <a:pt x="42313" y="1012132"/>
                  <a:pt x="69420" y="1009317"/>
                  <a:pt x="83877" y="1011382"/>
                </a:cubicBezTo>
                <a:cubicBezTo>
                  <a:pt x="134374" y="1018596"/>
                  <a:pt x="185477" y="1020619"/>
                  <a:pt x="236277" y="1025237"/>
                </a:cubicBezTo>
                <a:cubicBezTo>
                  <a:pt x="335201" y="1058212"/>
                  <a:pt x="295102" y="1069147"/>
                  <a:pt x="360968" y="1025237"/>
                </a:cubicBezTo>
                <a:cubicBezTo>
                  <a:pt x="382244" y="993322"/>
                  <a:pt x="385626" y="969819"/>
                  <a:pt x="430240" y="969819"/>
                </a:cubicBezTo>
                <a:cubicBezTo>
                  <a:pt x="444844" y="969819"/>
                  <a:pt x="457949" y="979055"/>
                  <a:pt x="471804" y="983673"/>
                </a:cubicBezTo>
                <a:cubicBezTo>
                  <a:pt x="541077" y="979055"/>
                  <a:pt x="612268" y="986657"/>
                  <a:pt x="679622" y="969819"/>
                </a:cubicBezTo>
                <a:cubicBezTo>
                  <a:pt x="693790" y="966277"/>
                  <a:pt x="693477" y="942859"/>
                  <a:pt x="693477" y="928255"/>
                </a:cubicBezTo>
                <a:cubicBezTo>
                  <a:pt x="693477" y="883524"/>
                  <a:pt x="674536" y="865209"/>
                  <a:pt x="651913" y="831273"/>
                </a:cubicBezTo>
                <a:cubicBezTo>
                  <a:pt x="656531" y="817419"/>
                  <a:pt x="657006" y="801393"/>
                  <a:pt x="665768" y="789710"/>
                </a:cubicBezTo>
                <a:cubicBezTo>
                  <a:pt x="687438" y="760816"/>
                  <a:pt x="738145" y="711958"/>
                  <a:pt x="776604" y="692728"/>
                </a:cubicBezTo>
                <a:cubicBezTo>
                  <a:pt x="789666" y="686197"/>
                  <a:pt x="805106" y="685404"/>
                  <a:pt x="818168" y="678873"/>
                </a:cubicBezTo>
                <a:cubicBezTo>
                  <a:pt x="908824" y="633545"/>
                  <a:pt x="809372" y="670882"/>
                  <a:pt x="901295" y="609600"/>
                </a:cubicBezTo>
                <a:cubicBezTo>
                  <a:pt x="913446" y="601499"/>
                  <a:pt x="929004" y="600364"/>
                  <a:pt x="942858" y="595746"/>
                </a:cubicBezTo>
                <a:cubicBezTo>
                  <a:pt x="997889" y="375628"/>
                  <a:pt x="981618" y="484405"/>
                  <a:pt x="956713" y="110837"/>
                </a:cubicBezTo>
                <a:cubicBezTo>
                  <a:pt x="954487" y="77447"/>
                  <a:pt x="929271" y="43696"/>
                  <a:pt x="901295" y="27710"/>
                </a:cubicBezTo>
                <a:cubicBezTo>
                  <a:pt x="884763" y="18263"/>
                  <a:pt x="864186" y="19086"/>
                  <a:pt x="845877" y="13855"/>
                </a:cubicBezTo>
                <a:cubicBezTo>
                  <a:pt x="831835" y="9843"/>
                  <a:pt x="818168" y="4618"/>
                  <a:pt x="804313" y="0"/>
                </a:cubicBezTo>
                <a:cubicBezTo>
                  <a:pt x="790458" y="4618"/>
                  <a:pt x="769280" y="793"/>
                  <a:pt x="762749" y="13855"/>
                </a:cubicBezTo>
                <a:cubicBezTo>
                  <a:pt x="748145" y="43063"/>
                  <a:pt x="755299" y="78816"/>
                  <a:pt x="748895" y="110837"/>
                </a:cubicBezTo>
                <a:cubicBezTo>
                  <a:pt x="746031" y="125157"/>
                  <a:pt x="739658" y="138546"/>
                  <a:pt x="735040" y="152400"/>
                </a:cubicBezTo>
                <a:cubicBezTo>
                  <a:pt x="739658" y="180109"/>
                  <a:pt x="742801" y="208105"/>
                  <a:pt x="748895" y="235528"/>
                </a:cubicBezTo>
                <a:cubicBezTo>
                  <a:pt x="759945" y="285254"/>
                  <a:pt x="780050" y="273644"/>
                  <a:pt x="735040" y="318655"/>
                </a:cubicBezTo>
                <a:cubicBezTo>
                  <a:pt x="723266" y="330429"/>
                  <a:pt x="708693" y="339601"/>
                  <a:pt x="693477" y="346364"/>
                </a:cubicBezTo>
                <a:cubicBezTo>
                  <a:pt x="666786" y="358227"/>
                  <a:pt x="610349" y="374073"/>
                  <a:pt x="610349" y="374073"/>
                </a:cubicBezTo>
                <a:cubicBezTo>
                  <a:pt x="596495" y="383309"/>
                  <a:pt x="581578" y="391122"/>
                  <a:pt x="568786" y="401782"/>
                </a:cubicBezTo>
                <a:cubicBezTo>
                  <a:pt x="553734" y="414325"/>
                  <a:pt x="543525" y="432478"/>
                  <a:pt x="527222" y="443346"/>
                </a:cubicBezTo>
                <a:cubicBezTo>
                  <a:pt x="515071" y="451447"/>
                  <a:pt x="499513" y="452582"/>
                  <a:pt x="485658" y="457200"/>
                </a:cubicBezTo>
                <a:cubicBezTo>
                  <a:pt x="476422" y="466437"/>
                  <a:pt x="468149" y="476750"/>
                  <a:pt x="457949" y="484910"/>
                </a:cubicBezTo>
                <a:cubicBezTo>
                  <a:pt x="383374" y="544571"/>
                  <a:pt x="388698" y="510312"/>
                  <a:pt x="250131" y="498764"/>
                </a:cubicBezTo>
                <a:cubicBezTo>
                  <a:pt x="204187" y="483450"/>
                  <a:pt x="203949" y="487219"/>
                  <a:pt x="194713" y="4849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5" name="Freeform 14"/>
          <p:cNvSpPr/>
          <p:nvPr/>
        </p:nvSpPr>
        <p:spPr>
          <a:xfrm rot="17777117">
            <a:off x="3556583" y="3141925"/>
            <a:ext cx="864096" cy="360040"/>
          </a:xfrm>
          <a:custGeom>
            <a:avLst/>
            <a:gdLst>
              <a:gd name="connsiteX0" fmla="*/ 305385 w 1192542"/>
              <a:gd name="connsiteY0" fmla="*/ 31443 h 554671"/>
              <a:gd name="connsiteX1" fmla="*/ 305385 w 1192542"/>
              <a:gd name="connsiteY1" fmla="*/ 31443 h 554671"/>
              <a:gd name="connsiteX2" fmla="*/ 222258 w 1192542"/>
              <a:gd name="connsiteY2" fmla="*/ 128424 h 554671"/>
              <a:gd name="connsiteX3" fmla="*/ 194549 w 1192542"/>
              <a:gd name="connsiteY3" fmla="*/ 156134 h 554671"/>
              <a:gd name="connsiteX4" fmla="*/ 152985 w 1192542"/>
              <a:gd name="connsiteY4" fmla="*/ 183843 h 554671"/>
              <a:gd name="connsiteX5" fmla="*/ 83712 w 1192542"/>
              <a:gd name="connsiteY5" fmla="*/ 266970 h 554671"/>
              <a:gd name="connsiteX6" fmla="*/ 42149 w 1192542"/>
              <a:gd name="connsiteY6" fmla="*/ 294679 h 554671"/>
              <a:gd name="connsiteX7" fmla="*/ 139131 w 1192542"/>
              <a:gd name="connsiteY7" fmla="*/ 322388 h 554671"/>
              <a:gd name="connsiteX8" fmla="*/ 125276 w 1192542"/>
              <a:gd name="connsiteY8" fmla="*/ 322388 h 554671"/>
              <a:gd name="connsiteX9" fmla="*/ 222258 w 1192542"/>
              <a:gd name="connsiteY9" fmla="*/ 433224 h 554671"/>
              <a:gd name="connsiteX10" fmla="*/ 236112 w 1192542"/>
              <a:gd name="connsiteY10" fmla="*/ 474788 h 554671"/>
              <a:gd name="connsiteX11" fmla="*/ 305385 w 1192542"/>
              <a:gd name="connsiteY11" fmla="*/ 433224 h 554671"/>
              <a:gd name="connsiteX12" fmla="*/ 346949 w 1192542"/>
              <a:gd name="connsiteY12" fmla="*/ 419370 h 554671"/>
              <a:gd name="connsiteX13" fmla="*/ 430076 w 1192542"/>
              <a:gd name="connsiteY13" fmla="*/ 377806 h 554671"/>
              <a:gd name="connsiteX14" fmla="*/ 513203 w 1192542"/>
              <a:gd name="connsiteY14" fmla="*/ 433224 h 554671"/>
              <a:gd name="connsiteX15" fmla="*/ 596331 w 1192542"/>
              <a:gd name="connsiteY15" fmla="*/ 460934 h 554671"/>
              <a:gd name="connsiteX16" fmla="*/ 721022 w 1192542"/>
              <a:gd name="connsiteY16" fmla="*/ 433224 h 554671"/>
              <a:gd name="connsiteX17" fmla="*/ 845712 w 1192542"/>
              <a:gd name="connsiteY17" fmla="*/ 377806 h 554671"/>
              <a:gd name="connsiteX18" fmla="*/ 859567 w 1192542"/>
              <a:gd name="connsiteY18" fmla="*/ 336243 h 554671"/>
              <a:gd name="connsiteX19" fmla="*/ 873422 w 1192542"/>
              <a:gd name="connsiteY19" fmla="*/ 280824 h 554671"/>
              <a:gd name="connsiteX20" fmla="*/ 956549 w 1192542"/>
              <a:gd name="connsiteY20" fmla="*/ 336243 h 554671"/>
              <a:gd name="connsiteX21" fmla="*/ 998112 w 1192542"/>
              <a:gd name="connsiteY21" fmla="*/ 350097 h 554671"/>
              <a:gd name="connsiteX22" fmla="*/ 1025822 w 1192542"/>
              <a:gd name="connsiteY22" fmla="*/ 377806 h 554671"/>
              <a:gd name="connsiteX23" fmla="*/ 1067385 w 1192542"/>
              <a:gd name="connsiteY23" fmla="*/ 225406 h 554671"/>
              <a:gd name="connsiteX24" fmla="*/ 1164367 w 1192542"/>
              <a:gd name="connsiteY24" fmla="*/ 100715 h 554671"/>
              <a:gd name="connsiteX25" fmla="*/ 1178222 w 1192542"/>
              <a:gd name="connsiteY25" fmla="*/ 59152 h 554671"/>
              <a:gd name="connsiteX26" fmla="*/ 901131 w 1192542"/>
              <a:gd name="connsiteY26" fmla="*/ 86861 h 554671"/>
              <a:gd name="connsiteX27" fmla="*/ 859567 w 1192542"/>
              <a:gd name="connsiteY27" fmla="*/ 100715 h 554671"/>
              <a:gd name="connsiteX28" fmla="*/ 693312 w 1192542"/>
              <a:gd name="connsiteY28" fmla="*/ 73006 h 554671"/>
              <a:gd name="connsiteX29" fmla="*/ 513203 w 1192542"/>
              <a:gd name="connsiteY29" fmla="*/ 142279 h 554671"/>
              <a:gd name="connsiteX30" fmla="*/ 471640 w 1192542"/>
              <a:gd name="connsiteY30" fmla="*/ 128424 h 554671"/>
              <a:gd name="connsiteX31" fmla="*/ 416222 w 1192542"/>
              <a:gd name="connsiteY31" fmla="*/ 45297 h 554671"/>
              <a:gd name="connsiteX32" fmla="*/ 388512 w 1192542"/>
              <a:gd name="connsiteY32" fmla="*/ 17588 h 554671"/>
              <a:gd name="connsiteX33" fmla="*/ 333094 w 1192542"/>
              <a:gd name="connsiteY33" fmla="*/ 3734 h 554671"/>
              <a:gd name="connsiteX34" fmla="*/ 305385 w 1192542"/>
              <a:gd name="connsiteY34" fmla="*/ 31443 h 554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92542" h="554671">
                <a:moveTo>
                  <a:pt x="305385" y="31443"/>
                </a:moveTo>
                <a:lnTo>
                  <a:pt x="305385" y="31443"/>
                </a:lnTo>
                <a:cubicBezTo>
                  <a:pt x="277676" y="63770"/>
                  <a:pt x="250545" y="96601"/>
                  <a:pt x="222258" y="128424"/>
                </a:cubicBezTo>
                <a:cubicBezTo>
                  <a:pt x="213580" y="138187"/>
                  <a:pt x="204749" y="147974"/>
                  <a:pt x="194549" y="156134"/>
                </a:cubicBezTo>
                <a:cubicBezTo>
                  <a:pt x="181547" y="166536"/>
                  <a:pt x="166840" y="174607"/>
                  <a:pt x="152985" y="183843"/>
                </a:cubicBezTo>
                <a:cubicBezTo>
                  <a:pt x="125739" y="224711"/>
                  <a:pt x="123715" y="233634"/>
                  <a:pt x="83712" y="266970"/>
                </a:cubicBezTo>
                <a:cubicBezTo>
                  <a:pt x="70920" y="277630"/>
                  <a:pt x="56003" y="285443"/>
                  <a:pt x="42149" y="294679"/>
                </a:cubicBezTo>
                <a:cubicBezTo>
                  <a:pt x="215394" y="337992"/>
                  <a:pt x="0" y="282636"/>
                  <a:pt x="139131" y="322388"/>
                </a:cubicBezTo>
                <a:cubicBezTo>
                  <a:pt x="184791" y="335434"/>
                  <a:pt x="253540" y="348042"/>
                  <a:pt x="125276" y="322388"/>
                </a:cubicBezTo>
                <a:cubicBezTo>
                  <a:pt x="189930" y="419370"/>
                  <a:pt x="152985" y="387042"/>
                  <a:pt x="222258" y="433224"/>
                </a:cubicBezTo>
                <a:cubicBezTo>
                  <a:pt x="226876" y="447079"/>
                  <a:pt x="223050" y="468257"/>
                  <a:pt x="236112" y="474788"/>
                </a:cubicBezTo>
                <a:cubicBezTo>
                  <a:pt x="264657" y="489061"/>
                  <a:pt x="290078" y="442408"/>
                  <a:pt x="305385" y="433224"/>
                </a:cubicBezTo>
                <a:cubicBezTo>
                  <a:pt x="317908" y="425710"/>
                  <a:pt x="333094" y="423988"/>
                  <a:pt x="346949" y="419370"/>
                </a:cubicBezTo>
                <a:cubicBezTo>
                  <a:pt x="357064" y="412627"/>
                  <a:pt x="410956" y="371433"/>
                  <a:pt x="430076" y="377806"/>
                </a:cubicBezTo>
                <a:cubicBezTo>
                  <a:pt x="461669" y="388337"/>
                  <a:pt x="481610" y="422693"/>
                  <a:pt x="513203" y="433224"/>
                </a:cubicBezTo>
                <a:lnTo>
                  <a:pt x="596331" y="460934"/>
                </a:lnTo>
                <a:cubicBezTo>
                  <a:pt x="627576" y="554671"/>
                  <a:pt x="587020" y="477891"/>
                  <a:pt x="721022" y="433224"/>
                </a:cubicBezTo>
                <a:cubicBezTo>
                  <a:pt x="819945" y="400250"/>
                  <a:pt x="779847" y="421717"/>
                  <a:pt x="845712" y="377806"/>
                </a:cubicBezTo>
                <a:cubicBezTo>
                  <a:pt x="850330" y="363952"/>
                  <a:pt x="855555" y="350285"/>
                  <a:pt x="859567" y="336243"/>
                </a:cubicBezTo>
                <a:cubicBezTo>
                  <a:pt x="864798" y="317934"/>
                  <a:pt x="854380" y="280824"/>
                  <a:pt x="873422" y="280824"/>
                </a:cubicBezTo>
                <a:cubicBezTo>
                  <a:pt x="906724" y="280824"/>
                  <a:pt x="924956" y="325712"/>
                  <a:pt x="956549" y="336243"/>
                </a:cubicBezTo>
                <a:lnTo>
                  <a:pt x="998112" y="350097"/>
                </a:lnTo>
                <a:cubicBezTo>
                  <a:pt x="1007349" y="359333"/>
                  <a:pt x="1016585" y="387042"/>
                  <a:pt x="1025822" y="377806"/>
                </a:cubicBezTo>
                <a:cubicBezTo>
                  <a:pt x="1059061" y="344568"/>
                  <a:pt x="1049348" y="265087"/>
                  <a:pt x="1067385" y="225406"/>
                </a:cubicBezTo>
                <a:cubicBezTo>
                  <a:pt x="1095004" y="164644"/>
                  <a:pt x="1122005" y="143077"/>
                  <a:pt x="1164367" y="100715"/>
                </a:cubicBezTo>
                <a:cubicBezTo>
                  <a:pt x="1168985" y="86861"/>
                  <a:pt x="1192542" y="62016"/>
                  <a:pt x="1178222" y="59152"/>
                </a:cubicBezTo>
                <a:cubicBezTo>
                  <a:pt x="1165617" y="56631"/>
                  <a:pt x="927766" y="83901"/>
                  <a:pt x="901131" y="86861"/>
                </a:cubicBezTo>
                <a:cubicBezTo>
                  <a:pt x="887276" y="91479"/>
                  <a:pt x="874171" y="100715"/>
                  <a:pt x="859567" y="100715"/>
                </a:cubicBezTo>
                <a:cubicBezTo>
                  <a:pt x="794698" y="100715"/>
                  <a:pt x="751681" y="87598"/>
                  <a:pt x="693312" y="73006"/>
                </a:cubicBezTo>
                <a:cubicBezTo>
                  <a:pt x="587094" y="179225"/>
                  <a:pt x="648978" y="161676"/>
                  <a:pt x="513203" y="142279"/>
                </a:cubicBezTo>
                <a:cubicBezTo>
                  <a:pt x="499349" y="137661"/>
                  <a:pt x="481966" y="138751"/>
                  <a:pt x="471640" y="128424"/>
                </a:cubicBezTo>
                <a:cubicBezTo>
                  <a:pt x="448092" y="104876"/>
                  <a:pt x="439771" y="68845"/>
                  <a:pt x="416222" y="45297"/>
                </a:cubicBezTo>
                <a:cubicBezTo>
                  <a:pt x="406985" y="36061"/>
                  <a:pt x="400195" y="23430"/>
                  <a:pt x="388512" y="17588"/>
                </a:cubicBezTo>
                <a:cubicBezTo>
                  <a:pt x="371481" y="9073"/>
                  <a:pt x="351765" y="0"/>
                  <a:pt x="333094" y="3734"/>
                </a:cubicBezTo>
                <a:cubicBezTo>
                  <a:pt x="322968" y="5759"/>
                  <a:pt x="310003" y="26825"/>
                  <a:pt x="305385" y="31443"/>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6" name="Freeform 15"/>
          <p:cNvSpPr/>
          <p:nvPr/>
        </p:nvSpPr>
        <p:spPr>
          <a:xfrm>
            <a:off x="1736601" y="4581128"/>
            <a:ext cx="531143" cy="288032"/>
          </a:xfrm>
          <a:custGeom>
            <a:avLst/>
            <a:gdLst>
              <a:gd name="connsiteX0" fmla="*/ 458063 w 991243"/>
              <a:gd name="connsiteY0" fmla="*/ 27709 h 597203"/>
              <a:gd name="connsiteX1" fmla="*/ 458063 w 991243"/>
              <a:gd name="connsiteY1" fmla="*/ 27709 h 597203"/>
              <a:gd name="connsiteX2" fmla="*/ 28572 w 991243"/>
              <a:gd name="connsiteY2" fmla="*/ 41564 h 597203"/>
              <a:gd name="connsiteX3" fmla="*/ 863 w 991243"/>
              <a:gd name="connsiteY3" fmla="*/ 124691 h 597203"/>
              <a:gd name="connsiteX4" fmla="*/ 42426 w 991243"/>
              <a:gd name="connsiteY4" fmla="*/ 138546 h 597203"/>
              <a:gd name="connsiteX5" fmla="*/ 139408 w 991243"/>
              <a:gd name="connsiteY5" fmla="*/ 193964 h 597203"/>
              <a:gd name="connsiteX6" fmla="*/ 180972 w 991243"/>
              <a:gd name="connsiteY6" fmla="*/ 277091 h 597203"/>
              <a:gd name="connsiteX7" fmla="*/ 194826 w 991243"/>
              <a:gd name="connsiteY7" fmla="*/ 332509 h 597203"/>
              <a:gd name="connsiteX8" fmla="*/ 333372 w 991243"/>
              <a:gd name="connsiteY8" fmla="*/ 346364 h 597203"/>
              <a:gd name="connsiteX9" fmla="*/ 388790 w 991243"/>
              <a:gd name="connsiteY9" fmla="*/ 360218 h 597203"/>
              <a:gd name="connsiteX10" fmla="*/ 402645 w 991243"/>
              <a:gd name="connsiteY10" fmla="*/ 401782 h 597203"/>
              <a:gd name="connsiteX11" fmla="*/ 430354 w 991243"/>
              <a:gd name="connsiteY11" fmla="*/ 443346 h 597203"/>
              <a:gd name="connsiteX12" fmla="*/ 513481 w 991243"/>
              <a:gd name="connsiteY12" fmla="*/ 498764 h 597203"/>
              <a:gd name="connsiteX13" fmla="*/ 596608 w 991243"/>
              <a:gd name="connsiteY13" fmla="*/ 540327 h 597203"/>
              <a:gd name="connsiteX14" fmla="*/ 679735 w 991243"/>
              <a:gd name="connsiteY14" fmla="*/ 554182 h 597203"/>
              <a:gd name="connsiteX15" fmla="*/ 665881 w 991243"/>
              <a:gd name="connsiteY15" fmla="*/ 512618 h 597203"/>
              <a:gd name="connsiteX16" fmla="*/ 693590 w 991243"/>
              <a:gd name="connsiteY16" fmla="*/ 332509 h 597203"/>
              <a:gd name="connsiteX17" fmla="*/ 707445 w 991243"/>
              <a:gd name="connsiteY17" fmla="*/ 290946 h 597203"/>
              <a:gd name="connsiteX18" fmla="*/ 749008 w 991243"/>
              <a:gd name="connsiteY18" fmla="*/ 277091 h 597203"/>
              <a:gd name="connsiteX19" fmla="*/ 735154 w 991243"/>
              <a:gd name="connsiteY19" fmla="*/ 235527 h 597203"/>
              <a:gd name="connsiteX20" fmla="*/ 818281 w 991243"/>
              <a:gd name="connsiteY20" fmla="*/ 207818 h 597203"/>
              <a:gd name="connsiteX21" fmla="*/ 942972 w 991243"/>
              <a:gd name="connsiteY21" fmla="*/ 138546 h 597203"/>
              <a:gd name="connsiteX22" fmla="*/ 956826 w 991243"/>
              <a:gd name="connsiteY22" fmla="*/ 55418 h 597203"/>
              <a:gd name="connsiteX23" fmla="*/ 873699 w 991243"/>
              <a:gd name="connsiteY23" fmla="*/ 0 h 597203"/>
              <a:gd name="connsiteX24" fmla="*/ 845990 w 991243"/>
              <a:gd name="connsiteY24" fmla="*/ 41564 h 597203"/>
              <a:gd name="connsiteX25" fmla="*/ 762863 w 991243"/>
              <a:gd name="connsiteY25" fmla="*/ 83127 h 597203"/>
              <a:gd name="connsiteX26" fmla="*/ 596608 w 991243"/>
              <a:gd name="connsiteY26" fmla="*/ 55418 h 597203"/>
              <a:gd name="connsiteX27" fmla="*/ 527335 w 991243"/>
              <a:gd name="connsiteY27" fmla="*/ 41564 h 597203"/>
              <a:gd name="connsiteX28" fmla="*/ 458063 w 991243"/>
              <a:gd name="connsiteY28" fmla="*/ 27709 h 597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91243" h="597203">
                <a:moveTo>
                  <a:pt x="458063" y="27709"/>
                </a:moveTo>
                <a:lnTo>
                  <a:pt x="458063" y="27709"/>
                </a:lnTo>
                <a:cubicBezTo>
                  <a:pt x="314899" y="32327"/>
                  <a:pt x="168692" y="11841"/>
                  <a:pt x="28572" y="41564"/>
                </a:cubicBezTo>
                <a:cubicBezTo>
                  <a:pt x="0" y="47625"/>
                  <a:pt x="863" y="124691"/>
                  <a:pt x="863" y="124691"/>
                </a:cubicBezTo>
                <a:cubicBezTo>
                  <a:pt x="14717" y="129309"/>
                  <a:pt x="29746" y="131301"/>
                  <a:pt x="42426" y="138546"/>
                </a:cubicBezTo>
                <a:cubicBezTo>
                  <a:pt x="159853" y="205647"/>
                  <a:pt x="44111" y="162197"/>
                  <a:pt x="139408" y="193964"/>
                </a:cubicBezTo>
                <a:cubicBezTo>
                  <a:pt x="169767" y="239502"/>
                  <a:pt x="166632" y="226902"/>
                  <a:pt x="180972" y="277091"/>
                </a:cubicBezTo>
                <a:cubicBezTo>
                  <a:pt x="186203" y="295400"/>
                  <a:pt x="177492" y="324630"/>
                  <a:pt x="194826" y="332509"/>
                </a:cubicBezTo>
                <a:cubicBezTo>
                  <a:pt x="237078" y="351715"/>
                  <a:pt x="287190" y="341746"/>
                  <a:pt x="333372" y="346364"/>
                </a:cubicBezTo>
                <a:cubicBezTo>
                  <a:pt x="351845" y="350982"/>
                  <a:pt x="373921" y="348323"/>
                  <a:pt x="388790" y="360218"/>
                </a:cubicBezTo>
                <a:cubicBezTo>
                  <a:pt x="400194" y="369341"/>
                  <a:pt x="396114" y="388720"/>
                  <a:pt x="402645" y="401782"/>
                </a:cubicBezTo>
                <a:cubicBezTo>
                  <a:pt x="410092" y="416675"/>
                  <a:pt x="417823" y="432381"/>
                  <a:pt x="430354" y="443346"/>
                </a:cubicBezTo>
                <a:cubicBezTo>
                  <a:pt x="455416" y="465276"/>
                  <a:pt x="485772" y="480291"/>
                  <a:pt x="513481" y="498764"/>
                </a:cubicBezTo>
                <a:cubicBezTo>
                  <a:pt x="567195" y="534573"/>
                  <a:pt x="539249" y="521208"/>
                  <a:pt x="596608" y="540327"/>
                </a:cubicBezTo>
                <a:cubicBezTo>
                  <a:pt x="609447" y="548887"/>
                  <a:pt x="658225" y="597203"/>
                  <a:pt x="679735" y="554182"/>
                </a:cubicBezTo>
                <a:cubicBezTo>
                  <a:pt x="686266" y="541120"/>
                  <a:pt x="670499" y="526473"/>
                  <a:pt x="665881" y="512618"/>
                </a:cubicBezTo>
                <a:cubicBezTo>
                  <a:pt x="677047" y="412123"/>
                  <a:pt x="671773" y="408864"/>
                  <a:pt x="693590" y="332509"/>
                </a:cubicBezTo>
                <a:cubicBezTo>
                  <a:pt x="697602" y="318467"/>
                  <a:pt x="697119" y="301272"/>
                  <a:pt x="707445" y="290946"/>
                </a:cubicBezTo>
                <a:cubicBezTo>
                  <a:pt x="717771" y="280620"/>
                  <a:pt x="735154" y="281709"/>
                  <a:pt x="749008" y="277091"/>
                </a:cubicBezTo>
                <a:cubicBezTo>
                  <a:pt x="744390" y="263236"/>
                  <a:pt x="724827" y="245854"/>
                  <a:pt x="735154" y="235527"/>
                </a:cubicBezTo>
                <a:cubicBezTo>
                  <a:pt x="755807" y="214874"/>
                  <a:pt x="793979" y="224020"/>
                  <a:pt x="818281" y="207818"/>
                </a:cubicBezTo>
                <a:cubicBezTo>
                  <a:pt x="913559" y="144299"/>
                  <a:pt x="869815" y="162931"/>
                  <a:pt x="942972" y="138546"/>
                </a:cubicBezTo>
                <a:cubicBezTo>
                  <a:pt x="961342" y="110991"/>
                  <a:pt x="991243" y="89835"/>
                  <a:pt x="956826" y="55418"/>
                </a:cubicBezTo>
                <a:cubicBezTo>
                  <a:pt x="933278" y="31870"/>
                  <a:pt x="873699" y="0"/>
                  <a:pt x="873699" y="0"/>
                </a:cubicBezTo>
                <a:cubicBezTo>
                  <a:pt x="864463" y="13855"/>
                  <a:pt x="857764" y="29790"/>
                  <a:pt x="845990" y="41564"/>
                </a:cubicBezTo>
                <a:cubicBezTo>
                  <a:pt x="819133" y="68421"/>
                  <a:pt x="796667" y="71859"/>
                  <a:pt x="762863" y="83127"/>
                </a:cubicBezTo>
                <a:cubicBezTo>
                  <a:pt x="599608" y="50477"/>
                  <a:pt x="802826" y="89787"/>
                  <a:pt x="596608" y="55418"/>
                </a:cubicBezTo>
                <a:cubicBezTo>
                  <a:pt x="573380" y="51547"/>
                  <a:pt x="550814" y="43370"/>
                  <a:pt x="527335" y="41564"/>
                </a:cubicBezTo>
                <a:cubicBezTo>
                  <a:pt x="490498" y="38731"/>
                  <a:pt x="469608" y="30018"/>
                  <a:pt x="458063" y="27709"/>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7" name="Freeform 16"/>
          <p:cNvSpPr/>
          <p:nvPr/>
        </p:nvSpPr>
        <p:spPr>
          <a:xfrm rot="20378063">
            <a:off x="2877923" y="4022505"/>
            <a:ext cx="792088" cy="360040"/>
          </a:xfrm>
          <a:custGeom>
            <a:avLst/>
            <a:gdLst>
              <a:gd name="connsiteX0" fmla="*/ 217007 w 989454"/>
              <a:gd name="connsiteY0" fmla="*/ 27709 h 498764"/>
              <a:gd name="connsiteX1" fmla="*/ 217007 w 989454"/>
              <a:gd name="connsiteY1" fmla="*/ 27709 h 498764"/>
              <a:gd name="connsiteX2" fmla="*/ 106170 w 989454"/>
              <a:gd name="connsiteY2" fmla="*/ 69273 h 498764"/>
              <a:gd name="connsiteX3" fmla="*/ 64607 w 989454"/>
              <a:gd name="connsiteY3" fmla="*/ 83127 h 498764"/>
              <a:gd name="connsiteX4" fmla="*/ 50752 w 989454"/>
              <a:gd name="connsiteY4" fmla="*/ 221673 h 498764"/>
              <a:gd name="connsiteX5" fmla="*/ 36898 w 989454"/>
              <a:gd name="connsiteY5" fmla="*/ 304800 h 498764"/>
              <a:gd name="connsiteX6" fmla="*/ 23043 w 989454"/>
              <a:gd name="connsiteY6" fmla="*/ 374073 h 498764"/>
              <a:gd name="connsiteX7" fmla="*/ 300134 w 989454"/>
              <a:gd name="connsiteY7" fmla="*/ 360218 h 498764"/>
              <a:gd name="connsiteX8" fmla="*/ 452534 w 989454"/>
              <a:gd name="connsiteY8" fmla="*/ 360218 h 498764"/>
              <a:gd name="connsiteX9" fmla="*/ 410970 w 989454"/>
              <a:gd name="connsiteY9" fmla="*/ 387927 h 498764"/>
              <a:gd name="connsiteX10" fmla="*/ 341698 w 989454"/>
              <a:gd name="connsiteY10" fmla="*/ 415636 h 498764"/>
              <a:gd name="connsiteX11" fmla="*/ 258570 w 989454"/>
              <a:gd name="connsiteY11" fmla="*/ 443345 h 498764"/>
              <a:gd name="connsiteX12" fmla="*/ 217007 w 989454"/>
              <a:gd name="connsiteY12" fmla="*/ 457200 h 498764"/>
              <a:gd name="connsiteX13" fmla="*/ 106170 w 989454"/>
              <a:gd name="connsiteY13" fmla="*/ 484909 h 498764"/>
              <a:gd name="connsiteX14" fmla="*/ 147734 w 989454"/>
              <a:gd name="connsiteY14" fmla="*/ 498764 h 498764"/>
              <a:gd name="connsiteX15" fmla="*/ 300134 w 989454"/>
              <a:gd name="connsiteY15" fmla="*/ 471054 h 498764"/>
              <a:gd name="connsiteX16" fmla="*/ 424825 w 989454"/>
              <a:gd name="connsiteY16" fmla="*/ 457200 h 498764"/>
              <a:gd name="connsiteX17" fmla="*/ 466389 w 989454"/>
              <a:gd name="connsiteY17" fmla="*/ 443345 h 498764"/>
              <a:gd name="connsiteX18" fmla="*/ 549516 w 989454"/>
              <a:gd name="connsiteY18" fmla="*/ 429491 h 498764"/>
              <a:gd name="connsiteX19" fmla="*/ 591080 w 989454"/>
              <a:gd name="connsiteY19" fmla="*/ 401782 h 498764"/>
              <a:gd name="connsiteX20" fmla="*/ 688061 w 989454"/>
              <a:gd name="connsiteY20" fmla="*/ 360218 h 498764"/>
              <a:gd name="connsiteX21" fmla="*/ 701916 w 989454"/>
              <a:gd name="connsiteY21" fmla="*/ 277091 h 498764"/>
              <a:gd name="connsiteX22" fmla="*/ 729625 w 989454"/>
              <a:gd name="connsiteY22" fmla="*/ 235527 h 498764"/>
              <a:gd name="connsiteX23" fmla="*/ 743480 w 989454"/>
              <a:gd name="connsiteY23" fmla="*/ 193964 h 498764"/>
              <a:gd name="connsiteX24" fmla="*/ 785043 w 989454"/>
              <a:gd name="connsiteY24" fmla="*/ 180109 h 498764"/>
              <a:gd name="connsiteX25" fmla="*/ 937443 w 989454"/>
              <a:gd name="connsiteY25" fmla="*/ 166254 h 498764"/>
              <a:gd name="connsiteX26" fmla="*/ 923589 w 989454"/>
              <a:gd name="connsiteY26" fmla="*/ 55418 h 498764"/>
              <a:gd name="connsiteX27" fmla="*/ 840461 w 989454"/>
              <a:gd name="connsiteY27" fmla="*/ 69273 h 498764"/>
              <a:gd name="connsiteX28" fmla="*/ 785043 w 989454"/>
              <a:gd name="connsiteY28" fmla="*/ 83127 h 498764"/>
              <a:gd name="connsiteX29" fmla="*/ 674207 w 989454"/>
              <a:gd name="connsiteY29" fmla="*/ 69273 h 498764"/>
              <a:gd name="connsiteX30" fmla="*/ 438680 w 989454"/>
              <a:gd name="connsiteY30" fmla="*/ 41564 h 498764"/>
              <a:gd name="connsiteX31" fmla="*/ 272425 w 989454"/>
              <a:gd name="connsiteY31" fmla="*/ 0 h 498764"/>
              <a:gd name="connsiteX32" fmla="*/ 272425 w 989454"/>
              <a:gd name="connsiteY32" fmla="*/ 83127 h 498764"/>
              <a:gd name="connsiteX33" fmla="*/ 230861 w 989454"/>
              <a:gd name="connsiteY33" fmla="*/ 69273 h 498764"/>
              <a:gd name="connsiteX34" fmla="*/ 217007 w 989454"/>
              <a:gd name="connsiteY34" fmla="*/ 27709 h 498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9454" h="498764">
                <a:moveTo>
                  <a:pt x="217007" y="27709"/>
                </a:moveTo>
                <a:lnTo>
                  <a:pt x="217007" y="27709"/>
                </a:lnTo>
                <a:lnTo>
                  <a:pt x="106170" y="69273"/>
                </a:lnTo>
                <a:cubicBezTo>
                  <a:pt x="92446" y="74264"/>
                  <a:pt x="69598" y="69403"/>
                  <a:pt x="64607" y="83127"/>
                </a:cubicBezTo>
                <a:cubicBezTo>
                  <a:pt x="48746" y="126745"/>
                  <a:pt x="56509" y="175619"/>
                  <a:pt x="50752" y="221673"/>
                </a:cubicBezTo>
                <a:cubicBezTo>
                  <a:pt x="47268" y="249547"/>
                  <a:pt x="41923" y="277162"/>
                  <a:pt x="36898" y="304800"/>
                </a:cubicBezTo>
                <a:cubicBezTo>
                  <a:pt x="32686" y="327968"/>
                  <a:pt x="0" y="369222"/>
                  <a:pt x="23043" y="374073"/>
                </a:cubicBezTo>
                <a:cubicBezTo>
                  <a:pt x="113538" y="393125"/>
                  <a:pt x="207770" y="364836"/>
                  <a:pt x="300134" y="360218"/>
                </a:cubicBezTo>
                <a:cubicBezTo>
                  <a:pt x="316401" y="357507"/>
                  <a:pt x="431234" y="328269"/>
                  <a:pt x="452534" y="360218"/>
                </a:cubicBezTo>
                <a:cubicBezTo>
                  <a:pt x="461770" y="374073"/>
                  <a:pt x="425863" y="380480"/>
                  <a:pt x="410970" y="387927"/>
                </a:cubicBezTo>
                <a:cubicBezTo>
                  <a:pt x="388726" y="399049"/>
                  <a:pt x="365070" y="407137"/>
                  <a:pt x="341698" y="415636"/>
                </a:cubicBezTo>
                <a:cubicBezTo>
                  <a:pt x="314248" y="425618"/>
                  <a:pt x="286279" y="434108"/>
                  <a:pt x="258570" y="443345"/>
                </a:cubicBezTo>
                <a:cubicBezTo>
                  <a:pt x="244716" y="447963"/>
                  <a:pt x="231175" y="453658"/>
                  <a:pt x="217007" y="457200"/>
                </a:cubicBezTo>
                <a:lnTo>
                  <a:pt x="106170" y="484909"/>
                </a:lnTo>
                <a:cubicBezTo>
                  <a:pt x="120025" y="489527"/>
                  <a:pt x="133130" y="498764"/>
                  <a:pt x="147734" y="498764"/>
                </a:cubicBezTo>
                <a:cubicBezTo>
                  <a:pt x="375093" y="498764"/>
                  <a:pt x="183227" y="490538"/>
                  <a:pt x="300134" y="471054"/>
                </a:cubicBezTo>
                <a:cubicBezTo>
                  <a:pt x="341384" y="464179"/>
                  <a:pt x="383261" y="461818"/>
                  <a:pt x="424825" y="457200"/>
                </a:cubicBezTo>
                <a:cubicBezTo>
                  <a:pt x="438680" y="452582"/>
                  <a:pt x="452133" y="446513"/>
                  <a:pt x="466389" y="443345"/>
                </a:cubicBezTo>
                <a:cubicBezTo>
                  <a:pt x="493811" y="437251"/>
                  <a:pt x="522866" y="438374"/>
                  <a:pt x="549516" y="429491"/>
                </a:cubicBezTo>
                <a:cubicBezTo>
                  <a:pt x="565313" y="424226"/>
                  <a:pt x="576623" y="410043"/>
                  <a:pt x="591080" y="401782"/>
                </a:cubicBezTo>
                <a:cubicBezTo>
                  <a:pt x="639015" y="374391"/>
                  <a:pt x="641432" y="375762"/>
                  <a:pt x="688061" y="360218"/>
                </a:cubicBezTo>
                <a:cubicBezTo>
                  <a:pt x="692679" y="332509"/>
                  <a:pt x="693033" y="303741"/>
                  <a:pt x="701916" y="277091"/>
                </a:cubicBezTo>
                <a:cubicBezTo>
                  <a:pt x="707182" y="261294"/>
                  <a:pt x="722178" y="250420"/>
                  <a:pt x="729625" y="235527"/>
                </a:cubicBezTo>
                <a:cubicBezTo>
                  <a:pt x="736156" y="222465"/>
                  <a:pt x="733154" y="204290"/>
                  <a:pt x="743480" y="193964"/>
                </a:cubicBezTo>
                <a:cubicBezTo>
                  <a:pt x="753806" y="183638"/>
                  <a:pt x="770586" y="182174"/>
                  <a:pt x="785043" y="180109"/>
                </a:cubicBezTo>
                <a:cubicBezTo>
                  <a:pt x="835540" y="172895"/>
                  <a:pt x="886643" y="170872"/>
                  <a:pt x="937443" y="166254"/>
                </a:cubicBezTo>
                <a:cubicBezTo>
                  <a:pt x="970417" y="67331"/>
                  <a:pt x="989454" y="99329"/>
                  <a:pt x="923589" y="55418"/>
                </a:cubicBezTo>
                <a:cubicBezTo>
                  <a:pt x="895880" y="60036"/>
                  <a:pt x="868007" y="63764"/>
                  <a:pt x="840461" y="69273"/>
                </a:cubicBezTo>
                <a:cubicBezTo>
                  <a:pt x="821790" y="73007"/>
                  <a:pt x="804084" y="83127"/>
                  <a:pt x="785043" y="83127"/>
                </a:cubicBezTo>
                <a:cubicBezTo>
                  <a:pt x="747810" y="83127"/>
                  <a:pt x="711113" y="74194"/>
                  <a:pt x="674207" y="69273"/>
                </a:cubicBezTo>
                <a:cubicBezTo>
                  <a:pt x="490427" y="44769"/>
                  <a:pt x="667781" y="64473"/>
                  <a:pt x="438680" y="41564"/>
                </a:cubicBezTo>
                <a:cubicBezTo>
                  <a:pt x="328902" y="4971"/>
                  <a:pt x="384363" y="18656"/>
                  <a:pt x="272425" y="0"/>
                </a:cubicBezTo>
                <a:cubicBezTo>
                  <a:pt x="287981" y="23334"/>
                  <a:pt x="330760" y="59793"/>
                  <a:pt x="272425" y="83127"/>
                </a:cubicBezTo>
                <a:cubicBezTo>
                  <a:pt x="258865" y="88551"/>
                  <a:pt x="244716" y="73891"/>
                  <a:pt x="230861" y="69273"/>
                </a:cubicBezTo>
                <a:lnTo>
                  <a:pt x="217007" y="27709"/>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8" name="Freeform 17"/>
          <p:cNvSpPr/>
          <p:nvPr/>
        </p:nvSpPr>
        <p:spPr>
          <a:xfrm>
            <a:off x="2411760" y="4437112"/>
            <a:ext cx="432048" cy="360040"/>
          </a:xfrm>
          <a:custGeom>
            <a:avLst/>
            <a:gdLst>
              <a:gd name="connsiteX0" fmla="*/ 27709 w 656588"/>
              <a:gd name="connsiteY0" fmla="*/ 396444 h 798225"/>
              <a:gd name="connsiteX1" fmla="*/ 27709 w 656588"/>
              <a:gd name="connsiteY1" fmla="*/ 396444 h 798225"/>
              <a:gd name="connsiteX2" fmla="*/ 13855 w 656588"/>
              <a:gd name="connsiteY2" fmla="*/ 562698 h 798225"/>
              <a:gd name="connsiteX3" fmla="*/ 55419 w 656588"/>
              <a:gd name="connsiteY3" fmla="*/ 548844 h 798225"/>
              <a:gd name="connsiteX4" fmla="*/ 41564 w 656588"/>
              <a:gd name="connsiteY4" fmla="*/ 590407 h 798225"/>
              <a:gd name="connsiteX5" fmla="*/ 0 w 656588"/>
              <a:gd name="connsiteY5" fmla="*/ 631971 h 798225"/>
              <a:gd name="connsiteX6" fmla="*/ 221673 w 656588"/>
              <a:gd name="connsiteY6" fmla="*/ 645825 h 798225"/>
              <a:gd name="connsiteX7" fmla="*/ 290946 w 656588"/>
              <a:gd name="connsiteY7" fmla="*/ 659680 h 798225"/>
              <a:gd name="connsiteX8" fmla="*/ 180109 w 656588"/>
              <a:gd name="connsiteY8" fmla="*/ 701244 h 798225"/>
              <a:gd name="connsiteX9" fmla="*/ 138546 w 656588"/>
              <a:gd name="connsiteY9" fmla="*/ 728953 h 798225"/>
              <a:gd name="connsiteX10" fmla="*/ 55419 w 656588"/>
              <a:gd name="connsiteY10" fmla="*/ 742807 h 798225"/>
              <a:gd name="connsiteX11" fmla="*/ 138546 w 656588"/>
              <a:gd name="connsiteY11" fmla="*/ 798225 h 798225"/>
              <a:gd name="connsiteX12" fmla="*/ 221673 w 656588"/>
              <a:gd name="connsiteY12" fmla="*/ 770516 h 798225"/>
              <a:gd name="connsiteX13" fmla="*/ 304800 w 656588"/>
              <a:gd name="connsiteY13" fmla="*/ 715098 h 798225"/>
              <a:gd name="connsiteX14" fmla="*/ 346364 w 656588"/>
              <a:gd name="connsiteY14" fmla="*/ 631971 h 798225"/>
              <a:gd name="connsiteX15" fmla="*/ 429491 w 656588"/>
              <a:gd name="connsiteY15" fmla="*/ 604262 h 798225"/>
              <a:gd name="connsiteX16" fmla="*/ 443346 w 656588"/>
              <a:gd name="connsiteY16" fmla="*/ 438007 h 798225"/>
              <a:gd name="connsiteX17" fmla="*/ 484909 w 656588"/>
              <a:gd name="connsiteY17" fmla="*/ 410298 h 798225"/>
              <a:gd name="connsiteX18" fmla="*/ 609600 w 656588"/>
              <a:gd name="connsiteY18" fmla="*/ 382589 h 798225"/>
              <a:gd name="connsiteX19" fmla="*/ 651164 w 656588"/>
              <a:gd name="connsiteY19" fmla="*/ 354880 h 798225"/>
              <a:gd name="connsiteX20" fmla="*/ 637309 w 656588"/>
              <a:gd name="connsiteY20" fmla="*/ 313316 h 798225"/>
              <a:gd name="connsiteX21" fmla="*/ 554182 w 656588"/>
              <a:gd name="connsiteY21" fmla="*/ 271753 h 798225"/>
              <a:gd name="connsiteX22" fmla="*/ 512619 w 656588"/>
              <a:gd name="connsiteY22" fmla="*/ 285607 h 798225"/>
              <a:gd name="connsiteX23" fmla="*/ 484909 w 656588"/>
              <a:gd name="connsiteY23" fmla="*/ 313316 h 798225"/>
              <a:gd name="connsiteX24" fmla="*/ 443346 w 656588"/>
              <a:gd name="connsiteY24" fmla="*/ 341025 h 798225"/>
              <a:gd name="connsiteX25" fmla="*/ 387928 w 656588"/>
              <a:gd name="connsiteY25" fmla="*/ 327171 h 798225"/>
              <a:gd name="connsiteX26" fmla="*/ 332509 w 656588"/>
              <a:gd name="connsiteY26" fmla="*/ 244044 h 798225"/>
              <a:gd name="connsiteX27" fmla="*/ 360219 w 656588"/>
              <a:gd name="connsiteY27" fmla="*/ 133207 h 798225"/>
              <a:gd name="connsiteX28" fmla="*/ 374073 w 656588"/>
              <a:gd name="connsiteY28" fmla="*/ 91644 h 798225"/>
              <a:gd name="connsiteX29" fmla="*/ 415637 w 656588"/>
              <a:gd name="connsiteY29" fmla="*/ 77789 h 798225"/>
              <a:gd name="connsiteX30" fmla="*/ 401782 w 656588"/>
              <a:gd name="connsiteY30" fmla="*/ 8516 h 798225"/>
              <a:gd name="connsiteX31" fmla="*/ 387928 w 656588"/>
              <a:gd name="connsiteY31" fmla="*/ 63934 h 798225"/>
              <a:gd name="connsiteX32" fmla="*/ 374073 w 656588"/>
              <a:gd name="connsiteY32" fmla="*/ 105498 h 798225"/>
              <a:gd name="connsiteX33" fmla="*/ 332509 w 656588"/>
              <a:gd name="connsiteY33" fmla="*/ 119353 h 798225"/>
              <a:gd name="connsiteX34" fmla="*/ 249382 w 656588"/>
              <a:gd name="connsiteY34" fmla="*/ 133207 h 798225"/>
              <a:gd name="connsiteX35" fmla="*/ 221673 w 656588"/>
              <a:gd name="connsiteY35" fmla="*/ 174771 h 798225"/>
              <a:gd name="connsiteX36" fmla="*/ 207819 w 656588"/>
              <a:gd name="connsiteY36" fmla="*/ 216334 h 798225"/>
              <a:gd name="connsiteX37" fmla="*/ 138546 w 656588"/>
              <a:gd name="connsiteY37" fmla="*/ 271753 h 798225"/>
              <a:gd name="connsiteX38" fmla="*/ 83128 w 656588"/>
              <a:gd name="connsiteY38" fmla="*/ 368734 h 798225"/>
              <a:gd name="connsiteX39" fmla="*/ 27709 w 656588"/>
              <a:gd name="connsiteY39" fmla="*/ 396444 h 798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56588" h="798225">
                <a:moveTo>
                  <a:pt x="27709" y="396444"/>
                </a:moveTo>
                <a:lnTo>
                  <a:pt x="27709" y="396444"/>
                </a:lnTo>
                <a:cubicBezTo>
                  <a:pt x="23091" y="451862"/>
                  <a:pt x="3907" y="507985"/>
                  <a:pt x="13855" y="562698"/>
                </a:cubicBezTo>
                <a:cubicBezTo>
                  <a:pt x="16468" y="577066"/>
                  <a:pt x="45092" y="538517"/>
                  <a:pt x="55419" y="548844"/>
                </a:cubicBezTo>
                <a:cubicBezTo>
                  <a:pt x="65745" y="559170"/>
                  <a:pt x="49665" y="578256"/>
                  <a:pt x="41564" y="590407"/>
                </a:cubicBezTo>
                <a:cubicBezTo>
                  <a:pt x="30695" y="606710"/>
                  <a:pt x="13855" y="618116"/>
                  <a:pt x="0" y="631971"/>
                </a:cubicBezTo>
                <a:cubicBezTo>
                  <a:pt x="73891" y="636589"/>
                  <a:pt x="147971" y="638806"/>
                  <a:pt x="221673" y="645825"/>
                </a:cubicBezTo>
                <a:cubicBezTo>
                  <a:pt x="245115" y="648058"/>
                  <a:pt x="283499" y="637340"/>
                  <a:pt x="290946" y="659680"/>
                </a:cubicBezTo>
                <a:cubicBezTo>
                  <a:pt x="296519" y="676399"/>
                  <a:pt x="183630" y="700364"/>
                  <a:pt x="180109" y="701244"/>
                </a:cubicBezTo>
                <a:cubicBezTo>
                  <a:pt x="166255" y="710480"/>
                  <a:pt x="154342" y="723688"/>
                  <a:pt x="138546" y="728953"/>
                </a:cubicBezTo>
                <a:cubicBezTo>
                  <a:pt x="111896" y="737836"/>
                  <a:pt x="55419" y="714716"/>
                  <a:pt x="55419" y="742807"/>
                </a:cubicBezTo>
                <a:cubicBezTo>
                  <a:pt x="55419" y="776109"/>
                  <a:pt x="138546" y="798225"/>
                  <a:pt x="138546" y="798225"/>
                </a:cubicBezTo>
                <a:cubicBezTo>
                  <a:pt x="166255" y="788989"/>
                  <a:pt x="197371" y="786718"/>
                  <a:pt x="221673" y="770516"/>
                </a:cubicBezTo>
                <a:lnTo>
                  <a:pt x="304800" y="715098"/>
                </a:lnTo>
                <a:cubicBezTo>
                  <a:pt x="312349" y="692451"/>
                  <a:pt x="323747" y="646106"/>
                  <a:pt x="346364" y="631971"/>
                </a:cubicBezTo>
                <a:cubicBezTo>
                  <a:pt x="371132" y="616491"/>
                  <a:pt x="429491" y="604262"/>
                  <a:pt x="429491" y="604262"/>
                </a:cubicBezTo>
                <a:cubicBezTo>
                  <a:pt x="434109" y="548844"/>
                  <a:pt x="428069" y="491478"/>
                  <a:pt x="443346" y="438007"/>
                </a:cubicBezTo>
                <a:cubicBezTo>
                  <a:pt x="447920" y="421997"/>
                  <a:pt x="470016" y="417744"/>
                  <a:pt x="484909" y="410298"/>
                </a:cubicBezTo>
                <a:cubicBezTo>
                  <a:pt x="519013" y="393246"/>
                  <a:pt x="577680" y="387909"/>
                  <a:pt x="609600" y="382589"/>
                </a:cubicBezTo>
                <a:cubicBezTo>
                  <a:pt x="623455" y="373353"/>
                  <a:pt x="644980" y="370340"/>
                  <a:pt x="651164" y="354880"/>
                </a:cubicBezTo>
                <a:cubicBezTo>
                  <a:pt x="656588" y="341320"/>
                  <a:pt x="646432" y="324720"/>
                  <a:pt x="637309" y="313316"/>
                </a:cubicBezTo>
                <a:cubicBezTo>
                  <a:pt x="617776" y="288899"/>
                  <a:pt x="581563" y="280880"/>
                  <a:pt x="554182" y="271753"/>
                </a:cubicBezTo>
                <a:cubicBezTo>
                  <a:pt x="540328" y="276371"/>
                  <a:pt x="525142" y="278094"/>
                  <a:pt x="512619" y="285607"/>
                </a:cubicBezTo>
                <a:cubicBezTo>
                  <a:pt x="501418" y="292327"/>
                  <a:pt x="495109" y="305156"/>
                  <a:pt x="484909" y="313316"/>
                </a:cubicBezTo>
                <a:cubicBezTo>
                  <a:pt x="471907" y="323718"/>
                  <a:pt x="457200" y="331789"/>
                  <a:pt x="443346" y="341025"/>
                </a:cubicBezTo>
                <a:cubicBezTo>
                  <a:pt x="424873" y="336407"/>
                  <a:pt x="404460" y="336618"/>
                  <a:pt x="387928" y="327171"/>
                </a:cubicBezTo>
                <a:cubicBezTo>
                  <a:pt x="345195" y="302752"/>
                  <a:pt x="345735" y="283719"/>
                  <a:pt x="332509" y="244044"/>
                </a:cubicBezTo>
                <a:cubicBezTo>
                  <a:pt x="341746" y="207098"/>
                  <a:pt x="348176" y="169336"/>
                  <a:pt x="360219" y="133207"/>
                </a:cubicBezTo>
                <a:cubicBezTo>
                  <a:pt x="364837" y="119353"/>
                  <a:pt x="363747" y="101970"/>
                  <a:pt x="374073" y="91644"/>
                </a:cubicBezTo>
                <a:cubicBezTo>
                  <a:pt x="384400" y="81317"/>
                  <a:pt x="401782" y="82407"/>
                  <a:pt x="415637" y="77789"/>
                </a:cubicBezTo>
                <a:cubicBezTo>
                  <a:pt x="411019" y="54698"/>
                  <a:pt x="422844" y="19047"/>
                  <a:pt x="401782" y="8516"/>
                </a:cubicBezTo>
                <a:cubicBezTo>
                  <a:pt x="384751" y="0"/>
                  <a:pt x="393159" y="45625"/>
                  <a:pt x="387928" y="63934"/>
                </a:cubicBezTo>
                <a:cubicBezTo>
                  <a:pt x="383916" y="77976"/>
                  <a:pt x="384400" y="95171"/>
                  <a:pt x="374073" y="105498"/>
                </a:cubicBezTo>
                <a:cubicBezTo>
                  <a:pt x="363746" y="115825"/>
                  <a:pt x="346765" y="116185"/>
                  <a:pt x="332509" y="119353"/>
                </a:cubicBezTo>
                <a:cubicBezTo>
                  <a:pt x="305087" y="125447"/>
                  <a:pt x="277091" y="128589"/>
                  <a:pt x="249382" y="133207"/>
                </a:cubicBezTo>
                <a:cubicBezTo>
                  <a:pt x="240146" y="147062"/>
                  <a:pt x="229120" y="159878"/>
                  <a:pt x="221673" y="174771"/>
                </a:cubicBezTo>
                <a:cubicBezTo>
                  <a:pt x="215142" y="187833"/>
                  <a:pt x="215333" y="203811"/>
                  <a:pt x="207819" y="216334"/>
                </a:cubicBezTo>
                <a:cubicBezTo>
                  <a:pt x="194658" y="238269"/>
                  <a:pt x="157424" y="259167"/>
                  <a:pt x="138546" y="271753"/>
                </a:cubicBezTo>
                <a:cubicBezTo>
                  <a:pt x="117449" y="377235"/>
                  <a:pt x="147096" y="313904"/>
                  <a:pt x="83128" y="368734"/>
                </a:cubicBezTo>
                <a:cubicBezTo>
                  <a:pt x="63293" y="385736"/>
                  <a:pt x="36945" y="391826"/>
                  <a:pt x="27709" y="396444"/>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9" name="Freeform 18"/>
          <p:cNvSpPr/>
          <p:nvPr/>
        </p:nvSpPr>
        <p:spPr>
          <a:xfrm>
            <a:off x="2040851" y="2852936"/>
            <a:ext cx="590163" cy="336802"/>
          </a:xfrm>
          <a:custGeom>
            <a:avLst/>
            <a:gdLst>
              <a:gd name="connsiteX0" fmla="*/ 101113 w 745869"/>
              <a:gd name="connsiteY0" fmla="*/ 13062 h 463854"/>
              <a:gd name="connsiteX1" fmla="*/ 101113 w 745869"/>
              <a:gd name="connsiteY1" fmla="*/ 13062 h 463854"/>
              <a:gd name="connsiteX2" fmla="*/ 31840 w 745869"/>
              <a:gd name="connsiteY2" fmla="*/ 110043 h 463854"/>
              <a:gd name="connsiteX3" fmla="*/ 4131 w 745869"/>
              <a:gd name="connsiteY3" fmla="*/ 137753 h 463854"/>
              <a:gd name="connsiteX4" fmla="*/ 45695 w 745869"/>
              <a:gd name="connsiteY4" fmla="*/ 151607 h 463854"/>
              <a:gd name="connsiteX5" fmla="*/ 87258 w 745869"/>
              <a:gd name="connsiteY5" fmla="*/ 137753 h 463854"/>
              <a:gd name="connsiteX6" fmla="*/ 101113 w 745869"/>
              <a:gd name="connsiteY6" fmla="*/ 179316 h 463854"/>
              <a:gd name="connsiteX7" fmla="*/ 114967 w 745869"/>
              <a:gd name="connsiteY7" fmla="*/ 248589 h 463854"/>
              <a:gd name="connsiteX8" fmla="*/ 225804 w 745869"/>
              <a:gd name="connsiteY8" fmla="*/ 276298 h 463854"/>
              <a:gd name="connsiteX9" fmla="*/ 267367 w 745869"/>
              <a:gd name="connsiteY9" fmla="*/ 304007 h 463854"/>
              <a:gd name="connsiteX10" fmla="*/ 253513 w 745869"/>
              <a:gd name="connsiteY10" fmla="*/ 262443 h 463854"/>
              <a:gd name="connsiteX11" fmla="*/ 239658 w 745869"/>
              <a:gd name="connsiteY11" fmla="*/ 331716 h 463854"/>
              <a:gd name="connsiteX12" fmla="*/ 225804 w 745869"/>
              <a:gd name="connsiteY12" fmla="*/ 373280 h 463854"/>
              <a:gd name="connsiteX13" fmla="*/ 198095 w 745869"/>
              <a:gd name="connsiteY13" fmla="*/ 414843 h 463854"/>
              <a:gd name="connsiteX14" fmla="*/ 184240 w 745869"/>
              <a:gd name="connsiteY14" fmla="*/ 456407 h 463854"/>
              <a:gd name="connsiteX15" fmla="*/ 225804 w 745869"/>
              <a:gd name="connsiteY15" fmla="*/ 428698 h 463854"/>
              <a:gd name="connsiteX16" fmla="*/ 267367 w 745869"/>
              <a:gd name="connsiteY16" fmla="*/ 414843 h 463854"/>
              <a:gd name="connsiteX17" fmla="*/ 295077 w 745869"/>
              <a:gd name="connsiteY17" fmla="*/ 387134 h 463854"/>
              <a:gd name="connsiteX18" fmla="*/ 336640 w 745869"/>
              <a:gd name="connsiteY18" fmla="*/ 304007 h 463854"/>
              <a:gd name="connsiteX19" fmla="*/ 378204 w 745869"/>
              <a:gd name="connsiteY19" fmla="*/ 276298 h 463854"/>
              <a:gd name="connsiteX20" fmla="*/ 405913 w 745869"/>
              <a:gd name="connsiteY20" fmla="*/ 234734 h 463854"/>
              <a:gd name="connsiteX21" fmla="*/ 572167 w 745869"/>
              <a:gd name="connsiteY21" fmla="*/ 151607 h 463854"/>
              <a:gd name="connsiteX22" fmla="*/ 655295 w 745869"/>
              <a:gd name="connsiteY22" fmla="*/ 123898 h 463854"/>
              <a:gd name="connsiteX23" fmla="*/ 696858 w 745869"/>
              <a:gd name="connsiteY23" fmla="*/ 96189 h 463854"/>
              <a:gd name="connsiteX24" fmla="*/ 710713 w 745869"/>
              <a:gd name="connsiteY24" fmla="*/ 54625 h 463854"/>
              <a:gd name="connsiteX25" fmla="*/ 738422 w 745869"/>
              <a:gd name="connsiteY25" fmla="*/ 13062 h 463854"/>
              <a:gd name="connsiteX26" fmla="*/ 696858 w 745869"/>
              <a:gd name="connsiteY26" fmla="*/ 26916 h 463854"/>
              <a:gd name="connsiteX27" fmla="*/ 544458 w 745869"/>
              <a:gd name="connsiteY27" fmla="*/ 40771 h 463854"/>
              <a:gd name="connsiteX28" fmla="*/ 461331 w 745869"/>
              <a:gd name="connsiteY28" fmla="*/ 54625 h 463854"/>
              <a:gd name="connsiteX29" fmla="*/ 419767 w 745869"/>
              <a:gd name="connsiteY29" fmla="*/ 68480 h 463854"/>
              <a:gd name="connsiteX30" fmla="*/ 405913 w 745869"/>
              <a:gd name="connsiteY30" fmla="*/ 110043 h 463854"/>
              <a:gd name="connsiteX31" fmla="*/ 322786 w 745869"/>
              <a:gd name="connsiteY31" fmla="*/ 96189 h 463854"/>
              <a:gd name="connsiteX32" fmla="*/ 295077 w 745869"/>
              <a:gd name="connsiteY32" fmla="*/ 137753 h 463854"/>
              <a:gd name="connsiteX33" fmla="*/ 281222 w 745869"/>
              <a:gd name="connsiteY33" fmla="*/ 179316 h 463854"/>
              <a:gd name="connsiteX34" fmla="*/ 239658 w 745869"/>
              <a:gd name="connsiteY34" fmla="*/ 193171 h 463854"/>
              <a:gd name="connsiteX35" fmla="*/ 142677 w 745869"/>
              <a:gd name="connsiteY35" fmla="*/ 165462 h 463854"/>
              <a:gd name="connsiteX36" fmla="*/ 114967 w 745869"/>
              <a:gd name="connsiteY36" fmla="*/ 137753 h 463854"/>
              <a:gd name="connsiteX37" fmla="*/ 101113 w 745869"/>
              <a:gd name="connsiteY37" fmla="*/ 96189 h 463854"/>
              <a:gd name="connsiteX38" fmla="*/ 142677 w 745869"/>
              <a:gd name="connsiteY38" fmla="*/ 13062 h 463854"/>
              <a:gd name="connsiteX39" fmla="*/ 211949 w 745869"/>
              <a:gd name="connsiteY39" fmla="*/ 26916 h 463854"/>
              <a:gd name="connsiteX40" fmla="*/ 170386 w 745869"/>
              <a:gd name="connsiteY40" fmla="*/ 40771 h 463854"/>
              <a:gd name="connsiteX41" fmla="*/ 128822 w 745869"/>
              <a:gd name="connsiteY41" fmla="*/ 26916 h 463854"/>
              <a:gd name="connsiteX42" fmla="*/ 101113 w 745869"/>
              <a:gd name="connsiteY42" fmla="*/ 13062 h 463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745869" h="463854">
                <a:moveTo>
                  <a:pt x="101113" y="13062"/>
                </a:moveTo>
                <a:lnTo>
                  <a:pt x="101113" y="13062"/>
                </a:lnTo>
                <a:cubicBezTo>
                  <a:pt x="78022" y="45389"/>
                  <a:pt x="56230" y="78684"/>
                  <a:pt x="31840" y="110043"/>
                </a:cubicBezTo>
                <a:cubicBezTo>
                  <a:pt x="23820" y="120354"/>
                  <a:pt x="0" y="125361"/>
                  <a:pt x="4131" y="137753"/>
                </a:cubicBezTo>
                <a:cubicBezTo>
                  <a:pt x="8749" y="151608"/>
                  <a:pt x="31840" y="146989"/>
                  <a:pt x="45695" y="151607"/>
                </a:cubicBezTo>
                <a:cubicBezTo>
                  <a:pt x="59549" y="146989"/>
                  <a:pt x="74196" y="131222"/>
                  <a:pt x="87258" y="137753"/>
                </a:cubicBezTo>
                <a:cubicBezTo>
                  <a:pt x="100320" y="144284"/>
                  <a:pt x="97571" y="165148"/>
                  <a:pt x="101113" y="179316"/>
                </a:cubicBezTo>
                <a:cubicBezTo>
                  <a:pt x="106824" y="202161"/>
                  <a:pt x="96379" y="234132"/>
                  <a:pt x="114967" y="248589"/>
                </a:cubicBezTo>
                <a:cubicBezTo>
                  <a:pt x="145028" y="271970"/>
                  <a:pt x="225804" y="276298"/>
                  <a:pt x="225804" y="276298"/>
                </a:cubicBezTo>
                <a:cubicBezTo>
                  <a:pt x="239658" y="285534"/>
                  <a:pt x="252474" y="311454"/>
                  <a:pt x="267367" y="304007"/>
                </a:cubicBezTo>
                <a:cubicBezTo>
                  <a:pt x="280429" y="297476"/>
                  <a:pt x="263840" y="252116"/>
                  <a:pt x="253513" y="262443"/>
                </a:cubicBezTo>
                <a:cubicBezTo>
                  <a:pt x="236862" y="279094"/>
                  <a:pt x="245369" y="308871"/>
                  <a:pt x="239658" y="331716"/>
                </a:cubicBezTo>
                <a:cubicBezTo>
                  <a:pt x="236116" y="345884"/>
                  <a:pt x="232335" y="360218"/>
                  <a:pt x="225804" y="373280"/>
                </a:cubicBezTo>
                <a:cubicBezTo>
                  <a:pt x="218358" y="388173"/>
                  <a:pt x="205542" y="399950"/>
                  <a:pt x="198095" y="414843"/>
                </a:cubicBezTo>
                <a:cubicBezTo>
                  <a:pt x="191564" y="427905"/>
                  <a:pt x="171178" y="449876"/>
                  <a:pt x="184240" y="456407"/>
                </a:cubicBezTo>
                <a:cubicBezTo>
                  <a:pt x="199133" y="463854"/>
                  <a:pt x="210911" y="436145"/>
                  <a:pt x="225804" y="428698"/>
                </a:cubicBezTo>
                <a:cubicBezTo>
                  <a:pt x="238866" y="422167"/>
                  <a:pt x="253513" y="419461"/>
                  <a:pt x="267367" y="414843"/>
                </a:cubicBezTo>
                <a:cubicBezTo>
                  <a:pt x="276604" y="405607"/>
                  <a:pt x="288356" y="398335"/>
                  <a:pt x="295077" y="387134"/>
                </a:cubicBezTo>
                <a:cubicBezTo>
                  <a:pt x="328883" y="330791"/>
                  <a:pt x="284084" y="356563"/>
                  <a:pt x="336640" y="304007"/>
                </a:cubicBezTo>
                <a:cubicBezTo>
                  <a:pt x="348414" y="292233"/>
                  <a:pt x="364349" y="285534"/>
                  <a:pt x="378204" y="276298"/>
                </a:cubicBezTo>
                <a:cubicBezTo>
                  <a:pt x="387440" y="262443"/>
                  <a:pt x="393382" y="245699"/>
                  <a:pt x="405913" y="234734"/>
                </a:cubicBezTo>
                <a:cubicBezTo>
                  <a:pt x="472022" y="176888"/>
                  <a:pt x="493687" y="177766"/>
                  <a:pt x="572167" y="151607"/>
                </a:cubicBezTo>
                <a:cubicBezTo>
                  <a:pt x="572172" y="151605"/>
                  <a:pt x="655291" y="123901"/>
                  <a:pt x="655295" y="123898"/>
                </a:cubicBezTo>
                <a:lnTo>
                  <a:pt x="696858" y="96189"/>
                </a:lnTo>
                <a:cubicBezTo>
                  <a:pt x="701476" y="82334"/>
                  <a:pt x="704182" y="67687"/>
                  <a:pt x="710713" y="54625"/>
                </a:cubicBezTo>
                <a:cubicBezTo>
                  <a:pt x="718160" y="39732"/>
                  <a:pt x="745869" y="27955"/>
                  <a:pt x="738422" y="13062"/>
                </a:cubicBezTo>
                <a:cubicBezTo>
                  <a:pt x="731891" y="0"/>
                  <a:pt x="711315" y="24851"/>
                  <a:pt x="696858" y="26916"/>
                </a:cubicBezTo>
                <a:cubicBezTo>
                  <a:pt x="646361" y="34130"/>
                  <a:pt x="595118" y="34811"/>
                  <a:pt x="544458" y="40771"/>
                </a:cubicBezTo>
                <a:cubicBezTo>
                  <a:pt x="516559" y="44053"/>
                  <a:pt x="489040" y="50007"/>
                  <a:pt x="461331" y="54625"/>
                </a:cubicBezTo>
                <a:cubicBezTo>
                  <a:pt x="447476" y="59243"/>
                  <a:pt x="430094" y="58153"/>
                  <a:pt x="419767" y="68480"/>
                </a:cubicBezTo>
                <a:cubicBezTo>
                  <a:pt x="409441" y="78806"/>
                  <a:pt x="419955" y="106031"/>
                  <a:pt x="405913" y="110043"/>
                </a:cubicBezTo>
                <a:cubicBezTo>
                  <a:pt x="378903" y="117760"/>
                  <a:pt x="350495" y="100807"/>
                  <a:pt x="322786" y="96189"/>
                </a:cubicBezTo>
                <a:cubicBezTo>
                  <a:pt x="313550" y="110044"/>
                  <a:pt x="302524" y="122860"/>
                  <a:pt x="295077" y="137753"/>
                </a:cubicBezTo>
                <a:cubicBezTo>
                  <a:pt x="288546" y="150815"/>
                  <a:pt x="291549" y="168990"/>
                  <a:pt x="281222" y="179316"/>
                </a:cubicBezTo>
                <a:cubicBezTo>
                  <a:pt x="270895" y="189643"/>
                  <a:pt x="253513" y="188553"/>
                  <a:pt x="239658" y="193171"/>
                </a:cubicBezTo>
                <a:cubicBezTo>
                  <a:pt x="229310" y="190584"/>
                  <a:pt x="156872" y="173979"/>
                  <a:pt x="142677" y="165462"/>
                </a:cubicBezTo>
                <a:cubicBezTo>
                  <a:pt x="131476" y="158742"/>
                  <a:pt x="124204" y="146989"/>
                  <a:pt x="114967" y="137753"/>
                </a:cubicBezTo>
                <a:cubicBezTo>
                  <a:pt x="110349" y="123898"/>
                  <a:pt x="101113" y="110793"/>
                  <a:pt x="101113" y="96189"/>
                </a:cubicBezTo>
                <a:cubicBezTo>
                  <a:pt x="101113" y="45120"/>
                  <a:pt x="113180" y="42558"/>
                  <a:pt x="142677" y="13062"/>
                </a:cubicBezTo>
                <a:cubicBezTo>
                  <a:pt x="165768" y="17680"/>
                  <a:pt x="195298" y="10265"/>
                  <a:pt x="211949" y="26916"/>
                </a:cubicBezTo>
                <a:cubicBezTo>
                  <a:pt x="222275" y="37242"/>
                  <a:pt x="184990" y="40771"/>
                  <a:pt x="170386" y="40771"/>
                </a:cubicBezTo>
                <a:cubicBezTo>
                  <a:pt x="155782" y="40771"/>
                  <a:pt x="142990" y="30458"/>
                  <a:pt x="128822" y="26916"/>
                </a:cubicBezTo>
                <a:cubicBezTo>
                  <a:pt x="124342" y="25796"/>
                  <a:pt x="105731" y="15371"/>
                  <a:pt x="101113" y="13062"/>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cxnSp>
        <p:nvCxnSpPr>
          <p:cNvPr id="32" name="Straight Arrow Connector 31"/>
          <p:cNvCxnSpPr/>
          <p:nvPr/>
        </p:nvCxnSpPr>
        <p:spPr>
          <a:xfrm flipV="1">
            <a:off x="4572000" y="2204864"/>
            <a:ext cx="612000" cy="3600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8630" name="Rectangle 3"/>
          <p:cNvSpPr>
            <a:spLocks noChangeArrowheads="1"/>
          </p:cNvSpPr>
          <p:nvPr/>
        </p:nvSpPr>
        <p:spPr bwMode="auto">
          <a:xfrm>
            <a:off x="-180528" y="188640"/>
            <a:ext cx="5400600" cy="1862818"/>
          </a:xfrm>
          <a:prstGeom prst="rect">
            <a:avLst/>
          </a:prstGeom>
          <a:noFill/>
          <a:ln w="9525">
            <a:noFill/>
            <a:miter lim="800000"/>
            <a:headEnd/>
            <a:tailEnd/>
          </a:ln>
        </p:spPr>
        <p:txBody>
          <a:bodyPr wrap="square" anchor="ctr">
            <a:spAutoFit/>
          </a:bodyPr>
          <a:lstStyle/>
          <a:p>
            <a:pPr algn="ctr" eaLnBrk="0" hangingPunct="0">
              <a:lnSpc>
                <a:spcPts val="2300"/>
              </a:lnSpc>
            </a:pPr>
            <a:r>
              <a:rPr lang="en-US" altLang="ko-KR" sz="2400" b="1" dirty="0" smtClean="0">
                <a:latin typeface="Calibri" pitchFamily="34" charset="0"/>
                <a:ea typeface="Gulim" pitchFamily="34" charset="-127"/>
                <a:cs typeface="Times New Roman" pitchFamily="18" charset="0"/>
              </a:rPr>
              <a:t>God covers our sins</a:t>
            </a:r>
          </a:p>
          <a:p>
            <a:pPr algn="ctr" eaLnBrk="0" hangingPunct="0">
              <a:lnSpc>
                <a:spcPts val="2300"/>
              </a:lnSpc>
            </a:pPr>
            <a:r>
              <a:rPr lang="en-US" altLang="ko-KR" sz="2400" b="1" dirty="0" smtClean="0">
                <a:latin typeface="Calibri" pitchFamily="34" charset="0"/>
                <a:ea typeface="Gulim" pitchFamily="34" charset="-127"/>
                <a:cs typeface="Times New Roman" pitchFamily="18" charset="0"/>
              </a:rPr>
              <a:t>God cancels our debts</a:t>
            </a:r>
          </a:p>
          <a:p>
            <a:pPr algn="ctr" eaLnBrk="0" hangingPunct="0">
              <a:lnSpc>
                <a:spcPts val="2300"/>
              </a:lnSpc>
            </a:pPr>
            <a:r>
              <a:rPr lang="en-US" altLang="ko-KR" sz="2400" b="1" dirty="0" smtClean="0">
                <a:latin typeface="Calibri" pitchFamily="34" charset="0"/>
                <a:ea typeface="Gulim" pitchFamily="34" charset="-127"/>
                <a:cs typeface="Times New Roman" pitchFamily="18" charset="0"/>
              </a:rPr>
              <a:t>God sends away our sins </a:t>
            </a:r>
          </a:p>
          <a:p>
            <a:pPr algn="ctr" eaLnBrk="0" hangingPunct="0">
              <a:lnSpc>
                <a:spcPts val="2300"/>
              </a:lnSpc>
            </a:pPr>
            <a:r>
              <a:rPr lang="en-US" altLang="ko-KR" sz="2400" b="1" dirty="0" smtClean="0">
                <a:latin typeface="Calibri" pitchFamily="34" charset="0"/>
                <a:ea typeface="Gulim" pitchFamily="34" charset="-127"/>
                <a:cs typeface="Times New Roman" pitchFamily="18" charset="0"/>
              </a:rPr>
              <a:t>God frees us from our sins </a:t>
            </a:r>
          </a:p>
          <a:p>
            <a:pPr algn="ctr" eaLnBrk="0" hangingPunct="0">
              <a:lnSpc>
                <a:spcPts val="2300"/>
              </a:lnSpc>
            </a:pPr>
            <a:r>
              <a:rPr lang="en-US" altLang="ko-KR" sz="2400" b="1" dirty="0" smtClean="0">
                <a:latin typeface="Calibri" pitchFamily="34" charset="0"/>
                <a:ea typeface="Gulim" pitchFamily="34" charset="-127"/>
                <a:cs typeface="Times New Roman" pitchFamily="18" charset="0"/>
              </a:rPr>
              <a:t>God lifts off (</a:t>
            </a:r>
            <a:r>
              <a:rPr lang="en-US" altLang="ko-KR" sz="2400" b="1" dirty="0" err="1" smtClean="0">
                <a:latin typeface="Calibri" pitchFamily="34" charset="0"/>
                <a:ea typeface="Gulim" pitchFamily="34" charset="-127"/>
                <a:cs typeface="Times New Roman" pitchFamily="18" charset="0"/>
              </a:rPr>
              <a:t>nasa</a:t>
            </a:r>
            <a:r>
              <a:rPr lang="en-US" altLang="ko-KR" sz="2400" b="1" dirty="0" smtClean="0">
                <a:latin typeface="Calibri" pitchFamily="34" charset="0"/>
                <a:ea typeface="Gulim" pitchFamily="34" charset="-127"/>
                <a:cs typeface="Times New Roman" pitchFamily="18" charset="0"/>
              </a:rPr>
              <a:t>) our sins</a:t>
            </a:r>
          </a:p>
          <a:p>
            <a:pPr algn="ctr" eaLnBrk="0" hangingPunct="0">
              <a:lnSpc>
                <a:spcPts val="2300"/>
              </a:lnSpc>
            </a:pPr>
            <a:r>
              <a:rPr lang="en-US" altLang="ko-KR" sz="2400" b="1" dirty="0" smtClean="0">
                <a:latin typeface="Calibri" pitchFamily="34" charset="0"/>
                <a:ea typeface="Gulim" pitchFamily="34" charset="-127"/>
                <a:cs typeface="Times New Roman" pitchFamily="18" charset="0"/>
              </a:rPr>
              <a:t>God removes our sins from us</a:t>
            </a:r>
          </a:p>
        </p:txBody>
      </p:sp>
      <p:sp>
        <p:nvSpPr>
          <p:cNvPr id="27" name="Rectangle 26"/>
          <p:cNvSpPr/>
          <p:nvPr/>
        </p:nvSpPr>
        <p:spPr>
          <a:xfrm>
            <a:off x="6588224" y="44624"/>
            <a:ext cx="504056" cy="2926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Rectangle 27"/>
          <p:cNvSpPr/>
          <p:nvPr/>
        </p:nvSpPr>
        <p:spPr>
          <a:xfrm rot="16200000">
            <a:off x="6581944" y="-734368"/>
            <a:ext cx="504000" cy="2926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TextBox 28"/>
          <p:cNvSpPr txBox="1"/>
          <p:nvPr/>
        </p:nvSpPr>
        <p:spPr>
          <a:xfrm>
            <a:off x="4932040" y="476672"/>
            <a:ext cx="3744416" cy="523220"/>
          </a:xfrm>
          <a:prstGeom prst="rect">
            <a:avLst/>
          </a:prstGeom>
          <a:noFill/>
        </p:spPr>
        <p:txBody>
          <a:bodyPr wrap="square" rtlCol="0">
            <a:spAutoFit/>
          </a:bodyPr>
          <a:lstStyle/>
          <a:p>
            <a:pPr algn="ctr"/>
            <a:r>
              <a:rPr lang="en-US" altLang="ko-KR" sz="2800" b="1" dirty="0" smtClean="0">
                <a:latin typeface="Calibri" pitchFamily="34" charset="0"/>
                <a:ea typeface="Gulim" pitchFamily="34" charset="-127"/>
                <a:cs typeface="Times New Roman" pitchFamily="18" charset="0"/>
              </a:rPr>
              <a:t>4. Forgiven </a:t>
            </a:r>
            <a:endParaRPr lang="en-CA" sz="2800" b="1" dirty="0">
              <a:latin typeface="Calibri" pitchFamily="34" charset="0"/>
            </a:endParaRPr>
          </a:p>
        </p:txBody>
      </p:sp>
      <p:pic>
        <p:nvPicPr>
          <p:cNvPr id="34" name="Picture 33" descr="egyptian.gif"/>
          <p:cNvPicPr>
            <a:picLocks noChangeAspect="1"/>
          </p:cNvPicPr>
          <p:nvPr/>
        </p:nvPicPr>
        <p:blipFill>
          <a:blip r:embed="rId2" cstate="print"/>
          <a:stretch>
            <a:fillRect/>
          </a:stretch>
        </p:blipFill>
        <p:spPr>
          <a:xfrm rot="7200000">
            <a:off x="6457296" y="1460980"/>
            <a:ext cx="1689816" cy="1005840"/>
          </a:xfrm>
          <a:prstGeom prst="rect">
            <a:avLst/>
          </a:prstGeom>
        </p:spPr>
      </p:pic>
      <p:pic>
        <p:nvPicPr>
          <p:cNvPr id="35" name="Picture 34" descr="egyptian.gif"/>
          <p:cNvPicPr>
            <a:picLocks noChangeAspect="1"/>
          </p:cNvPicPr>
          <p:nvPr/>
        </p:nvPicPr>
        <p:blipFill>
          <a:blip r:embed="rId2" cstate="print"/>
          <a:stretch>
            <a:fillRect/>
          </a:stretch>
        </p:blipFill>
        <p:spPr>
          <a:xfrm rot="14400000" flipH="1">
            <a:off x="5521193" y="1460979"/>
            <a:ext cx="1689812" cy="1005840"/>
          </a:xfrm>
          <a:prstGeom prst="rect">
            <a:avLst/>
          </a:prstGeom>
        </p:spPr>
      </p:pic>
      <p:pic>
        <p:nvPicPr>
          <p:cNvPr id="36" name="Picture 35" descr="egyptian.gif"/>
          <p:cNvPicPr>
            <a:picLocks noChangeAspect="1"/>
          </p:cNvPicPr>
          <p:nvPr/>
        </p:nvPicPr>
        <p:blipFill>
          <a:blip r:embed="rId2" cstate="print"/>
          <a:stretch>
            <a:fillRect/>
          </a:stretch>
        </p:blipFill>
        <p:spPr>
          <a:xfrm>
            <a:off x="6012160" y="764704"/>
            <a:ext cx="1689817" cy="1005840"/>
          </a:xfrm>
          <a:prstGeom prst="rect">
            <a:avLst/>
          </a:prstGeom>
        </p:spPr>
      </p:pic>
      <p:sp>
        <p:nvSpPr>
          <p:cNvPr id="37" name="TextBox 36"/>
          <p:cNvSpPr txBox="1"/>
          <p:nvPr/>
        </p:nvSpPr>
        <p:spPr>
          <a:xfrm>
            <a:off x="7380312" y="2564904"/>
            <a:ext cx="1944216" cy="246221"/>
          </a:xfrm>
          <a:prstGeom prst="rect">
            <a:avLst/>
          </a:prstGeom>
          <a:noFill/>
        </p:spPr>
        <p:txBody>
          <a:bodyPr wrap="square" rtlCol="0">
            <a:spAutoFit/>
          </a:bodyPr>
          <a:lstStyle/>
          <a:p>
            <a:pPr algn="ctr"/>
            <a:r>
              <a:rPr lang="en-CA" sz="1000" dirty="0" smtClean="0">
                <a:solidFill>
                  <a:schemeClr val="tx1">
                    <a:lumMod val="85000"/>
                  </a:schemeClr>
                </a:solidFill>
              </a:rPr>
              <a:t>Smiley © sherv.net  </a:t>
            </a:r>
          </a:p>
        </p:txBody>
      </p:sp>
      <p:sp>
        <p:nvSpPr>
          <p:cNvPr id="38" name="TextBox 37"/>
          <p:cNvSpPr txBox="1"/>
          <p:nvPr/>
        </p:nvSpPr>
        <p:spPr>
          <a:xfrm>
            <a:off x="35496" y="5229200"/>
            <a:ext cx="9108504" cy="1631216"/>
          </a:xfrm>
          <a:prstGeom prst="rect">
            <a:avLst/>
          </a:prstGeom>
          <a:noFill/>
        </p:spPr>
        <p:txBody>
          <a:bodyPr wrap="square" rtlCol="0">
            <a:spAutoFit/>
          </a:bodyPr>
          <a:lstStyle/>
          <a:p>
            <a:pPr algn="ctr">
              <a:lnSpc>
                <a:spcPts val="3000"/>
              </a:lnSpc>
            </a:pPr>
            <a:r>
              <a:rPr lang="en-CA" sz="2800" b="1" dirty="0" smtClean="0">
                <a:solidFill>
                  <a:schemeClr val="bg1"/>
                </a:solidFill>
                <a:latin typeface="Calibri" pitchFamily="34" charset="0"/>
              </a:rPr>
              <a:t>“Blessed are those whose lawless deeds are </a:t>
            </a:r>
            <a:r>
              <a:rPr lang="en-CA" sz="2800" b="1" dirty="0" smtClean="0">
                <a:solidFill>
                  <a:srgbClr val="FF0000"/>
                </a:solidFill>
                <a:latin typeface="Calibri" pitchFamily="34" charset="0"/>
              </a:rPr>
              <a:t>forgiven,</a:t>
            </a:r>
            <a:r>
              <a:rPr lang="en-CA" sz="2800" b="1" dirty="0" smtClean="0">
                <a:solidFill>
                  <a:schemeClr val="bg1"/>
                </a:solidFill>
                <a:latin typeface="Calibri" pitchFamily="34" charset="0"/>
              </a:rPr>
              <a:t> </a:t>
            </a:r>
          </a:p>
          <a:p>
            <a:pPr algn="ctr">
              <a:lnSpc>
                <a:spcPts val="3000"/>
              </a:lnSpc>
            </a:pPr>
            <a:r>
              <a:rPr lang="en-CA" sz="2800" b="1" dirty="0" smtClean="0">
                <a:solidFill>
                  <a:schemeClr val="bg1"/>
                </a:solidFill>
                <a:latin typeface="Calibri" pitchFamily="34" charset="0"/>
              </a:rPr>
              <a:t>and whose sins are </a:t>
            </a:r>
            <a:r>
              <a:rPr lang="en-CA" sz="2800" b="1" dirty="0" smtClean="0">
                <a:solidFill>
                  <a:srgbClr val="FF0000"/>
                </a:solidFill>
                <a:latin typeface="Calibri" pitchFamily="34" charset="0"/>
              </a:rPr>
              <a:t>covered;</a:t>
            </a:r>
            <a:r>
              <a:rPr lang="en-CA" sz="2800" b="1" dirty="0" smtClean="0">
                <a:solidFill>
                  <a:schemeClr val="bg1"/>
                </a:solidFill>
                <a:latin typeface="Calibri" pitchFamily="34" charset="0"/>
              </a:rPr>
              <a:t> blessed is the man against whom the Lord will </a:t>
            </a:r>
            <a:r>
              <a:rPr lang="en-CA" sz="2800" b="1" dirty="0" smtClean="0">
                <a:solidFill>
                  <a:srgbClr val="FF0000"/>
                </a:solidFill>
                <a:latin typeface="Calibri" pitchFamily="34" charset="0"/>
              </a:rPr>
              <a:t>not count</a:t>
            </a:r>
            <a:r>
              <a:rPr lang="en-CA" sz="2800" b="1" dirty="0" smtClean="0">
                <a:solidFill>
                  <a:schemeClr val="bg1"/>
                </a:solidFill>
                <a:latin typeface="Calibri" pitchFamily="34" charset="0"/>
              </a:rPr>
              <a:t> his sin” Rom 4:7-8</a:t>
            </a:r>
            <a:endParaRPr lang="en-CA" sz="2800" kern="1100" dirty="0" smtClean="0">
              <a:solidFill>
                <a:schemeClr val="bg1"/>
              </a:solidFill>
            </a:endParaRPr>
          </a:p>
          <a:p>
            <a:pPr algn="ctr">
              <a:lnSpc>
                <a:spcPts val="3000"/>
              </a:lnSpc>
            </a:pPr>
            <a:r>
              <a:rPr lang="en-CA" sz="2800" b="1" spc="-30" dirty="0" smtClean="0">
                <a:solidFill>
                  <a:schemeClr val="bg1"/>
                </a:solidFill>
                <a:latin typeface="Calibri" pitchFamily="34" charset="0"/>
              </a:rPr>
              <a:t>“In him… redemption… </a:t>
            </a:r>
            <a:r>
              <a:rPr lang="en-CA" sz="2800" b="1" spc="-30" dirty="0" smtClean="0">
                <a:solidFill>
                  <a:srgbClr val="FF0000"/>
                </a:solidFill>
                <a:latin typeface="Calibri" pitchFamily="34" charset="0"/>
              </a:rPr>
              <a:t>forgiveness</a:t>
            </a:r>
            <a:r>
              <a:rPr lang="en-CA" sz="2800" b="1" spc="-30" dirty="0" smtClean="0">
                <a:solidFill>
                  <a:schemeClr val="bg1"/>
                </a:solidFill>
                <a:latin typeface="Calibri" pitchFamily="34" charset="0"/>
              </a:rPr>
              <a:t> of our trespasses” </a:t>
            </a:r>
            <a:r>
              <a:rPr lang="en-US" sz="2800" b="1" kern="1100" spc="-30" dirty="0" smtClean="0">
                <a:solidFill>
                  <a:schemeClr val="bg1"/>
                </a:solidFill>
                <a:latin typeface="Calibri" pitchFamily="34" charset="0"/>
              </a:rPr>
              <a:t>Eph 1:7</a:t>
            </a:r>
          </a:p>
        </p:txBody>
      </p:sp>
      <p:sp>
        <p:nvSpPr>
          <p:cNvPr id="31" name="Rectangle 3"/>
          <p:cNvSpPr>
            <a:spLocks noChangeArrowheads="1"/>
          </p:cNvSpPr>
          <p:nvPr/>
        </p:nvSpPr>
        <p:spPr bwMode="auto">
          <a:xfrm>
            <a:off x="2987824" y="3027315"/>
            <a:ext cx="6192688" cy="2157001"/>
          </a:xfrm>
          <a:prstGeom prst="rect">
            <a:avLst/>
          </a:prstGeom>
          <a:noFill/>
          <a:ln w="9525">
            <a:noFill/>
            <a:miter lim="800000"/>
            <a:headEnd/>
            <a:tailEnd/>
          </a:ln>
        </p:spPr>
        <p:txBody>
          <a:bodyPr wrap="square" anchor="ctr">
            <a:spAutoFit/>
          </a:bodyPr>
          <a:lstStyle/>
          <a:p>
            <a:pPr eaLnBrk="0" hangingPunct="0">
              <a:lnSpc>
                <a:spcPts val="2300"/>
              </a:lnSpc>
            </a:pPr>
            <a:r>
              <a:rPr lang="en-US" altLang="ko-KR" sz="2200" dirty="0" smtClean="0">
                <a:solidFill>
                  <a:schemeClr val="bg1"/>
                </a:solidFill>
                <a:ea typeface="Gulim" pitchFamily="34" charset="-127"/>
                <a:cs typeface="Times New Roman" pitchFamily="18" charset="0"/>
              </a:rPr>
              <a:t>                    </a:t>
            </a:r>
            <a:r>
              <a:rPr lang="en-US" altLang="ko-KR" sz="2400" b="1" dirty="0" smtClean="0">
                <a:latin typeface="Calibri" pitchFamily="34" charset="0"/>
                <a:ea typeface="Gulim" pitchFamily="34" charset="-127"/>
                <a:cs typeface="Times New Roman" pitchFamily="18" charset="0"/>
              </a:rPr>
              <a:t>God treads our sins underfoot</a:t>
            </a:r>
          </a:p>
          <a:p>
            <a:pPr eaLnBrk="0" hangingPunct="0">
              <a:lnSpc>
                <a:spcPts val="2300"/>
              </a:lnSpc>
            </a:pPr>
            <a:r>
              <a:rPr lang="en-US" altLang="ko-KR" sz="2400" b="1" dirty="0" smtClean="0">
                <a:latin typeface="Calibri" pitchFamily="34" charset="0"/>
                <a:ea typeface="Gulim" pitchFamily="34" charset="-127"/>
                <a:cs typeface="Times New Roman" pitchFamily="18" charset="0"/>
              </a:rPr>
              <a:t>                     God casts our sins into the sea</a:t>
            </a:r>
          </a:p>
          <a:p>
            <a:pPr eaLnBrk="0" hangingPunct="0">
              <a:lnSpc>
                <a:spcPts val="2300"/>
              </a:lnSpc>
            </a:pPr>
            <a:r>
              <a:rPr lang="en-US" altLang="ko-KR" sz="2400" b="1" dirty="0" smtClean="0">
                <a:latin typeface="Calibri" pitchFamily="34" charset="0"/>
                <a:ea typeface="Gulim" pitchFamily="34" charset="-127"/>
                <a:cs typeface="Times New Roman" pitchFamily="18" charset="0"/>
              </a:rPr>
              <a:t>                   God casts our sins behind his back</a:t>
            </a:r>
          </a:p>
          <a:p>
            <a:pPr eaLnBrk="0" hangingPunct="0">
              <a:lnSpc>
                <a:spcPts val="2300"/>
              </a:lnSpc>
            </a:pPr>
            <a:r>
              <a:rPr lang="en-US" altLang="ko-KR" sz="2400" b="1" dirty="0" smtClean="0">
                <a:latin typeface="Calibri" pitchFamily="34" charset="0"/>
                <a:ea typeface="Gulim" pitchFamily="34" charset="-127"/>
                <a:cs typeface="Times New Roman" pitchFamily="18" charset="0"/>
              </a:rPr>
              <a:t>	   God blots out / wipes out our sins</a:t>
            </a:r>
          </a:p>
          <a:p>
            <a:pPr eaLnBrk="0" hangingPunct="0">
              <a:lnSpc>
                <a:spcPts val="2300"/>
              </a:lnSpc>
            </a:pPr>
            <a:r>
              <a:rPr lang="en-US" altLang="ko-KR" sz="2400" b="1" dirty="0" smtClean="0">
                <a:latin typeface="Calibri" pitchFamily="34" charset="0"/>
                <a:ea typeface="Gulim" pitchFamily="34" charset="-127"/>
                <a:cs typeface="Times New Roman" pitchFamily="18" charset="0"/>
              </a:rPr>
              <a:t>             </a:t>
            </a:r>
            <a:r>
              <a:rPr lang="en-CA" sz="2400" b="1" dirty="0" smtClean="0">
                <a:latin typeface="Calibri" pitchFamily="34" charset="0"/>
                <a:ea typeface="Gulim" pitchFamily="34" charset="-127"/>
                <a:cs typeface="Times New Roman" pitchFamily="18" charset="0"/>
              </a:rPr>
              <a:t>God washes / cleanses us from sin</a:t>
            </a:r>
          </a:p>
          <a:p>
            <a:pPr eaLnBrk="0" hangingPunct="0">
              <a:lnSpc>
                <a:spcPts val="2300"/>
              </a:lnSpc>
            </a:pPr>
            <a:r>
              <a:rPr lang="en-CA" altLang="ko-KR" sz="2400" b="1" dirty="0" smtClean="0">
                <a:latin typeface="Calibri" pitchFamily="34" charset="0"/>
                <a:ea typeface="Gulim" pitchFamily="34" charset="-127"/>
                <a:cs typeface="Times New Roman" pitchFamily="18" charset="0"/>
              </a:rPr>
              <a:t>        </a:t>
            </a:r>
            <a:r>
              <a:rPr lang="en-US" altLang="ko-KR" sz="2400" b="1" dirty="0" smtClean="0">
                <a:latin typeface="Calibri" pitchFamily="34" charset="0"/>
                <a:ea typeface="Gulim" pitchFamily="34" charset="-127"/>
                <a:cs typeface="Times New Roman" pitchFamily="18" charset="0"/>
              </a:rPr>
              <a:t>God remembers our sins no more</a:t>
            </a:r>
          </a:p>
          <a:p>
            <a:pPr eaLnBrk="0" hangingPunct="0">
              <a:lnSpc>
                <a:spcPts val="2300"/>
              </a:lnSpc>
            </a:pPr>
            <a:r>
              <a:rPr lang="en-US" altLang="ko-KR" sz="2400" b="1" dirty="0" smtClean="0">
                <a:latin typeface="Calibri" pitchFamily="34" charset="0"/>
                <a:ea typeface="Gulim" pitchFamily="34" charset="-127"/>
                <a:cs typeface="Times New Roman" pitchFamily="18" charset="0"/>
              </a:rPr>
              <a:t> God does not count our sins against us</a:t>
            </a:r>
            <a:endParaRPr lang="en-US" altLang="ko-KR" sz="2400" b="1" dirty="0">
              <a:latin typeface="Calibri" pitchFamily="34" charset="0"/>
              <a:ea typeface="Gulim" pitchFamily="34" charset="-127"/>
              <a:cs typeface="Times New Roman"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5" name="Picture 4" descr="nasa.gov 152294main_Launch-lg.jpg"/>
          <p:cNvPicPr>
            <a:picLocks noChangeAspect="1"/>
          </p:cNvPicPr>
          <p:nvPr/>
        </p:nvPicPr>
        <p:blipFill>
          <a:blip r:embed="rId2" cstate="print"/>
          <a:srcRect b="4020"/>
          <a:stretch>
            <a:fillRect/>
          </a:stretch>
        </p:blipFill>
        <p:spPr>
          <a:xfrm>
            <a:off x="357431" y="1412776"/>
            <a:ext cx="8463041" cy="5417840"/>
          </a:xfrm>
          <a:prstGeom prst="rect">
            <a:avLst/>
          </a:prstGeom>
        </p:spPr>
      </p:pic>
      <p:sp>
        <p:nvSpPr>
          <p:cNvPr id="20482" name="Title 1"/>
          <p:cNvSpPr>
            <a:spLocks noGrp="1"/>
          </p:cNvSpPr>
          <p:nvPr>
            <p:ph type="title"/>
          </p:nvPr>
        </p:nvSpPr>
        <p:spPr>
          <a:xfrm>
            <a:off x="323528" y="44624"/>
            <a:ext cx="8496944" cy="1719064"/>
          </a:xfrm>
          <a:solidFill>
            <a:srgbClr val="00B0F0"/>
          </a:solidFill>
        </p:spPr>
        <p:txBody>
          <a:bodyPr/>
          <a:lstStyle/>
          <a:p>
            <a:r>
              <a:rPr lang="en-US" sz="2800" b="1" dirty="0" smtClean="0">
                <a:solidFill>
                  <a:schemeClr val="tx1"/>
                </a:solidFill>
                <a:latin typeface="Calibri" pitchFamily="34" charset="0"/>
              </a:rPr>
              <a:t>Lord, thank you that when you forgive us </a:t>
            </a:r>
            <a:br>
              <a:rPr lang="en-US" sz="2800" b="1" dirty="0" smtClean="0">
                <a:solidFill>
                  <a:schemeClr val="tx1"/>
                </a:solidFill>
                <a:latin typeface="Calibri" pitchFamily="34" charset="0"/>
              </a:rPr>
            </a:br>
            <a:r>
              <a:rPr lang="en-US" sz="2800" b="1" dirty="0" smtClean="0">
                <a:solidFill>
                  <a:schemeClr val="tx1"/>
                </a:solidFill>
                <a:latin typeface="Calibri" pitchFamily="34" charset="0"/>
              </a:rPr>
              <a:t>you “lift off / </a:t>
            </a:r>
            <a:r>
              <a:rPr lang="en-US" sz="2800" b="1" dirty="0" err="1" smtClean="0">
                <a:solidFill>
                  <a:schemeClr val="tx1"/>
                </a:solidFill>
                <a:latin typeface="Calibri" pitchFamily="34" charset="0"/>
              </a:rPr>
              <a:t>nasa</a:t>
            </a:r>
            <a:r>
              <a:rPr lang="en-US" sz="2800" b="1" dirty="0" smtClean="0">
                <a:solidFill>
                  <a:schemeClr val="tx1"/>
                </a:solidFill>
                <a:latin typeface="Calibri" pitchFamily="34" charset="0"/>
              </a:rPr>
              <a:t>” our sins from us. </a:t>
            </a:r>
            <a:br>
              <a:rPr lang="en-US" sz="2800" b="1" dirty="0" smtClean="0">
                <a:solidFill>
                  <a:schemeClr val="tx1"/>
                </a:solidFill>
                <a:latin typeface="Calibri" pitchFamily="34" charset="0"/>
              </a:rPr>
            </a:br>
            <a:r>
              <a:rPr lang="en-US" sz="2800" b="1" dirty="0" smtClean="0">
                <a:solidFill>
                  <a:schemeClr val="tx1"/>
                </a:solidFill>
                <a:latin typeface="Calibri" pitchFamily="34" charset="0"/>
              </a:rPr>
              <a:t>Praise you that all can join your NASA (lift off) program of forgiveness!</a:t>
            </a:r>
          </a:p>
        </p:txBody>
      </p:sp>
      <p:sp>
        <p:nvSpPr>
          <p:cNvPr id="4" name="Rectangle 3"/>
          <p:cNvSpPr/>
          <p:nvPr/>
        </p:nvSpPr>
        <p:spPr>
          <a:xfrm>
            <a:off x="360040" y="4149080"/>
            <a:ext cx="8460432" cy="1815882"/>
          </a:xfrm>
          <a:prstGeom prst="rect">
            <a:avLst/>
          </a:prstGeom>
        </p:spPr>
        <p:txBody>
          <a:bodyPr wrap="square">
            <a:spAutoFit/>
          </a:bodyPr>
          <a:lstStyle/>
          <a:p>
            <a:pPr algn="ctr"/>
            <a:r>
              <a:rPr lang="en-CA" sz="2800" b="1" spc="-20" dirty="0" smtClean="0">
                <a:solidFill>
                  <a:schemeClr val="bg1"/>
                </a:solidFill>
                <a:latin typeface="Calibri" pitchFamily="34" charset="0"/>
              </a:rPr>
              <a:t>“Please </a:t>
            </a:r>
            <a:r>
              <a:rPr lang="en-CA" sz="2800" b="1" spc="-20" dirty="0" smtClean="0">
                <a:solidFill>
                  <a:srgbClr val="FF0000"/>
                </a:solidFill>
                <a:latin typeface="Calibri" pitchFamily="34" charset="0"/>
              </a:rPr>
              <a:t>forgive </a:t>
            </a:r>
            <a:r>
              <a:rPr lang="en-US" sz="2800" b="1" spc="-20" dirty="0" smtClean="0">
                <a:solidFill>
                  <a:srgbClr val="FF0000"/>
                </a:solidFill>
                <a:latin typeface="Calibri" pitchFamily="34" charset="0"/>
              </a:rPr>
              <a:t>(Hebrew </a:t>
            </a:r>
            <a:r>
              <a:rPr lang="en-US" sz="2800" b="1" i="1" spc="-20" dirty="0" err="1" smtClean="0">
                <a:solidFill>
                  <a:srgbClr val="FF0000"/>
                </a:solidFill>
                <a:latin typeface="Calibri" pitchFamily="34" charset="0"/>
              </a:rPr>
              <a:t>nasa</a:t>
            </a:r>
            <a:r>
              <a:rPr lang="en-US" sz="2800" b="1" spc="-20" dirty="0" smtClean="0">
                <a:solidFill>
                  <a:srgbClr val="FF0000"/>
                </a:solidFill>
                <a:latin typeface="Calibri" pitchFamily="34" charset="0"/>
              </a:rPr>
              <a:t> = lift off)</a:t>
            </a:r>
            <a:r>
              <a:rPr lang="en-US" sz="2800" b="1" spc="-20" dirty="0" smtClean="0">
                <a:solidFill>
                  <a:schemeClr val="bg1"/>
                </a:solidFill>
                <a:latin typeface="Calibri" pitchFamily="34" charset="0"/>
              </a:rPr>
              <a:t> </a:t>
            </a:r>
            <a:r>
              <a:rPr lang="en-CA" sz="2800" b="1" spc="-20" dirty="0" smtClean="0">
                <a:solidFill>
                  <a:schemeClr val="bg1"/>
                </a:solidFill>
                <a:latin typeface="Calibri" pitchFamily="34" charset="0"/>
              </a:rPr>
              <a:t>the transgression </a:t>
            </a:r>
            <a:r>
              <a:rPr lang="en-CA" sz="2800" b="1" dirty="0" smtClean="0">
                <a:solidFill>
                  <a:schemeClr val="bg1"/>
                </a:solidFill>
                <a:latin typeface="Calibri" pitchFamily="34" charset="0"/>
              </a:rPr>
              <a:t>of your brothers and their sin, because they did evil to you.  And now, please </a:t>
            </a:r>
            <a:r>
              <a:rPr lang="en-CA" sz="2800" b="1" dirty="0" smtClean="0">
                <a:solidFill>
                  <a:srgbClr val="FF0000"/>
                </a:solidFill>
                <a:latin typeface="Calibri" pitchFamily="34" charset="0"/>
              </a:rPr>
              <a:t>forgive </a:t>
            </a:r>
            <a:r>
              <a:rPr lang="en-US" sz="2800" b="1" dirty="0" smtClean="0">
                <a:solidFill>
                  <a:srgbClr val="FF0000"/>
                </a:solidFill>
                <a:latin typeface="Calibri" pitchFamily="34" charset="0"/>
              </a:rPr>
              <a:t>(</a:t>
            </a:r>
            <a:r>
              <a:rPr lang="en-US" sz="2800" b="1" i="1" dirty="0" err="1" smtClean="0">
                <a:solidFill>
                  <a:srgbClr val="FF0000"/>
                </a:solidFill>
                <a:latin typeface="Calibri" pitchFamily="34" charset="0"/>
              </a:rPr>
              <a:t>nasa</a:t>
            </a:r>
            <a:r>
              <a:rPr lang="en-US" sz="2800" b="1" dirty="0" smtClean="0">
                <a:solidFill>
                  <a:srgbClr val="FF0000"/>
                </a:solidFill>
                <a:latin typeface="Calibri" pitchFamily="34" charset="0"/>
              </a:rPr>
              <a:t>) </a:t>
            </a:r>
            <a:r>
              <a:rPr lang="en-CA" sz="2800" b="1" dirty="0" smtClean="0">
                <a:solidFill>
                  <a:schemeClr val="bg1"/>
                </a:solidFill>
                <a:latin typeface="Calibri" pitchFamily="34" charset="0"/>
              </a:rPr>
              <a:t>the transgression </a:t>
            </a:r>
          </a:p>
          <a:p>
            <a:pPr algn="ctr"/>
            <a:r>
              <a:rPr lang="en-CA" sz="2800" b="1" dirty="0" smtClean="0">
                <a:solidFill>
                  <a:schemeClr val="bg1"/>
                </a:solidFill>
                <a:latin typeface="Calibri" pitchFamily="34" charset="0"/>
              </a:rPr>
              <a:t>of the servants of the God of your father.” Gen </a:t>
            </a:r>
            <a:r>
              <a:rPr lang="en-US" sz="2800" b="1" dirty="0" smtClean="0">
                <a:solidFill>
                  <a:schemeClr val="bg1"/>
                </a:solidFill>
                <a:latin typeface="Calibri" pitchFamily="34" charset="0"/>
              </a:rPr>
              <a:t>50:17</a:t>
            </a:r>
            <a:endParaRPr lang="en-CA" sz="2800" b="1" dirty="0">
              <a:solidFill>
                <a:schemeClr val="bg1"/>
              </a:solidFill>
              <a:latin typeface="Calibri" pitchFamily="34" charset="0"/>
            </a:endParaRPr>
          </a:p>
        </p:txBody>
      </p:sp>
      <p:sp>
        <p:nvSpPr>
          <p:cNvPr id="6" name="TextBox 5"/>
          <p:cNvSpPr txBox="1"/>
          <p:nvPr/>
        </p:nvSpPr>
        <p:spPr>
          <a:xfrm>
            <a:off x="395536" y="6433591"/>
            <a:ext cx="3816424" cy="307777"/>
          </a:xfrm>
          <a:prstGeom prst="rect">
            <a:avLst/>
          </a:prstGeom>
          <a:noFill/>
        </p:spPr>
        <p:txBody>
          <a:bodyPr wrap="square" rtlCol="0">
            <a:spAutoFit/>
          </a:bodyPr>
          <a:lstStyle/>
          <a:p>
            <a:r>
              <a:rPr lang="en-CA" sz="1400" dirty="0" smtClean="0"/>
              <a:t>www.nasa.gov  152294main_Launch-lg.jpg</a:t>
            </a:r>
            <a:endParaRPr lang="en-CA" sz="14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Shape 263"/>
        <p:cNvGrpSpPr/>
        <p:nvPr/>
      </p:nvGrpSpPr>
      <p:grpSpPr>
        <a:xfrm>
          <a:off x="0" y="0"/>
          <a:ext cx="0" cy="0"/>
          <a:chOff x="0" y="0"/>
          <a:chExt cx="0" cy="0"/>
        </a:xfrm>
      </p:grpSpPr>
      <p:pic>
        <p:nvPicPr>
          <p:cNvPr id="42" name="Google Shape;264;p16" descr="www.clipartbest.com dc6XLjAMi.gif"/>
          <p:cNvPicPr preferRelativeResize="0"/>
          <p:nvPr/>
        </p:nvPicPr>
        <p:blipFill rotWithShape="1">
          <a:blip r:embed="rId3" cstate="print">
            <a:alphaModFix/>
          </a:blip>
          <a:srcRect/>
          <a:stretch/>
        </p:blipFill>
        <p:spPr>
          <a:xfrm>
            <a:off x="-154280" y="1340768"/>
            <a:ext cx="2926080" cy="2056727"/>
          </a:xfrm>
          <a:prstGeom prst="rect">
            <a:avLst/>
          </a:prstGeom>
          <a:noFill/>
          <a:ln>
            <a:noFill/>
          </a:ln>
        </p:spPr>
      </p:pic>
      <p:sp>
        <p:nvSpPr>
          <p:cNvPr id="27" name="Rectangle 26"/>
          <p:cNvSpPr/>
          <p:nvPr/>
        </p:nvSpPr>
        <p:spPr>
          <a:xfrm>
            <a:off x="960160" y="2204864"/>
            <a:ext cx="731520" cy="18288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rgbClr val="FF0000"/>
              </a:solidFill>
            </a:endParaRPr>
          </a:p>
        </p:txBody>
      </p:sp>
      <p:sp>
        <p:nvSpPr>
          <p:cNvPr id="28" name="Rectangle 27"/>
          <p:cNvSpPr/>
          <p:nvPr/>
        </p:nvSpPr>
        <p:spPr>
          <a:xfrm>
            <a:off x="1220768" y="1988840"/>
            <a:ext cx="182880" cy="91440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64" name="Google Shape;264;p16" descr="www.clipartbest.com dc6XLjAMi.gif"/>
          <p:cNvPicPr preferRelativeResize="0"/>
          <p:nvPr/>
        </p:nvPicPr>
        <p:blipFill rotWithShape="1">
          <a:blip r:embed="rId3" cstate="print">
            <a:alphaModFix/>
          </a:blip>
          <a:srcRect/>
          <a:stretch/>
        </p:blipFill>
        <p:spPr>
          <a:xfrm>
            <a:off x="6326440" y="1340769"/>
            <a:ext cx="2926080" cy="2056727"/>
          </a:xfrm>
          <a:prstGeom prst="rect">
            <a:avLst/>
          </a:prstGeom>
          <a:noFill/>
          <a:ln>
            <a:noFill/>
          </a:ln>
        </p:spPr>
      </p:pic>
      <p:sp>
        <p:nvSpPr>
          <p:cNvPr id="266" name="Google Shape;266;p16"/>
          <p:cNvSpPr/>
          <p:nvPr/>
        </p:nvSpPr>
        <p:spPr>
          <a:xfrm>
            <a:off x="7440880" y="2204864"/>
            <a:ext cx="731520" cy="18288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6"/>
          <p:cNvSpPr/>
          <p:nvPr/>
        </p:nvSpPr>
        <p:spPr>
          <a:xfrm>
            <a:off x="7701488" y="2060848"/>
            <a:ext cx="182880" cy="73152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9" name="Google Shape;279;p16" descr="egyptian.gif"/>
          <p:cNvPicPr preferRelativeResize="0"/>
          <p:nvPr/>
        </p:nvPicPr>
        <p:blipFill rotWithShape="1">
          <a:blip r:embed="rId4" cstate="print">
            <a:alphaModFix/>
          </a:blip>
          <a:srcRect/>
          <a:stretch/>
        </p:blipFill>
        <p:spPr>
          <a:xfrm>
            <a:off x="6804248" y="1068720"/>
            <a:ext cx="2011680" cy="1280160"/>
          </a:xfrm>
          <a:prstGeom prst="rect">
            <a:avLst/>
          </a:prstGeom>
          <a:noFill/>
          <a:ln>
            <a:noFill/>
          </a:ln>
        </p:spPr>
      </p:pic>
      <p:pic>
        <p:nvPicPr>
          <p:cNvPr id="280" name="Google Shape;280;p16" descr="egyptian.gif"/>
          <p:cNvPicPr preferRelativeResize="0"/>
          <p:nvPr/>
        </p:nvPicPr>
        <p:blipFill rotWithShape="1">
          <a:blip r:embed="rId4" cstate="print">
            <a:alphaModFix/>
          </a:blip>
          <a:srcRect/>
          <a:stretch/>
        </p:blipFill>
        <p:spPr>
          <a:xfrm rot="7200000">
            <a:off x="7431718" y="2107835"/>
            <a:ext cx="2011680" cy="1280160"/>
          </a:xfrm>
          <a:prstGeom prst="rect">
            <a:avLst/>
          </a:prstGeom>
          <a:noFill/>
          <a:ln>
            <a:noFill/>
          </a:ln>
        </p:spPr>
      </p:pic>
      <p:pic>
        <p:nvPicPr>
          <p:cNvPr id="281" name="Google Shape;281;p16" descr="egyptian.gif"/>
          <p:cNvPicPr preferRelativeResize="0"/>
          <p:nvPr/>
        </p:nvPicPr>
        <p:blipFill rotWithShape="1">
          <a:blip r:embed="rId4" cstate="print">
            <a:alphaModFix/>
          </a:blip>
          <a:srcRect/>
          <a:stretch/>
        </p:blipFill>
        <p:spPr>
          <a:xfrm rot="-7200000" flipH="1">
            <a:off x="6207582" y="2101853"/>
            <a:ext cx="2011680" cy="1280160"/>
          </a:xfrm>
          <a:prstGeom prst="rect">
            <a:avLst/>
          </a:prstGeom>
          <a:noFill/>
          <a:ln>
            <a:noFill/>
          </a:ln>
        </p:spPr>
      </p:pic>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pic>
        <p:nvPicPr>
          <p:cNvPr id="77" name="Picture 76" descr="egyptian.gif"/>
          <p:cNvPicPr>
            <a:picLocks noChangeAspect="1"/>
          </p:cNvPicPr>
          <p:nvPr/>
        </p:nvPicPr>
        <p:blipFill>
          <a:blip r:embed="rId4" cstate="print"/>
          <a:stretch>
            <a:fillRect/>
          </a:stretch>
        </p:blipFill>
        <p:spPr>
          <a:xfrm rot="14400000" flipH="1">
            <a:off x="6957826" y="2528563"/>
            <a:ext cx="614477" cy="365760"/>
          </a:xfrm>
          <a:prstGeom prst="rect">
            <a:avLst/>
          </a:prstGeom>
        </p:spPr>
      </p:pic>
      <p:pic>
        <p:nvPicPr>
          <p:cNvPr id="78" name="Picture 77" descr="egyptian.gif"/>
          <p:cNvPicPr>
            <a:picLocks noChangeAspect="1"/>
          </p:cNvPicPr>
          <p:nvPr/>
        </p:nvPicPr>
        <p:blipFill>
          <a:blip r:embed="rId4" cstate="print"/>
          <a:stretch>
            <a:fillRect/>
          </a:stretch>
        </p:blipFill>
        <p:spPr>
          <a:xfrm rot="14400000" flipH="1">
            <a:off x="6809008" y="2744587"/>
            <a:ext cx="614477" cy="365760"/>
          </a:xfrm>
          <a:prstGeom prst="rect">
            <a:avLst/>
          </a:prstGeom>
        </p:spPr>
      </p:pic>
      <p:pic>
        <p:nvPicPr>
          <p:cNvPr id="79" name="Picture 78" descr="egyptian.gif"/>
          <p:cNvPicPr>
            <a:picLocks noChangeAspect="1"/>
          </p:cNvPicPr>
          <p:nvPr/>
        </p:nvPicPr>
        <p:blipFill>
          <a:blip r:embed="rId4" cstate="print"/>
          <a:stretch>
            <a:fillRect/>
          </a:stretch>
        </p:blipFill>
        <p:spPr>
          <a:xfrm rot="14400000" flipH="1">
            <a:off x="6664992" y="2528563"/>
            <a:ext cx="614477" cy="365760"/>
          </a:xfrm>
          <a:prstGeom prst="rect">
            <a:avLst/>
          </a:prstGeom>
        </p:spPr>
      </p:pic>
      <p:pic>
        <p:nvPicPr>
          <p:cNvPr id="80" name="Picture 79" descr="egyptian.gif"/>
          <p:cNvPicPr>
            <a:picLocks noChangeAspect="1"/>
          </p:cNvPicPr>
          <p:nvPr/>
        </p:nvPicPr>
        <p:blipFill>
          <a:blip r:embed="rId4" cstate="print"/>
          <a:stretch>
            <a:fillRect/>
          </a:stretch>
        </p:blipFill>
        <p:spPr>
          <a:xfrm rot="14400000" flipH="1">
            <a:off x="7169048" y="2744587"/>
            <a:ext cx="614477" cy="365760"/>
          </a:xfrm>
          <a:prstGeom prst="rect">
            <a:avLst/>
          </a:prstGeom>
        </p:spPr>
      </p:pic>
      <p:pic>
        <p:nvPicPr>
          <p:cNvPr id="81" name="Picture 80" descr="egyptian.gif"/>
          <p:cNvPicPr>
            <a:picLocks noChangeAspect="1"/>
          </p:cNvPicPr>
          <p:nvPr/>
        </p:nvPicPr>
        <p:blipFill>
          <a:blip r:embed="rId4" cstate="print"/>
          <a:stretch>
            <a:fillRect/>
          </a:stretch>
        </p:blipFill>
        <p:spPr>
          <a:xfrm rot="14400000" flipH="1">
            <a:off x="7121115" y="2312539"/>
            <a:ext cx="614477" cy="365760"/>
          </a:xfrm>
          <a:prstGeom prst="rect">
            <a:avLst/>
          </a:prstGeom>
        </p:spPr>
      </p:pic>
      <p:pic>
        <p:nvPicPr>
          <p:cNvPr id="82" name="Picture 81" descr="egyptian.gif"/>
          <p:cNvPicPr>
            <a:picLocks noChangeAspect="1"/>
          </p:cNvPicPr>
          <p:nvPr/>
        </p:nvPicPr>
        <p:blipFill>
          <a:blip r:embed="rId4" cstate="print"/>
          <a:stretch>
            <a:fillRect/>
          </a:stretch>
        </p:blipFill>
        <p:spPr>
          <a:xfrm rot="14400000" flipH="1">
            <a:off x="7265131" y="2528563"/>
            <a:ext cx="614477" cy="365760"/>
          </a:xfrm>
          <a:prstGeom prst="rect">
            <a:avLst/>
          </a:prstGeom>
        </p:spPr>
      </p:pic>
      <p:pic>
        <p:nvPicPr>
          <p:cNvPr id="83" name="Picture 82" descr="egyptian.gif"/>
          <p:cNvPicPr>
            <a:picLocks noChangeAspect="1"/>
          </p:cNvPicPr>
          <p:nvPr/>
        </p:nvPicPr>
        <p:blipFill>
          <a:blip r:embed="rId4" cstate="print"/>
          <a:stretch>
            <a:fillRect/>
          </a:stretch>
        </p:blipFill>
        <p:spPr>
          <a:xfrm rot="14400000" flipH="1">
            <a:off x="6809008" y="2312539"/>
            <a:ext cx="614477" cy="365760"/>
          </a:xfrm>
          <a:prstGeom prst="rect">
            <a:avLst/>
          </a:prstGeom>
        </p:spPr>
      </p:pic>
      <p:pic>
        <p:nvPicPr>
          <p:cNvPr id="19" name="Picture 18" descr="lord-jesus-christ-coming-293608.gif"/>
          <p:cNvPicPr>
            <a:picLocks noChangeAspect="1"/>
          </p:cNvPicPr>
          <p:nvPr/>
        </p:nvPicPr>
        <p:blipFill>
          <a:blip r:embed="rId5" cstate="print"/>
          <a:srcRect b="36140"/>
          <a:stretch>
            <a:fillRect/>
          </a:stretch>
        </p:blipFill>
        <p:spPr>
          <a:xfrm>
            <a:off x="3275856" y="908720"/>
            <a:ext cx="2949684" cy="2743200"/>
          </a:xfrm>
          <a:prstGeom prst="star32">
            <a:avLst/>
          </a:prstGeom>
        </p:spPr>
      </p:pic>
      <p:sp>
        <p:nvSpPr>
          <p:cNvPr id="20" name="TextBox 19"/>
          <p:cNvSpPr txBox="1"/>
          <p:nvPr/>
        </p:nvSpPr>
        <p:spPr>
          <a:xfrm>
            <a:off x="3707904" y="3645024"/>
            <a:ext cx="2088232" cy="861774"/>
          </a:xfrm>
          <a:prstGeom prst="rect">
            <a:avLst/>
          </a:prstGeom>
          <a:noFill/>
        </p:spPr>
        <p:txBody>
          <a:bodyPr wrap="square" rtlCol="0">
            <a:spAutoFit/>
          </a:bodyPr>
          <a:lstStyle/>
          <a:p>
            <a:pPr algn="ctr"/>
            <a:r>
              <a:rPr lang="en-CA" sz="1000" dirty="0" err="1" smtClean="0">
                <a:solidFill>
                  <a:schemeClr val="tx1">
                    <a:lumMod val="95000"/>
                  </a:schemeClr>
                </a:solidFill>
              </a:rPr>
              <a:t>smileys</a:t>
            </a:r>
            <a:r>
              <a:rPr lang="en-CA" sz="1000" dirty="0" smtClean="0">
                <a:solidFill>
                  <a:schemeClr val="tx1">
                    <a:lumMod val="95000"/>
                  </a:schemeClr>
                </a:solidFill>
              </a:rPr>
              <a:t> © sherv.net</a:t>
            </a:r>
          </a:p>
          <a:p>
            <a:pPr algn="ctr"/>
            <a:r>
              <a:rPr lang="en-CA" sz="1000" dirty="0" smtClean="0">
                <a:solidFill>
                  <a:schemeClr val="tx1">
                    <a:lumMod val="95000"/>
                  </a:schemeClr>
                </a:solidFill>
              </a:rPr>
              <a:t>Smiley with sword © sherv.net</a:t>
            </a:r>
          </a:p>
          <a:p>
            <a:pPr algn="ctr"/>
            <a:r>
              <a:rPr lang="en-CA" altLang="ko-KR" sz="1000" dirty="0" smtClean="0">
                <a:solidFill>
                  <a:schemeClr val="tx1">
                    <a:lumMod val="95000"/>
                  </a:schemeClr>
                </a:solidFill>
              </a:rPr>
              <a:t>Jesus © </a:t>
            </a:r>
            <a:r>
              <a:rPr lang="en-CA" sz="1000" dirty="0" smtClean="0">
                <a:solidFill>
                  <a:schemeClr val="tx1">
                    <a:lumMod val="95000"/>
                  </a:schemeClr>
                </a:solidFill>
              </a:rPr>
              <a:t>GospelGifs.com </a:t>
            </a:r>
          </a:p>
          <a:p>
            <a:pPr algn="ctr"/>
            <a:r>
              <a:rPr lang="en-CA" sz="1000" dirty="0" smtClean="0">
                <a:solidFill>
                  <a:schemeClr val="tx1">
                    <a:lumMod val="95000"/>
                  </a:schemeClr>
                </a:solidFill>
              </a:rPr>
              <a:t>pulsing heart © clipartbest.com</a:t>
            </a:r>
          </a:p>
          <a:p>
            <a:pPr algn="ctr"/>
            <a:r>
              <a:rPr lang="en-CA" sz="1000" dirty="0" smtClean="0">
                <a:solidFill>
                  <a:schemeClr val="tx1">
                    <a:lumMod val="95000"/>
                  </a:schemeClr>
                </a:solidFill>
              </a:rPr>
              <a:t>Jumping heart © www.fg-a.com</a:t>
            </a:r>
            <a:endParaRPr lang="en-CA" dirty="0">
              <a:solidFill>
                <a:schemeClr val="tx1">
                  <a:lumMod val="95000"/>
                </a:schemeClr>
              </a:solidFill>
            </a:endParaRPr>
          </a:p>
        </p:txBody>
      </p:sp>
      <p:sp>
        <p:nvSpPr>
          <p:cNvPr id="21" name="Rectangle 20"/>
          <p:cNvSpPr/>
          <p:nvPr/>
        </p:nvSpPr>
        <p:spPr>
          <a:xfrm>
            <a:off x="4572000" y="1844824"/>
            <a:ext cx="365760" cy="17373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3914760" y="2060896"/>
            <a:ext cx="1737360" cy="3657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WordArt 2"/>
          <p:cNvSpPr>
            <a:spLocks noChangeArrowheads="1" noChangeShapeType="1" noTextEdit="1"/>
          </p:cNvSpPr>
          <p:nvPr/>
        </p:nvSpPr>
        <p:spPr bwMode="auto">
          <a:xfrm>
            <a:off x="467544" y="1124744"/>
            <a:ext cx="1872208" cy="1440160"/>
          </a:xfrm>
          <a:prstGeom prst="rect">
            <a:avLst/>
          </a:prstGeom>
        </p:spPr>
        <p:txBody>
          <a:bodyPr wrap="none" fromWordArt="1">
            <a:prstTxWarp prst="textArchUp">
              <a:avLst>
                <a:gd name="adj" fmla="val 11999963"/>
              </a:avLst>
            </a:prstTxWarp>
          </a:bodyPr>
          <a:lstStyle/>
          <a:p>
            <a:pPr algn="ctr" rtl="0"/>
            <a:r>
              <a:rPr lang="en-CA" sz="1200" kern="10" dirty="0" smtClean="0">
                <a:ln w="9525">
                  <a:solidFill>
                    <a:srgbClr val="000000"/>
                  </a:solidFill>
                  <a:round/>
                  <a:headEnd/>
                  <a:tailEnd/>
                </a:ln>
                <a:solidFill>
                  <a:srgbClr val="FFC000"/>
                </a:solidFill>
              </a:rPr>
              <a:t> THE LORD</a:t>
            </a:r>
            <a:endParaRPr lang="en-CA" sz="1200" kern="10" spc="0" dirty="0">
              <a:ln w="9525">
                <a:solidFill>
                  <a:srgbClr val="000000"/>
                </a:solidFill>
                <a:round/>
                <a:headEnd/>
                <a:tailEnd/>
              </a:ln>
              <a:solidFill>
                <a:srgbClr val="FFC000"/>
              </a:solidFill>
              <a:effectLst/>
            </a:endParaRPr>
          </a:p>
        </p:txBody>
      </p:sp>
      <p:sp>
        <p:nvSpPr>
          <p:cNvPr id="25" name="WordArt 2"/>
          <p:cNvSpPr>
            <a:spLocks noChangeArrowheads="1" noChangeShapeType="1" noTextEdit="1"/>
          </p:cNvSpPr>
          <p:nvPr/>
        </p:nvSpPr>
        <p:spPr bwMode="auto">
          <a:xfrm>
            <a:off x="6948264" y="1124744"/>
            <a:ext cx="1872208" cy="1440160"/>
          </a:xfrm>
          <a:prstGeom prst="rect">
            <a:avLst/>
          </a:prstGeom>
        </p:spPr>
        <p:txBody>
          <a:bodyPr wrap="none" fromWordArt="1">
            <a:prstTxWarp prst="textArchUp">
              <a:avLst>
                <a:gd name="adj" fmla="val 11999963"/>
              </a:avLst>
            </a:prstTxWarp>
          </a:bodyPr>
          <a:lstStyle/>
          <a:p>
            <a:pPr algn="ctr" rtl="0"/>
            <a:r>
              <a:rPr lang="en-CA" sz="1200" kern="10" dirty="0" smtClean="0">
                <a:ln w="9525">
                  <a:solidFill>
                    <a:srgbClr val="000000"/>
                  </a:solidFill>
                  <a:round/>
                  <a:headEnd/>
                  <a:tailEnd/>
                </a:ln>
                <a:solidFill>
                  <a:srgbClr val="FFC000"/>
                </a:solidFill>
              </a:rPr>
              <a:t> THE LORD</a:t>
            </a:r>
            <a:endParaRPr lang="en-CA" sz="1200" kern="10" spc="0" dirty="0">
              <a:ln w="9525">
                <a:solidFill>
                  <a:srgbClr val="000000"/>
                </a:solidFill>
                <a:round/>
                <a:headEnd/>
                <a:tailEnd/>
              </a:ln>
              <a:solidFill>
                <a:srgbClr val="FFC000"/>
              </a:solidFill>
              <a:effectLst/>
            </a:endParaRPr>
          </a:p>
        </p:txBody>
      </p:sp>
      <p:pic>
        <p:nvPicPr>
          <p:cNvPr id="32" name="Picture 31" descr="smiley-with-sword.gif"/>
          <p:cNvPicPr>
            <a:picLocks noChangeAspect="1"/>
          </p:cNvPicPr>
          <p:nvPr/>
        </p:nvPicPr>
        <p:blipFill>
          <a:blip r:embed="rId6" cstate="print"/>
          <a:stretch>
            <a:fillRect/>
          </a:stretch>
        </p:blipFill>
        <p:spPr>
          <a:xfrm>
            <a:off x="2192963" y="1700808"/>
            <a:ext cx="1082893" cy="1280160"/>
          </a:xfrm>
          <a:prstGeom prst="rect">
            <a:avLst/>
          </a:prstGeom>
        </p:spPr>
      </p:pic>
      <p:cxnSp>
        <p:nvCxnSpPr>
          <p:cNvPr id="33" name="Straight Arrow Connector 32"/>
          <p:cNvCxnSpPr/>
          <p:nvPr/>
        </p:nvCxnSpPr>
        <p:spPr>
          <a:xfrm flipV="1">
            <a:off x="2771800" y="3140968"/>
            <a:ext cx="64008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V="1">
            <a:off x="6020152" y="3140968"/>
            <a:ext cx="64008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pic>
        <p:nvPicPr>
          <p:cNvPr id="38" name="Picture 37" descr="www.fg-a.com valentine 2-jumping-heart.gif"/>
          <p:cNvPicPr>
            <a:picLocks noChangeAspect="1"/>
          </p:cNvPicPr>
          <p:nvPr/>
        </p:nvPicPr>
        <p:blipFill>
          <a:blip r:embed="rId7" cstate="print"/>
          <a:stretch>
            <a:fillRect/>
          </a:stretch>
        </p:blipFill>
        <p:spPr>
          <a:xfrm>
            <a:off x="7245424" y="1628800"/>
            <a:ext cx="1143000" cy="1333500"/>
          </a:xfrm>
          <a:prstGeom prst="rect">
            <a:avLst/>
          </a:prstGeom>
        </p:spPr>
      </p:pic>
      <p:pic>
        <p:nvPicPr>
          <p:cNvPr id="39" name="Google Shape;279;p16" descr="egyptian.gif"/>
          <p:cNvPicPr preferRelativeResize="0"/>
          <p:nvPr/>
        </p:nvPicPr>
        <p:blipFill rotWithShape="1">
          <a:blip r:embed="rId4" cstate="print">
            <a:alphaModFix/>
          </a:blip>
          <a:srcRect/>
          <a:stretch/>
        </p:blipFill>
        <p:spPr>
          <a:xfrm>
            <a:off x="323528" y="996712"/>
            <a:ext cx="2011680" cy="1280160"/>
          </a:xfrm>
          <a:prstGeom prst="rect">
            <a:avLst/>
          </a:prstGeom>
          <a:noFill/>
          <a:ln>
            <a:noFill/>
          </a:ln>
        </p:spPr>
      </p:pic>
      <p:pic>
        <p:nvPicPr>
          <p:cNvPr id="40" name="Google Shape;280;p16" descr="egyptian.gif"/>
          <p:cNvPicPr preferRelativeResize="0"/>
          <p:nvPr/>
        </p:nvPicPr>
        <p:blipFill rotWithShape="1">
          <a:blip r:embed="rId4" cstate="print">
            <a:alphaModFix/>
          </a:blip>
          <a:srcRect/>
          <a:stretch/>
        </p:blipFill>
        <p:spPr>
          <a:xfrm rot="7200000">
            <a:off x="878990" y="2107835"/>
            <a:ext cx="2011680" cy="1280160"/>
          </a:xfrm>
          <a:prstGeom prst="rect">
            <a:avLst/>
          </a:prstGeom>
          <a:noFill/>
          <a:ln>
            <a:noFill/>
          </a:ln>
        </p:spPr>
      </p:pic>
      <p:pic>
        <p:nvPicPr>
          <p:cNvPr id="41" name="Google Shape;281;p16" descr="egyptian.gif"/>
          <p:cNvPicPr preferRelativeResize="0"/>
          <p:nvPr/>
        </p:nvPicPr>
        <p:blipFill rotWithShape="1">
          <a:blip r:embed="rId4" cstate="print">
            <a:alphaModFix/>
          </a:blip>
          <a:srcRect/>
          <a:stretch/>
        </p:blipFill>
        <p:spPr>
          <a:xfrm rot="-7200000" flipH="1">
            <a:off x="-273138" y="2107835"/>
            <a:ext cx="2011680" cy="1280160"/>
          </a:xfrm>
          <a:prstGeom prst="rect">
            <a:avLst/>
          </a:prstGeom>
          <a:noFill/>
          <a:ln>
            <a:noFill/>
          </a:ln>
        </p:spPr>
      </p:pic>
      <p:sp>
        <p:nvSpPr>
          <p:cNvPr id="43" name="TextBox 42"/>
          <p:cNvSpPr txBox="1"/>
          <p:nvPr/>
        </p:nvSpPr>
        <p:spPr>
          <a:xfrm>
            <a:off x="395536" y="142852"/>
            <a:ext cx="8280920" cy="523220"/>
          </a:xfrm>
          <a:prstGeom prst="rect">
            <a:avLst/>
          </a:prstGeom>
          <a:solidFill>
            <a:schemeClr val="tx1"/>
          </a:solidFill>
        </p:spPr>
        <p:txBody>
          <a:bodyPr wrap="square" rtlCol="0">
            <a:spAutoFit/>
          </a:bodyPr>
          <a:lstStyle/>
          <a:p>
            <a:pPr algn="ctr"/>
            <a:r>
              <a:rPr lang="en-US" sz="2800" b="1" dirty="0">
                <a:solidFill>
                  <a:srgbClr val="FF0000"/>
                </a:solidFill>
                <a:latin typeface="Calibri" pitchFamily="34" charset="0"/>
              </a:rPr>
              <a:t>5</a:t>
            </a:r>
            <a:r>
              <a:rPr lang="en-US" sz="2800" b="1" dirty="0" smtClean="0">
                <a:solidFill>
                  <a:srgbClr val="FF0000"/>
                </a:solidFill>
                <a:latin typeface="Calibri" pitchFamily="34" charset="0"/>
              </a:rPr>
              <a:t>. Peace with God.  Thank you, Lord!</a:t>
            </a:r>
            <a:endParaRPr lang="en-CA" dirty="0">
              <a:latin typeface="Calibri" pitchFamily="34" charset="0"/>
            </a:endParaRPr>
          </a:p>
        </p:txBody>
      </p:sp>
      <p:sp>
        <p:nvSpPr>
          <p:cNvPr id="44" name="TextBox 43"/>
          <p:cNvSpPr txBox="1"/>
          <p:nvPr/>
        </p:nvSpPr>
        <p:spPr>
          <a:xfrm>
            <a:off x="35496" y="3284984"/>
            <a:ext cx="2592288" cy="830997"/>
          </a:xfrm>
          <a:prstGeom prst="rect">
            <a:avLst/>
          </a:prstGeom>
          <a:noFill/>
        </p:spPr>
        <p:txBody>
          <a:bodyPr wrap="square" rtlCol="0">
            <a:spAutoFit/>
          </a:bodyPr>
          <a:lstStyle/>
          <a:p>
            <a:pPr algn="ctr"/>
            <a:r>
              <a:rPr lang="en-CA" sz="2400" b="1" dirty="0" smtClean="0">
                <a:solidFill>
                  <a:schemeClr val="bg1"/>
                </a:solidFill>
                <a:latin typeface="Arial Narrow" pitchFamily="34" charset="0"/>
                <a:cs typeface="Calibri" pitchFamily="34" charset="0"/>
              </a:rPr>
              <a:t>War </a:t>
            </a:r>
            <a:r>
              <a:rPr lang="en-CA" sz="2400" b="1" dirty="0" err="1" smtClean="0">
                <a:solidFill>
                  <a:schemeClr val="bg1"/>
                </a:solidFill>
                <a:latin typeface="Arial Narrow" pitchFamily="34" charset="0"/>
                <a:cs typeface="Calibri" pitchFamily="34" charset="0"/>
              </a:rPr>
              <a:t>War</a:t>
            </a:r>
            <a:r>
              <a:rPr lang="en-CA" sz="2400" b="1" dirty="0" smtClean="0">
                <a:solidFill>
                  <a:schemeClr val="bg1"/>
                </a:solidFill>
                <a:latin typeface="Arial Narrow" pitchFamily="34" charset="0"/>
                <a:cs typeface="Calibri" pitchFamily="34" charset="0"/>
              </a:rPr>
              <a:t> </a:t>
            </a:r>
            <a:r>
              <a:rPr lang="en-CA" sz="2400" b="1" dirty="0" err="1" smtClean="0">
                <a:solidFill>
                  <a:schemeClr val="bg1"/>
                </a:solidFill>
                <a:latin typeface="Arial Narrow" pitchFamily="34" charset="0"/>
                <a:cs typeface="Calibri" pitchFamily="34" charset="0"/>
              </a:rPr>
              <a:t>War</a:t>
            </a:r>
            <a:endParaRPr lang="en-CA" sz="2400" b="1" dirty="0" smtClean="0">
              <a:solidFill>
                <a:schemeClr val="bg1"/>
              </a:solidFill>
              <a:latin typeface="Arial Narrow" pitchFamily="34" charset="0"/>
              <a:cs typeface="Calibri" pitchFamily="34" charset="0"/>
            </a:endParaRPr>
          </a:p>
          <a:p>
            <a:pPr algn="ctr"/>
            <a:r>
              <a:rPr lang="en-CA" sz="2400" b="1" dirty="0" smtClean="0">
                <a:solidFill>
                  <a:schemeClr val="bg1"/>
                </a:solidFill>
                <a:latin typeface="Arial Narrow" pitchFamily="34" charset="0"/>
                <a:cs typeface="Calibri" pitchFamily="34" charset="0"/>
              </a:rPr>
              <a:t>Me! Me! Me!</a:t>
            </a:r>
            <a:endParaRPr lang="en-CA" sz="2400" b="1" dirty="0">
              <a:solidFill>
                <a:schemeClr val="bg1"/>
              </a:solidFill>
              <a:latin typeface="Arial Narrow" pitchFamily="34" charset="0"/>
              <a:cs typeface="Calibri" pitchFamily="34" charset="0"/>
            </a:endParaRPr>
          </a:p>
        </p:txBody>
      </p:sp>
      <p:sp>
        <p:nvSpPr>
          <p:cNvPr id="45" name="TextBox 44"/>
          <p:cNvSpPr txBox="1"/>
          <p:nvPr/>
        </p:nvSpPr>
        <p:spPr>
          <a:xfrm>
            <a:off x="6181826" y="3284984"/>
            <a:ext cx="3214710" cy="830997"/>
          </a:xfrm>
          <a:prstGeom prst="rect">
            <a:avLst/>
          </a:prstGeom>
          <a:noFill/>
        </p:spPr>
        <p:txBody>
          <a:bodyPr wrap="square" rtlCol="0">
            <a:spAutoFit/>
          </a:bodyPr>
          <a:lstStyle/>
          <a:p>
            <a:pPr algn="ctr"/>
            <a:r>
              <a:rPr lang="en-CA" sz="2400" b="1" dirty="0" smtClean="0">
                <a:solidFill>
                  <a:schemeClr val="bg1"/>
                </a:solidFill>
                <a:latin typeface="Arial Narrow" pitchFamily="34" charset="0"/>
                <a:cs typeface="Calibri" pitchFamily="34" charset="0"/>
              </a:rPr>
              <a:t>Peace </a:t>
            </a:r>
            <a:r>
              <a:rPr lang="en-CA" sz="2400" b="1" dirty="0" err="1" smtClean="0">
                <a:solidFill>
                  <a:schemeClr val="bg1"/>
                </a:solidFill>
                <a:latin typeface="Arial Narrow" pitchFamily="34" charset="0"/>
                <a:cs typeface="Calibri" pitchFamily="34" charset="0"/>
              </a:rPr>
              <a:t>Peace</a:t>
            </a:r>
            <a:r>
              <a:rPr lang="en-CA" sz="2400" b="1" dirty="0" smtClean="0">
                <a:solidFill>
                  <a:schemeClr val="bg1"/>
                </a:solidFill>
                <a:latin typeface="Arial Narrow" pitchFamily="34" charset="0"/>
                <a:cs typeface="Calibri" pitchFamily="34" charset="0"/>
              </a:rPr>
              <a:t> </a:t>
            </a:r>
            <a:r>
              <a:rPr lang="en-CA" sz="2400" b="1" dirty="0" err="1" smtClean="0">
                <a:solidFill>
                  <a:schemeClr val="bg1"/>
                </a:solidFill>
                <a:latin typeface="Arial Narrow" pitchFamily="34" charset="0"/>
                <a:cs typeface="Calibri" pitchFamily="34" charset="0"/>
              </a:rPr>
              <a:t>Peace</a:t>
            </a:r>
            <a:endParaRPr lang="en-CA" sz="2400" b="1" dirty="0" smtClean="0">
              <a:solidFill>
                <a:schemeClr val="bg1"/>
              </a:solidFill>
              <a:latin typeface="Arial Narrow" pitchFamily="34" charset="0"/>
              <a:cs typeface="Calibri" pitchFamily="34" charset="0"/>
            </a:endParaRPr>
          </a:p>
          <a:p>
            <a:pPr algn="ctr"/>
            <a:r>
              <a:rPr lang="en-CA" sz="2400" b="1" dirty="0" smtClean="0">
                <a:solidFill>
                  <a:schemeClr val="bg1"/>
                </a:solidFill>
                <a:latin typeface="Arial Narrow" pitchFamily="34" charset="0"/>
                <a:cs typeface="Calibri" pitchFamily="34" charset="0"/>
              </a:rPr>
              <a:t>You! You! You!</a:t>
            </a:r>
            <a:endParaRPr lang="en-CA" sz="2400" b="1" dirty="0">
              <a:solidFill>
                <a:schemeClr val="bg1"/>
              </a:solidFill>
              <a:latin typeface="Arial Narrow" pitchFamily="34" charset="0"/>
              <a:cs typeface="Calibri" pitchFamily="34" charset="0"/>
            </a:endParaRPr>
          </a:p>
        </p:txBody>
      </p:sp>
      <p:sp>
        <p:nvSpPr>
          <p:cNvPr id="47" name="TextBox 34"/>
          <p:cNvSpPr txBox="1">
            <a:spLocks noChangeArrowheads="1"/>
          </p:cNvSpPr>
          <p:nvPr/>
        </p:nvSpPr>
        <p:spPr bwMode="auto">
          <a:xfrm>
            <a:off x="3788916" y="1916832"/>
            <a:ext cx="2007220" cy="584775"/>
          </a:xfrm>
          <a:prstGeom prst="rect">
            <a:avLst/>
          </a:prstGeom>
          <a:noFill/>
          <a:ln w="9525">
            <a:noFill/>
            <a:miter lim="800000"/>
            <a:headEnd/>
            <a:tailEnd/>
          </a:ln>
        </p:spPr>
        <p:txBody>
          <a:bodyPr wrap="square">
            <a:spAutoFit/>
          </a:bodyPr>
          <a:lstStyle/>
          <a:p>
            <a:pPr algn="ctr"/>
            <a:r>
              <a:rPr lang="en-CA" sz="3200" b="1" dirty="0" smtClean="0">
                <a:latin typeface="Calibri" pitchFamily="34" charset="0"/>
                <a:cs typeface="Calibri" pitchFamily="34" charset="0"/>
              </a:rPr>
              <a:t>peace</a:t>
            </a:r>
            <a:endParaRPr lang="en-CA" sz="3200" b="1" dirty="0">
              <a:latin typeface="Calibri" pitchFamily="34" charset="0"/>
              <a:cs typeface="Calibri" pitchFamily="34" charset="0"/>
            </a:endParaRPr>
          </a:p>
        </p:txBody>
      </p:sp>
      <p:sp>
        <p:nvSpPr>
          <p:cNvPr id="48" name="TextBox 47"/>
          <p:cNvSpPr txBox="1"/>
          <p:nvPr/>
        </p:nvSpPr>
        <p:spPr>
          <a:xfrm>
            <a:off x="71406" y="4924906"/>
            <a:ext cx="8822784" cy="1600438"/>
          </a:xfrm>
          <a:prstGeom prst="rect">
            <a:avLst/>
          </a:prstGeom>
          <a:noFill/>
        </p:spPr>
        <p:txBody>
          <a:bodyPr wrap="square" rtlCol="0">
            <a:spAutoFit/>
          </a:bodyPr>
          <a:lstStyle/>
          <a:p>
            <a:pPr algn="ctr"/>
            <a:r>
              <a:rPr lang="en-CA" sz="2800" b="1" dirty="0" smtClean="0">
                <a:solidFill>
                  <a:schemeClr val="bg1"/>
                </a:solidFill>
                <a:latin typeface="Calibri" pitchFamily="34" charset="0"/>
              </a:rPr>
              <a:t>“Since we have been justified by faith, we have </a:t>
            </a:r>
            <a:r>
              <a:rPr lang="en-CA" sz="2800" b="1" dirty="0" smtClean="0">
                <a:solidFill>
                  <a:srgbClr val="FF0000"/>
                </a:solidFill>
                <a:latin typeface="Calibri" pitchFamily="34" charset="0"/>
              </a:rPr>
              <a:t>peace with God</a:t>
            </a:r>
            <a:r>
              <a:rPr lang="en-CA" sz="2800" b="1" dirty="0" smtClean="0">
                <a:solidFill>
                  <a:schemeClr val="bg1"/>
                </a:solidFill>
                <a:latin typeface="Calibri" pitchFamily="34" charset="0"/>
              </a:rPr>
              <a:t> through our Lord Jesus Christ” Rom 5:1</a:t>
            </a:r>
          </a:p>
          <a:p>
            <a:pPr algn="ctr"/>
            <a:endParaRPr lang="en-CA" sz="1400" b="1" dirty="0" smtClean="0">
              <a:solidFill>
                <a:schemeClr val="bg1"/>
              </a:solidFill>
              <a:latin typeface="Calibri" pitchFamily="34" charset="0"/>
            </a:endParaRPr>
          </a:p>
          <a:p>
            <a:pPr algn="ctr"/>
            <a:r>
              <a:rPr lang="en-CA" sz="2800" b="1" dirty="0" smtClean="0">
                <a:solidFill>
                  <a:schemeClr val="bg1"/>
                </a:solidFill>
                <a:latin typeface="Calibri" pitchFamily="34" charset="0"/>
              </a:rPr>
              <a:t>“</a:t>
            </a:r>
            <a:r>
              <a:rPr lang="en-CA" sz="2800" b="1" dirty="0" smtClean="0">
                <a:solidFill>
                  <a:srgbClr val="FF0000"/>
                </a:solidFill>
                <a:latin typeface="Calibri" pitchFamily="34" charset="0"/>
              </a:rPr>
              <a:t>Peace</a:t>
            </a:r>
            <a:r>
              <a:rPr lang="en-CA" sz="2800" b="1" dirty="0" smtClean="0">
                <a:solidFill>
                  <a:schemeClr val="bg1"/>
                </a:solidFill>
                <a:latin typeface="Calibri" pitchFamily="34" charset="0"/>
              </a:rPr>
              <a:t> by the blood of his cross”  Col 1:20</a:t>
            </a:r>
            <a:endParaRPr lang="en-CA" dirty="0">
              <a:solidFill>
                <a:schemeClr val="bg1"/>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3184" y="2790056"/>
            <a:ext cx="8507288" cy="1143000"/>
          </a:xfrm>
        </p:spPr>
        <p:txBody>
          <a:bodyPr/>
          <a:lstStyle/>
          <a:p>
            <a:r>
              <a:rPr lang="en-CA" sz="2800" b="1" dirty="0" smtClean="0">
                <a:solidFill>
                  <a:srgbClr val="FF0000"/>
                </a:solidFill>
                <a:latin typeface="Calibri" pitchFamily="34" charset="0"/>
              </a:rPr>
              <a:t>This can make your time with God more wonderful.</a:t>
            </a:r>
            <a:r>
              <a:rPr lang="en-CA" sz="2800" b="1" dirty="0" smtClean="0">
                <a:solidFill>
                  <a:srgbClr val="00FF00"/>
                </a:solidFill>
                <a:latin typeface="Calibri" pitchFamily="34" charset="0"/>
              </a:rPr>
              <a:t/>
            </a:r>
            <a:br>
              <a:rPr lang="en-CA" sz="2800" b="1" dirty="0" smtClean="0">
                <a:solidFill>
                  <a:srgbClr val="00FF00"/>
                </a:solidFill>
                <a:latin typeface="Calibri" pitchFamily="34" charset="0"/>
              </a:rPr>
            </a:br>
            <a:r>
              <a:rPr lang="en-CA" sz="1800" b="1" dirty="0" smtClean="0">
                <a:solidFill>
                  <a:schemeClr val="bg1"/>
                </a:solidFill>
                <a:latin typeface="Calibri" pitchFamily="34" charset="0"/>
              </a:rPr>
              <a:t/>
            </a:r>
            <a:br>
              <a:rPr lang="en-CA" sz="1800" b="1" dirty="0" smtClean="0">
                <a:solidFill>
                  <a:schemeClr val="bg1"/>
                </a:solidFill>
                <a:latin typeface="Calibri" pitchFamily="34" charset="0"/>
              </a:rPr>
            </a:br>
            <a:r>
              <a:rPr lang="en-CA" sz="2800" b="1" dirty="0" smtClean="0">
                <a:solidFill>
                  <a:srgbClr val="FFFF00"/>
                </a:solidFill>
                <a:latin typeface="Calibri" pitchFamily="34" charset="0"/>
              </a:rPr>
              <a:t>1. For each of the riches, </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look at the </a:t>
            </a:r>
            <a:r>
              <a:rPr lang="en-CA" sz="2800" b="1" u="sng" dirty="0" smtClean="0">
                <a:solidFill>
                  <a:srgbClr val="FFFF00"/>
                </a:solidFill>
                <a:latin typeface="Calibri" pitchFamily="34" charset="0"/>
              </a:rPr>
              <a:t>diagrams</a:t>
            </a:r>
            <a:r>
              <a:rPr lang="en-CA" sz="2800" b="1" dirty="0" smtClean="0">
                <a:solidFill>
                  <a:srgbClr val="FFFF00"/>
                </a:solidFill>
                <a:latin typeface="Calibri" pitchFamily="34" charset="0"/>
              </a:rPr>
              <a:t> and praise the Lord </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for the truths you see.</a:t>
            </a: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1800" b="1" dirty="0" smtClean="0">
                <a:solidFill>
                  <a:schemeClr val="bg1"/>
                </a:solidFill>
                <a:latin typeface="Calibri" pitchFamily="34" charset="0"/>
              </a:rPr>
              <a:t/>
            </a:r>
            <a:br>
              <a:rPr lang="en-CA" sz="1800" b="1" dirty="0" smtClean="0">
                <a:solidFill>
                  <a:schemeClr val="bg1"/>
                </a:solidFill>
                <a:latin typeface="Calibri" pitchFamily="34" charset="0"/>
              </a:rPr>
            </a:br>
            <a:r>
              <a:rPr lang="en-CA" sz="2800" b="1" dirty="0" smtClean="0">
                <a:solidFill>
                  <a:srgbClr val="00FF00"/>
                </a:solidFill>
                <a:latin typeface="Calibri" pitchFamily="34" charset="0"/>
              </a:rPr>
              <a:t>2. Look at the </a:t>
            </a:r>
            <a:r>
              <a:rPr lang="en-CA" sz="2800" b="1" u="sng" dirty="0" smtClean="0">
                <a:solidFill>
                  <a:srgbClr val="00FF00"/>
                </a:solidFill>
                <a:latin typeface="Calibri" pitchFamily="34" charset="0"/>
              </a:rPr>
              <a:t>Bible verses</a:t>
            </a:r>
            <a:r>
              <a:rPr lang="en-CA" sz="2800" b="1" i="1" dirty="0" smtClean="0">
                <a:solidFill>
                  <a:srgbClr val="00FF00"/>
                </a:solidFill>
                <a:latin typeface="Calibri" pitchFamily="34" charset="0"/>
              </a:rPr>
              <a:t> </a:t>
            </a:r>
            <a:r>
              <a:rPr lang="en-CA" sz="2800" b="1" dirty="0" smtClean="0">
                <a:solidFill>
                  <a:srgbClr val="00FF00"/>
                </a:solidFill>
                <a:latin typeface="Calibri" pitchFamily="34" charset="0"/>
              </a:rPr>
              <a:t>and praise </a:t>
            </a:r>
            <a:br>
              <a:rPr lang="en-CA" sz="2800" b="1" dirty="0" smtClean="0">
                <a:solidFill>
                  <a:srgbClr val="00FF00"/>
                </a:solidFill>
                <a:latin typeface="Calibri" pitchFamily="34" charset="0"/>
              </a:rPr>
            </a:br>
            <a:r>
              <a:rPr lang="en-CA" sz="2800" b="1" dirty="0" smtClean="0">
                <a:solidFill>
                  <a:srgbClr val="00FF00"/>
                </a:solidFill>
                <a:latin typeface="Calibri" pitchFamily="34" charset="0"/>
              </a:rPr>
              <a:t>the Lord for what he says </a:t>
            </a:r>
            <a:br>
              <a:rPr lang="en-CA" sz="2800" b="1" dirty="0" smtClean="0">
                <a:solidFill>
                  <a:srgbClr val="00FF00"/>
                </a:solidFill>
                <a:latin typeface="Calibri" pitchFamily="34" charset="0"/>
              </a:rPr>
            </a:br>
            <a:r>
              <a:rPr lang="en-CA" sz="2800" b="1" dirty="0" smtClean="0">
                <a:solidFill>
                  <a:srgbClr val="00FF00"/>
                </a:solidFill>
                <a:latin typeface="Calibri" pitchFamily="34" charset="0"/>
              </a:rPr>
              <a:t>he gives us through the death </a:t>
            </a:r>
            <a:br>
              <a:rPr lang="en-CA" sz="2800" b="1" dirty="0" smtClean="0">
                <a:solidFill>
                  <a:srgbClr val="00FF00"/>
                </a:solidFill>
                <a:latin typeface="Calibri" pitchFamily="34" charset="0"/>
              </a:rPr>
            </a:br>
            <a:r>
              <a:rPr lang="en-CA" sz="2800" b="1" dirty="0" smtClean="0">
                <a:solidFill>
                  <a:srgbClr val="00FF00"/>
                </a:solidFill>
                <a:latin typeface="Calibri" pitchFamily="34" charset="0"/>
              </a:rPr>
              <a:t>and resurrection of Christ!</a:t>
            </a: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1800" b="1" dirty="0" smtClean="0">
                <a:solidFill>
                  <a:schemeClr val="bg1"/>
                </a:solidFill>
                <a:latin typeface="Calibri" pitchFamily="34" charset="0"/>
              </a:rPr>
              <a:t/>
            </a:r>
            <a:br>
              <a:rPr lang="en-CA" sz="1800" b="1" dirty="0" smtClean="0">
                <a:solidFill>
                  <a:schemeClr val="bg1"/>
                </a:solidFill>
                <a:latin typeface="Calibri" pitchFamily="34" charset="0"/>
              </a:rPr>
            </a:br>
            <a:r>
              <a:rPr lang="en-CA" sz="2800" b="1" dirty="0" smtClean="0">
                <a:solidFill>
                  <a:schemeClr val="tx1"/>
                </a:solidFill>
                <a:latin typeface="Calibri" pitchFamily="34" charset="0"/>
              </a:rPr>
              <a:t>As you learn to do this, you will be thrilled as the Lord gives you fresh insights over and over.</a:t>
            </a:r>
            <a:endParaRPr lang="en-CA" sz="2800" b="1" dirty="0">
              <a:solidFill>
                <a:schemeClr val="tx1"/>
              </a:solidFill>
              <a:latin typeface="Calibri"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67544" y="5445224"/>
            <a:ext cx="8229600" cy="1143000"/>
          </a:xfrm>
        </p:spPr>
        <p:txBody>
          <a:bodyPr/>
          <a:lstStyle/>
          <a:p>
            <a:r>
              <a:rPr lang="en-CA" sz="2800" b="1" dirty="0" smtClean="0">
                <a:solidFill>
                  <a:schemeClr val="tx1"/>
                </a:solidFill>
                <a:latin typeface="Calibri" pitchFamily="34" charset="0"/>
              </a:rPr>
              <a:t>Lord, without Jesus Christ . . . </a:t>
            </a:r>
            <a:r>
              <a:rPr lang="en-CA" sz="2400" b="1" dirty="0" smtClean="0">
                <a:solidFill>
                  <a:schemeClr val="tx1"/>
                </a:solidFill>
                <a:latin typeface="Calibri" pitchFamily="34" charset="0"/>
              </a:rPr>
              <a:t/>
            </a:r>
            <a:br>
              <a:rPr lang="en-CA" sz="2400" b="1" dirty="0" smtClean="0">
                <a:solidFill>
                  <a:schemeClr val="tx1"/>
                </a:solidFill>
                <a:latin typeface="Calibri" pitchFamily="34" charset="0"/>
              </a:rPr>
            </a:br>
            <a:r>
              <a:rPr lang="en-CA" sz="2400" b="1" dirty="0" smtClean="0">
                <a:solidFill>
                  <a:schemeClr val="tx1"/>
                </a:solidFill>
                <a:latin typeface="Calibri" pitchFamily="34" charset="0"/>
              </a:rPr>
              <a:t/>
            </a:r>
            <a:br>
              <a:rPr lang="en-CA" sz="2400" b="1" dirty="0" smtClean="0">
                <a:solidFill>
                  <a:schemeClr val="tx1"/>
                </a:solidFill>
                <a:latin typeface="Calibri" pitchFamily="34" charset="0"/>
              </a:rPr>
            </a:br>
            <a:r>
              <a:rPr lang="en-CA" sz="2800" b="1" dirty="0" smtClean="0">
                <a:solidFill>
                  <a:schemeClr val="tx1"/>
                </a:solidFill>
                <a:latin typeface="Calibri" pitchFamily="34" charset="0"/>
              </a:rPr>
              <a:t>but I praise you that through Christ’s death . . . </a:t>
            </a:r>
            <a:endParaRPr lang="en-CA" sz="2800" b="1" dirty="0">
              <a:solidFill>
                <a:schemeClr val="tx1"/>
              </a:solidFill>
              <a:latin typeface="Calibri" pitchFamily="34" charset="0"/>
            </a:endParaRPr>
          </a:p>
        </p:txBody>
      </p:sp>
      <p:pic>
        <p:nvPicPr>
          <p:cNvPr id="4" name="Picture 3" descr="praise from pqhobbit.files.wordpress.com.jpg"/>
          <p:cNvPicPr>
            <a:picLocks noChangeAspect="1"/>
          </p:cNvPicPr>
          <p:nvPr/>
        </p:nvPicPr>
        <p:blipFill>
          <a:blip r:embed="rId2" cstate="print"/>
          <a:stretch>
            <a:fillRect/>
          </a:stretch>
        </p:blipFill>
        <p:spPr>
          <a:xfrm>
            <a:off x="1697586" y="1556792"/>
            <a:ext cx="5754734" cy="3683376"/>
          </a:xfrm>
          <a:prstGeom prst="rect">
            <a:avLst/>
          </a:prstGeom>
        </p:spPr>
      </p:pic>
      <p:sp>
        <p:nvSpPr>
          <p:cNvPr id="5" name="TextBox 4"/>
          <p:cNvSpPr txBox="1"/>
          <p:nvPr/>
        </p:nvSpPr>
        <p:spPr>
          <a:xfrm>
            <a:off x="2843808" y="4869160"/>
            <a:ext cx="6264696" cy="276999"/>
          </a:xfrm>
          <a:prstGeom prst="rect">
            <a:avLst/>
          </a:prstGeom>
          <a:noFill/>
        </p:spPr>
        <p:txBody>
          <a:bodyPr wrap="square" rtlCol="0">
            <a:spAutoFit/>
          </a:bodyPr>
          <a:lstStyle/>
          <a:p>
            <a:pPr algn="ctr"/>
            <a:r>
              <a:rPr lang="en-CA" sz="1200" dirty="0" smtClean="0">
                <a:solidFill>
                  <a:schemeClr val="bg1">
                    <a:lumMod val="50000"/>
                    <a:lumOff val="50000"/>
                  </a:schemeClr>
                </a:solidFill>
              </a:rPr>
              <a:t>from pqhobbit.files.wordpress.com</a:t>
            </a:r>
            <a:endParaRPr lang="en-CA" sz="1200" dirty="0">
              <a:solidFill>
                <a:schemeClr val="bg1">
                  <a:lumMod val="50000"/>
                  <a:lumOff val="50000"/>
                </a:schemeClr>
              </a:solidFill>
            </a:endParaRPr>
          </a:p>
        </p:txBody>
      </p:sp>
      <p:sp>
        <p:nvSpPr>
          <p:cNvPr id="6" name="TextBox 5"/>
          <p:cNvSpPr txBox="1"/>
          <p:nvPr/>
        </p:nvSpPr>
        <p:spPr>
          <a:xfrm>
            <a:off x="0" y="116632"/>
            <a:ext cx="9144001" cy="1384995"/>
          </a:xfrm>
          <a:prstGeom prst="rect">
            <a:avLst/>
          </a:prstGeom>
          <a:noFill/>
        </p:spPr>
        <p:txBody>
          <a:bodyPr wrap="square" rtlCol="0">
            <a:spAutoFit/>
          </a:bodyPr>
          <a:lstStyle/>
          <a:p>
            <a:pPr algn="ctr"/>
            <a:r>
              <a:rPr lang="en-CA" sz="2800" b="1" dirty="0" smtClean="0">
                <a:solidFill>
                  <a:srgbClr val="00FFFF"/>
                </a:solidFill>
                <a:latin typeface="Calibri" pitchFamily="34" charset="0"/>
              </a:rPr>
              <a:t>When you praise the Lord for what Christ has done, </a:t>
            </a:r>
          </a:p>
          <a:p>
            <a:pPr algn="ctr"/>
            <a:r>
              <a:rPr lang="en-CA" sz="2800" b="1" dirty="0" smtClean="0">
                <a:solidFill>
                  <a:srgbClr val="00FFFF"/>
                </a:solidFill>
                <a:latin typeface="Calibri" pitchFamily="34" charset="0"/>
              </a:rPr>
              <a:t>if you start by reflecting on the condition you would be in without Christ, it increases your praise and joy in Christ.</a:t>
            </a:r>
            <a:endParaRPr lang="en-CA" sz="2800" b="1" dirty="0">
              <a:solidFill>
                <a:srgbClr val="00FFFF"/>
              </a:solidFill>
              <a:latin typeface="Calibri"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1406" y="5286388"/>
            <a:ext cx="9001156" cy="1143000"/>
          </a:xfrm>
        </p:spPr>
        <p:txBody>
          <a:bodyPr/>
          <a:lstStyle/>
          <a:p>
            <a:r>
              <a:rPr lang="en-CA" sz="2800" b="1" dirty="0" smtClean="0">
                <a:solidFill>
                  <a:schemeClr val="tx1"/>
                </a:solidFill>
                <a:latin typeface="Calibri" pitchFamily="34" charset="0"/>
              </a:rPr>
              <a:t>Lord, without Jesus Christ I am in chains, chains, chains, </a:t>
            </a:r>
            <a:br>
              <a:rPr lang="en-CA" sz="2800" b="1" dirty="0" smtClean="0">
                <a:solidFill>
                  <a:schemeClr val="tx1"/>
                </a:solidFill>
                <a:latin typeface="Calibri" pitchFamily="34" charset="0"/>
              </a:rPr>
            </a:br>
            <a:r>
              <a:rPr lang="en-CA" sz="2800" b="1" dirty="0" smtClean="0">
                <a:solidFill>
                  <a:schemeClr val="tx1"/>
                </a:solidFill>
                <a:latin typeface="Calibri" pitchFamily="34" charset="0"/>
              </a:rPr>
              <a:t>a slave, slave, slave to sin, Satan, death and hell . . . </a:t>
            </a: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800" b="1" dirty="0" smtClean="0">
                <a:solidFill>
                  <a:schemeClr val="tx1"/>
                </a:solidFill>
                <a:latin typeface="Calibri" pitchFamily="34" charset="0"/>
              </a:rPr>
              <a:t/>
            </a:r>
            <a:br>
              <a:rPr lang="en-CA" sz="800" b="1" dirty="0" smtClean="0">
                <a:solidFill>
                  <a:schemeClr val="tx1"/>
                </a:solidFill>
                <a:latin typeface="Calibri" pitchFamily="34" charset="0"/>
              </a:rPr>
            </a:br>
            <a:r>
              <a:rPr lang="en-CA" sz="2800" b="1" dirty="0" smtClean="0">
                <a:solidFill>
                  <a:schemeClr val="tx1"/>
                </a:solidFill>
                <a:latin typeface="Calibri" pitchFamily="34" charset="0"/>
              </a:rPr>
              <a:t>but I praise you that through Christ’s death I am free, free, free, since Christ’s ransom payment redeems me . . .  </a:t>
            </a:r>
            <a:endParaRPr lang="en-CA" sz="2800" b="1" dirty="0">
              <a:solidFill>
                <a:schemeClr val="tx1"/>
              </a:solidFill>
              <a:latin typeface="Calibri" pitchFamily="34" charset="0"/>
            </a:endParaRPr>
          </a:p>
        </p:txBody>
      </p:sp>
      <p:pic>
        <p:nvPicPr>
          <p:cNvPr id="4" name="Picture 3" descr="praise from pqhobbit.files.wordpress.com.jpg"/>
          <p:cNvPicPr>
            <a:picLocks noChangeAspect="1"/>
          </p:cNvPicPr>
          <p:nvPr/>
        </p:nvPicPr>
        <p:blipFill>
          <a:blip r:embed="rId2" cstate="print"/>
          <a:srcRect t="11928"/>
          <a:stretch>
            <a:fillRect/>
          </a:stretch>
        </p:blipFill>
        <p:spPr>
          <a:xfrm>
            <a:off x="2000232" y="2000240"/>
            <a:ext cx="5023460" cy="2831806"/>
          </a:xfrm>
          <a:prstGeom prst="rect">
            <a:avLst/>
          </a:prstGeom>
        </p:spPr>
      </p:pic>
      <p:sp>
        <p:nvSpPr>
          <p:cNvPr id="5" name="TextBox 4"/>
          <p:cNvSpPr txBox="1"/>
          <p:nvPr/>
        </p:nvSpPr>
        <p:spPr>
          <a:xfrm>
            <a:off x="2571736" y="4429132"/>
            <a:ext cx="6264696" cy="276999"/>
          </a:xfrm>
          <a:prstGeom prst="rect">
            <a:avLst/>
          </a:prstGeom>
          <a:noFill/>
        </p:spPr>
        <p:txBody>
          <a:bodyPr wrap="square" rtlCol="0">
            <a:spAutoFit/>
          </a:bodyPr>
          <a:lstStyle/>
          <a:p>
            <a:pPr algn="ctr"/>
            <a:r>
              <a:rPr lang="en-CA" sz="1200" dirty="0" smtClean="0">
                <a:solidFill>
                  <a:schemeClr val="bg1">
                    <a:lumMod val="50000"/>
                    <a:lumOff val="50000"/>
                  </a:schemeClr>
                </a:solidFill>
              </a:rPr>
              <a:t>from pqhobbit.files.wordpress.com</a:t>
            </a:r>
            <a:endParaRPr lang="en-CA" sz="1200" dirty="0">
              <a:solidFill>
                <a:schemeClr val="bg1">
                  <a:lumMod val="50000"/>
                  <a:lumOff val="50000"/>
                </a:schemeClr>
              </a:solidFill>
            </a:endParaRPr>
          </a:p>
        </p:txBody>
      </p:sp>
      <p:sp>
        <p:nvSpPr>
          <p:cNvPr id="7" name="Title 1"/>
          <p:cNvSpPr txBox="1">
            <a:spLocks/>
          </p:cNvSpPr>
          <p:nvPr/>
        </p:nvSpPr>
        <p:spPr bwMode="auto">
          <a:xfrm>
            <a:off x="428596" y="428612"/>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Lord, without Jesus Christ I am black, black, black</a:t>
            </a:r>
            <a:r>
              <a:rPr kumimoji="0" lang="en-CA" sz="2800" b="1" i="0" u="none" strike="noStrike" kern="0" cap="none" spc="0" normalizeH="0" noProof="0" dirty="0" smtClean="0">
                <a:ln>
                  <a:noFill/>
                </a:ln>
                <a:solidFill>
                  <a:schemeClr val="tx1"/>
                </a:solidFill>
                <a:effectLst/>
                <a:uLnTx/>
                <a:uFillTx/>
                <a:latin typeface="Calibri" pitchFamily="34" charset="0"/>
                <a:ea typeface="+mj-ea"/>
                <a:cs typeface="+mj-cs"/>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noProof="0" dirty="0" smtClean="0">
                <a:ln>
                  <a:noFill/>
                </a:ln>
                <a:solidFill>
                  <a:schemeClr val="tx1"/>
                </a:solidFill>
                <a:effectLst/>
                <a:uLnTx/>
                <a:uFillTx/>
                <a:latin typeface="Calibri" pitchFamily="34" charset="0"/>
                <a:ea typeface="+mj-ea"/>
                <a:cs typeface="+mj-cs"/>
              </a:rPr>
              <a:t>in your sight, totally unrighteous, unholy</a:t>
            </a: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 . . . </a:t>
            </a:r>
            <a:b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CA" sz="800" b="1" i="0" u="none" strike="noStrike" kern="0" cap="none" spc="0" normalizeH="0" baseline="0" noProof="0" dirty="0" smtClean="0">
                <a:ln>
                  <a:noFill/>
                </a:ln>
                <a:solidFill>
                  <a:schemeClr val="tx1"/>
                </a:solidFill>
                <a:effectLst/>
                <a:uLnTx/>
                <a:uFillTx/>
                <a:latin typeface="Calibri" pitchFamily="34" charset="0"/>
                <a:ea typeface="+mj-ea"/>
                <a:cs typeface="+mj-cs"/>
              </a:rPr>
              <a:t/>
            </a:r>
            <a:br>
              <a:rPr kumimoji="0" lang="en-CA" sz="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but I praise you that through Christ’s death I am white, white,</a:t>
            </a:r>
            <a:r>
              <a:rPr kumimoji="0" lang="en-CA" sz="2800" b="1" i="0" u="none" strike="noStrike" kern="0" cap="none" spc="0" normalizeH="0" noProof="0" dirty="0" smtClean="0">
                <a:ln>
                  <a:noFill/>
                </a:ln>
                <a:solidFill>
                  <a:schemeClr val="tx1"/>
                </a:solidFill>
                <a:effectLst/>
                <a:uLnTx/>
                <a:uFillTx/>
                <a:latin typeface="Calibri" pitchFamily="34" charset="0"/>
                <a:ea typeface="+mj-ea"/>
                <a:cs typeface="+mj-cs"/>
              </a:rPr>
              <a:t> white in Christ’s righteousness </a:t>
            </a: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 . . </a:t>
            </a:r>
            <a:endParaRPr kumimoji="0" lang="en-CA" sz="2800" b="1" i="0" u="none" strike="noStrike" kern="0" cap="none" spc="0" normalizeH="0" baseline="0" noProof="0" dirty="0">
              <a:ln>
                <a:noFill/>
              </a:ln>
              <a:solidFill>
                <a:schemeClr val="tx1"/>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Shape 263"/>
        <p:cNvGrpSpPr/>
        <p:nvPr/>
      </p:nvGrpSpPr>
      <p:grpSpPr>
        <a:xfrm>
          <a:off x="0" y="0"/>
          <a:ext cx="0" cy="0"/>
          <a:chOff x="0" y="0"/>
          <a:chExt cx="0" cy="0"/>
        </a:xfrm>
      </p:grpSpPr>
      <p:pic>
        <p:nvPicPr>
          <p:cNvPr id="42" name="Google Shape;264;p16" descr="www.clipartbest.com dc6XLjAMi.gif"/>
          <p:cNvPicPr preferRelativeResize="0"/>
          <p:nvPr/>
        </p:nvPicPr>
        <p:blipFill rotWithShape="1">
          <a:blip r:embed="rId3" cstate="print">
            <a:alphaModFix/>
          </a:blip>
          <a:srcRect/>
          <a:stretch/>
        </p:blipFill>
        <p:spPr>
          <a:xfrm>
            <a:off x="-154280" y="1340768"/>
            <a:ext cx="2926080" cy="2056727"/>
          </a:xfrm>
          <a:prstGeom prst="rect">
            <a:avLst/>
          </a:prstGeom>
          <a:noFill/>
          <a:ln>
            <a:noFill/>
          </a:ln>
        </p:spPr>
      </p:pic>
      <p:sp>
        <p:nvSpPr>
          <p:cNvPr id="27" name="Rectangle 26"/>
          <p:cNvSpPr/>
          <p:nvPr/>
        </p:nvSpPr>
        <p:spPr>
          <a:xfrm>
            <a:off x="960160" y="2204864"/>
            <a:ext cx="731520" cy="18288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rgbClr val="FF0000"/>
              </a:solidFill>
            </a:endParaRPr>
          </a:p>
        </p:txBody>
      </p:sp>
      <p:sp>
        <p:nvSpPr>
          <p:cNvPr id="28" name="Rectangle 27"/>
          <p:cNvSpPr/>
          <p:nvPr/>
        </p:nvSpPr>
        <p:spPr>
          <a:xfrm>
            <a:off x="1220768" y="1988840"/>
            <a:ext cx="182880" cy="91440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64" name="Google Shape;264;p16" descr="www.clipartbest.com dc6XLjAMi.gif"/>
          <p:cNvPicPr preferRelativeResize="0"/>
          <p:nvPr/>
        </p:nvPicPr>
        <p:blipFill rotWithShape="1">
          <a:blip r:embed="rId3" cstate="print">
            <a:alphaModFix/>
          </a:blip>
          <a:srcRect/>
          <a:stretch/>
        </p:blipFill>
        <p:spPr>
          <a:xfrm>
            <a:off x="6326440" y="1340769"/>
            <a:ext cx="2926080" cy="2056727"/>
          </a:xfrm>
          <a:prstGeom prst="rect">
            <a:avLst/>
          </a:prstGeom>
          <a:noFill/>
          <a:ln>
            <a:noFill/>
          </a:ln>
        </p:spPr>
      </p:pic>
      <p:sp>
        <p:nvSpPr>
          <p:cNvPr id="266" name="Google Shape;266;p16"/>
          <p:cNvSpPr/>
          <p:nvPr/>
        </p:nvSpPr>
        <p:spPr>
          <a:xfrm>
            <a:off x="7440880" y="2204864"/>
            <a:ext cx="731520" cy="18288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6"/>
          <p:cNvSpPr/>
          <p:nvPr/>
        </p:nvSpPr>
        <p:spPr>
          <a:xfrm>
            <a:off x="7701488" y="2060848"/>
            <a:ext cx="182880" cy="73152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9" name="Google Shape;279;p16" descr="egyptian.gif"/>
          <p:cNvPicPr preferRelativeResize="0"/>
          <p:nvPr/>
        </p:nvPicPr>
        <p:blipFill rotWithShape="1">
          <a:blip r:embed="rId4" cstate="print">
            <a:alphaModFix/>
          </a:blip>
          <a:srcRect/>
          <a:stretch/>
        </p:blipFill>
        <p:spPr>
          <a:xfrm>
            <a:off x="6804248" y="1068720"/>
            <a:ext cx="2011680" cy="1280160"/>
          </a:xfrm>
          <a:prstGeom prst="rect">
            <a:avLst/>
          </a:prstGeom>
          <a:noFill/>
          <a:ln>
            <a:noFill/>
          </a:ln>
        </p:spPr>
      </p:pic>
      <p:pic>
        <p:nvPicPr>
          <p:cNvPr id="280" name="Google Shape;280;p16" descr="egyptian.gif"/>
          <p:cNvPicPr preferRelativeResize="0"/>
          <p:nvPr/>
        </p:nvPicPr>
        <p:blipFill rotWithShape="1">
          <a:blip r:embed="rId4" cstate="print">
            <a:alphaModFix/>
          </a:blip>
          <a:srcRect/>
          <a:stretch/>
        </p:blipFill>
        <p:spPr>
          <a:xfrm rot="7200000">
            <a:off x="7431718" y="2107835"/>
            <a:ext cx="2011680" cy="1280160"/>
          </a:xfrm>
          <a:prstGeom prst="rect">
            <a:avLst/>
          </a:prstGeom>
          <a:noFill/>
          <a:ln>
            <a:noFill/>
          </a:ln>
        </p:spPr>
      </p:pic>
      <p:pic>
        <p:nvPicPr>
          <p:cNvPr id="281" name="Google Shape;281;p16" descr="egyptian.gif"/>
          <p:cNvPicPr preferRelativeResize="0"/>
          <p:nvPr/>
        </p:nvPicPr>
        <p:blipFill rotWithShape="1">
          <a:blip r:embed="rId4" cstate="print">
            <a:alphaModFix/>
          </a:blip>
          <a:srcRect/>
          <a:stretch/>
        </p:blipFill>
        <p:spPr>
          <a:xfrm rot="-7200000" flipH="1">
            <a:off x="6207582" y="2101853"/>
            <a:ext cx="2011680" cy="1280160"/>
          </a:xfrm>
          <a:prstGeom prst="rect">
            <a:avLst/>
          </a:prstGeom>
          <a:noFill/>
          <a:ln>
            <a:noFill/>
          </a:ln>
        </p:spPr>
      </p:pic>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pic>
        <p:nvPicPr>
          <p:cNvPr id="77" name="Picture 76" descr="egyptian.gif"/>
          <p:cNvPicPr>
            <a:picLocks noChangeAspect="1"/>
          </p:cNvPicPr>
          <p:nvPr/>
        </p:nvPicPr>
        <p:blipFill>
          <a:blip r:embed="rId4" cstate="print"/>
          <a:stretch>
            <a:fillRect/>
          </a:stretch>
        </p:blipFill>
        <p:spPr>
          <a:xfrm rot="14400000" flipH="1">
            <a:off x="6957826" y="2528563"/>
            <a:ext cx="614477" cy="365760"/>
          </a:xfrm>
          <a:prstGeom prst="rect">
            <a:avLst/>
          </a:prstGeom>
        </p:spPr>
      </p:pic>
      <p:pic>
        <p:nvPicPr>
          <p:cNvPr id="78" name="Picture 77" descr="egyptian.gif"/>
          <p:cNvPicPr>
            <a:picLocks noChangeAspect="1"/>
          </p:cNvPicPr>
          <p:nvPr/>
        </p:nvPicPr>
        <p:blipFill>
          <a:blip r:embed="rId4" cstate="print"/>
          <a:stretch>
            <a:fillRect/>
          </a:stretch>
        </p:blipFill>
        <p:spPr>
          <a:xfrm rot="14400000" flipH="1">
            <a:off x="6809008" y="2744587"/>
            <a:ext cx="614477" cy="365760"/>
          </a:xfrm>
          <a:prstGeom prst="rect">
            <a:avLst/>
          </a:prstGeom>
        </p:spPr>
      </p:pic>
      <p:pic>
        <p:nvPicPr>
          <p:cNvPr id="79" name="Picture 78" descr="egyptian.gif"/>
          <p:cNvPicPr>
            <a:picLocks noChangeAspect="1"/>
          </p:cNvPicPr>
          <p:nvPr/>
        </p:nvPicPr>
        <p:blipFill>
          <a:blip r:embed="rId4" cstate="print"/>
          <a:stretch>
            <a:fillRect/>
          </a:stretch>
        </p:blipFill>
        <p:spPr>
          <a:xfrm rot="14400000" flipH="1">
            <a:off x="6664992" y="2528563"/>
            <a:ext cx="614477" cy="365760"/>
          </a:xfrm>
          <a:prstGeom prst="rect">
            <a:avLst/>
          </a:prstGeom>
        </p:spPr>
      </p:pic>
      <p:pic>
        <p:nvPicPr>
          <p:cNvPr id="80" name="Picture 79" descr="egyptian.gif"/>
          <p:cNvPicPr>
            <a:picLocks noChangeAspect="1"/>
          </p:cNvPicPr>
          <p:nvPr/>
        </p:nvPicPr>
        <p:blipFill>
          <a:blip r:embed="rId4" cstate="print"/>
          <a:stretch>
            <a:fillRect/>
          </a:stretch>
        </p:blipFill>
        <p:spPr>
          <a:xfrm rot="14400000" flipH="1">
            <a:off x="7169048" y="2744587"/>
            <a:ext cx="614477" cy="365760"/>
          </a:xfrm>
          <a:prstGeom prst="rect">
            <a:avLst/>
          </a:prstGeom>
        </p:spPr>
      </p:pic>
      <p:pic>
        <p:nvPicPr>
          <p:cNvPr id="81" name="Picture 80" descr="egyptian.gif"/>
          <p:cNvPicPr>
            <a:picLocks noChangeAspect="1"/>
          </p:cNvPicPr>
          <p:nvPr/>
        </p:nvPicPr>
        <p:blipFill>
          <a:blip r:embed="rId4" cstate="print"/>
          <a:stretch>
            <a:fillRect/>
          </a:stretch>
        </p:blipFill>
        <p:spPr>
          <a:xfrm rot="14400000" flipH="1">
            <a:off x="7121115" y="2312539"/>
            <a:ext cx="614477" cy="365760"/>
          </a:xfrm>
          <a:prstGeom prst="rect">
            <a:avLst/>
          </a:prstGeom>
        </p:spPr>
      </p:pic>
      <p:pic>
        <p:nvPicPr>
          <p:cNvPr id="82" name="Picture 81" descr="egyptian.gif"/>
          <p:cNvPicPr>
            <a:picLocks noChangeAspect="1"/>
          </p:cNvPicPr>
          <p:nvPr/>
        </p:nvPicPr>
        <p:blipFill>
          <a:blip r:embed="rId4" cstate="print"/>
          <a:stretch>
            <a:fillRect/>
          </a:stretch>
        </p:blipFill>
        <p:spPr>
          <a:xfrm rot="14400000" flipH="1">
            <a:off x="7265131" y="2528563"/>
            <a:ext cx="614477" cy="365760"/>
          </a:xfrm>
          <a:prstGeom prst="rect">
            <a:avLst/>
          </a:prstGeom>
        </p:spPr>
      </p:pic>
      <p:pic>
        <p:nvPicPr>
          <p:cNvPr id="83" name="Picture 82" descr="egyptian.gif"/>
          <p:cNvPicPr>
            <a:picLocks noChangeAspect="1"/>
          </p:cNvPicPr>
          <p:nvPr/>
        </p:nvPicPr>
        <p:blipFill>
          <a:blip r:embed="rId4" cstate="print"/>
          <a:stretch>
            <a:fillRect/>
          </a:stretch>
        </p:blipFill>
        <p:spPr>
          <a:xfrm rot="14400000" flipH="1">
            <a:off x="6809008" y="2312539"/>
            <a:ext cx="614477" cy="365760"/>
          </a:xfrm>
          <a:prstGeom prst="rect">
            <a:avLst/>
          </a:prstGeom>
        </p:spPr>
      </p:pic>
      <p:pic>
        <p:nvPicPr>
          <p:cNvPr id="19" name="Picture 18" descr="lord-jesus-christ-coming-293608.gif"/>
          <p:cNvPicPr>
            <a:picLocks noChangeAspect="1"/>
          </p:cNvPicPr>
          <p:nvPr/>
        </p:nvPicPr>
        <p:blipFill>
          <a:blip r:embed="rId5" cstate="print"/>
          <a:srcRect b="36140"/>
          <a:stretch>
            <a:fillRect/>
          </a:stretch>
        </p:blipFill>
        <p:spPr>
          <a:xfrm>
            <a:off x="3275856" y="908720"/>
            <a:ext cx="2949684" cy="2743200"/>
          </a:xfrm>
          <a:prstGeom prst="star32">
            <a:avLst/>
          </a:prstGeom>
        </p:spPr>
      </p:pic>
      <p:sp>
        <p:nvSpPr>
          <p:cNvPr id="20" name="TextBox 19"/>
          <p:cNvSpPr txBox="1"/>
          <p:nvPr/>
        </p:nvSpPr>
        <p:spPr>
          <a:xfrm>
            <a:off x="3707904" y="3645024"/>
            <a:ext cx="2088232" cy="861774"/>
          </a:xfrm>
          <a:prstGeom prst="rect">
            <a:avLst/>
          </a:prstGeom>
          <a:noFill/>
        </p:spPr>
        <p:txBody>
          <a:bodyPr wrap="square" rtlCol="0">
            <a:spAutoFit/>
          </a:bodyPr>
          <a:lstStyle/>
          <a:p>
            <a:pPr algn="ctr"/>
            <a:r>
              <a:rPr lang="en-CA" sz="1000" dirty="0" smtClean="0">
                <a:solidFill>
                  <a:schemeClr val="tx1">
                    <a:lumMod val="95000"/>
                  </a:schemeClr>
                </a:solidFill>
              </a:rPr>
              <a:t>Egyptian </a:t>
            </a:r>
            <a:r>
              <a:rPr lang="en-CA" sz="1000" dirty="0" err="1" smtClean="0">
                <a:solidFill>
                  <a:schemeClr val="tx1">
                    <a:lumMod val="95000"/>
                  </a:schemeClr>
                </a:solidFill>
              </a:rPr>
              <a:t>smileys</a:t>
            </a:r>
            <a:r>
              <a:rPr lang="en-CA" sz="1000" dirty="0" smtClean="0">
                <a:solidFill>
                  <a:schemeClr val="tx1">
                    <a:lumMod val="95000"/>
                  </a:schemeClr>
                </a:solidFill>
              </a:rPr>
              <a:t> © sherv.net</a:t>
            </a:r>
          </a:p>
          <a:p>
            <a:pPr algn="ctr"/>
            <a:r>
              <a:rPr lang="en-CA" sz="1000" dirty="0" smtClean="0">
                <a:solidFill>
                  <a:schemeClr val="tx1">
                    <a:lumMod val="95000"/>
                  </a:schemeClr>
                </a:solidFill>
              </a:rPr>
              <a:t>Smiley with sword © sherv.net</a:t>
            </a:r>
          </a:p>
          <a:p>
            <a:pPr algn="ctr"/>
            <a:r>
              <a:rPr lang="en-CA" altLang="ko-KR" sz="1000" dirty="0" smtClean="0">
                <a:solidFill>
                  <a:schemeClr val="tx1">
                    <a:lumMod val="95000"/>
                  </a:schemeClr>
                </a:solidFill>
              </a:rPr>
              <a:t>Jesus © </a:t>
            </a:r>
            <a:r>
              <a:rPr lang="en-CA" sz="1000" dirty="0" smtClean="0">
                <a:solidFill>
                  <a:schemeClr val="tx1">
                    <a:lumMod val="95000"/>
                  </a:schemeClr>
                </a:solidFill>
              </a:rPr>
              <a:t>GospelGifs.com </a:t>
            </a:r>
          </a:p>
          <a:p>
            <a:pPr algn="ctr"/>
            <a:r>
              <a:rPr lang="en-CA" sz="1000" dirty="0" smtClean="0">
                <a:solidFill>
                  <a:schemeClr val="tx1">
                    <a:lumMod val="95000"/>
                  </a:schemeClr>
                </a:solidFill>
              </a:rPr>
              <a:t>pulsing heart © clipartbest.com</a:t>
            </a:r>
          </a:p>
          <a:p>
            <a:r>
              <a:rPr lang="en-CA" sz="1000" dirty="0" smtClean="0">
                <a:solidFill>
                  <a:schemeClr val="tx1">
                    <a:lumMod val="95000"/>
                  </a:schemeClr>
                </a:solidFill>
              </a:rPr>
              <a:t>Jumping heart © www.fg-a.com</a:t>
            </a:r>
            <a:endParaRPr lang="en-CA" dirty="0">
              <a:solidFill>
                <a:schemeClr val="tx1">
                  <a:lumMod val="95000"/>
                </a:schemeClr>
              </a:solidFill>
            </a:endParaRPr>
          </a:p>
        </p:txBody>
      </p:sp>
      <p:sp>
        <p:nvSpPr>
          <p:cNvPr id="21" name="Rectangle 20"/>
          <p:cNvSpPr/>
          <p:nvPr/>
        </p:nvSpPr>
        <p:spPr>
          <a:xfrm>
            <a:off x="4572000" y="1844824"/>
            <a:ext cx="365760" cy="17373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3563888" y="2127136"/>
            <a:ext cx="2377440" cy="3657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TextBox 34"/>
          <p:cNvSpPr txBox="1">
            <a:spLocks noChangeArrowheads="1"/>
          </p:cNvSpPr>
          <p:nvPr/>
        </p:nvSpPr>
        <p:spPr bwMode="auto">
          <a:xfrm>
            <a:off x="3419872" y="1988840"/>
            <a:ext cx="2664296" cy="584775"/>
          </a:xfrm>
          <a:prstGeom prst="rect">
            <a:avLst/>
          </a:prstGeom>
          <a:noFill/>
          <a:ln w="9525">
            <a:noFill/>
            <a:miter lim="800000"/>
            <a:headEnd/>
            <a:tailEnd/>
          </a:ln>
        </p:spPr>
        <p:txBody>
          <a:bodyPr wrap="square">
            <a:spAutoFit/>
          </a:bodyPr>
          <a:lstStyle/>
          <a:p>
            <a:pPr algn="ctr"/>
            <a:r>
              <a:rPr lang="en-CA" sz="3200" b="1" dirty="0" smtClean="0">
                <a:latin typeface="Calibri" pitchFamily="34" charset="0"/>
                <a:cs typeface="Calibri" pitchFamily="34" charset="0"/>
              </a:rPr>
              <a:t>reconciliation</a:t>
            </a:r>
            <a:endParaRPr lang="en-CA" sz="3200" b="1" dirty="0">
              <a:latin typeface="Calibri" pitchFamily="34" charset="0"/>
              <a:cs typeface="Calibri" pitchFamily="34" charset="0"/>
            </a:endParaRPr>
          </a:p>
        </p:txBody>
      </p:sp>
      <p:sp>
        <p:nvSpPr>
          <p:cNvPr id="24" name="WordArt 2"/>
          <p:cNvSpPr>
            <a:spLocks noChangeArrowheads="1" noChangeShapeType="1" noTextEdit="1"/>
          </p:cNvSpPr>
          <p:nvPr/>
        </p:nvSpPr>
        <p:spPr bwMode="auto">
          <a:xfrm>
            <a:off x="467544" y="1124744"/>
            <a:ext cx="1872208" cy="1440160"/>
          </a:xfrm>
          <a:prstGeom prst="rect">
            <a:avLst/>
          </a:prstGeom>
        </p:spPr>
        <p:txBody>
          <a:bodyPr wrap="none" fromWordArt="1">
            <a:prstTxWarp prst="textArchUp">
              <a:avLst>
                <a:gd name="adj" fmla="val 11999963"/>
              </a:avLst>
            </a:prstTxWarp>
          </a:bodyPr>
          <a:lstStyle/>
          <a:p>
            <a:pPr algn="ctr" rtl="0"/>
            <a:r>
              <a:rPr lang="en-CA" sz="1200" kern="10" dirty="0" smtClean="0">
                <a:ln w="9525">
                  <a:solidFill>
                    <a:srgbClr val="000000"/>
                  </a:solidFill>
                  <a:round/>
                  <a:headEnd/>
                  <a:tailEnd/>
                </a:ln>
                <a:solidFill>
                  <a:srgbClr val="FFC000"/>
                </a:solidFill>
              </a:rPr>
              <a:t> THE LORD</a:t>
            </a:r>
            <a:endParaRPr lang="en-CA" sz="1200" kern="10" spc="0" dirty="0">
              <a:ln w="9525">
                <a:solidFill>
                  <a:srgbClr val="000000"/>
                </a:solidFill>
                <a:round/>
                <a:headEnd/>
                <a:tailEnd/>
              </a:ln>
              <a:solidFill>
                <a:srgbClr val="FFC000"/>
              </a:solidFill>
              <a:effectLst/>
            </a:endParaRPr>
          </a:p>
        </p:txBody>
      </p:sp>
      <p:sp>
        <p:nvSpPr>
          <p:cNvPr id="25" name="WordArt 2"/>
          <p:cNvSpPr>
            <a:spLocks noChangeArrowheads="1" noChangeShapeType="1" noTextEdit="1"/>
          </p:cNvSpPr>
          <p:nvPr/>
        </p:nvSpPr>
        <p:spPr bwMode="auto">
          <a:xfrm>
            <a:off x="6948264" y="1124744"/>
            <a:ext cx="1872208" cy="1440160"/>
          </a:xfrm>
          <a:prstGeom prst="rect">
            <a:avLst/>
          </a:prstGeom>
        </p:spPr>
        <p:txBody>
          <a:bodyPr wrap="none" fromWordArt="1">
            <a:prstTxWarp prst="textArchUp">
              <a:avLst>
                <a:gd name="adj" fmla="val 11999963"/>
              </a:avLst>
            </a:prstTxWarp>
          </a:bodyPr>
          <a:lstStyle/>
          <a:p>
            <a:pPr algn="ctr" rtl="0"/>
            <a:r>
              <a:rPr lang="en-CA" sz="1200" kern="10" dirty="0" smtClean="0">
                <a:ln w="9525">
                  <a:solidFill>
                    <a:srgbClr val="000000"/>
                  </a:solidFill>
                  <a:round/>
                  <a:headEnd/>
                  <a:tailEnd/>
                </a:ln>
                <a:solidFill>
                  <a:srgbClr val="FFC000"/>
                </a:solidFill>
              </a:rPr>
              <a:t> THE LORD</a:t>
            </a:r>
            <a:endParaRPr lang="en-CA" sz="1200" kern="10" spc="0" dirty="0">
              <a:ln w="9525">
                <a:solidFill>
                  <a:srgbClr val="000000"/>
                </a:solidFill>
                <a:round/>
                <a:headEnd/>
                <a:tailEnd/>
              </a:ln>
              <a:solidFill>
                <a:srgbClr val="FFC000"/>
              </a:solidFill>
              <a:effectLst/>
            </a:endParaRPr>
          </a:p>
        </p:txBody>
      </p:sp>
      <p:sp>
        <p:nvSpPr>
          <p:cNvPr id="31" name="TextBox 30"/>
          <p:cNvSpPr txBox="1"/>
          <p:nvPr/>
        </p:nvSpPr>
        <p:spPr>
          <a:xfrm>
            <a:off x="-180528" y="3390091"/>
            <a:ext cx="3214710" cy="830997"/>
          </a:xfrm>
          <a:prstGeom prst="rect">
            <a:avLst/>
          </a:prstGeom>
          <a:noFill/>
        </p:spPr>
        <p:txBody>
          <a:bodyPr wrap="square" rtlCol="0">
            <a:spAutoFit/>
          </a:bodyPr>
          <a:lstStyle/>
          <a:p>
            <a:pPr algn="ctr"/>
            <a:r>
              <a:rPr lang="en-CA" sz="2400" b="1" dirty="0" smtClean="0">
                <a:solidFill>
                  <a:schemeClr val="bg1"/>
                </a:solidFill>
                <a:latin typeface="Arial Narrow" pitchFamily="34" charset="0"/>
                <a:cs typeface="Calibri" pitchFamily="34" charset="0"/>
              </a:rPr>
              <a:t>Fight </a:t>
            </a:r>
            <a:r>
              <a:rPr lang="en-CA" sz="2400" b="1" dirty="0" err="1" smtClean="0">
                <a:solidFill>
                  <a:schemeClr val="bg1"/>
                </a:solidFill>
                <a:latin typeface="Arial Narrow" pitchFamily="34" charset="0"/>
                <a:cs typeface="Calibri" pitchFamily="34" charset="0"/>
              </a:rPr>
              <a:t>Fight</a:t>
            </a:r>
            <a:r>
              <a:rPr lang="en-CA" sz="2400" b="1" dirty="0" smtClean="0">
                <a:solidFill>
                  <a:schemeClr val="bg1"/>
                </a:solidFill>
                <a:latin typeface="Arial Narrow" pitchFamily="34" charset="0"/>
                <a:cs typeface="Calibri" pitchFamily="34" charset="0"/>
              </a:rPr>
              <a:t> </a:t>
            </a:r>
            <a:r>
              <a:rPr lang="en-CA" sz="2400" b="1" dirty="0" err="1" smtClean="0">
                <a:solidFill>
                  <a:schemeClr val="bg1"/>
                </a:solidFill>
                <a:latin typeface="Arial Narrow" pitchFamily="34" charset="0"/>
                <a:cs typeface="Calibri" pitchFamily="34" charset="0"/>
              </a:rPr>
              <a:t>Fight</a:t>
            </a:r>
            <a:endParaRPr lang="en-CA" sz="2400" b="1" dirty="0" smtClean="0">
              <a:solidFill>
                <a:schemeClr val="bg1"/>
              </a:solidFill>
              <a:latin typeface="Arial Narrow" pitchFamily="34" charset="0"/>
              <a:cs typeface="Calibri" pitchFamily="34" charset="0"/>
            </a:endParaRPr>
          </a:p>
          <a:p>
            <a:pPr algn="ctr"/>
            <a:r>
              <a:rPr lang="en-CA" sz="2400" b="1" dirty="0" smtClean="0">
                <a:solidFill>
                  <a:schemeClr val="bg1"/>
                </a:solidFill>
                <a:latin typeface="Arial Narrow" pitchFamily="34" charset="0"/>
                <a:cs typeface="Calibri" pitchFamily="34" charset="0"/>
              </a:rPr>
              <a:t>No! No! No!</a:t>
            </a:r>
            <a:endParaRPr lang="en-CA" sz="2400" b="1" dirty="0">
              <a:solidFill>
                <a:schemeClr val="bg1"/>
              </a:solidFill>
              <a:latin typeface="Arial Narrow" pitchFamily="34" charset="0"/>
              <a:cs typeface="Calibri" pitchFamily="34" charset="0"/>
            </a:endParaRPr>
          </a:p>
        </p:txBody>
      </p:sp>
      <p:pic>
        <p:nvPicPr>
          <p:cNvPr id="32" name="Picture 31" descr="smiley-with-sword.gif"/>
          <p:cNvPicPr>
            <a:picLocks noChangeAspect="1"/>
          </p:cNvPicPr>
          <p:nvPr/>
        </p:nvPicPr>
        <p:blipFill>
          <a:blip r:embed="rId6" cstate="print"/>
          <a:stretch>
            <a:fillRect/>
          </a:stretch>
        </p:blipFill>
        <p:spPr>
          <a:xfrm>
            <a:off x="2192963" y="1700808"/>
            <a:ext cx="1082893" cy="1280160"/>
          </a:xfrm>
          <a:prstGeom prst="rect">
            <a:avLst/>
          </a:prstGeom>
        </p:spPr>
      </p:pic>
      <p:cxnSp>
        <p:nvCxnSpPr>
          <p:cNvPr id="33" name="Straight Arrow Connector 32"/>
          <p:cNvCxnSpPr/>
          <p:nvPr/>
        </p:nvCxnSpPr>
        <p:spPr>
          <a:xfrm flipV="1">
            <a:off x="2771800" y="3140968"/>
            <a:ext cx="64008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V="1">
            <a:off x="6020152" y="3140968"/>
            <a:ext cx="64008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5965802" y="3390091"/>
            <a:ext cx="3214710" cy="830997"/>
          </a:xfrm>
          <a:prstGeom prst="rect">
            <a:avLst/>
          </a:prstGeom>
          <a:noFill/>
        </p:spPr>
        <p:txBody>
          <a:bodyPr wrap="square" rtlCol="0">
            <a:spAutoFit/>
          </a:bodyPr>
          <a:lstStyle/>
          <a:p>
            <a:pPr algn="ctr"/>
            <a:r>
              <a:rPr lang="en-CA" sz="2400" b="1" dirty="0" smtClean="0">
                <a:solidFill>
                  <a:schemeClr val="bg1"/>
                </a:solidFill>
                <a:latin typeface="Arial Narrow" pitchFamily="34" charset="0"/>
                <a:cs typeface="Calibri" pitchFamily="34" charset="0"/>
              </a:rPr>
              <a:t>Friends </a:t>
            </a:r>
            <a:r>
              <a:rPr lang="en-CA" sz="2400" b="1" dirty="0" err="1" smtClean="0">
                <a:solidFill>
                  <a:schemeClr val="bg1"/>
                </a:solidFill>
                <a:latin typeface="Arial Narrow" pitchFamily="34" charset="0"/>
                <a:cs typeface="Calibri" pitchFamily="34" charset="0"/>
              </a:rPr>
              <a:t>Friends</a:t>
            </a:r>
            <a:r>
              <a:rPr lang="en-CA" sz="2400" b="1" dirty="0" smtClean="0">
                <a:solidFill>
                  <a:schemeClr val="bg1"/>
                </a:solidFill>
                <a:latin typeface="Arial Narrow" pitchFamily="34" charset="0"/>
                <a:cs typeface="Calibri" pitchFamily="34" charset="0"/>
              </a:rPr>
              <a:t> </a:t>
            </a:r>
            <a:r>
              <a:rPr lang="en-CA" sz="2400" b="1" dirty="0" err="1" smtClean="0">
                <a:solidFill>
                  <a:schemeClr val="bg1"/>
                </a:solidFill>
                <a:latin typeface="Arial Narrow" pitchFamily="34" charset="0"/>
                <a:cs typeface="Calibri" pitchFamily="34" charset="0"/>
              </a:rPr>
              <a:t>Friends</a:t>
            </a:r>
            <a:endParaRPr lang="en-CA" sz="2400" b="1" dirty="0" smtClean="0">
              <a:solidFill>
                <a:schemeClr val="bg1"/>
              </a:solidFill>
              <a:latin typeface="Arial Narrow" pitchFamily="34" charset="0"/>
              <a:cs typeface="Calibri" pitchFamily="34" charset="0"/>
            </a:endParaRPr>
          </a:p>
          <a:p>
            <a:pPr algn="ctr"/>
            <a:r>
              <a:rPr lang="en-CA" sz="2400" b="1" dirty="0" smtClean="0">
                <a:solidFill>
                  <a:schemeClr val="bg1"/>
                </a:solidFill>
                <a:latin typeface="Arial Narrow" pitchFamily="34" charset="0"/>
                <a:cs typeface="Calibri" pitchFamily="34" charset="0"/>
              </a:rPr>
              <a:t>Yes! Yes! Yes!</a:t>
            </a:r>
            <a:endParaRPr lang="en-CA" sz="2400" b="1" dirty="0">
              <a:solidFill>
                <a:schemeClr val="bg1"/>
              </a:solidFill>
              <a:latin typeface="Arial Narrow" pitchFamily="34" charset="0"/>
              <a:cs typeface="Calibri" pitchFamily="34" charset="0"/>
            </a:endParaRPr>
          </a:p>
        </p:txBody>
      </p:sp>
      <p:sp>
        <p:nvSpPr>
          <p:cNvPr id="36" name="TextBox 35"/>
          <p:cNvSpPr txBox="1"/>
          <p:nvPr/>
        </p:nvSpPr>
        <p:spPr>
          <a:xfrm>
            <a:off x="427424" y="119698"/>
            <a:ext cx="8321040" cy="523220"/>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rPr>
              <a:t>6. Reconciled to God.  Praise you, Lord!</a:t>
            </a:r>
            <a:endParaRPr lang="en-CA" dirty="0">
              <a:latin typeface="Calibri" pitchFamily="34" charset="0"/>
            </a:endParaRPr>
          </a:p>
        </p:txBody>
      </p:sp>
      <p:sp>
        <p:nvSpPr>
          <p:cNvPr id="37" name="TextBox 36"/>
          <p:cNvSpPr txBox="1"/>
          <p:nvPr/>
        </p:nvSpPr>
        <p:spPr>
          <a:xfrm>
            <a:off x="71406" y="4658360"/>
            <a:ext cx="8929718" cy="1938992"/>
          </a:xfrm>
          <a:prstGeom prst="rect">
            <a:avLst/>
          </a:prstGeom>
          <a:noFill/>
        </p:spPr>
        <p:txBody>
          <a:bodyPr wrap="square" rtlCol="0">
            <a:spAutoFit/>
          </a:bodyPr>
          <a:lstStyle/>
          <a:p>
            <a:pPr algn="ctr"/>
            <a:r>
              <a:rPr lang="en-CA" sz="2800" b="1" dirty="0" smtClean="0">
                <a:solidFill>
                  <a:schemeClr val="bg1"/>
                </a:solidFill>
                <a:latin typeface="Calibri" pitchFamily="34" charset="0"/>
              </a:rPr>
              <a:t>“While we were </a:t>
            </a:r>
            <a:r>
              <a:rPr lang="en-CA" sz="2800" b="1" u="sng" dirty="0" smtClean="0">
                <a:solidFill>
                  <a:schemeClr val="bg1"/>
                </a:solidFill>
                <a:latin typeface="Calibri" pitchFamily="34" charset="0"/>
              </a:rPr>
              <a:t>enemies</a:t>
            </a:r>
            <a:r>
              <a:rPr lang="en-CA" sz="2800" b="1" dirty="0" smtClean="0">
                <a:solidFill>
                  <a:schemeClr val="bg1"/>
                </a:solidFill>
                <a:latin typeface="Calibri" pitchFamily="34" charset="0"/>
              </a:rPr>
              <a:t> we were </a:t>
            </a:r>
            <a:r>
              <a:rPr lang="en-CA" sz="2800" b="1" dirty="0" smtClean="0">
                <a:solidFill>
                  <a:srgbClr val="FF0000"/>
                </a:solidFill>
                <a:latin typeface="Calibri" pitchFamily="34" charset="0"/>
              </a:rPr>
              <a:t>reconciled to God</a:t>
            </a:r>
            <a:r>
              <a:rPr lang="en-CA" sz="2800" b="1" dirty="0" smtClean="0">
                <a:solidFill>
                  <a:schemeClr val="bg1"/>
                </a:solidFill>
                <a:latin typeface="Calibri" pitchFamily="34" charset="0"/>
              </a:rPr>
              <a:t> </a:t>
            </a:r>
          </a:p>
          <a:p>
            <a:pPr algn="ctr"/>
            <a:r>
              <a:rPr lang="en-CA" sz="2800" b="1" dirty="0" smtClean="0">
                <a:solidFill>
                  <a:schemeClr val="bg1"/>
                </a:solidFill>
                <a:latin typeface="Calibri" pitchFamily="34" charset="0"/>
              </a:rPr>
              <a:t>by the death of his Son”  Rom 5:10</a:t>
            </a:r>
          </a:p>
          <a:p>
            <a:pPr algn="ctr"/>
            <a:endParaRPr lang="en-CA" sz="800" b="1" dirty="0" smtClean="0">
              <a:solidFill>
                <a:schemeClr val="bg1"/>
              </a:solidFill>
              <a:latin typeface="Calibri" pitchFamily="34" charset="0"/>
            </a:endParaRPr>
          </a:p>
          <a:p>
            <a:pPr algn="ctr"/>
            <a:r>
              <a:rPr lang="en-CA" sz="2800" b="1" dirty="0" smtClean="0">
                <a:solidFill>
                  <a:schemeClr val="bg1"/>
                </a:solidFill>
                <a:latin typeface="Calibri" pitchFamily="34" charset="0"/>
                <a:cs typeface="Calibri" pitchFamily="34" charset="0"/>
              </a:rPr>
              <a:t>“God, who through Christ </a:t>
            </a:r>
            <a:r>
              <a:rPr lang="en-CA" sz="2800" b="1" dirty="0" smtClean="0">
                <a:solidFill>
                  <a:srgbClr val="FF0000"/>
                </a:solidFill>
                <a:latin typeface="Calibri" pitchFamily="34" charset="0"/>
                <a:cs typeface="Calibri" pitchFamily="34" charset="0"/>
              </a:rPr>
              <a:t>reconciled us to himself </a:t>
            </a:r>
          </a:p>
          <a:p>
            <a:pPr algn="ctr"/>
            <a:r>
              <a:rPr lang="en-CA" sz="2800" b="1" dirty="0" smtClean="0">
                <a:solidFill>
                  <a:schemeClr val="bg1"/>
                </a:solidFill>
                <a:latin typeface="Calibri" pitchFamily="34" charset="0"/>
                <a:cs typeface="Calibri" pitchFamily="34" charset="0"/>
              </a:rPr>
              <a:t>and gave us the ministry of </a:t>
            </a:r>
            <a:r>
              <a:rPr lang="en-CA" sz="2800" b="1" dirty="0" smtClean="0">
                <a:solidFill>
                  <a:srgbClr val="FF0000"/>
                </a:solidFill>
                <a:latin typeface="Calibri" pitchFamily="34" charset="0"/>
                <a:cs typeface="Calibri" pitchFamily="34" charset="0"/>
              </a:rPr>
              <a:t>reconciliation</a:t>
            </a:r>
            <a:r>
              <a:rPr lang="en-CA" sz="2800" b="1" dirty="0" smtClean="0">
                <a:solidFill>
                  <a:schemeClr val="bg1"/>
                </a:solidFill>
                <a:latin typeface="Calibri" pitchFamily="34" charset="0"/>
                <a:cs typeface="Calibri" pitchFamily="34" charset="0"/>
              </a:rPr>
              <a:t>”  2 </a:t>
            </a:r>
            <a:r>
              <a:rPr lang="en-CA" sz="2800" b="1" dirty="0" err="1" smtClean="0">
                <a:solidFill>
                  <a:schemeClr val="bg1"/>
                </a:solidFill>
                <a:latin typeface="Calibri" pitchFamily="34" charset="0"/>
                <a:cs typeface="Calibri" pitchFamily="34" charset="0"/>
              </a:rPr>
              <a:t>Cor</a:t>
            </a:r>
            <a:r>
              <a:rPr lang="en-CA" sz="2800" b="1" dirty="0" smtClean="0">
                <a:solidFill>
                  <a:schemeClr val="bg1"/>
                </a:solidFill>
                <a:latin typeface="Calibri" pitchFamily="34" charset="0"/>
                <a:cs typeface="Calibri" pitchFamily="34" charset="0"/>
              </a:rPr>
              <a:t> 5:18</a:t>
            </a:r>
            <a:endParaRPr lang="en-CA" sz="2800" b="1" dirty="0"/>
          </a:p>
        </p:txBody>
      </p:sp>
      <p:pic>
        <p:nvPicPr>
          <p:cNvPr id="38" name="Picture 37" descr="www.fg-a.com valentine 2-jumping-heart.gif"/>
          <p:cNvPicPr>
            <a:picLocks noChangeAspect="1"/>
          </p:cNvPicPr>
          <p:nvPr/>
        </p:nvPicPr>
        <p:blipFill>
          <a:blip r:embed="rId7" cstate="print"/>
          <a:stretch>
            <a:fillRect/>
          </a:stretch>
        </p:blipFill>
        <p:spPr>
          <a:xfrm>
            <a:off x="7245424" y="1628800"/>
            <a:ext cx="1143000" cy="1333500"/>
          </a:xfrm>
          <a:prstGeom prst="rect">
            <a:avLst/>
          </a:prstGeom>
        </p:spPr>
      </p:pic>
      <p:pic>
        <p:nvPicPr>
          <p:cNvPr id="39" name="Google Shape;279;p16" descr="egyptian.gif"/>
          <p:cNvPicPr preferRelativeResize="0"/>
          <p:nvPr/>
        </p:nvPicPr>
        <p:blipFill rotWithShape="1">
          <a:blip r:embed="rId4" cstate="print">
            <a:alphaModFix/>
          </a:blip>
          <a:srcRect/>
          <a:stretch/>
        </p:blipFill>
        <p:spPr>
          <a:xfrm>
            <a:off x="323528" y="996712"/>
            <a:ext cx="2011680" cy="1280160"/>
          </a:xfrm>
          <a:prstGeom prst="rect">
            <a:avLst/>
          </a:prstGeom>
          <a:noFill/>
          <a:ln>
            <a:noFill/>
          </a:ln>
        </p:spPr>
      </p:pic>
      <p:pic>
        <p:nvPicPr>
          <p:cNvPr id="40" name="Google Shape;280;p16" descr="egyptian.gif"/>
          <p:cNvPicPr preferRelativeResize="0"/>
          <p:nvPr/>
        </p:nvPicPr>
        <p:blipFill rotWithShape="1">
          <a:blip r:embed="rId4" cstate="print">
            <a:alphaModFix/>
          </a:blip>
          <a:srcRect/>
          <a:stretch/>
        </p:blipFill>
        <p:spPr>
          <a:xfrm rot="7200000">
            <a:off x="878990" y="2107835"/>
            <a:ext cx="2011680" cy="1280160"/>
          </a:xfrm>
          <a:prstGeom prst="rect">
            <a:avLst/>
          </a:prstGeom>
          <a:noFill/>
          <a:ln>
            <a:noFill/>
          </a:ln>
        </p:spPr>
      </p:pic>
      <p:pic>
        <p:nvPicPr>
          <p:cNvPr id="41" name="Google Shape;281;p16" descr="egyptian.gif"/>
          <p:cNvPicPr preferRelativeResize="0"/>
          <p:nvPr/>
        </p:nvPicPr>
        <p:blipFill rotWithShape="1">
          <a:blip r:embed="rId4" cstate="print">
            <a:alphaModFix/>
          </a:blip>
          <a:srcRect/>
          <a:stretch/>
        </p:blipFill>
        <p:spPr>
          <a:xfrm rot="-7200000" flipH="1">
            <a:off x="-273138" y="2107835"/>
            <a:ext cx="2011680" cy="1280160"/>
          </a:xfrm>
          <a:prstGeom prst="rect">
            <a:avLst/>
          </a:prstGeom>
          <a:noFill/>
          <a:ln>
            <a:noFill/>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263"/>
        <p:cNvGrpSpPr/>
        <p:nvPr/>
      </p:nvGrpSpPr>
      <p:grpSpPr>
        <a:xfrm>
          <a:off x="0" y="0"/>
          <a:ext cx="0" cy="0"/>
          <a:chOff x="0" y="0"/>
          <a:chExt cx="0" cy="0"/>
        </a:xfrm>
      </p:grpSpPr>
      <p:pic>
        <p:nvPicPr>
          <p:cNvPr id="264" name="Google Shape;264;p16" descr="www.clipartbest.com dc6XLjAMi.gif"/>
          <p:cNvPicPr preferRelativeResize="0"/>
          <p:nvPr/>
        </p:nvPicPr>
        <p:blipFill rotWithShape="1">
          <a:blip r:embed="rId3" cstate="print">
            <a:alphaModFix/>
          </a:blip>
          <a:srcRect/>
          <a:stretch/>
        </p:blipFill>
        <p:spPr>
          <a:xfrm>
            <a:off x="6326440" y="1340769"/>
            <a:ext cx="2926080" cy="2056727"/>
          </a:xfrm>
          <a:prstGeom prst="rect">
            <a:avLst/>
          </a:prstGeom>
          <a:noFill/>
          <a:ln>
            <a:noFill/>
          </a:ln>
        </p:spPr>
      </p:pic>
      <p:sp>
        <p:nvSpPr>
          <p:cNvPr id="266" name="Google Shape;266;p16"/>
          <p:cNvSpPr/>
          <p:nvPr/>
        </p:nvSpPr>
        <p:spPr>
          <a:xfrm>
            <a:off x="7440880" y="2204864"/>
            <a:ext cx="731520" cy="18288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6"/>
          <p:cNvSpPr/>
          <p:nvPr/>
        </p:nvSpPr>
        <p:spPr>
          <a:xfrm>
            <a:off x="7701488" y="2060848"/>
            <a:ext cx="182880" cy="73152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9" name="Google Shape;279;p16" descr="egyptian.gif"/>
          <p:cNvPicPr preferRelativeResize="0"/>
          <p:nvPr/>
        </p:nvPicPr>
        <p:blipFill rotWithShape="1">
          <a:blip r:embed="rId4" cstate="print">
            <a:alphaModFix/>
          </a:blip>
          <a:srcRect/>
          <a:stretch/>
        </p:blipFill>
        <p:spPr>
          <a:xfrm>
            <a:off x="6804248" y="1068720"/>
            <a:ext cx="2011680" cy="1280160"/>
          </a:xfrm>
          <a:prstGeom prst="rect">
            <a:avLst/>
          </a:prstGeom>
          <a:noFill/>
          <a:ln>
            <a:noFill/>
          </a:ln>
        </p:spPr>
      </p:pic>
      <p:pic>
        <p:nvPicPr>
          <p:cNvPr id="280" name="Google Shape;280;p16" descr="egyptian.gif"/>
          <p:cNvPicPr preferRelativeResize="0"/>
          <p:nvPr/>
        </p:nvPicPr>
        <p:blipFill rotWithShape="1">
          <a:blip r:embed="rId4" cstate="print">
            <a:alphaModFix/>
          </a:blip>
          <a:srcRect/>
          <a:stretch/>
        </p:blipFill>
        <p:spPr>
          <a:xfrm rot="7200000">
            <a:off x="7431718" y="2107835"/>
            <a:ext cx="2011680" cy="1280160"/>
          </a:xfrm>
          <a:prstGeom prst="rect">
            <a:avLst/>
          </a:prstGeom>
          <a:noFill/>
          <a:ln>
            <a:noFill/>
          </a:ln>
        </p:spPr>
      </p:pic>
      <p:pic>
        <p:nvPicPr>
          <p:cNvPr id="281" name="Google Shape;281;p16" descr="egyptian.gif"/>
          <p:cNvPicPr preferRelativeResize="0"/>
          <p:nvPr/>
        </p:nvPicPr>
        <p:blipFill rotWithShape="1">
          <a:blip r:embed="rId4" cstate="print">
            <a:alphaModFix/>
          </a:blip>
          <a:srcRect/>
          <a:stretch/>
        </p:blipFill>
        <p:spPr>
          <a:xfrm rot="-7200000" flipH="1">
            <a:off x="6207582" y="2101853"/>
            <a:ext cx="2011680" cy="1280160"/>
          </a:xfrm>
          <a:prstGeom prst="rect">
            <a:avLst/>
          </a:prstGeom>
          <a:noFill/>
          <a:ln>
            <a:noFill/>
          </a:ln>
        </p:spPr>
      </p:pic>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pic>
        <p:nvPicPr>
          <p:cNvPr id="77" name="Picture 76" descr="egyptian.gif"/>
          <p:cNvPicPr>
            <a:picLocks noChangeAspect="1"/>
          </p:cNvPicPr>
          <p:nvPr/>
        </p:nvPicPr>
        <p:blipFill>
          <a:blip r:embed="rId4" cstate="print"/>
          <a:stretch>
            <a:fillRect/>
          </a:stretch>
        </p:blipFill>
        <p:spPr>
          <a:xfrm rot="14400000" flipH="1">
            <a:off x="6957826" y="2528563"/>
            <a:ext cx="614477" cy="365760"/>
          </a:xfrm>
          <a:prstGeom prst="rect">
            <a:avLst/>
          </a:prstGeom>
        </p:spPr>
      </p:pic>
      <p:pic>
        <p:nvPicPr>
          <p:cNvPr id="78" name="Picture 77" descr="egyptian.gif"/>
          <p:cNvPicPr>
            <a:picLocks noChangeAspect="1"/>
          </p:cNvPicPr>
          <p:nvPr/>
        </p:nvPicPr>
        <p:blipFill>
          <a:blip r:embed="rId4" cstate="print"/>
          <a:stretch>
            <a:fillRect/>
          </a:stretch>
        </p:blipFill>
        <p:spPr>
          <a:xfrm rot="14400000" flipH="1">
            <a:off x="6809008" y="2744587"/>
            <a:ext cx="614477" cy="365760"/>
          </a:xfrm>
          <a:prstGeom prst="rect">
            <a:avLst/>
          </a:prstGeom>
        </p:spPr>
      </p:pic>
      <p:pic>
        <p:nvPicPr>
          <p:cNvPr id="79" name="Picture 78" descr="egyptian.gif"/>
          <p:cNvPicPr>
            <a:picLocks noChangeAspect="1"/>
          </p:cNvPicPr>
          <p:nvPr/>
        </p:nvPicPr>
        <p:blipFill>
          <a:blip r:embed="rId4" cstate="print"/>
          <a:stretch>
            <a:fillRect/>
          </a:stretch>
        </p:blipFill>
        <p:spPr>
          <a:xfrm rot="14400000" flipH="1">
            <a:off x="6664992" y="2528563"/>
            <a:ext cx="614477" cy="365760"/>
          </a:xfrm>
          <a:prstGeom prst="rect">
            <a:avLst/>
          </a:prstGeom>
        </p:spPr>
      </p:pic>
      <p:pic>
        <p:nvPicPr>
          <p:cNvPr id="80" name="Picture 79" descr="egyptian.gif"/>
          <p:cNvPicPr>
            <a:picLocks noChangeAspect="1"/>
          </p:cNvPicPr>
          <p:nvPr/>
        </p:nvPicPr>
        <p:blipFill>
          <a:blip r:embed="rId4" cstate="print"/>
          <a:stretch>
            <a:fillRect/>
          </a:stretch>
        </p:blipFill>
        <p:spPr>
          <a:xfrm rot="14400000" flipH="1">
            <a:off x="7169048" y="2744587"/>
            <a:ext cx="614477" cy="365760"/>
          </a:xfrm>
          <a:prstGeom prst="rect">
            <a:avLst/>
          </a:prstGeom>
        </p:spPr>
      </p:pic>
      <p:pic>
        <p:nvPicPr>
          <p:cNvPr id="81" name="Picture 80" descr="egyptian.gif"/>
          <p:cNvPicPr>
            <a:picLocks noChangeAspect="1"/>
          </p:cNvPicPr>
          <p:nvPr/>
        </p:nvPicPr>
        <p:blipFill>
          <a:blip r:embed="rId4" cstate="print"/>
          <a:stretch>
            <a:fillRect/>
          </a:stretch>
        </p:blipFill>
        <p:spPr>
          <a:xfrm rot="14400000" flipH="1">
            <a:off x="7121115" y="2312539"/>
            <a:ext cx="614477" cy="365760"/>
          </a:xfrm>
          <a:prstGeom prst="rect">
            <a:avLst/>
          </a:prstGeom>
        </p:spPr>
      </p:pic>
      <p:pic>
        <p:nvPicPr>
          <p:cNvPr id="82" name="Picture 81" descr="egyptian.gif"/>
          <p:cNvPicPr>
            <a:picLocks noChangeAspect="1"/>
          </p:cNvPicPr>
          <p:nvPr/>
        </p:nvPicPr>
        <p:blipFill>
          <a:blip r:embed="rId4" cstate="print"/>
          <a:stretch>
            <a:fillRect/>
          </a:stretch>
        </p:blipFill>
        <p:spPr>
          <a:xfrm rot="14400000" flipH="1">
            <a:off x="7265131" y="2528563"/>
            <a:ext cx="614477" cy="365760"/>
          </a:xfrm>
          <a:prstGeom prst="rect">
            <a:avLst/>
          </a:prstGeom>
        </p:spPr>
      </p:pic>
      <p:pic>
        <p:nvPicPr>
          <p:cNvPr id="83" name="Picture 82" descr="egyptian.gif"/>
          <p:cNvPicPr>
            <a:picLocks noChangeAspect="1"/>
          </p:cNvPicPr>
          <p:nvPr/>
        </p:nvPicPr>
        <p:blipFill>
          <a:blip r:embed="rId4" cstate="print"/>
          <a:stretch>
            <a:fillRect/>
          </a:stretch>
        </p:blipFill>
        <p:spPr>
          <a:xfrm rot="14400000" flipH="1">
            <a:off x="6809008" y="2312539"/>
            <a:ext cx="614477" cy="365760"/>
          </a:xfrm>
          <a:prstGeom prst="rect">
            <a:avLst/>
          </a:prstGeom>
        </p:spPr>
      </p:pic>
      <p:pic>
        <p:nvPicPr>
          <p:cNvPr id="85" name="Picture 84" descr="www.fg-a.com valentine 2-jumping-heart.gif"/>
          <p:cNvPicPr>
            <a:picLocks noChangeAspect="1"/>
          </p:cNvPicPr>
          <p:nvPr/>
        </p:nvPicPr>
        <p:blipFill>
          <a:blip r:embed="rId5" cstate="print"/>
          <a:stretch>
            <a:fillRect/>
          </a:stretch>
        </p:blipFill>
        <p:spPr>
          <a:xfrm>
            <a:off x="7245424" y="1628800"/>
            <a:ext cx="1143000" cy="1333500"/>
          </a:xfrm>
          <a:prstGeom prst="rect">
            <a:avLst/>
          </a:prstGeom>
        </p:spPr>
      </p:pic>
      <p:sp>
        <p:nvSpPr>
          <p:cNvPr id="86" name="TextBox 85"/>
          <p:cNvSpPr txBox="1"/>
          <p:nvPr/>
        </p:nvSpPr>
        <p:spPr>
          <a:xfrm>
            <a:off x="3707904" y="3645024"/>
            <a:ext cx="2088232" cy="707886"/>
          </a:xfrm>
          <a:prstGeom prst="rect">
            <a:avLst/>
          </a:prstGeom>
          <a:noFill/>
        </p:spPr>
        <p:txBody>
          <a:bodyPr wrap="square" rtlCol="0">
            <a:spAutoFit/>
          </a:bodyPr>
          <a:lstStyle/>
          <a:p>
            <a:pPr algn="ctr"/>
            <a:r>
              <a:rPr lang="en-CA" sz="1000" dirty="0" err="1" smtClean="0">
                <a:solidFill>
                  <a:schemeClr val="tx1">
                    <a:lumMod val="95000"/>
                  </a:schemeClr>
                </a:solidFill>
              </a:rPr>
              <a:t>smileys</a:t>
            </a:r>
            <a:r>
              <a:rPr lang="en-CA" sz="1000" dirty="0" smtClean="0">
                <a:solidFill>
                  <a:schemeClr val="tx1">
                    <a:lumMod val="95000"/>
                  </a:schemeClr>
                </a:solidFill>
              </a:rPr>
              <a:t> © sherv.net</a:t>
            </a:r>
          </a:p>
          <a:p>
            <a:pPr algn="ctr"/>
            <a:r>
              <a:rPr lang="en-CA" altLang="ko-KR" sz="1000" dirty="0" smtClean="0">
                <a:solidFill>
                  <a:schemeClr val="tx1">
                    <a:lumMod val="95000"/>
                  </a:schemeClr>
                </a:solidFill>
              </a:rPr>
              <a:t>Jesus © </a:t>
            </a:r>
            <a:r>
              <a:rPr lang="en-CA" sz="1000" dirty="0" smtClean="0">
                <a:solidFill>
                  <a:schemeClr val="tx1">
                    <a:lumMod val="95000"/>
                  </a:schemeClr>
                </a:solidFill>
              </a:rPr>
              <a:t>GospelGifs.com </a:t>
            </a:r>
          </a:p>
          <a:p>
            <a:pPr algn="ctr"/>
            <a:r>
              <a:rPr lang="en-CA" sz="1000" dirty="0" smtClean="0">
                <a:solidFill>
                  <a:schemeClr val="tx1">
                    <a:lumMod val="95000"/>
                  </a:schemeClr>
                </a:solidFill>
              </a:rPr>
              <a:t>pulsing heart © clipartbest.com</a:t>
            </a:r>
          </a:p>
          <a:p>
            <a:r>
              <a:rPr lang="en-CA" sz="1000" dirty="0" smtClean="0">
                <a:solidFill>
                  <a:schemeClr val="tx1">
                    <a:lumMod val="95000"/>
                  </a:schemeClr>
                </a:solidFill>
              </a:rPr>
              <a:t>Jumping heart © www.fg-a.com</a:t>
            </a:r>
            <a:endParaRPr lang="en-CA" dirty="0">
              <a:solidFill>
                <a:schemeClr val="tx1">
                  <a:lumMod val="95000"/>
                </a:schemeClr>
              </a:solidFill>
            </a:endParaRPr>
          </a:p>
        </p:txBody>
      </p:sp>
      <p:pic>
        <p:nvPicPr>
          <p:cNvPr id="87" name="Picture 86" descr="lord-jesus-christ-coming-293608.gif"/>
          <p:cNvPicPr>
            <a:picLocks noChangeAspect="1"/>
          </p:cNvPicPr>
          <p:nvPr/>
        </p:nvPicPr>
        <p:blipFill>
          <a:blip r:embed="rId6" cstate="print"/>
          <a:srcRect b="36140"/>
          <a:stretch>
            <a:fillRect/>
          </a:stretch>
        </p:blipFill>
        <p:spPr>
          <a:xfrm>
            <a:off x="3275856" y="908720"/>
            <a:ext cx="2949684" cy="2743200"/>
          </a:xfrm>
          <a:prstGeom prst="star32">
            <a:avLst/>
          </a:prstGeom>
        </p:spPr>
      </p:pic>
      <p:sp>
        <p:nvSpPr>
          <p:cNvPr id="88" name="Rectangle 87"/>
          <p:cNvSpPr/>
          <p:nvPr/>
        </p:nvSpPr>
        <p:spPr>
          <a:xfrm>
            <a:off x="4572000" y="1844824"/>
            <a:ext cx="365760" cy="17373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9" name="Rectangle 88"/>
          <p:cNvSpPr/>
          <p:nvPr/>
        </p:nvSpPr>
        <p:spPr>
          <a:xfrm>
            <a:off x="3784456" y="2127136"/>
            <a:ext cx="2011680" cy="3657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0" name="TextBox 34"/>
          <p:cNvSpPr txBox="1">
            <a:spLocks noChangeArrowheads="1"/>
          </p:cNvSpPr>
          <p:nvPr/>
        </p:nvSpPr>
        <p:spPr bwMode="auto">
          <a:xfrm>
            <a:off x="3419872" y="1988840"/>
            <a:ext cx="2664296" cy="615553"/>
          </a:xfrm>
          <a:prstGeom prst="rect">
            <a:avLst/>
          </a:prstGeom>
          <a:noFill/>
          <a:ln w="9525">
            <a:noFill/>
            <a:miter lim="800000"/>
            <a:headEnd/>
            <a:tailEnd/>
          </a:ln>
        </p:spPr>
        <p:txBody>
          <a:bodyPr wrap="square">
            <a:spAutoFit/>
          </a:bodyPr>
          <a:lstStyle/>
          <a:p>
            <a:pPr algn="ctr"/>
            <a:endParaRPr lang="en-CA" sz="200" b="1" dirty="0" smtClean="0">
              <a:latin typeface="Calibri" pitchFamily="34" charset="0"/>
              <a:cs typeface="Calibri" pitchFamily="34" charset="0"/>
            </a:endParaRPr>
          </a:p>
          <a:p>
            <a:pPr algn="ctr"/>
            <a:r>
              <a:rPr lang="en-CA" sz="3200" b="1" dirty="0" smtClean="0">
                <a:latin typeface="Calibri" pitchFamily="34" charset="0"/>
                <a:cs typeface="Calibri" pitchFamily="34" charset="0"/>
              </a:rPr>
              <a:t>eternal life</a:t>
            </a:r>
            <a:endParaRPr lang="en-CA" sz="3200" b="1" dirty="0">
              <a:latin typeface="Calibri" pitchFamily="34" charset="0"/>
              <a:cs typeface="Calibri" pitchFamily="34" charset="0"/>
            </a:endParaRPr>
          </a:p>
        </p:txBody>
      </p:sp>
      <p:pic>
        <p:nvPicPr>
          <p:cNvPr id="91" name="Picture 2"/>
          <p:cNvPicPr>
            <a:picLocks noChangeAspect="1" noChangeArrowheads="1"/>
          </p:cNvPicPr>
          <p:nvPr/>
        </p:nvPicPr>
        <p:blipFill>
          <a:blip r:embed="rId7" cstate="print"/>
          <a:srcRect r="37247" b="23366"/>
          <a:stretch>
            <a:fillRect/>
          </a:stretch>
        </p:blipFill>
        <p:spPr bwMode="auto">
          <a:xfrm>
            <a:off x="251520" y="1124744"/>
            <a:ext cx="2358604" cy="2160240"/>
          </a:xfrm>
          <a:prstGeom prst="rect">
            <a:avLst/>
          </a:prstGeom>
          <a:noFill/>
          <a:ln w="9525">
            <a:noFill/>
            <a:miter lim="800000"/>
            <a:headEnd/>
            <a:tailEnd/>
          </a:ln>
          <a:effectLst/>
        </p:spPr>
      </p:pic>
      <p:sp>
        <p:nvSpPr>
          <p:cNvPr id="92" name="TextBox 91"/>
          <p:cNvSpPr txBox="1"/>
          <p:nvPr/>
        </p:nvSpPr>
        <p:spPr>
          <a:xfrm>
            <a:off x="214282" y="3068960"/>
            <a:ext cx="2448272" cy="246221"/>
          </a:xfrm>
          <a:prstGeom prst="rect">
            <a:avLst/>
          </a:prstGeom>
          <a:noFill/>
        </p:spPr>
        <p:txBody>
          <a:bodyPr wrap="square" rtlCol="0">
            <a:spAutoFit/>
          </a:bodyPr>
          <a:lstStyle/>
          <a:p>
            <a:pPr algn="ctr"/>
            <a:r>
              <a:rPr lang="en-CA" sz="1000" dirty="0" smtClean="0">
                <a:solidFill>
                  <a:schemeClr val="bg1"/>
                </a:solidFill>
              </a:rPr>
              <a:t>Microsoft clip art © 2013  Microsoft Corp</a:t>
            </a:r>
            <a:endParaRPr lang="en-CA" sz="1000" dirty="0">
              <a:solidFill>
                <a:schemeClr val="bg1"/>
              </a:solidFill>
            </a:endParaRPr>
          </a:p>
        </p:txBody>
      </p:sp>
      <p:sp>
        <p:nvSpPr>
          <p:cNvPr id="93" name="TextBox 92"/>
          <p:cNvSpPr txBox="1"/>
          <p:nvPr/>
        </p:nvSpPr>
        <p:spPr>
          <a:xfrm>
            <a:off x="142844" y="4509120"/>
            <a:ext cx="8858280" cy="2185214"/>
          </a:xfrm>
          <a:prstGeom prst="rect">
            <a:avLst/>
          </a:prstGeom>
          <a:noFill/>
        </p:spPr>
        <p:txBody>
          <a:bodyPr wrap="square" rtlCol="0">
            <a:spAutoFit/>
          </a:bodyPr>
          <a:lstStyle/>
          <a:p>
            <a:pPr algn="ctr"/>
            <a:endParaRPr lang="en-CA" sz="800" b="1" dirty="0" smtClean="0">
              <a:solidFill>
                <a:schemeClr val="bg1"/>
              </a:solidFill>
              <a:latin typeface="Calibri" pitchFamily="34" charset="0"/>
            </a:endParaRPr>
          </a:p>
          <a:p>
            <a:pPr algn="ctr"/>
            <a:r>
              <a:rPr lang="en-CA" sz="2800" b="1" dirty="0" smtClean="0">
                <a:solidFill>
                  <a:schemeClr val="bg1"/>
                </a:solidFill>
                <a:latin typeface="Calibri" pitchFamily="34" charset="0"/>
                <a:cs typeface="Calibri" pitchFamily="34" charset="0"/>
              </a:rPr>
              <a:t>“I give them </a:t>
            </a:r>
            <a:r>
              <a:rPr lang="en-CA" sz="2800" b="1" u="sng" dirty="0" smtClean="0">
                <a:solidFill>
                  <a:schemeClr val="bg1"/>
                </a:solidFill>
                <a:latin typeface="Calibri" pitchFamily="34" charset="0"/>
                <a:cs typeface="Calibri" pitchFamily="34" charset="0"/>
              </a:rPr>
              <a:t>eternal life</a:t>
            </a:r>
            <a:r>
              <a:rPr lang="en-CA" sz="2800" b="1" dirty="0" smtClean="0">
                <a:solidFill>
                  <a:schemeClr val="bg1"/>
                </a:solidFill>
                <a:latin typeface="Calibri" pitchFamily="34" charset="0"/>
                <a:cs typeface="Calibri" pitchFamily="34" charset="0"/>
              </a:rPr>
              <a:t>, and they will never perish, </a:t>
            </a:r>
          </a:p>
          <a:p>
            <a:pPr algn="ctr"/>
            <a:r>
              <a:rPr lang="en-CA" sz="2800" b="1" dirty="0" smtClean="0">
                <a:solidFill>
                  <a:schemeClr val="bg1"/>
                </a:solidFill>
                <a:latin typeface="Calibri" pitchFamily="34" charset="0"/>
                <a:cs typeface="Calibri" pitchFamily="34" charset="0"/>
              </a:rPr>
              <a:t>and no one will snatch them out of my hand”</a:t>
            </a:r>
            <a:r>
              <a:rPr lang="en-CA" sz="2800" b="1" baseline="30000" dirty="0" smtClean="0">
                <a:solidFill>
                  <a:schemeClr val="bg1"/>
                </a:solidFill>
                <a:latin typeface="Calibri" pitchFamily="34" charset="0"/>
                <a:cs typeface="Calibri" pitchFamily="34" charset="0"/>
              </a:rPr>
              <a:t> </a:t>
            </a:r>
            <a:r>
              <a:rPr lang="en-CA" sz="2800" b="1" dirty="0" smtClean="0">
                <a:solidFill>
                  <a:schemeClr val="bg1"/>
                </a:solidFill>
                <a:latin typeface="Calibri" pitchFamily="34" charset="0"/>
                <a:cs typeface="Calibri" pitchFamily="34" charset="0"/>
              </a:rPr>
              <a:t> John 10:28</a:t>
            </a:r>
          </a:p>
          <a:p>
            <a:pPr algn="ctr"/>
            <a:endParaRPr lang="en-CA" sz="1600" b="1" dirty="0" smtClean="0">
              <a:solidFill>
                <a:schemeClr val="bg1"/>
              </a:solidFill>
              <a:latin typeface="Calibri" pitchFamily="34" charset="0"/>
              <a:cs typeface="Calibri" pitchFamily="34" charset="0"/>
            </a:endParaRPr>
          </a:p>
          <a:p>
            <a:pPr algn="ctr"/>
            <a:r>
              <a:rPr lang="en-US" sz="2800" b="1" dirty="0" smtClean="0">
                <a:solidFill>
                  <a:schemeClr val="bg1"/>
                </a:solidFill>
                <a:latin typeface="Calibri" pitchFamily="34" charset="0"/>
              </a:rPr>
              <a:t>“the wages of sin is death, but the free gift of God is </a:t>
            </a:r>
            <a:r>
              <a:rPr lang="en-US" sz="2800" b="1" u="sng" dirty="0" smtClean="0">
                <a:solidFill>
                  <a:schemeClr val="bg1"/>
                </a:solidFill>
                <a:latin typeface="Calibri" pitchFamily="34" charset="0"/>
              </a:rPr>
              <a:t>eternal life</a:t>
            </a:r>
            <a:r>
              <a:rPr lang="en-US" sz="2800" b="1" dirty="0" smtClean="0">
                <a:solidFill>
                  <a:schemeClr val="bg1"/>
                </a:solidFill>
                <a:latin typeface="Calibri" pitchFamily="34" charset="0"/>
              </a:rPr>
              <a:t> in Christ Jesus our Lord”  Rom 6:23</a:t>
            </a:r>
            <a:endParaRPr lang="en-CA" sz="2800" b="1" dirty="0">
              <a:solidFill>
                <a:schemeClr val="bg1"/>
              </a:solidFill>
              <a:latin typeface="Calibri" pitchFamily="34" charset="0"/>
              <a:cs typeface="Calibri" pitchFamily="34" charset="0"/>
            </a:endParaRPr>
          </a:p>
        </p:txBody>
      </p:sp>
      <p:sp>
        <p:nvSpPr>
          <p:cNvPr id="94" name="TextBox 93"/>
          <p:cNvSpPr txBox="1"/>
          <p:nvPr/>
        </p:nvSpPr>
        <p:spPr>
          <a:xfrm>
            <a:off x="-154878" y="3318083"/>
            <a:ext cx="3214710" cy="830997"/>
          </a:xfrm>
          <a:prstGeom prst="rect">
            <a:avLst/>
          </a:prstGeom>
          <a:noFill/>
        </p:spPr>
        <p:txBody>
          <a:bodyPr wrap="square" rtlCol="0">
            <a:spAutoFit/>
          </a:bodyPr>
          <a:lstStyle/>
          <a:p>
            <a:pPr algn="ctr"/>
            <a:r>
              <a:rPr lang="en-CA" sz="2400" b="1" dirty="0" smtClean="0">
                <a:solidFill>
                  <a:schemeClr val="bg1"/>
                </a:solidFill>
                <a:latin typeface="Arial Narrow" pitchFamily="34" charset="0"/>
                <a:cs typeface="Calibri" pitchFamily="34" charset="0"/>
              </a:rPr>
              <a:t>death death </a:t>
            </a:r>
            <a:r>
              <a:rPr lang="en-CA" sz="2400" b="1" dirty="0" err="1" smtClean="0">
                <a:solidFill>
                  <a:schemeClr val="bg1"/>
                </a:solidFill>
                <a:latin typeface="Arial Narrow" pitchFamily="34" charset="0"/>
                <a:cs typeface="Calibri" pitchFamily="34" charset="0"/>
              </a:rPr>
              <a:t>death</a:t>
            </a:r>
            <a:endParaRPr lang="en-CA" sz="2400" b="1" dirty="0" smtClean="0">
              <a:solidFill>
                <a:schemeClr val="bg1"/>
              </a:solidFill>
              <a:latin typeface="Arial Narrow" pitchFamily="34" charset="0"/>
              <a:cs typeface="Calibri" pitchFamily="34" charset="0"/>
            </a:endParaRPr>
          </a:p>
          <a:p>
            <a:pPr algn="ctr"/>
            <a:r>
              <a:rPr lang="en-CA" sz="2400" b="1" dirty="0" smtClean="0">
                <a:solidFill>
                  <a:schemeClr val="bg1"/>
                </a:solidFill>
                <a:latin typeface="Arial Narrow" pitchFamily="34" charset="0"/>
                <a:cs typeface="Calibri" pitchFamily="34" charset="0"/>
              </a:rPr>
              <a:t>perish </a:t>
            </a:r>
            <a:r>
              <a:rPr lang="en-CA" sz="2400" b="1" dirty="0" err="1" smtClean="0">
                <a:solidFill>
                  <a:schemeClr val="bg1"/>
                </a:solidFill>
                <a:latin typeface="Arial Narrow" pitchFamily="34" charset="0"/>
                <a:cs typeface="Calibri" pitchFamily="34" charset="0"/>
              </a:rPr>
              <a:t>perish</a:t>
            </a:r>
            <a:r>
              <a:rPr lang="en-CA" sz="2400" b="1" dirty="0" smtClean="0">
                <a:solidFill>
                  <a:schemeClr val="bg1"/>
                </a:solidFill>
                <a:latin typeface="Arial Narrow" pitchFamily="34" charset="0"/>
                <a:cs typeface="Calibri" pitchFamily="34" charset="0"/>
              </a:rPr>
              <a:t> </a:t>
            </a:r>
            <a:r>
              <a:rPr lang="en-CA" sz="2400" b="1" dirty="0" err="1" smtClean="0">
                <a:solidFill>
                  <a:schemeClr val="bg1"/>
                </a:solidFill>
                <a:latin typeface="Arial Narrow" pitchFamily="34" charset="0"/>
                <a:cs typeface="Calibri" pitchFamily="34" charset="0"/>
              </a:rPr>
              <a:t>perish</a:t>
            </a:r>
            <a:endParaRPr lang="en-CA" sz="2400" b="1" dirty="0">
              <a:solidFill>
                <a:schemeClr val="bg1"/>
              </a:solidFill>
              <a:latin typeface="Arial Narrow" pitchFamily="34" charset="0"/>
              <a:cs typeface="Calibri" pitchFamily="34" charset="0"/>
            </a:endParaRPr>
          </a:p>
        </p:txBody>
      </p:sp>
      <p:sp>
        <p:nvSpPr>
          <p:cNvPr id="95" name="TextBox 94"/>
          <p:cNvSpPr txBox="1"/>
          <p:nvPr/>
        </p:nvSpPr>
        <p:spPr>
          <a:xfrm>
            <a:off x="6696744" y="3318083"/>
            <a:ext cx="2267744" cy="830997"/>
          </a:xfrm>
          <a:prstGeom prst="rect">
            <a:avLst/>
          </a:prstGeom>
          <a:noFill/>
        </p:spPr>
        <p:txBody>
          <a:bodyPr wrap="square" rtlCol="0">
            <a:spAutoFit/>
          </a:bodyPr>
          <a:lstStyle/>
          <a:p>
            <a:pPr algn="ctr"/>
            <a:r>
              <a:rPr lang="en-CA" sz="2400" b="1" dirty="0" smtClean="0">
                <a:solidFill>
                  <a:schemeClr val="bg1"/>
                </a:solidFill>
                <a:latin typeface="Arial Narrow" pitchFamily="34" charset="0"/>
              </a:rPr>
              <a:t>life, life, life</a:t>
            </a:r>
          </a:p>
          <a:p>
            <a:r>
              <a:rPr lang="en-CA" sz="2400" b="1" dirty="0" smtClean="0">
                <a:solidFill>
                  <a:schemeClr val="bg1"/>
                </a:solidFill>
                <a:latin typeface="Arial Narrow" pitchFamily="34" charset="0"/>
              </a:rPr>
              <a:t>now and forever</a:t>
            </a:r>
            <a:endParaRPr lang="en-CA" sz="2400" b="1" dirty="0">
              <a:solidFill>
                <a:schemeClr val="bg1"/>
              </a:solidFill>
              <a:latin typeface="Arial Narrow" pitchFamily="34" charset="0"/>
            </a:endParaRPr>
          </a:p>
        </p:txBody>
      </p:sp>
      <p:sp>
        <p:nvSpPr>
          <p:cNvPr id="96" name="Rectangle 3"/>
          <p:cNvSpPr>
            <a:spLocks noChangeArrowheads="1"/>
          </p:cNvSpPr>
          <p:nvPr/>
        </p:nvSpPr>
        <p:spPr bwMode="auto">
          <a:xfrm>
            <a:off x="446856" y="97468"/>
            <a:ext cx="8229600" cy="523220"/>
          </a:xfrm>
          <a:prstGeom prst="rect">
            <a:avLst/>
          </a:prstGeom>
          <a:solidFill>
            <a:schemeClr val="tx1"/>
          </a:solidFill>
          <a:ln w="9525">
            <a:noFill/>
            <a:miter lim="800000"/>
            <a:headEnd/>
            <a:tailEnd/>
          </a:ln>
        </p:spPr>
        <p:txBody>
          <a:bodyPr wrap="square" anchor="ctr">
            <a:spAutoFit/>
          </a:bodyPr>
          <a:lstStyle/>
          <a:p>
            <a:pPr algn="ctr" eaLnBrk="0" hangingPunct="0"/>
            <a:r>
              <a:rPr lang="en-US" sz="2800" b="1" dirty="0" smtClean="0">
                <a:solidFill>
                  <a:srgbClr val="FF0000"/>
                </a:solidFill>
                <a:latin typeface="Calibri" pitchFamily="34" charset="0"/>
                <a:cs typeface="Times New Roman" pitchFamily="18" charset="0"/>
              </a:rPr>
              <a:t>7. Eternal life in Christ.  Thank you, Lord! </a:t>
            </a:r>
            <a:endParaRPr lang="en-US" sz="2800" b="1" dirty="0">
              <a:solidFill>
                <a:srgbClr val="FF0000"/>
              </a:solidFill>
              <a:latin typeface="Calibri" pitchFamily="34" charset="0"/>
            </a:endParaRPr>
          </a:p>
        </p:txBody>
      </p:sp>
      <p:cxnSp>
        <p:nvCxnSpPr>
          <p:cNvPr id="97" name="Straight Arrow Connector 96"/>
          <p:cNvCxnSpPr/>
          <p:nvPr/>
        </p:nvCxnSpPr>
        <p:spPr>
          <a:xfrm flipV="1">
            <a:off x="2771800" y="3140968"/>
            <a:ext cx="64008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cxnSp>
        <p:nvCxnSpPr>
          <p:cNvPr id="98" name="Straight Arrow Connector 97"/>
          <p:cNvCxnSpPr/>
          <p:nvPr/>
        </p:nvCxnSpPr>
        <p:spPr>
          <a:xfrm flipV="1">
            <a:off x="6020152" y="3140968"/>
            <a:ext cx="64008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sp>
        <p:nvSpPr>
          <p:cNvPr id="99" name="WordArt 2"/>
          <p:cNvSpPr>
            <a:spLocks noChangeArrowheads="1" noChangeShapeType="1" noTextEdit="1"/>
          </p:cNvSpPr>
          <p:nvPr/>
        </p:nvSpPr>
        <p:spPr bwMode="auto">
          <a:xfrm>
            <a:off x="6876256" y="1124744"/>
            <a:ext cx="1872208" cy="1440160"/>
          </a:xfrm>
          <a:prstGeom prst="rect">
            <a:avLst/>
          </a:prstGeom>
        </p:spPr>
        <p:txBody>
          <a:bodyPr wrap="none" fromWordArt="1">
            <a:prstTxWarp prst="textArchUp">
              <a:avLst>
                <a:gd name="adj" fmla="val 11999963"/>
              </a:avLst>
            </a:prstTxWarp>
          </a:bodyPr>
          <a:lstStyle/>
          <a:p>
            <a:pPr algn="ctr" rtl="0"/>
            <a:r>
              <a:rPr lang="en-CA" sz="1200" kern="10" dirty="0" smtClean="0">
                <a:ln w="9525">
                  <a:solidFill>
                    <a:srgbClr val="000000"/>
                  </a:solidFill>
                  <a:round/>
                  <a:headEnd/>
                  <a:tailEnd/>
                </a:ln>
                <a:solidFill>
                  <a:srgbClr val="FFC000"/>
                </a:solidFill>
              </a:rPr>
              <a:t> THE LORD</a:t>
            </a:r>
            <a:endParaRPr lang="en-CA" sz="1200" kern="10" spc="0" dirty="0">
              <a:ln w="9525">
                <a:solidFill>
                  <a:srgbClr val="000000"/>
                </a:solidFill>
                <a:round/>
                <a:headEnd/>
                <a:tailEnd/>
              </a:ln>
              <a:solidFill>
                <a:srgbClr val="FFC000"/>
              </a:solidFill>
              <a:effectLst/>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a:blip r:embed="rId2" cstate="print"/>
          <a:srcRect/>
          <a:stretch>
            <a:fillRect/>
          </a:stretch>
        </p:blipFill>
        <p:spPr bwMode="auto">
          <a:xfrm>
            <a:off x="35496" y="54006"/>
            <a:ext cx="9108504" cy="6831378"/>
          </a:xfrm>
          <a:prstGeom prst="rect">
            <a:avLst/>
          </a:prstGeom>
          <a:noFill/>
          <a:ln w="9525">
            <a:noFill/>
            <a:miter lim="800000"/>
            <a:headEnd/>
            <a:tailEnd/>
          </a:ln>
          <a:effectLst/>
        </p:spPr>
      </p:pic>
      <p:sp>
        <p:nvSpPr>
          <p:cNvPr id="5" name="Title 4"/>
          <p:cNvSpPr>
            <a:spLocks noGrp="1"/>
          </p:cNvSpPr>
          <p:nvPr>
            <p:ph type="title"/>
          </p:nvPr>
        </p:nvSpPr>
        <p:spPr>
          <a:xfrm>
            <a:off x="-396552" y="1930822"/>
            <a:ext cx="9937104" cy="562074"/>
          </a:xfrm>
          <a:noFill/>
        </p:spPr>
        <p:txBody>
          <a:bodyPr>
            <a:normAutofit fontScale="90000"/>
          </a:bodyPr>
          <a:lstStyle/>
          <a:p>
            <a:r>
              <a:rPr lang="en-US" altLang="ko-KR" sz="3100" b="1" dirty="0" smtClean="0">
                <a:solidFill>
                  <a:srgbClr val="FFFFFF"/>
                </a:solidFill>
                <a:latin typeface="Calibri" pitchFamily="34" charset="0"/>
              </a:rPr>
              <a:t>Jesus Christ believed in eternal life and eternal fire.</a:t>
            </a:r>
            <a:br>
              <a:rPr lang="en-US" altLang="ko-KR" sz="3100" b="1" dirty="0" smtClean="0">
                <a:solidFill>
                  <a:srgbClr val="FFFFFF"/>
                </a:solidFill>
                <a:latin typeface="Calibri" pitchFamily="34" charset="0"/>
              </a:rPr>
            </a:br>
            <a:r>
              <a:rPr lang="en-US" altLang="ko-KR" sz="3100" b="1" dirty="0" smtClean="0">
                <a:solidFill>
                  <a:srgbClr val="FFFFFF"/>
                </a:solidFill>
                <a:latin typeface="Calibri" pitchFamily="34" charset="0"/>
              </a:rPr>
              <a:t/>
            </a:r>
            <a:br>
              <a:rPr lang="en-US" altLang="ko-KR" sz="3100" b="1" dirty="0" smtClean="0">
                <a:solidFill>
                  <a:srgbClr val="FFFFFF"/>
                </a:solidFill>
                <a:latin typeface="Calibri" pitchFamily="34" charset="0"/>
              </a:rPr>
            </a:br>
            <a:r>
              <a:rPr lang="en-CA" sz="3100" b="1" dirty="0" smtClean="0">
                <a:solidFill>
                  <a:srgbClr val="FFFFFF"/>
                </a:solidFill>
                <a:latin typeface="Calibri" pitchFamily="34" charset="0"/>
                <a:cs typeface="Calibri" pitchFamily="34" charset="0"/>
              </a:rPr>
              <a:t>“I give them eternal life, and they will never perish”</a:t>
            </a:r>
            <a:r>
              <a:rPr lang="en-CA" sz="3100" b="1" baseline="30000" dirty="0" smtClean="0">
                <a:solidFill>
                  <a:srgbClr val="FFFFFF"/>
                </a:solidFill>
                <a:latin typeface="Calibri" pitchFamily="34" charset="0"/>
                <a:cs typeface="Calibri" pitchFamily="34" charset="0"/>
              </a:rPr>
              <a:t> </a:t>
            </a:r>
            <a:r>
              <a:rPr lang="en-CA" sz="3100" b="1" dirty="0" smtClean="0">
                <a:solidFill>
                  <a:srgbClr val="FFFFFF"/>
                </a:solidFill>
                <a:latin typeface="Calibri" pitchFamily="34" charset="0"/>
                <a:cs typeface="Calibri" pitchFamily="34" charset="0"/>
              </a:rPr>
              <a:t> </a:t>
            </a:r>
            <a:br>
              <a:rPr lang="en-CA" sz="3100" b="1" dirty="0" smtClean="0">
                <a:solidFill>
                  <a:srgbClr val="FFFFFF"/>
                </a:solidFill>
                <a:latin typeface="Calibri" pitchFamily="34" charset="0"/>
                <a:cs typeface="Calibri" pitchFamily="34" charset="0"/>
              </a:rPr>
            </a:br>
            <a:r>
              <a:rPr lang="en-CA" sz="3100" b="1" dirty="0" smtClean="0">
                <a:solidFill>
                  <a:srgbClr val="FFFFFF"/>
                </a:solidFill>
                <a:latin typeface="Calibri" pitchFamily="34" charset="0"/>
                <a:cs typeface="Calibri" pitchFamily="34" charset="0"/>
              </a:rPr>
              <a:t>John 10:28</a:t>
            </a:r>
            <a:br>
              <a:rPr lang="en-CA" sz="3100" b="1" dirty="0" smtClean="0">
                <a:solidFill>
                  <a:srgbClr val="FFFFFF"/>
                </a:solidFill>
                <a:latin typeface="Calibri" pitchFamily="34" charset="0"/>
                <a:cs typeface="Calibri" pitchFamily="34" charset="0"/>
              </a:rPr>
            </a:br>
            <a:r>
              <a:rPr lang="en-US" altLang="ko-KR" sz="3200" b="1" dirty="0" smtClean="0">
                <a:solidFill>
                  <a:srgbClr val="FFFFFF"/>
                </a:solidFill>
                <a:latin typeface="Calibri" pitchFamily="34" charset="0"/>
              </a:rPr>
              <a:t/>
            </a:r>
            <a:br>
              <a:rPr lang="en-US" altLang="ko-KR" sz="3200" b="1" dirty="0" smtClean="0">
                <a:solidFill>
                  <a:srgbClr val="FFFFFF"/>
                </a:solidFill>
                <a:latin typeface="Calibri" pitchFamily="34" charset="0"/>
              </a:rPr>
            </a:br>
            <a:endParaRPr lang="ko-KR" altLang="en-US" sz="3200" b="1" dirty="0">
              <a:solidFill>
                <a:srgbClr val="FFFFFF"/>
              </a:solidFill>
              <a:latin typeface="Calibri" pitchFamily="34" charset="0"/>
            </a:endParaRPr>
          </a:p>
        </p:txBody>
      </p:sp>
      <p:sp>
        <p:nvSpPr>
          <p:cNvPr id="6" name="Title 4"/>
          <p:cNvSpPr txBox="1">
            <a:spLocks/>
          </p:cNvSpPr>
          <p:nvPr/>
        </p:nvSpPr>
        <p:spPr bwMode="auto">
          <a:xfrm>
            <a:off x="35496" y="4869160"/>
            <a:ext cx="9108504" cy="1296144"/>
          </a:xfrm>
          <a:prstGeom prst="rect">
            <a:avLst/>
          </a:prstGeom>
          <a:solidFill>
            <a:schemeClr val="bg1"/>
          </a:solidFill>
          <a:ln w="9525">
            <a:noFill/>
            <a:miter lim="800000"/>
            <a:headEnd/>
            <a:tailEnd/>
          </a:ln>
        </p:spPr>
        <p:txBody>
          <a:bodyPr vert="horz" wrap="square" lIns="91440" tIns="45720" rIns="91440" bIns="45720" numCol="1" anchor="ctr" anchorCtr="0" compatLnSpc="1">
            <a:prstTxWarp prst="textNoShape">
              <a:avLst/>
            </a:prstTxWarp>
          </a:bodyPr>
          <a:lstStyle/>
          <a:p>
            <a:pPr algn="ctr" eaLnBrk="0" hangingPunct="0">
              <a:defRPr/>
            </a:pPr>
            <a:r>
              <a:rPr lang="en-US" altLang="ko-KR" sz="2800" b="1" kern="0" dirty="0" smtClean="0">
                <a:latin typeface="Calibri" pitchFamily="34" charset="0"/>
                <a:ea typeface="+mj-ea"/>
                <a:cs typeface="+mj-cs"/>
              </a:rPr>
              <a:t>“</a:t>
            </a:r>
            <a:r>
              <a:rPr kumimoji="0" lang="en-US" altLang="ko-KR" sz="2800" b="1" i="0" u="none" strike="noStrike" kern="0" cap="none" spc="0" normalizeH="0" baseline="0" noProof="0" dirty="0" smtClean="0">
                <a:ln>
                  <a:noFill/>
                </a:ln>
                <a:effectLst/>
                <a:uLnTx/>
                <a:uFillTx/>
                <a:latin typeface="Calibri" pitchFamily="34" charset="0"/>
                <a:ea typeface="+mj-ea"/>
                <a:cs typeface="+mj-cs"/>
              </a:rPr>
              <a:t>thrown into the eternal fire” Mat 18:8</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ko-KR" sz="2800" b="1" kern="0" dirty="0" smtClean="0">
                <a:latin typeface="Calibri" pitchFamily="34" charset="0"/>
                <a:ea typeface="+mj-ea"/>
                <a:cs typeface="+mj-cs"/>
              </a:rPr>
              <a:t>“Depart from me . . . into the eternal fire” Mat 25:41</a:t>
            </a:r>
            <a:endParaRPr kumimoji="0" lang="ko-KR" altLang="en-US" sz="3200" b="1" i="0" u="none" strike="noStrike" kern="0" cap="none" spc="0" normalizeH="0" baseline="0" noProof="0" dirty="0">
              <a:ln>
                <a:noFill/>
              </a:ln>
              <a:effectLst/>
              <a:uLnTx/>
              <a:uFillTx/>
              <a:latin typeface="Calibri" pitchFamily="34" charset="0"/>
              <a:ea typeface="+mj-ea"/>
              <a:cs typeface="+mj-cs"/>
            </a:endParaRPr>
          </a:p>
        </p:txBody>
      </p:sp>
      <p:sp>
        <p:nvSpPr>
          <p:cNvPr id="8" name="TextBox 7"/>
          <p:cNvSpPr txBox="1"/>
          <p:nvPr/>
        </p:nvSpPr>
        <p:spPr>
          <a:xfrm>
            <a:off x="2699792" y="6567155"/>
            <a:ext cx="3384376" cy="246221"/>
          </a:xfrm>
          <a:prstGeom prst="rect">
            <a:avLst/>
          </a:prstGeom>
          <a:noFill/>
        </p:spPr>
        <p:txBody>
          <a:bodyPr wrap="square" rtlCol="0">
            <a:spAutoFit/>
          </a:bodyPr>
          <a:lstStyle/>
          <a:p>
            <a:pPr algn="ctr"/>
            <a:r>
              <a:rPr lang="en-CA" sz="1000" dirty="0" smtClean="0">
                <a:solidFill>
                  <a:schemeClr val="bg1">
                    <a:lumMod val="50000"/>
                  </a:schemeClr>
                </a:solidFill>
              </a:rPr>
              <a:t>fire Microsoft Corp clip art © 2013</a:t>
            </a:r>
            <a:endParaRPr lang="en-CA" sz="1000" dirty="0">
              <a:solidFill>
                <a:schemeClr val="bg1">
                  <a:lumMod val="50000"/>
                </a:schemeClr>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98914" name="Picture 2"/>
          <p:cNvPicPr>
            <a:picLocks noChangeAspect="1" noChangeArrowheads="1"/>
          </p:cNvPicPr>
          <p:nvPr/>
        </p:nvPicPr>
        <p:blipFill>
          <a:blip r:embed="rId3" cstate="print"/>
          <a:srcRect/>
          <a:stretch>
            <a:fillRect/>
          </a:stretch>
        </p:blipFill>
        <p:spPr bwMode="auto">
          <a:xfrm>
            <a:off x="35496" y="54006"/>
            <a:ext cx="9108504" cy="6831378"/>
          </a:xfrm>
          <a:prstGeom prst="rect">
            <a:avLst/>
          </a:prstGeom>
          <a:noFill/>
          <a:ln w="9525">
            <a:noFill/>
            <a:miter lim="800000"/>
            <a:headEnd/>
            <a:tailEnd/>
          </a:ln>
          <a:effectLst/>
        </p:spPr>
      </p:pic>
      <p:sp>
        <p:nvSpPr>
          <p:cNvPr id="5" name="Rectangle 4"/>
          <p:cNvSpPr/>
          <p:nvPr/>
        </p:nvSpPr>
        <p:spPr>
          <a:xfrm>
            <a:off x="107504" y="3789040"/>
            <a:ext cx="8928992" cy="2677656"/>
          </a:xfrm>
          <a:prstGeom prst="rect">
            <a:avLst/>
          </a:prstGeom>
        </p:spPr>
        <p:txBody>
          <a:bodyPr wrap="square">
            <a:spAutoFit/>
          </a:bodyPr>
          <a:lstStyle/>
          <a:p>
            <a:r>
              <a:rPr lang="en-CA" sz="2800" b="1" dirty="0" smtClean="0">
                <a:solidFill>
                  <a:schemeClr val="bg1"/>
                </a:solidFill>
                <a:latin typeface="Calibri" pitchFamily="34" charset="0"/>
                <a:cs typeface="Calibri" pitchFamily="34" charset="0"/>
              </a:rPr>
              <a:t>“The Son of Man will send his angels, and they will gather out of </a:t>
            </a:r>
            <a:r>
              <a:rPr lang="en-CA" sz="2800" b="1" u="sng" dirty="0" smtClean="0">
                <a:solidFill>
                  <a:schemeClr val="bg1"/>
                </a:solidFill>
                <a:latin typeface="Calibri" pitchFamily="34" charset="0"/>
                <a:cs typeface="Calibri" pitchFamily="34" charset="0"/>
              </a:rPr>
              <a:t>his kingdom</a:t>
            </a:r>
            <a:r>
              <a:rPr lang="en-CA" sz="2800" b="1" dirty="0" smtClean="0">
                <a:solidFill>
                  <a:schemeClr val="bg1"/>
                </a:solidFill>
                <a:latin typeface="Calibri" pitchFamily="34" charset="0"/>
                <a:cs typeface="Calibri" pitchFamily="34" charset="0"/>
              </a:rPr>
              <a:t> all causes of sin and all law-breakers, and throw them into </a:t>
            </a:r>
            <a:r>
              <a:rPr lang="en-CA" sz="2800" b="1" u="sng" dirty="0" smtClean="0">
                <a:solidFill>
                  <a:schemeClr val="bg1"/>
                </a:solidFill>
                <a:latin typeface="Calibri" pitchFamily="34" charset="0"/>
                <a:cs typeface="Calibri" pitchFamily="34" charset="0"/>
              </a:rPr>
              <a:t>the fiery furnace</a:t>
            </a:r>
            <a:r>
              <a:rPr lang="en-CA" sz="2800" b="1" dirty="0" smtClean="0">
                <a:solidFill>
                  <a:schemeClr val="bg1"/>
                </a:solidFill>
                <a:latin typeface="Calibri" pitchFamily="34" charset="0"/>
                <a:cs typeface="Calibri" pitchFamily="34" charset="0"/>
              </a:rPr>
              <a:t>.  In that place there will be weeping and gnashing of teeth.  Then the righteous will shine like the sun in </a:t>
            </a:r>
            <a:r>
              <a:rPr lang="en-CA" sz="2800" b="1" u="sng" dirty="0" smtClean="0">
                <a:solidFill>
                  <a:schemeClr val="bg1"/>
                </a:solidFill>
                <a:latin typeface="Calibri" pitchFamily="34" charset="0"/>
                <a:cs typeface="Calibri" pitchFamily="34" charset="0"/>
              </a:rPr>
              <a:t>the kingdom of their Father</a:t>
            </a:r>
            <a:r>
              <a:rPr lang="en-CA" sz="2800" b="1" dirty="0" smtClean="0">
                <a:solidFill>
                  <a:schemeClr val="bg1"/>
                </a:solidFill>
                <a:latin typeface="Calibri" pitchFamily="34" charset="0"/>
                <a:cs typeface="Calibri" pitchFamily="34" charset="0"/>
              </a:rPr>
              <a:t>.  He who has ears, let him hear.”  (</a:t>
            </a:r>
            <a:r>
              <a:rPr lang="en-CA" sz="2800" b="1" i="1" dirty="0" smtClean="0">
                <a:solidFill>
                  <a:schemeClr val="bg1"/>
                </a:solidFill>
                <a:latin typeface="Calibri" pitchFamily="34" charset="0"/>
                <a:cs typeface="Calibri" pitchFamily="34" charset="0"/>
              </a:rPr>
              <a:t>Jesus</a:t>
            </a:r>
            <a:r>
              <a:rPr lang="en-CA" sz="2800" b="1" dirty="0" smtClean="0">
                <a:solidFill>
                  <a:schemeClr val="bg1"/>
                </a:solidFill>
                <a:latin typeface="Calibri" pitchFamily="34" charset="0"/>
                <a:cs typeface="Calibri" pitchFamily="34" charset="0"/>
              </a:rPr>
              <a:t> in Matthew 13:41-43)</a:t>
            </a:r>
          </a:p>
        </p:txBody>
      </p:sp>
      <p:sp>
        <p:nvSpPr>
          <p:cNvPr id="9" name="Title 4"/>
          <p:cNvSpPr txBox="1">
            <a:spLocks/>
          </p:cNvSpPr>
          <p:nvPr/>
        </p:nvSpPr>
        <p:spPr>
          <a:xfrm>
            <a:off x="-396552" y="850702"/>
            <a:ext cx="9937104" cy="562074"/>
          </a:xfrm>
          <a:prstGeom prst="rect">
            <a:avLst/>
          </a:prstGeom>
          <a:noFill/>
        </p:spPr>
        <p:txBody>
          <a:bodyPr>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ko-KR" sz="2800" b="1" i="0" u="none" strike="noStrike" kern="0" cap="none" spc="0" normalizeH="0" baseline="0" noProof="0" dirty="0" smtClean="0">
                <a:ln>
                  <a:noFill/>
                </a:ln>
                <a:solidFill>
                  <a:srgbClr val="FFFFFF"/>
                </a:solidFill>
                <a:effectLst/>
                <a:uLnTx/>
                <a:uFillTx/>
                <a:latin typeface="Calibri" pitchFamily="34" charset="0"/>
                <a:ea typeface="+mj-ea"/>
                <a:cs typeface="+mj-cs"/>
              </a:rPr>
              <a:t>Jesus Christ believed in eternal life and eternal fire.</a:t>
            </a:r>
            <a:br>
              <a:rPr kumimoji="0" lang="en-US" altLang="ko-KR" sz="2800" b="1" i="0" u="none" strike="noStrike" kern="0" cap="none" spc="0" normalizeH="0" baseline="0" noProof="0" dirty="0" smtClean="0">
                <a:ln>
                  <a:noFill/>
                </a:ln>
                <a:solidFill>
                  <a:srgbClr val="FFFFFF"/>
                </a:solidFill>
                <a:effectLst/>
                <a:uLnTx/>
                <a:uFillTx/>
                <a:latin typeface="Calibri" pitchFamily="34" charset="0"/>
                <a:ea typeface="+mj-ea"/>
                <a:cs typeface="+mj-cs"/>
              </a:rPr>
            </a:br>
            <a:endParaRPr kumimoji="0" lang="ko-KR" altLang="en-US" sz="2800" b="1" i="0" u="none" strike="noStrike" kern="0" cap="none" spc="0" normalizeH="0" baseline="0" noProof="0" dirty="0">
              <a:ln>
                <a:noFill/>
              </a:ln>
              <a:solidFill>
                <a:srgbClr val="FFFFFF"/>
              </a:solidFill>
              <a:effectLst/>
              <a:uLnTx/>
              <a:uFillTx/>
              <a:latin typeface="Calibri" pitchFamily="34" charset="0"/>
              <a:ea typeface="+mj-ea"/>
              <a:cs typeface="+mj-cs"/>
            </a:endParaRPr>
          </a:p>
        </p:txBody>
      </p:sp>
      <p:sp>
        <p:nvSpPr>
          <p:cNvPr id="6" name="TextBox 5"/>
          <p:cNvSpPr txBox="1"/>
          <p:nvPr/>
        </p:nvSpPr>
        <p:spPr>
          <a:xfrm>
            <a:off x="2699792" y="6567155"/>
            <a:ext cx="3384376" cy="246221"/>
          </a:xfrm>
          <a:prstGeom prst="rect">
            <a:avLst/>
          </a:prstGeom>
          <a:noFill/>
        </p:spPr>
        <p:txBody>
          <a:bodyPr wrap="square" rtlCol="0">
            <a:spAutoFit/>
          </a:bodyPr>
          <a:lstStyle/>
          <a:p>
            <a:pPr algn="ctr"/>
            <a:r>
              <a:rPr lang="en-CA" sz="1000" dirty="0" smtClean="0">
                <a:solidFill>
                  <a:schemeClr val="bg1">
                    <a:lumMod val="50000"/>
                  </a:schemeClr>
                </a:solidFill>
              </a:rPr>
              <a:t>fire Microsoft Corp clip art © 2013</a:t>
            </a:r>
            <a:endParaRPr lang="en-CA" sz="1000" dirty="0">
              <a:solidFill>
                <a:schemeClr val="bg1">
                  <a:lumMod val="50000"/>
                </a:schemeClr>
              </a:solidFil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DSCN9423e.JPG"/>
          <p:cNvPicPr>
            <a:picLocks noChangeAspect="1"/>
          </p:cNvPicPr>
          <p:nvPr/>
        </p:nvPicPr>
        <p:blipFill>
          <a:blip r:embed="rId3" cstate="print">
            <a:lum bright="30000" contrast="20000"/>
          </a:blip>
          <a:srcRect t="25850"/>
          <a:stretch>
            <a:fillRect/>
          </a:stretch>
        </p:blipFill>
        <p:spPr>
          <a:xfrm>
            <a:off x="-1" y="-27384"/>
            <a:ext cx="9144001" cy="5085184"/>
          </a:xfrm>
          <a:prstGeom prst="rect">
            <a:avLst/>
          </a:prstGeom>
        </p:spPr>
      </p:pic>
      <p:sp>
        <p:nvSpPr>
          <p:cNvPr id="3" name="TextBox 2"/>
          <p:cNvSpPr txBox="1"/>
          <p:nvPr/>
        </p:nvSpPr>
        <p:spPr>
          <a:xfrm>
            <a:off x="323528" y="5426060"/>
            <a:ext cx="8496944" cy="523220"/>
          </a:xfrm>
          <a:prstGeom prst="rect">
            <a:avLst/>
          </a:prstGeom>
          <a:noFill/>
        </p:spPr>
        <p:txBody>
          <a:bodyPr wrap="square" rtlCol="0">
            <a:spAutoFit/>
          </a:bodyPr>
          <a:lstStyle/>
          <a:p>
            <a:pPr algn="ctr"/>
            <a:r>
              <a:rPr lang="en-CA" sz="2800" b="1" dirty="0" smtClean="0">
                <a:latin typeface="Calibri" pitchFamily="34" charset="0"/>
                <a:cs typeface="Calibri" pitchFamily="34" charset="0"/>
              </a:rPr>
              <a:t>Where will you go?</a:t>
            </a:r>
            <a:endParaRPr lang="en-CA" sz="2800" b="1" dirty="0">
              <a:latin typeface="Calibri" pitchFamily="34" charset="0"/>
              <a:cs typeface="Calibri" pitchFamily="34" charset="0"/>
            </a:endParaRPr>
          </a:p>
        </p:txBody>
      </p:sp>
      <p:sp>
        <p:nvSpPr>
          <p:cNvPr id="4" name="TextBox 3"/>
          <p:cNvSpPr txBox="1"/>
          <p:nvPr/>
        </p:nvSpPr>
        <p:spPr>
          <a:xfrm>
            <a:off x="6804248" y="14427"/>
            <a:ext cx="2592288" cy="246221"/>
          </a:xfrm>
          <a:prstGeom prst="rect">
            <a:avLst/>
          </a:prstGeom>
          <a:noFill/>
        </p:spPr>
        <p:txBody>
          <a:bodyPr wrap="square" rtlCol="0">
            <a:spAutoFit/>
          </a:bodyPr>
          <a:lstStyle/>
          <a:p>
            <a:pPr algn="ctr"/>
            <a:r>
              <a:rPr lang="en-CA" sz="1000" dirty="0" smtClean="0">
                <a:solidFill>
                  <a:schemeClr val="bg1">
                    <a:lumMod val="50000"/>
                    <a:lumOff val="50000"/>
                  </a:schemeClr>
                </a:solidFill>
              </a:rPr>
              <a:t>Photo John </a:t>
            </a:r>
            <a:r>
              <a:rPr lang="en-CA" sz="1000" dirty="0" err="1" smtClean="0">
                <a:solidFill>
                  <a:schemeClr val="bg1">
                    <a:lumMod val="50000"/>
                    <a:lumOff val="50000"/>
                  </a:schemeClr>
                </a:solidFill>
              </a:rPr>
              <a:t>Crozier</a:t>
            </a:r>
            <a:endParaRPr lang="en-CA" sz="1000" dirty="0">
              <a:solidFill>
                <a:schemeClr val="bg1">
                  <a:lumMod val="50000"/>
                  <a:lumOff val="50000"/>
                </a:schemeClr>
              </a:solidFill>
            </a:endParaRPr>
          </a:p>
        </p:txBody>
      </p:sp>
      <p:sp>
        <p:nvSpPr>
          <p:cNvPr id="6" name="TextBox 5"/>
          <p:cNvSpPr txBox="1"/>
          <p:nvPr/>
        </p:nvSpPr>
        <p:spPr>
          <a:xfrm>
            <a:off x="35496" y="-27384"/>
            <a:ext cx="5328592" cy="523220"/>
          </a:xfrm>
          <a:prstGeom prst="rect">
            <a:avLst/>
          </a:prstGeom>
          <a:solidFill>
            <a:schemeClr val="tx1">
              <a:lumMod val="95000"/>
            </a:schemeClr>
          </a:solidFill>
        </p:spPr>
        <p:txBody>
          <a:bodyPr wrap="square" rtlCol="0">
            <a:spAutoFit/>
          </a:bodyPr>
          <a:lstStyle/>
          <a:p>
            <a:pPr algn="ctr"/>
            <a:r>
              <a:rPr lang="en-CA" sz="2800" b="1" dirty="0" smtClean="0">
                <a:solidFill>
                  <a:schemeClr val="bg1"/>
                </a:solidFill>
                <a:latin typeface="Calibri" pitchFamily="34" charset="0"/>
                <a:cs typeface="Calibri" pitchFamily="34" charset="0"/>
              </a:rPr>
              <a:t>Everyone is going into eternity.</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99FF66"/>
        </a:solidFill>
        <a:effectLst/>
      </p:bgPr>
    </p:bg>
    <p:spTree>
      <p:nvGrpSpPr>
        <p:cNvPr id="1" name=""/>
        <p:cNvGrpSpPr/>
        <p:nvPr/>
      </p:nvGrpSpPr>
      <p:grpSpPr>
        <a:xfrm>
          <a:off x="0" y="0"/>
          <a:ext cx="0" cy="0"/>
          <a:chOff x="0" y="0"/>
          <a:chExt cx="0" cy="0"/>
        </a:xfrm>
      </p:grpSpPr>
      <p:pic>
        <p:nvPicPr>
          <p:cNvPr id="140290" name="Picture 2" descr="msotw9_temp0"/>
          <p:cNvPicPr>
            <a:picLocks noChangeAspect="1" noChangeArrowheads="1"/>
          </p:cNvPicPr>
          <p:nvPr/>
        </p:nvPicPr>
        <p:blipFill>
          <a:blip r:embed="rId2" cstate="print">
            <a:duotone>
              <a:prstClr val="black"/>
              <a:srgbClr val="99FF66">
                <a:tint val="45000"/>
                <a:satMod val="400000"/>
              </a:srgbClr>
            </a:duotone>
          </a:blip>
          <a:srcRect t="9104" b="2990"/>
          <a:stretch>
            <a:fillRect/>
          </a:stretch>
        </p:blipFill>
        <p:spPr bwMode="auto">
          <a:xfrm>
            <a:off x="4355976" y="1124744"/>
            <a:ext cx="4392487" cy="4392488"/>
          </a:xfrm>
          <a:prstGeom prst="rect">
            <a:avLst/>
          </a:prstGeom>
          <a:noFill/>
          <a:ln w="9525">
            <a:noFill/>
            <a:miter lim="800000"/>
            <a:headEnd/>
            <a:tailEnd/>
          </a:ln>
        </p:spPr>
      </p:pic>
      <p:sp>
        <p:nvSpPr>
          <p:cNvPr id="5" name="TextBox 2"/>
          <p:cNvSpPr txBox="1">
            <a:spLocks noChangeArrowheads="1"/>
          </p:cNvSpPr>
          <p:nvPr/>
        </p:nvSpPr>
        <p:spPr bwMode="auto">
          <a:xfrm>
            <a:off x="6084168" y="2682925"/>
            <a:ext cx="2700338" cy="1754187"/>
          </a:xfrm>
          <a:prstGeom prst="rect">
            <a:avLst/>
          </a:prstGeom>
          <a:noFill/>
          <a:ln w="9525">
            <a:noFill/>
            <a:miter lim="800000"/>
            <a:headEnd/>
            <a:tailEnd/>
          </a:ln>
        </p:spPr>
        <p:txBody>
          <a:bodyPr>
            <a:spAutoFit/>
          </a:bodyPr>
          <a:lstStyle/>
          <a:p>
            <a:pPr algn="ctr"/>
            <a:r>
              <a:rPr lang="en-CA" sz="3600" b="1" dirty="0">
                <a:solidFill>
                  <a:schemeClr val="accent1">
                    <a:lumMod val="60000"/>
                    <a:lumOff val="40000"/>
                  </a:schemeClr>
                </a:solidFill>
              </a:rPr>
              <a:t>adopted </a:t>
            </a:r>
          </a:p>
          <a:p>
            <a:pPr algn="ctr"/>
            <a:r>
              <a:rPr lang="en-CA" sz="3600" b="1" dirty="0">
                <a:solidFill>
                  <a:schemeClr val="accent1">
                    <a:lumMod val="60000"/>
                    <a:lumOff val="40000"/>
                  </a:schemeClr>
                </a:solidFill>
              </a:rPr>
              <a:t>by </a:t>
            </a:r>
          </a:p>
          <a:p>
            <a:pPr algn="ctr"/>
            <a:r>
              <a:rPr lang="en-CA" sz="3600" b="1" dirty="0">
                <a:solidFill>
                  <a:schemeClr val="accent1">
                    <a:lumMod val="60000"/>
                    <a:lumOff val="40000"/>
                  </a:schemeClr>
                </a:solidFill>
              </a:rPr>
              <a:t>Abba</a:t>
            </a:r>
          </a:p>
        </p:txBody>
      </p:sp>
      <p:sp>
        <p:nvSpPr>
          <p:cNvPr id="9" name="Rectangle 8"/>
          <p:cNvSpPr/>
          <p:nvPr/>
        </p:nvSpPr>
        <p:spPr>
          <a:xfrm>
            <a:off x="4860032" y="4221088"/>
            <a:ext cx="2088232" cy="615553"/>
          </a:xfrm>
          <a:prstGeom prst="rect">
            <a:avLst/>
          </a:prstGeom>
        </p:spPr>
        <p:txBody>
          <a:bodyPr wrap="square">
            <a:spAutoFit/>
          </a:bodyPr>
          <a:lstStyle/>
          <a:p>
            <a:pPr algn="ctr"/>
            <a:r>
              <a:rPr lang="en-CA" sz="800" dirty="0" smtClean="0">
                <a:solidFill>
                  <a:schemeClr val="tx1">
                    <a:lumMod val="65000"/>
                  </a:schemeClr>
                </a:solidFill>
              </a:rPr>
              <a:t>Bible and Dove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pic>
        <p:nvPicPr>
          <p:cNvPr id="10" name="Picture 9" descr="dove and sword large cropped.png"/>
          <p:cNvPicPr>
            <a:picLocks noChangeAspect="1"/>
          </p:cNvPicPr>
          <p:nvPr/>
        </p:nvPicPr>
        <p:blipFill>
          <a:blip r:embed="rId3" cstate="print"/>
          <a:stretch>
            <a:fillRect/>
          </a:stretch>
        </p:blipFill>
        <p:spPr>
          <a:xfrm>
            <a:off x="4499992" y="2780928"/>
            <a:ext cx="1529406" cy="1582603"/>
          </a:xfrm>
          <a:prstGeom prst="rect">
            <a:avLst/>
          </a:prstGeom>
        </p:spPr>
      </p:pic>
      <p:pic>
        <p:nvPicPr>
          <p:cNvPr id="11" name="Picture 10" descr="angry-face-01s.gif"/>
          <p:cNvPicPr>
            <a:picLocks noChangeAspect="1"/>
          </p:cNvPicPr>
          <p:nvPr/>
        </p:nvPicPr>
        <p:blipFill>
          <a:blip r:embed="rId4" cstate="print"/>
          <a:stretch>
            <a:fillRect/>
          </a:stretch>
        </p:blipFill>
        <p:spPr>
          <a:xfrm>
            <a:off x="179512" y="5877272"/>
            <a:ext cx="864096" cy="864096"/>
          </a:xfrm>
          <a:prstGeom prst="ellipse">
            <a:avLst/>
          </a:prstGeom>
        </p:spPr>
      </p:pic>
      <p:sp>
        <p:nvSpPr>
          <p:cNvPr id="13" name="TextBox 12"/>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4"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16" name="TextBox 15"/>
          <p:cNvSpPr txBox="1"/>
          <p:nvPr/>
        </p:nvSpPr>
        <p:spPr>
          <a:xfrm>
            <a:off x="4572000" y="5157192"/>
            <a:ext cx="1872208" cy="400110"/>
          </a:xfrm>
          <a:prstGeom prst="rect">
            <a:avLst/>
          </a:prstGeom>
          <a:noFill/>
        </p:spPr>
        <p:txBody>
          <a:bodyPr wrap="square" rtlCol="0">
            <a:spAutoFit/>
          </a:bodyPr>
          <a:lstStyle/>
          <a:p>
            <a:pPr algn="ctr"/>
            <a:r>
              <a:rPr lang="en-CA" sz="1000" dirty="0" smtClean="0">
                <a:solidFill>
                  <a:schemeClr val="tx1">
                    <a:lumMod val="65000"/>
                  </a:schemeClr>
                </a:solidFill>
                <a:latin typeface="Calibri" pitchFamily="34" charset="0"/>
              </a:rPr>
              <a:t>sketch adapted from original</a:t>
            </a:r>
          </a:p>
          <a:p>
            <a:pPr algn="ctr"/>
            <a:r>
              <a:rPr lang="en-CA" sz="1000" dirty="0" smtClean="0">
                <a:solidFill>
                  <a:schemeClr val="tx1">
                    <a:lumMod val="65000"/>
                  </a:schemeClr>
                </a:solidFill>
                <a:latin typeface="Calibri" pitchFamily="34" charset="0"/>
              </a:rPr>
              <a:t>by Phil </a:t>
            </a:r>
            <a:r>
              <a:rPr lang="en-CA" sz="1000" dirty="0" err="1" smtClean="0">
                <a:solidFill>
                  <a:schemeClr val="tx1">
                    <a:lumMod val="65000"/>
                  </a:schemeClr>
                </a:solidFill>
                <a:latin typeface="Calibri" pitchFamily="34" charset="0"/>
              </a:rPr>
              <a:t>Crozier</a:t>
            </a:r>
            <a:endParaRPr lang="en-CA" sz="1000" dirty="0">
              <a:solidFill>
                <a:schemeClr val="tx1">
                  <a:lumMod val="65000"/>
                </a:schemeClr>
              </a:solidFill>
              <a:latin typeface="Calibri" pitchFamily="34" charset="0"/>
            </a:endParaRPr>
          </a:p>
        </p:txBody>
      </p:sp>
      <p:sp>
        <p:nvSpPr>
          <p:cNvPr id="17" name="TextBox 16"/>
          <p:cNvSpPr txBox="1"/>
          <p:nvPr/>
        </p:nvSpPr>
        <p:spPr>
          <a:xfrm>
            <a:off x="182362" y="1785926"/>
            <a:ext cx="4032448" cy="2246769"/>
          </a:xfrm>
          <a:prstGeom prst="rect">
            <a:avLst/>
          </a:prstGeom>
          <a:noFill/>
        </p:spPr>
        <p:txBody>
          <a:bodyPr wrap="square" rtlCol="0">
            <a:spAutoFit/>
          </a:bodyPr>
          <a:lstStyle/>
          <a:p>
            <a:pPr algn="ctr"/>
            <a:r>
              <a:rPr lang="en-US" sz="2800" b="1" dirty="0" smtClean="0">
                <a:solidFill>
                  <a:schemeClr val="bg1"/>
                </a:solidFill>
                <a:latin typeface="Calibri" pitchFamily="34" charset="0"/>
              </a:rPr>
              <a:t>“Because you are sons, God has sent </a:t>
            </a:r>
          </a:p>
          <a:p>
            <a:pPr algn="ctr"/>
            <a:r>
              <a:rPr lang="en-US" sz="2800" b="1" dirty="0" smtClean="0">
                <a:solidFill>
                  <a:schemeClr val="bg1"/>
                </a:solidFill>
                <a:latin typeface="Calibri" pitchFamily="34" charset="0"/>
              </a:rPr>
              <a:t>the Spirit of his Son </a:t>
            </a:r>
          </a:p>
          <a:p>
            <a:pPr algn="ctr"/>
            <a:r>
              <a:rPr lang="en-US" sz="2800" b="1" dirty="0" smtClean="0">
                <a:solidFill>
                  <a:schemeClr val="bg1"/>
                </a:solidFill>
                <a:latin typeface="Calibri" pitchFamily="34" charset="0"/>
              </a:rPr>
              <a:t>into our hearts, crying, ‘Abba! Father!’” Gal 4:6</a:t>
            </a:r>
            <a:endParaRPr lang="en-CA" sz="2800" dirty="0">
              <a:solidFill>
                <a:schemeClr val="bg1"/>
              </a:solidFill>
              <a:latin typeface="Calibri" pitchFamily="34" charset="0"/>
            </a:endParaRPr>
          </a:p>
        </p:txBody>
      </p:sp>
      <p:sp>
        <p:nvSpPr>
          <p:cNvPr id="18" name="TextBox 2"/>
          <p:cNvSpPr txBox="1">
            <a:spLocks noChangeArrowheads="1"/>
          </p:cNvSpPr>
          <p:nvPr/>
        </p:nvSpPr>
        <p:spPr bwMode="auto">
          <a:xfrm>
            <a:off x="721376" y="5689603"/>
            <a:ext cx="8136904" cy="954107"/>
          </a:xfrm>
          <a:prstGeom prst="rect">
            <a:avLst/>
          </a:prstGeom>
          <a:noFill/>
          <a:ln w="9525">
            <a:noFill/>
            <a:miter lim="800000"/>
            <a:headEnd/>
            <a:tailEnd/>
          </a:ln>
        </p:spPr>
        <p:txBody>
          <a:bodyPr wrap="square">
            <a:spAutoFit/>
          </a:bodyPr>
          <a:lstStyle/>
          <a:p>
            <a:pPr algn="ctr"/>
            <a:r>
              <a:rPr lang="en-US" sz="2800" b="1" dirty="0" smtClean="0">
                <a:solidFill>
                  <a:schemeClr val="bg1"/>
                </a:solidFill>
                <a:latin typeface="Calibri" pitchFamily="34" charset="0"/>
              </a:rPr>
              <a:t>“He predestined us for adoption as sons </a:t>
            </a:r>
          </a:p>
          <a:p>
            <a:pPr algn="ctr"/>
            <a:r>
              <a:rPr lang="en-US" sz="2800" b="1" dirty="0" smtClean="0">
                <a:solidFill>
                  <a:schemeClr val="bg1"/>
                </a:solidFill>
                <a:latin typeface="Calibri" pitchFamily="34" charset="0"/>
              </a:rPr>
              <a:t>through Jesus Christ”  Eph 1:5</a:t>
            </a:r>
            <a:endParaRPr lang="en-CA" sz="2800" dirty="0">
              <a:solidFill>
                <a:schemeClr val="bg1"/>
              </a:solidFill>
              <a:latin typeface="Calibri" pitchFamily="34" charset="0"/>
            </a:endParaRPr>
          </a:p>
        </p:txBody>
      </p:sp>
      <p:sp>
        <p:nvSpPr>
          <p:cNvPr id="15" name="TextBox 2"/>
          <p:cNvSpPr txBox="1">
            <a:spLocks noChangeArrowheads="1"/>
          </p:cNvSpPr>
          <p:nvPr/>
        </p:nvSpPr>
        <p:spPr bwMode="auto">
          <a:xfrm>
            <a:off x="714958" y="71414"/>
            <a:ext cx="7786132" cy="954107"/>
          </a:xfrm>
          <a:prstGeom prst="rect">
            <a:avLst/>
          </a:prstGeom>
          <a:solidFill>
            <a:schemeClr val="tx1"/>
          </a:solidFill>
          <a:ln w="9525">
            <a:noFill/>
            <a:miter lim="800000"/>
            <a:headEnd/>
            <a:tailEnd/>
          </a:ln>
        </p:spPr>
        <p:txBody>
          <a:bodyPr wrap="square">
            <a:spAutoFit/>
          </a:bodyPr>
          <a:lstStyle/>
          <a:p>
            <a:pPr algn="ctr"/>
            <a:r>
              <a:rPr lang="en-CA" sz="2800" b="1" dirty="0" smtClean="0">
                <a:solidFill>
                  <a:srgbClr val="FF0000"/>
                </a:solidFill>
                <a:latin typeface="Calibri" pitchFamily="34" charset="0"/>
              </a:rPr>
              <a:t>8. adopted as sons with the Spirit of God’s Son</a:t>
            </a:r>
          </a:p>
          <a:p>
            <a:pPr algn="ctr"/>
            <a:r>
              <a:rPr lang="en-CA" sz="2800" b="1" dirty="0" smtClean="0">
                <a:solidFill>
                  <a:srgbClr val="FF0000"/>
                </a:solidFill>
                <a:latin typeface="Calibri" pitchFamily="34" charset="0"/>
              </a:rPr>
              <a:t>sent into our hearts.  Thank you, Father!</a:t>
            </a:r>
            <a:endParaRPr lang="en-CA"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99FF66"/>
        </a:solidFill>
        <a:effectLst/>
      </p:bgPr>
    </p:bg>
    <p:spTree>
      <p:nvGrpSpPr>
        <p:cNvPr id="1" name=""/>
        <p:cNvGrpSpPr/>
        <p:nvPr/>
      </p:nvGrpSpPr>
      <p:grpSpPr>
        <a:xfrm>
          <a:off x="0" y="0"/>
          <a:ext cx="0" cy="0"/>
          <a:chOff x="0" y="0"/>
          <a:chExt cx="0" cy="0"/>
        </a:xfrm>
      </p:grpSpPr>
      <p:pic>
        <p:nvPicPr>
          <p:cNvPr id="140290" name="Picture 2" descr="msotw9_temp0"/>
          <p:cNvPicPr>
            <a:picLocks noChangeAspect="1" noChangeArrowheads="1"/>
          </p:cNvPicPr>
          <p:nvPr/>
        </p:nvPicPr>
        <p:blipFill>
          <a:blip r:embed="rId2" cstate="print">
            <a:duotone>
              <a:prstClr val="black"/>
              <a:srgbClr val="99FF66">
                <a:tint val="45000"/>
                <a:satMod val="400000"/>
              </a:srgbClr>
            </a:duotone>
          </a:blip>
          <a:srcRect t="9104" b="2990"/>
          <a:stretch>
            <a:fillRect/>
          </a:stretch>
        </p:blipFill>
        <p:spPr bwMode="auto">
          <a:xfrm>
            <a:off x="4355976" y="1124744"/>
            <a:ext cx="4392487" cy="4392488"/>
          </a:xfrm>
          <a:prstGeom prst="rect">
            <a:avLst/>
          </a:prstGeom>
          <a:noFill/>
          <a:ln w="9525">
            <a:noFill/>
            <a:miter lim="800000"/>
            <a:headEnd/>
            <a:tailEnd/>
          </a:ln>
        </p:spPr>
      </p:pic>
      <p:sp>
        <p:nvSpPr>
          <p:cNvPr id="5" name="TextBox 2"/>
          <p:cNvSpPr txBox="1">
            <a:spLocks noChangeArrowheads="1"/>
          </p:cNvSpPr>
          <p:nvPr/>
        </p:nvSpPr>
        <p:spPr bwMode="auto">
          <a:xfrm>
            <a:off x="6084168" y="2682925"/>
            <a:ext cx="2700338" cy="1754187"/>
          </a:xfrm>
          <a:prstGeom prst="rect">
            <a:avLst/>
          </a:prstGeom>
          <a:noFill/>
          <a:ln w="9525">
            <a:noFill/>
            <a:miter lim="800000"/>
            <a:headEnd/>
            <a:tailEnd/>
          </a:ln>
        </p:spPr>
        <p:txBody>
          <a:bodyPr>
            <a:spAutoFit/>
          </a:bodyPr>
          <a:lstStyle/>
          <a:p>
            <a:pPr algn="ctr"/>
            <a:r>
              <a:rPr lang="en-CA" sz="3600" b="1" dirty="0">
                <a:solidFill>
                  <a:schemeClr val="accent1">
                    <a:lumMod val="60000"/>
                    <a:lumOff val="40000"/>
                  </a:schemeClr>
                </a:solidFill>
              </a:rPr>
              <a:t>adopted </a:t>
            </a:r>
          </a:p>
          <a:p>
            <a:pPr algn="ctr"/>
            <a:r>
              <a:rPr lang="en-CA" sz="3600" b="1" dirty="0">
                <a:solidFill>
                  <a:schemeClr val="accent1">
                    <a:lumMod val="60000"/>
                    <a:lumOff val="40000"/>
                  </a:schemeClr>
                </a:solidFill>
              </a:rPr>
              <a:t>by </a:t>
            </a:r>
          </a:p>
          <a:p>
            <a:pPr algn="ctr"/>
            <a:r>
              <a:rPr lang="en-CA" sz="3600" b="1" dirty="0">
                <a:solidFill>
                  <a:schemeClr val="accent1">
                    <a:lumMod val="60000"/>
                    <a:lumOff val="40000"/>
                  </a:schemeClr>
                </a:solidFill>
              </a:rPr>
              <a:t>Abba</a:t>
            </a:r>
          </a:p>
        </p:txBody>
      </p:sp>
      <p:sp>
        <p:nvSpPr>
          <p:cNvPr id="9" name="Rectangle 8"/>
          <p:cNvSpPr/>
          <p:nvPr/>
        </p:nvSpPr>
        <p:spPr>
          <a:xfrm>
            <a:off x="4860032" y="4221088"/>
            <a:ext cx="2088232" cy="615553"/>
          </a:xfrm>
          <a:prstGeom prst="rect">
            <a:avLst/>
          </a:prstGeom>
        </p:spPr>
        <p:txBody>
          <a:bodyPr wrap="square">
            <a:spAutoFit/>
          </a:bodyPr>
          <a:lstStyle/>
          <a:p>
            <a:pPr algn="ctr"/>
            <a:r>
              <a:rPr lang="en-CA" sz="800" dirty="0" smtClean="0">
                <a:solidFill>
                  <a:schemeClr val="tx1">
                    <a:lumMod val="65000"/>
                  </a:schemeClr>
                </a:solidFill>
              </a:rPr>
              <a:t>Bible and Dove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pic>
        <p:nvPicPr>
          <p:cNvPr id="10" name="Picture 9" descr="dove and sword large cropped.png"/>
          <p:cNvPicPr>
            <a:picLocks noChangeAspect="1"/>
          </p:cNvPicPr>
          <p:nvPr/>
        </p:nvPicPr>
        <p:blipFill>
          <a:blip r:embed="rId3" cstate="print"/>
          <a:stretch>
            <a:fillRect/>
          </a:stretch>
        </p:blipFill>
        <p:spPr>
          <a:xfrm>
            <a:off x="4499992" y="2780928"/>
            <a:ext cx="1529406" cy="1582603"/>
          </a:xfrm>
          <a:prstGeom prst="rect">
            <a:avLst/>
          </a:prstGeom>
        </p:spPr>
      </p:pic>
      <p:pic>
        <p:nvPicPr>
          <p:cNvPr id="11" name="Picture 10" descr="angry-face-01s.gif"/>
          <p:cNvPicPr>
            <a:picLocks noChangeAspect="1"/>
          </p:cNvPicPr>
          <p:nvPr/>
        </p:nvPicPr>
        <p:blipFill>
          <a:blip r:embed="rId4" cstate="print"/>
          <a:stretch>
            <a:fillRect/>
          </a:stretch>
        </p:blipFill>
        <p:spPr>
          <a:xfrm>
            <a:off x="179512" y="5877272"/>
            <a:ext cx="864096" cy="864096"/>
          </a:xfrm>
          <a:prstGeom prst="ellipse">
            <a:avLst/>
          </a:prstGeom>
        </p:spPr>
      </p:pic>
      <p:sp>
        <p:nvSpPr>
          <p:cNvPr id="13" name="TextBox 12"/>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4"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16" name="TextBox 15"/>
          <p:cNvSpPr txBox="1"/>
          <p:nvPr/>
        </p:nvSpPr>
        <p:spPr>
          <a:xfrm>
            <a:off x="4572000" y="5157192"/>
            <a:ext cx="1872208" cy="400110"/>
          </a:xfrm>
          <a:prstGeom prst="rect">
            <a:avLst/>
          </a:prstGeom>
          <a:noFill/>
        </p:spPr>
        <p:txBody>
          <a:bodyPr wrap="square" rtlCol="0">
            <a:spAutoFit/>
          </a:bodyPr>
          <a:lstStyle/>
          <a:p>
            <a:pPr algn="ctr"/>
            <a:r>
              <a:rPr lang="en-CA" sz="1000" dirty="0" smtClean="0">
                <a:solidFill>
                  <a:schemeClr val="tx1">
                    <a:lumMod val="65000"/>
                  </a:schemeClr>
                </a:solidFill>
                <a:latin typeface="Calibri" pitchFamily="34" charset="0"/>
              </a:rPr>
              <a:t>sketch adapted from original</a:t>
            </a:r>
          </a:p>
          <a:p>
            <a:pPr algn="ctr"/>
            <a:r>
              <a:rPr lang="en-CA" sz="1000" dirty="0" smtClean="0">
                <a:solidFill>
                  <a:schemeClr val="tx1">
                    <a:lumMod val="65000"/>
                  </a:schemeClr>
                </a:solidFill>
                <a:latin typeface="Calibri" pitchFamily="34" charset="0"/>
              </a:rPr>
              <a:t>by Phil </a:t>
            </a:r>
            <a:r>
              <a:rPr lang="en-CA" sz="1000" dirty="0" err="1" smtClean="0">
                <a:solidFill>
                  <a:schemeClr val="tx1">
                    <a:lumMod val="65000"/>
                  </a:schemeClr>
                </a:solidFill>
                <a:latin typeface="Calibri" pitchFamily="34" charset="0"/>
              </a:rPr>
              <a:t>Crozier</a:t>
            </a:r>
            <a:endParaRPr lang="en-CA" sz="1000" dirty="0">
              <a:solidFill>
                <a:schemeClr val="tx1">
                  <a:lumMod val="65000"/>
                </a:schemeClr>
              </a:solidFill>
              <a:latin typeface="Calibri" pitchFamily="34" charset="0"/>
            </a:endParaRPr>
          </a:p>
        </p:txBody>
      </p:sp>
      <p:sp>
        <p:nvSpPr>
          <p:cNvPr id="17" name="TextBox 16"/>
          <p:cNvSpPr txBox="1"/>
          <p:nvPr/>
        </p:nvSpPr>
        <p:spPr>
          <a:xfrm>
            <a:off x="323528" y="1262365"/>
            <a:ext cx="4032448" cy="5262979"/>
          </a:xfrm>
          <a:prstGeom prst="rect">
            <a:avLst/>
          </a:prstGeom>
          <a:noFill/>
        </p:spPr>
        <p:txBody>
          <a:bodyPr wrap="square" rtlCol="0">
            <a:spAutoFit/>
          </a:bodyPr>
          <a:lstStyle/>
          <a:p>
            <a:pPr algn="ctr"/>
            <a:r>
              <a:rPr lang="en-US" sz="2800" b="1" dirty="0" smtClean="0">
                <a:solidFill>
                  <a:schemeClr val="bg1"/>
                </a:solidFill>
                <a:latin typeface="Calibri" pitchFamily="34" charset="0"/>
                <a:cs typeface="Calibri" pitchFamily="34" charset="0"/>
              </a:rPr>
              <a:t>“All who are led by the Spirit of God are sons of God. . . . you have received the Spirit of adoption as sons, by whom we cry, “Abba! Father!”  The Spirit himself bears witness with our spirit that we are children of God”               (Rom 8:14-16)</a:t>
            </a:r>
          </a:p>
          <a:p>
            <a:pPr algn="ctr"/>
            <a:endParaRPr lang="en-CA" sz="2800" dirty="0">
              <a:solidFill>
                <a:schemeClr val="bg1"/>
              </a:solidFill>
              <a:latin typeface="Calibri" pitchFamily="34" charset="0"/>
            </a:endParaRPr>
          </a:p>
        </p:txBody>
      </p:sp>
      <p:sp>
        <p:nvSpPr>
          <p:cNvPr id="15" name="TextBox 2"/>
          <p:cNvSpPr txBox="1">
            <a:spLocks noChangeArrowheads="1"/>
          </p:cNvSpPr>
          <p:nvPr/>
        </p:nvSpPr>
        <p:spPr bwMode="auto">
          <a:xfrm>
            <a:off x="714958" y="71414"/>
            <a:ext cx="7786132" cy="954107"/>
          </a:xfrm>
          <a:prstGeom prst="rect">
            <a:avLst/>
          </a:prstGeom>
          <a:solidFill>
            <a:schemeClr val="tx1"/>
          </a:solidFill>
          <a:ln w="9525">
            <a:noFill/>
            <a:miter lim="800000"/>
            <a:headEnd/>
            <a:tailEnd/>
          </a:ln>
        </p:spPr>
        <p:txBody>
          <a:bodyPr wrap="square">
            <a:spAutoFit/>
          </a:bodyPr>
          <a:lstStyle/>
          <a:p>
            <a:pPr algn="ctr"/>
            <a:r>
              <a:rPr lang="en-CA" sz="2800" b="1" dirty="0" smtClean="0">
                <a:solidFill>
                  <a:srgbClr val="FF0000"/>
                </a:solidFill>
                <a:latin typeface="Calibri" pitchFamily="34" charset="0"/>
              </a:rPr>
              <a:t>8. adopted as sons with the Spirit of God’s Son</a:t>
            </a:r>
          </a:p>
          <a:p>
            <a:pPr algn="ctr"/>
            <a:r>
              <a:rPr lang="en-CA" sz="2800" b="1" dirty="0" smtClean="0">
                <a:solidFill>
                  <a:srgbClr val="FF0000"/>
                </a:solidFill>
                <a:latin typeface="Calibri" pitchFamily="34" charset="0"/>
              </a:rPr>
              <a:t>sent into our hearts.  Thank you, </a:t>
            </a:r>
            <a:r>
              <a:rPr lang="en-CA" sz="2800" b="1" smtClean="0">
                <a:solidFill>
                  <a:srgbClr val="FF0000"/>
                </a:solidFill>
                <a:latin typeface="Calibri" pitchFamily="34" charset="0"/>
              </a:rPr>
              <a:t>Father!</a:t>
            </a:r>
            <a:endParaRPr lang="en-CA"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99FF66"/>
        </a:solidFill>
        <a:effectLst/>
      </p:bgPr>
    </p:bg>
    <p:spTree>
      <p:nvGrpSpPr>
        <p:cNvPr id="1" name=""/>
        <p:cNvGrpSpPr/>
        <p:nvPr/>
      </p:nvGrpSpPr>
      <p:grpSpPr>
        <a:xfrm>
          <a:off x="0" y="0"/>
          <a:ext cx="0" cy="0"/>
          <a:chOff x="0" y="0"/>
          <a:chExt cx="0" cy="0"/>
        </a:xfrm>
      </p:grpSpPr>
      <p:sp>
        <p:nvSpPr>
          <p:cNvPr id="11" name="Rectangle 10"/>
          <p:cNvSpPr/>
          <p:nvPr/>
        </p:nvSpPr>
        <p:spPr>
          <a:xfrm>
            <a:off x="2714612" y="292494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071670" y="3351272"/>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642910" y="1052736"/>
            <a:ext cx="4301334" cy="2560320"/>
          </a:xfrm>
          <a:prstGeom prst="rect">
            <a:avLst/>
          </a:prstGeom>
        </p:spPr>
      </p:pic>
      <p:pic>
        <p:nvPicPr>
          <p:cNvPr id="7" name="Picture 6" descr="egyptian.gif"/>
          <p:cNvPicPr>
            <a:picLocks noChangeAspect="1"/>
          </p:cNvPicPr>
          <p:nvPr/>
        </p:nvPicPr>
        <p:blipFill>
          <a:blip r:embed="rId3" cstate="print"/>
          <a:stretch>
            <a:fillRect/>
          </a:stretch>
        </p:blipFill>
        <p:spPr>
          <a:xfrm rot="7200000">
            <a:off x="2104988" y="3067277"/>
            <a:ext cx="4301334" cy="25603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609656" y="3075227"/>
            <a:ext cx="4301334" cy="2560320"/>
          </a:xfrm>
          <a:prstGeom prst="rect">
            <a:avLst/>
          </a:prstGeom>
        </p:spPr>
      </p:pic>
      <p:sp>
        <p:nvSpPr>
          <p:cNvPr id="21" name="TextBox 20"/>
          <p:cNvSpPr txBox="1"/>
          <p:nvPr/>
        </p:nvSpPr>
        <p:spPr>
          <a:xfrm>
            <a:off x="1907704" y="6495147"/>
            <a:ext cx="2088232" cy="246221"/>
          </a:xfrm>
          <a:prstGeom prst="rect">
            <a:avLst/>
          </a:prstGeom>
          <a:noFill/>
        </p:spPr>
        <p:txBody>
          <a:bodyPr wrap="square" rtlCol="0">
            <a:spAutoFit/>
          </a:bodyPr>
          <a:lstStyle/>
          <a:p>
            <a:pPr algn="ctr"/>
            <a:r>
              <a:rPr lang="en-CA" sz="1000" dirty="0" smtClean="0">
                <a:solidFill>
                  <a:schemeClr val="tx1">
                    <a:lumMod val="65000"/>
                  </a:schemeClr>
                </a:solidFill>
              </a:rPr>
              <a:t>smiley © sherv.net</a:t>
            </a:r>
          </a:p>
        </p:txBody>
      </p:sp>
      <p:pic>
        <p:nvPicPr>
          <p:cNvPr id="25" name="Picture 24" descr="egyptian.gif"/>
          <p:cNvPicPr>
            <a:picLocks noChangeAspect="1"/>
          </p:cNvPicPr>
          <p:nvPr/>
        </p:nvPicPr>
        <p:blipFill>
          <a:blip r:embed="rId3" cstate="print"/>
          <a:stretch>
            <a:fillRect/>
          </a:stretch>
        </p:blipFill>
        <p:spPr>
          <a:xfrm rot="14400000" flipH="1">
            <a:off x="1292992" y="3474931"/>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1292992" y="3978987"/>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864364" y="3690955"/>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1793058" y="4267019"/>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1292992" y="4483043"/>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792926" y="4267019"/>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1793058" y="3690955"/>
            <a:ext cx="921716" cy="548640"/>
          </a:xfrm>
          <a:prstGeom prst="rect">
            <a:avLst/>
          </a:prstGeom>
        </p:spPr>
      </p:pic>
      <p:sp>
        <p:nvSpPr>
          <p:cNvPr id="17" name="WordArt 2"/>
          <p:cNvSpPr>
            <a:spLocks noChangeArrowheads="1" noChangeShapeType="1" noTextEdit="1"/>
          </p:cNvSpPr>
          <p:nvPr/>
        </p:nvSpPr>
        <p:spPr bwMode="auto">
          <a:xfrm>
            <a:off x="1569324" y="1117904"/>
            <a:ext cx="2714644" cy="2023064"/>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rPr>
              <a:t> THE LORD</a:t>
            </a:r>
            <a:endParaRPr lang="en-CA" sz="1400" kern="10" spc="0" dirty="0" smtClean="0">
              <a:ln w="9525">
                <a:solidFill>
                  <a:srgbClr val="000000"/>
                </a:solidFill>
                <a:round/>
                <a:headEnd/>
                <a:tailEnd/>
              </a:ln>
              <a:solidFill>
                <a:srgbClr val="FFC000"/>
              </a:solidFill>
              <a:effectLst/>
            </a:endParaRPr>
          </a:p>
          <a:p>
            <a:pPr algn="ctr" rtl="0"/>
            <a:endParaRPr lang="en-CA" sz="1200" kern="10" spc="0" dirty="0">
              <a:ln w="9525">
                <a:solidFill>
                  <a:srgbClr val="000000"/>
                </a:solidFill>
                <a:round/>
                <a:headEnd/>
                <a:tailEnd/>
              </a:ln>
              <a:solidFill>
                <a:srgbClr val="FFC000"/>
              </a:solidFill>
              <a:effectLst/>
            </a:endParaRPr>
          </a:p>
        </p:txBody>
      </p:sp>
      <p:sp>
        <p:nvSpPr>
          <p:cNvPr id="18" name="TextBox 2"/>
          <p:cNvSpPr txBox="1">
            <a:spLocks noChangeArrowheads="1"/>
          </p:cNvSpPr>
          <p:nvPr/>
        </p:nvSpPr>
        <p:spPr bwMode="auto">
          <a:xfrm>
            <a:off x="5254312" y="1256561"/>
            <a:ext cx="3782184" cy="3108543"/>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Adopted as God’s sons.</a:t>
            </a:r>
          </a:p>
          <a:p>
            <a:pPr algn="ctr"/>
            <a:r>
              <a:rPr lang="en-CA" sz="2800" b="1" dirty="0" smtClean="0">
                <a:solidFill>
                  <a:schemeClr val="bg1"/>
                </a:solidFill>
                <a:latin typeface="Calibri" pitchFamily="34" charset="0"/>
              </a:rPr>
              <a:t>Loved as God’s sons.</a:t>
            </a:r>
          </a:p>
          <a:p>
            <a:pPr algn="ctr"/>
            <a:r>
              <a:rPr lang="en-CA" sz="2800" b="1" dirty="0" smtClean="0">
                <a:solidFill>
                  <a:schemeClr val="bg1"/>
                </a:solidFill>
                <a:latin typeface="Calibri" pitchFamily="34" charset="0"/>
              </a:rPr>
              <a:t>Conformed to the </a:t>
            </a:r>
          </a:p>
          <a:p>
            <a:pPr algn="ctr"/>
            <a:r>
              <a:rPr lang="en-CA" sz="2800" b="1" dirty="0" smtClean="0">
                <a:solidFill>
                  <a:schemeClr val="bg1"/>
                </a:solidFill>
                <a:latin typeface="Calibri" pitchFamily="34" charset="0"/>
              </a:rPr>
              <a:t>image of God’s Son.</a:t>
            </a:r>
          </a:p>
          <a:p>
            <a:pPr algn="ctr"/>
            <a:r>
              <a:rPr lang="en-CA" sz="2800" b="1" dirty="0" smtClean="0">
                <a:solidFill>
                  <a:schemeClr val="bg1"/>
                </a:solidFill>
                <a:latin typeface="Calibri" pitchFamily="34" charset="0"/>
              </a:rPr>
              <a:t>Sons in the Son.</a:t>
            </a:r>
          </a:p>
          <a:p>
            <a:pPr algn="ctr"/>
            <a:r>
              <a:rPr lang="en-CA" sz="2800" b="1" dirty="0" smtClean="0">
                <a:solidFill>
                  <a:schemeClr val="bg1"/>
                </a:solidFill>
                <a:latin typeface="Calibri" pitchFamily="34" charset="0"/>
              </a:rPr>
              <a:t>Brothers with the Son.</a:t>
            </a:r>
          </a:p>
          <a:p>
            <a:pPr algn="ctr"/>
            <a:r>
              <a:rPr lang="en-CA" sz="2800" b="1" dirty="0" smtClean="0">
                <a:solidFill>
                  <a:schemeClr val="bg1"/>
                </a:solidFill>
                <a:latin typeface="Calibri" pitchFamily="34" charset="0"/>
              </a:rPr>
              <a:t>Amazing Lord!</a:t>
            </a:r>
            <a:endParaRPr lang="en-CA" sz="2800" b="1"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7" name="Picture 2" descr="C:\Users\Supernike\Documents\aaaa The Grace of God in Christ PPT\Graphics\Photo from Mr. Cho Printers\657033.jpg"/>
          <p:cNvPicPr>
            <a:picLocks noChangeAspect="1" noChangeArrowheads="1"/>
          </p:cNvPicPr>
          <p:nvPr/>
        </p:nvPicPr>
        <p:blipFill>
          <a:blip r:embed="rId2" cstate="print"/>
          <a:srcRect l="5319" t="8338" r="6383" b="2754"/>
          <a:stretch>
            <a:fillRect/>
          </a:stretch>
        </p:blipFill>
        <p:spPr bwMode="auto">
          <a:xfrm>
            <a:off x="3131840" y="500378"/>
            <a:ext cx="5976664" cy="3936734"/>
          </a:xfrm>
          <a:prstGeom prst="rect">
            <a:avLst/>
          </a:prstGeom>
          <a:noFill/>
        </p:spPr>
      </p:pic>
      <p:sp>
        <p:nvSpPr>
          <p:cNvPr id="6" name="TextBox 5"/>
          <p:cNvSpPr txBox="1"/>
          <p:nvPr/>
        </p:nvSpPr>
        <p:spPr>
          <a:xfrm>
            <a:off x="251520" y="4843026"/>
            <a:ext cx="8712968" cy="1754326"/>
          </a:xfrm>
          <a:prstGeom prst="rect">
            <a:avLst/>
          </a:prstGeom>
          <a:noFill/>
        </p:spPr>
        <p:txBody>
          <a:bodyPr wrap="square" rtlCol="0">
            <a:spAutoFit/>
          </a:bodyPr>
          <a:lstStyle/>
          <a:p>
            <a:r>
              <a:rPr lang="en-US" sz="2800" b="1" dirty="0" smtClean="0">
                <a:solidFill>
                  <a:schemeClr val="bg1"/>
                </a:solidFill>
                <a:latin typeface="Calibri" pitchFamily="34" charset="0"/>
                <a:cs typeface="Calibri" pitchFamily="34" charset="0"/>
              </a:rPr>
              <a:t>“Accept one another, then, just as Christ accepted you, in order to bring praise to God</a:t>
            </a:r>
            <a:r>
              <a:rPr lang="en-US" sz="2800" b="1" dirty="0" smtClean="0">
                <a:solidFill>
                  <a:schemeClr val="bg1"/>
                </a:solidFill>
                <a:latin typeface="Calibri" pitchFamily="34" charset="0"/>
              </a:rPr>
              <a:t>” Rom 15:7, NIV</a:t>
            </a:r>
          </a:p>
          <a:p>
            <a:pPr algn="ctr"/>
            <a:r>
              <a:rPr lang="en-US" sz="2800" b="1" dirty="0" smtClean="0">
                <a:solidFill>
                  <a:schemeClr val="bg1"/>
                </a:solidFill>
                <a:latin typeface="Calibri" pitchFamily="34" charset="0"/>
              </a:rPr>
              <a:t>“their rejection . . . their acceptance” Rom 11:15</a:t>
            </a:r>
            <a:endParaRPr lang="en-CA" sz="2800" dirty="0" smtClean="0">
              <a:solidFill>
                <a:schemeClr val="bg1"/>
              </a:solidFill>
              <a:latin typeface="Calibri" pitchFamily="34" charset="0"/>
            </a:endParaRPr>
          </a:p>
          <a:p>
            <a:pPr algn="ctr"/>
            <a:r>
              <a:rPr lang="en-US" sz="2400" b="1" dirty="0" smtClean="0">
                <a:latin typeface="Calibri" pitchFamily="34" charset="0"/>
              </a:rPr>
              <a:t>accept, NIV = welcome, ESV </a:t>
            </a:r>
            <a:endParaRPr lang="en-CA" sz="2800" dirty="0">
              <a:latin typeface="Calibri" pitchFamily="34" charset="0"/>
            </a:endParaRPr>
          </a:p>
        </p:txBody>
      </p:sp>
      <p:sp>
        <p:nvSpPr>
          <p:cNvPr id="9" name="TextBox 8"/>
          <p:cNvSpPr txBox="1"/>
          <p:nvPr/>
        </p:nvSpPr>
        <p:spPr>
          <a:xfrm>
            <a:off x="2987824" y="4221088"/>
            <a:ext cx="6408712" cy="288032"/>
          </a:xfrm>
          <a:prstGeom prst="rect">
            <a:avLst/>
          </a:prstGeom>
          <a:noFill/>
        </p:spPr>
        <p:txBody>
          <a:bodyPr wrap="square" rtlCol="0">
            <a:spAutoFit/>
          </a:bodyPr>
          <a:lstStyle/>
          <a:p>
            <a:pPr algn="ctr"/>
            <a:r>
              <a:rPr lang="en-CA" sz="1200" dirty="0" smtClean="0">
                <a:solidFill>
                  <a:schemeClr val="tx1">
                    <a:lumMod val="85000"/>
                  </a:schemeClr>
                </a:solidFill>
              </a:rPr>
              <a:t>© iclickart.co.kr with permission from </a:t>
            </a:r>
            <a:r>
              <a:rPr lang="en-CA" sz="1200" dirty="0" err="1" smtClean="0">
                <a:solidFill>
                  <a:schemeClr val="tx1">
                    <a:lumMod val="85000"/>
                  </a:schemeClr>
                </a:solidFill>
              </a:rPr>
              <a:t>Iregihwek</a:t>
            </a:r>
            <a:r>
              <a:rPr lang="ko-KR" altLang="en-US" sz="1200" dirty="0" smtClean="0">
                <a:solidFill>
                  <a:schemeClr val="tx1">
                    <a:lumMod val="85000"/>
                  </a:schemeClr>
                </a:solidFill>
              </a:rPr>
              <a:t> </a:t>
            </a:r>
            <a:r>
              <a:rPr lang="en-CA" sz="1200" dirty="0" smtClean="0">
                <a:solidFill>
                  <a:schemeClr val="tx1">
                    <a:lumMod val="85000"/>
                  </a:schemeClr>
                </a:solidFill>
              </a:rPr>
              <a:t>print shop in </a:t>
            </a:r>
            <a:r>
              <a:rPr lang="en-CA" sz="1200" dirty="0" err="1" smtClean="0">
                <a:solidFill>
                  <a:schemeClr val="tx1">
                    <a:lumMod val="85000"/>
                  </a:schemeClr>
                </a:solidFill>
              </a:rPr>
              <a:t>Yeosu</a:t>
            </a:r>
            <a:r>
              <a:rPr lang="en-CA" sz="1200" dirty="0" smtClean="0">
                <a:solidFill>
                  <a:schemeClr val="tx1">
                    <a:lumMod val="85000"/>
                  </a:schemeClr>
                </a:solidFill>
              </a:rPr>
              <a:t>, South Korea</a:t>
            </a:r>
            <a:endParaRPr lang="en-CA" sz="1200" dirty="0">
              <a:solidFill>
                <a:schemeClr val="tx1">
                  <a:lumMod val="85000"/>
                </a:schemeClr>
              </a:solidFill>
            </a:endParaRPr>
          </a:p>
        </p:txBody>
      </p:sp>
      <p:sp>
        <p:nvSpPr>
          <p:cNvPr id="14" name="TextBox 13"/>
          <p:cNvSpPr txBox="1"/>
          <p:nvPr/>
        </p:nvSpPr>
        <p:spPr>
          <a:xfrm>
            <a:off x="827584" y="3174067"/>
            <a:ext cx="1584176" cy="830997"/>
          </a:xfrm>
          <a:prstGeom prst="rect">
            <a:avLst/>
          </a:prstGeom>
          <a:noFill/>
        </p:spPr>
        <p:txBody>
          <a:bodyPr wrap="square" rtlCol="0">
            <a:spAutoFit/>
          </a:bodyPr>
          <a:lstStyle/>
          <a:p>
            <a:pPr algn="ctr"/>
            <a:r>
              <a:rPr lang="en-CA" altLang="ko-KR" sz="2400" b="1" dirty="0" smtClean="0">
                <a:solidFill>
                  <a:schemeClr val="bg1"/>
                </a:solidFill>
                <a:latin typeface="Malgun Gothic" pitchFamily="34" charset="-127"/>
                <a:ea typeface="Malgun Gothic" pitchFamily="34" charset="-127"/>
              </a:rPr>
              <a:t>not accepted</a:t>
            </a:r>
            <a:endParaRPr lang="en-CA" sz="2400" b="1" dirty="0">
              <a:solidFill>
                <a:schemeClr val="bg1"/>
              </a:solidFill>
              <a:latin typeface="Malgun Gothic" pitchFamily="34" charset="-127"/>
              <a:ea typeface="Malgun Gothic" pitchFamily="34" charset="-127"/>
            </a:endParaRPr>
          </a:p>
        </p:txBody>
      </p:sp>
      <p:sp>
        <p:nvSpPr>
          <p:cNvPr id="15" name="Smiley Face 14"/>
          <p:cNvSpPr/>
          <p:nvPr/>
        </p:nvSpPr>
        <p:spPr>
          <a:xfrm>
            <a:off x="547544" y="404664"/>
            <a:ext cx="640080" cy="640080"/>
          </a:xfrm>
          <a:prstGeom prst="smileyFace">
            <a:avLst/>
          </a:prstGeom>
          <a:solidFill>
            <a:srgbClr val="CCFF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Smiley Face 15"/>
          <p:cNvSpPr/>
          <p:nvPr/>
        </p:nvSpPr>
        <p:spPr>
          <a:xfrm>
            <a:off x="331520" y="1132736"/>
            <a:ext cx="640080" cy="640080"/>
          </a:xfrm>
          <a:prstGeom prst="smileyFace">
            <a:avLst/>
          </a:prstGeom>
          <a:solidFill>
            <a:srgbClr val="3399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Smiley Face 16"/>
          <p:cNvSpPr/>
          <p:nvPr/>
        </p:nvSpPr>
        <p:spPr>
          <a:xfrm>
            <a:off x="683568" y="1780808"/>
            <a:ext cx="640080" cy="640080"/>
          </a:xfrm>
          <a:prstGeom prst="smileyFace">
            <a:avLst/>
          </a:prstGeom>
          <a:solidFill>
            <a:srgbClr val="99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Smiley Face 17"/>
          <p:cNvSpPr/>
          <p:nvPr/>
        </p:nvSpPr>
        <p:spPr>
          <a:xfrm>
            <a:off x="1483648" y="1852816"/>
            <a:ext cx="640080" cy="640080"/>
          </a:xfrm>
          <a:prstGeom prst="smileyFac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Smiley Face 18"/>
          <p:cNvSpPr/>
          <p:nvPr/>
        </p:nvSpPr>
        <p:spPr>
          <a:xfrm>
            <a:off x="1987704" y="628680"/>
            <a:ext cx="640080" cy="640080"/>
          </a:xfrm>
          <a:prstGeom prst="smileyFace">
            <a:avLst/>
          </a:prstGeom>
          <a:solidFill>
            <a:schemeClr val="tx1">
              <a:lumMod val="9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Smiley Face 19"/>
          <p:cNvSpPr/>
          <p:nvPr/>
        </p:nvSpPr>
        <p:spPr>
          <a:xfrm>
            <a:off x="1339632" y="188640"/>
            <a:ext cx="640080" cy="640080"/>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Smiley Face 20"/>
          <p:cNvSpPr/>
          <p:nvPr/>
        </p:nvSpPr>
        <p:spPr>
          <a:xfrm>
            <a:off x="1987704" y="1348760"/>
            <a:ext cx="640080" cy="640080"/>
          </a:xfrm>
          <a:prstGeom prst="smileyFace">
            <a:avLst/>
          </a:prstGeom>
          <a:solidFill>
            <a:srgbClr val="FF66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Smiley Face 22"/>
          <p:cNvSpPr/>
          <p:nvPr/>
        </p:nvSpPr>
        <p:spPr>
          <a:xfrm>
            <a:off x="539552" y="3004944"/>
            <a:ext cx="640080" cy="640080"/>
          </a:xfrm>
          <a:prstGeom prst="smileyFace">
            <a:avLst>
              <a:gd name="adj" fmla="val -4653"/>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Title 1"/>
          <p:cNvSpPr txBox="1">
            <a:spLocks/>
          </p:cNvSpPr>
          <p:nvPr/>
        </p:nvSpPr>
        <p:spPr bwMode="auto">
          <a:xfrm>
            <a:off x="3131840" y="0"/>
            <a:ext cx="5976664" cy="114300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FF0000"/>
                </a:solidFill>
                <a:effectLst/>
                <a:uLnTx/>
                <a:uFillTx/>
                <a:latin typeface="Calibri" pitchFamily="34" charset="0"/>
                <a:ea typeface="+mj-ea"/>
                <a:cs typeface="Times New Roman" pitchFamily="18" charset="0"/>
              </a:rPr>
              <a:t>9. welcomed and accepted in Christ.</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b="1" kern="0" dirty="0" smtClean="0">
                <a:solidFill>
                  <a:srgbClr val="FF0000"/>
                </a:solidFill>
                <a:latin typeface="Calibri" pitchFamily="34" charset="0"/>
                <a:ea typeface="+mj-ea"/>
                <a:cs typeface="Times New Roman" pitchFamily="18" charset="0"/>
              </a:rPr>
              <a:t>Praise you, Lord!</a:t>
            </a:r>
            <a:endParaRPr kumimoji="0" lang="en-CA" sz="2800" b="0" i="0" u="none" strike="noStrike" kern="0" cap="none" spc="0" normalizeH="0" baseline="0" noProof="0" dirty="0" smtClean="0">
              <a:ln>
                <a:noFill/>
              </a:ln>
              <a:solidFill>
                <a:srgbClr val="FF0000"/>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66FFFF"/>
        </a:solidFill>
        <a:effectLst/>
      </p:bgPr>
    </p:bg>
    <p:spTree>
      <p:nvGrpSpPr>
        <p:cNvPr id="1" name=""/>
        <p:cNvGrpSpPr/>
        <p:nvPr/>
      </p:nvGrpSpPr>
      <p:grpSpPr>
        <a:xfrm>
          <a:off x="0" y="0"/>
          <a:ext cx="0" cy="0"/>
          <a:chOff x="0" y="0"/>
          <a:chExt cx="0" cy="0"/>
        </a:xfrm>
      </p:grpSpPr>
      <p:pic>
        <p:nvPicPr>
          <p:cNvPr id="18" name="Picture 17" descr="lord-jesus-christ-coming-293608.gif"/>
          <p:cNvPicPr>
            <a:picLocks noChangeAspect="1"/>
          </p:cNvPicPr>
          <p:nvPr/>
        </p:nvPicPr>
        <p:blipFill>
          <a:blip r:embed="rId2" cstate="print"/>
          <a:srcRect b="36140"/>
          <a:stretch>
            <a:fillRect/>
          </a:stretch>
        </p:blipFill>
        <p:spPr>
          <a:xfrm>
            <a:off x="2123728" y="1340768"/>
            <a:ext cx="4413406" cy="4104456"/>
          </a:xfrm>
          <a:prstGeom prst="star32">
            <a:avLst/>
          </a:prstGeom>
        </p:spPr>
      </p:pic>
      <p:sp>
        <p:nvSpPr>
          <p:cNvPr id="9" name="Title 1"/>
          <p:cNvSpPr txBox="1">
            <a:spLocks/>
          </p:cNvSpPr>
          <p:nvPr/>
        </p:nvSpPr>
        <p:spPr bwMode="auto">
          <a:xfrm>
            <a:off x="-252536" y="341784"/>
            <a:ext cx="9396536"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“For in him the whole fullness of deity dwells bodily</a:t>
            </a:r>
          </a:p>
          <a:p>
            <a:pPr lvl="0" algn="ctr" eaLnBrk="0" hangingPunct="0">
              <a:lnSpc>
                <a:spcPts val="3100"/>
              </a:lnSpc>
              <a:defRPr/>
            </a:pPr>
            <a:r>
              <a:rPr lang="en-US" sz="2800" b="1" kern="0" dirty="0" smtClean="0">
                <a:solidFill>
                  <a:schemeClr val="bg1"/>
                </a:solidFill>
                <a:latin typeface="Calibri" pitchFamily="34" charset="0"/>
              </a:rPr>
              <a:t>and you have been filled in him, who is the head </a:t>
            </a:r>
            <a:br>
              <a:rPr lang="en-US" sz="2800" b="1" kern="0" dirty="0" smtClean="0">
                <a:solidFill>
                  <a:schemeClr val="bg1"/>
                </a:solidFill>
                <a:latin typeface="Calibri" pitchFamily="34" charset="0"/>
              </a:rPr>
            </a:br>
            <a:r>
              <a:rPr lang="en-US" sz="2800" b="1" kern="0" dirty="0" smtClean="0">
                <a:solidFill>
                  <a:schemeClr val="bg1"/>
                </a:solidFill>
                <a:latin typeface="Calibri" pitchFamily="34" charset="0"/>
              </a:rPr>
              <a:t>of all rule and authority”  Col 2:9-10</a:t>
            </a:r>
            <a:endParaRPr lang="en-CA" sz="2800" kern="0" dirty="0" smtClean="0">
              <a:solidFill>
                <a:schemeClr val="bg1"/>
              </a:solidFill>
              <a:latin typeface="Calibri" pitchFamily="34" charset="0"/>
            </a:endParaRPr>
          </a:p>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2" name="TextBox 8"/>
          <p:cNvSpPr txBox="1">
            <a:spLocks noChangeArrowheads="1"/>
          </p:cNvSpPr>
          <p:nvPr/>
        </p:nvSpPr>
        <p:spPr bwMode="auto">
          <a:xfrm>
            <a:off x="3347864" y="4294837"/>
            <a:ext cx="1944216" cy="646331"/>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85000"/>
                  </a:schemeClr>
                </a:solidFill>
              </a:rPr>
              <a:t>Jesus © </a:t>
            </a:r>
            <a:r>
              <a:rPr lang="en-CA" sz="900" dirty="0" smtClean="0">
                <a:solidFill>
                  <a:schemeClr val="tx1">
                    <a:lumMod val="85000"/>
                  </a:schemeClr>
                </a:solidFill>
              </a:rPr>
              <a:t>GospelGifs.com </a:t>
            </a:r>
          </a:p>
          <a:p>
            <a:pPr algn="ctr">
              <a:defRPr/>
            </a:pPr>
            <a:r>
              <a:rPr lang="en-CA" sz="900" dirty="0" smtClean="0">
                <a:solidFill>
                  <a:schemeClr val="tx1">
                    <a:lumMod val="85000"/>
                  </a:schemeClr>
                </a:solidFill>
              </a:rPr>
              <a:t>with permission</a:t>
            </a:r>
          </a:p>
          <a:p>
            <a:pPr algn="ctr">
              <a:defRPr/>
            </a:pPr>
            <a:r>
              <a:rPr lang="en-CA" sz="900" dirty="0" smtClean="0">
                <a:solidFill>
                  <a:schemeClr val="tx1">
                    <a:lumMod val="75000"/>
                  </a:schemeClr>
                </a:solidFill>
              </a:rPr>
              <a:t>jumping </a:t>
            </a:r>
            <a:r>
              <a:rPr lang="en-CA" sz="900" dirty="0" smtClean="0">
                <a:solidFill>
                  <a:schemeClr val="tx1">
                    <a:lumMod val="85000"/>
                  </a:schemeClr>
                </a:solidFill>
              </a:rPr>
              <a:t>heart</a:t>
            </a:r>
            <a:r>
              <a:rPr lang="en-CA" sz="900" dirty="0" smtClean="0">
                <a:solidFill>
                  <a:schemeClr val="tx1">
                    <a:lumMod val="75000"/>
                  </a:schemeClr>
                </a:solidFill>
              </a:rPr>
              <a:t> © www.fg-a.com</a:t>
            </a:r>
          </a:p>
          <a:p>
            <a:pPr algn="ctr">
              <a:defRPr/>
            </a:pPr>
            <a:endParaRPr lang="en-CA" sz="900" dirty="0">
              <a:solidFill>
                <a:schemeClr val="tx1">
                  <a:lumMod val="85000"/>
                </a:schemeClr>
              </a:solidFill>
            </a:endParaRPr>
          </a:p>
        </p:txBody>
      </p:sp>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8" name="TextBox 7"/>
          <p:cNvSpPr txBox="1"/>
          <p:nvPr/>
        </p:nvSpPr>
        <p:spPr>
          <a:xfrm>
            <a:off x="35496" y="5301208"/>
            <a:ext cx="8999984" cy="1200329"/>
          </a:xfrm>
          <a:prstGeom prst="rect">
            <a:avLst/>
          </a:prstGeom>
          <a:noFill/>
        </p:spPr>
        <p:txBody>
          <a:bodyPr wrap="square" rtlCol="0">
            <a:spAutoFit/>
          </a:bodyPr>
          <a:lstStyle/>
          <a:p>
            <a:pPr algn="ctr"/>
            <a:r>
              <a:rPr lang="en-CA" sz="2400" b="1" spc="-10" dirty="0" smtClean="0">
                <a:solidFill>
                  <a:srgbClr val="002060"/>
                </a:solidFill>
                <a:latin typeface="Arial Narrow" pitchFamily="34" charset="0"/>
              </a:rPr>
              <a:t>If we are in Christ in whom God’s fullness dwells, </a:t>
            </a:r>
          </a:p>
          <a:p>
            <a:pPr algn="ctr"/>
            <a:r>
              <a:rPr lang="en-CA" sz="2400" b="1" kern="0" spc="-10" dirty="0" smtClean="0">
                <a:solidFill>
                  <a:srgbClr val="002060"/>
                </a:solidFill>
                <a:latin typeface="Arial Narrow" pitchFamily="34" charset="0"/>
              </a:rPr>
              <a:t>we are spiritually filled and complete in God by faith. </a:t>
            </a:r>
          </a:p>
          <a:p>
            <a:pPr lvl="0" algn="ctr" eaLnBrk="0" hangingPunct="0">
              <a:defRPr/>
            </a:pPr>
            <a:r>
              <a:rPr lang="en-CA" sz="2400" b="1" kern="0" spc="-10" dirty="0" smtClean="0">
                <a:solidFill>
                  <a:srgbClr val="002060"/>
                </a:solidFill>
                <a:latin typeface="Arial Narrow" pitchFamily="34" charset="0"/>
              </a:rPr>
              <a:t>Nothing else makes us more “spiritual” or more “full” in God’s sight.</a:t>
            </a:r>
            <a:endParaRPr lang="en-CA" sz="2000" b="1" kern="0" spc="-10" dirty="0" smtClean="0">
              <a:solidFill>
                <a:srgbClr val="FFFF00"/>
              </a:solidFill>
              <a:latin typeface="Arial Narrow" pitchFamily="34" charset="0"/>
            </a:endParaRPr>
          </a:p>
        </p:txBody>
      </p:sp>
      <p:sp>
        <p:nvSpPr>
          <p:cNvPr id="16" name="TextBox 15"/>
          <p:cNvSpPr txBox="1"/>
          <p:nvPr/>
        </p:nvSpPr>
        <p:spPr>
          <a:xfrm>
            <a:off x="83096" y="3749938"/>
            <a:ext cx="1752600" cy="759182"/>
          </a:xfrm>
          <a:prstGeom prst="rect">
            <a:avLst/>
          </a:prstGeom>
          <a:noFill/>
        </p:spPr>
        <p:txBody>
          <a:bodyPr wrap="square" rtlCol="0">
            <a:spAutoFit/>
          </a:bodyPr>
          <a:lstStyle/>
          <a:p>
            <a:pPr algn="ctr">
              <a:lnSpc>
                <a:spcPts val="2600"/>
              </a:lnSpc>
            </a:pPr>
            <a:r>
              <a:rPr lang="en-CA" sz="2400" b="1" dirty="0" smtClean="0">
                <a:solidFill>
                  <a:schemeClr val="bg1"/>
                </a:solidFill>
              </a:rPr>
              <a:t>empty</a:t>
            </a:r>
          </a:p>
          <a:p>
            <a:pPr algn="ctr">
              <a:lnSpc>
                <a:spcPts val="2600"/>
              </a:lnSpc>
            </a:pPr>
            <a:r>
              <a:rPr lang="en-CA" sz="2400" b="1" dirty="0" smtClean="0">
                <a:solidFill>
                  <a:schemeClr val="bg1"/>
                </a:solidFill>
              </a:rPr>
              <a:t>in myself</a:t>
            </a:r>
            <a:endParaRPr lang="en-CA" sz="2400" b="1" dirty="0">
              <a:solidFill>
                <a:schemeClr val="bg1"/>
              </a:solidFill>
            </a:endParaRPr>
          </a:p>
        </p:txBody>
      </p:sp>
      <p:sp>
        <p:nvSpPr>
          <p:cNvPr id="13" name="Smiley Face 12"/>
          <p:cNvSpPr/>
          <p:nvPr/>
        </p:nvSpPr>
        <p:spPr>
          <a:xfrm>
            <a:off x="489248" y="2802632"/>
            <a:ext cx="914400" cy="914400"/>
          </a:xfrm>
          <a:prstGeom prst="smileyFace">
            <a:avLst>
              <a:gd name="adj" fmla="val -465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5" name="Picture 14" descr="www.fg-a.com valentine 2-jumping-heart.gif"/>
          <p:cNvPicPr>
            <a:picLocks noChangeAspect="1"/>
          </p:cNvPicPr>
          <p:nvPr/>
        </p:nvPicPr>
        <p:blipFill>
          <a:blip r:embed="rId3" cstate="print"/>
          <a:stretch>
            <a:fillRect/>
          </a:stretch>
        </p:blipFill>
        <p:spPr>
          <a:xfrm>
            <a:off x="3707904" y="2924944"/>
            <a:ext cx="1143000" cy="1333500"/>
          </a:xfrm>
          <a:prstGeom prst="rect">
            <a:avLst/>
          </a:prstGeom>
        </p:spPr>
      </p:pic>
      <p:sp>
        <p:nvSpPr>
          <p:cNvPr id="20" name="WordArt 2"/>
          <p:cNvSpPr>
            <a:spLocks noChangeArrowheads="1" noChangeShapeType="1" noTextEdit="1"/>
          </p:cNvSpPr>
          <p:nvPr/>
        </p:nvSpPr>
        <p:spPr bwMode="auto">
          <a:xfrm>
            <a:off x="2699792" y="1700808"/>
            <a:ext cx="3383280" cy="3200400"/>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r>
              <a:rPr lang="en-CA" sz="1600" kern="10" dirty="0" smtClean="0">
                <a:ln w="9525">
                  <a:solidFill>
                    <a:srgbClr val="000000"/>
                  </a:solidFill>
                  <a:round/>
                  <a:headEnd/>
                  <a:tailEnd/>
                </a:ln>
                <a:latin typeface="Arial Black" pitchFamily="34" charset="0"/>
                <a:cs typeface="Calibri" pitchFamily="34" charset="0"/>
              </a:rPr>
              <a:t>fullness of God’s powers</a:t>
            </a: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fullness of God’s salvation</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14" name="TextBox 13"/>
          <p:cNvSpPr txBox="1"/>
          <p:nvPr/>
        </p:nvSpPr>
        <p:spPr>
          <a:xfrm>
            <a:off x="6372200" y="2154823"/>
            <a:ext cx="2664296" cy="2800767"/>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10. filled and </a:t>
            </a:r>
          </a:p>
          <a:p>
            <a:pPr algn="ctr"/>
            <a:r>
              <a:rPr lang="en-CA" sz="2800" b="1" dirty="0" smtClean="0">
                <a:solidFill>
                  <a:srgbClr val="FF0000"/>
                </a:solidFill>
                <a:latin typeface="Calibri" pitchFamily="34" charset="0"/>
              </a:rPr>
              <a:t>complete </a:t>
            </a:r>
          </a:p>
          <a:p>
            <a:pPr algn="ctr"/>
            <a:r>
              <a:rPr lang="en-CA" sz="2800" b="1" dirty="0" smtClean="0">
                <a:solidFill>
                  <a:srgbClr val="FF0000"/>
                </a:solidFill>
                <a:latin typeface="Calibri" pitchFamily="34" charset="0"/>
              </a:rPr>
              <a:t>in Christ</a:t>
            </a:r>
          </a:p>
          <a:p>
            <a:pPr algn="ctr"/>
            <a:r>
              <a:rPr lang="en-CA" sz="2800" b="1" dirty="0" smtClean="0">
                <a:solidFill>
                  <a:srgbClr val="FF0000"/>
                </a:solidFill>
                <a:latin typeface="Calibri" pitchFamily="34" charset="0"/>
              </a:rPr>
              <a:t>in whom God’s fullness dwells.</a:t>
            </a:r>
          </a:p>
          <a:p>
            <a:pPr algn="ctr"/>
            <a:endParaRPr lang="en-CA" sz="800" b="1" dirty="0" smtClean="0">
              <a:solidFill>
                <a:srgbClr val="FF0000"/>
              </a:solidFill>
              <a:latin typeface="Calibri" pitchFamily="34" charset="0"/>
            </a:endParaRPr>
          </a:p>
          <a:p>
            <a:pPr algn="ctr"/>
            <a:r>
              <a:rPr lang="en-CA" sz="2800" b="1" dirty="0" smtClean="0">
                <a:solidFill>
                  <a:srgbClr val="FF0000"/>
                </a:solidFill>
                <a:latin typeface="Calibri" pitchFamily="34" charset="0"/>
              </a:rPr>
              <a:t>Thank you, Lord!</a:t>
            </a:r>
            <a:endParaRPr lang="en-CA" sz="2800"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66FFFF"/>
        </a:solidFill>
        <a:effectLst/>
      </p:bgPr>
    </p:bg>
    <p:spTree>
      <p:nvGrpSpPr>
        <p:cNvPr id="1" name=""/>
        <p:cNvGrpSpPr/>
        <p:nvPr/>
      </p:nvGrpSpPr>
      <p:grpSpPr>
        <a:xfrm>
          <a:off x="0" y="0"/>
          <a:ext cx="0" cy="0"/>
          <a:chOff x="0" y="0"/>
          <a:chExt cx="0" cy="0"/>
        </a:xfrm>
      </p:grpSpPr>
      <p:pic>
        <p:nvPicPr>
          <p:cNvPr id="18" name="Picture 17" descr="lord-jesus-christ-coming-293608.gif"/>
          <p:cNvPicPr>
            <a:picLocks noChangeAspect="1"/>
          </p:cNvPicPr>
          <p:nvPr/>
        </p:nvPicPr>
        <p:blipFill>
          <a:blip r:embed="rId2" cstate="print"/>
          <a:srcRect b="36140"/>
          <a:stretch>
            <a:fillRect/>
          </a:stretch>
        </p:blipFill>
        <p:spPr>
          <a:xfrm>
            <a:off x="2786608" y="1700808"/>
            <a:ext cx="3657600" cy="3401558"/>
          </a:xfrm>
          <a:prstGeom prst="star32">
            <a:avLst/>
          </a:prstGeom>
        </p:spPr>
      </p:pic>
      <p:sp>
        <p:nvSpPr>
          <p:cNvPr id="14" name="TextBox 13"/>
          <p:cNvSpPr txBox="1"/>
          <p:nvPr/>
        </p:nvSpPr>
        <p:spPr>
          <a:xfrm>
            <a:off x="205680" y="116632"/>
            <a:ext cx="8686800" cy="6671057"/>
          </a:xfrm>
          <a:prstGeom prst="rect">
            <a:avLst/>
          </a:prstGeom>
          <a:noFill/>
        </p:spPr>
        <p:txBody>
          <a:bodyPr wrap="square" rtlCol="0">
            <a:spAutoFit/>
          </a:bodyPr>
          <a:lstStyle/>
          <a:p>
            <a:pPr algn="ctr">
              <a:lnSpc>
                <a:spcPts val="2700"/>
              </a:lnSpc>
            </a:pPr>
            <a:r>
              <a:rPr lang="en-US" sz="2800" b="1" dirty="0" smtClean="0">
                <a:solidFill>
                  <a:schemeClr val="bg1"/>
                </a:solidFill>
                <a:latin typeface="Calibri" pitchFamily="34" charset="0"/>
                <a:cs typeface="Calibri" pitchFamily="34" charset="0"/>
              </a:rPr>
              <a:t>Alive     Self-existent</a:t>
            </a:r>
            <a:endParaRPr lang="en-CA" sz="2800" dirty="0">
              <a:solidFill>
                <a:schemeClr val="bg1"/>
              </a:solidFill>
              <a:latin typeface="Calibri" pitchFamily="34" charset="0"/>
              <a:cs typeface="Calibri" pitchFamily="34" charset="0"/>
            </a:endParaRPr>
          </a:p>
          <a:p>
            <a:pPr algn="ctr">
              <a:lnSpc>
                <a:spcPts val="2700"/>
              </a:lnSpc>
            </a:pPr>
            <a:r>
              <a:rPr lang="en-US" sz="2800" b="1" dirty="0">
                <a:solidFill>
                  <a:schemeClr val="bg1"/>
                </a:solidFill>
                <a:latin typeface="Calibri" pitchFamily="34" charset="0"/>
                <a:cs typeface="Calibri" pitchFamily="34" charset="0"/>
              </a:rPr>
              <a:t>Active  </a:t>
            </a:r>
            <a:r>
              <a:rPr lang="en-US" sz="2800" b="1" dirty="0" smtClean="0">
                <a:solidFill>
                  <a:schemeClr val="bg1"/>
                </a:solidFill>
                <a:latin typeface="Calibri" pitchFamily="34" charset="0"/>
                <a:cs typeface="Calibri" pitchFamily="34" charset="0"/>
              </a:rPr>
              <a:t>     </a:t>
            </a:r>
            <a:r>
              <a:rPr lang="en-US" sz="2800" b="1" dirty="0">
                <a:solidFill>
                  <a:schemeClr val="bg1"/>
                </a:solidFill>
                <a:latin typeface="Calibri" pitchFamily="34" charset="0"/>
                <a:cs typeface="Calibri" pitchFamily="34" charset="0"/>
              </a:rPr>
              <a:t>Spiritual </a:t>
            </a:r>
            <a:r>
              <a:rPr lang="en-US" sz="2800" b="1" dirty="0" smtClean="0">
                <a:solidFill>
                  <a:schemeClr val="bg1"/>
                </a:solidFill>
                <a:latin typeface="Calibri" pitchFamily="34" charset="0"/>
                <a:cs typeface="Calibri" pitchFamily="34" charset="0"/>
              </a:rPr>
              <a:t>      </a:t>
            </a:r>
            <a:r>
              <a:rPr lang="en-US" sz="2800" b="1" dirty="0">
                <a:solidFill>
                  <a:schemeClr val="bg1"/>
                </a:solidFill>
                <a:latin typeface="Calibri" pitchFamily="34" charset="0"/>
                <a:cs typeface="Calibri" pitchFamily="34" charset="0"/>
              </a:rPr>
              <a:t>Personal</a:t>
            </a:r>
            <a:endParaRPr lang="en-CA" sz="2800" dirty="0">
              <a:solidFill>
                <a:schemeClr val="bg1"/>
              </a:solidFill>
              <a:latin typeface="Calibri" pitchFamily="34" charset="0"/>
              <a:cs typeface="Calibri" pitchFamily="34" charset="0"/>
            </a:endParaRPr>
          </a:p>
          <a:p>
            <a:pPr algn="ctr">
              <a:lnSpc>
                <a:spcPts val="2700"/>
              </a:lnSpc>
            </a:pPr>
            <a:r>
              <a:rPr lang="en-US" sz="2800" b="1" dirty="0">
                <a:solidFill>
                  <a:schemeClr val="bg1"/>
                </a:solidFill>
                <a:latin typeface="Calibri" pitchFamily="34" charset="0"/>
                <a:cs typeface="Calibri" pitchFamily="34" charset="0"/>
              </a:rPr>
              <a:t>Self-conscious   Free   Self-determining</a:t>
            </a:r>
            <a:endParaRPr lang="en-CA" sz="2800" dirty="0">
              <a:solidFill>
                <a:schemeClr val="bg1"/>
              </a:solidFill>
              <a:latin typeface="Calibri" pitchFamily="34" charset="0"/>
              <a:cs typeface="Calibri" pitchFamily="34" charset="0"/>
            </a:endParaRPr>
          </a:p>
          <a:p>
            <a:pPr algn="ctr">
              <a:lnSpc>
                <a:spcPts val="2700"/>
              </a:lnSpc>
            </a:pPr>
            <a:r>
              <a:rPr lang="en-US" sz="2800" b="1" dirty="0" smtClean="0">
                <a:solidFill>
                  <a:schemeClr val="bg1"/>
                </a:solidFill>
                <a:latin typeface="Calibri" pitchFamily="34" charset="0"/>
                <a:cs typeface="Calibri" pitchFamily="34" charset="0"/>
              </a:rPr>
              <a:t>Independent     </a:t>
            </a:r>
            <a:r>
              <a:rPr lang="en-US" sz="2800" b="1" dirty="0">
                <a:solidFill>
                  <a:schemeClr val="bg1"/>
                </a:solidFill>
                <a:latin typeface="Calibri" pitchFamily="34" charset="0"/>
                <a:cs typeface="Calibri" pitchFamily="34" charset="0"/>
              </a:rPr>
              <a:t>Wise   </a:t>
            </a:r>
            <a:r>
              <a:rPr lang="en-US" sz="2800" b="1" dirty="0" smtClean="0">
                <a:solidFill>
                  <a:schemeClr val="bg1"/>
                </a:solidFill>
                <a:latin typeface="Calibri" pitchFamily="34" charset="0"/>
                <a:cs typeface="Calibri" pitchFamily="34" charset="0"/>
              </a:rPr>
              <a:t>Intelligent     Infinite   </a:t>
            </a:r>
            <a:endParaRPr lang="en-CA" sz="2800" dirty="0">
              <a:solidFill>
                <a:schemeClr val="bg1"/>
              </a:solidFill>
              <a:latin typeface="Calibri" pitchFamily="34" charset="0"/>
              <a:cs typeface="Calibri" pitchFamily="34" charset="0"/>
            </a:endParaRPr>
          </a:p>
          <a:p>
            <a:pPr algn="ctr">
              <a:lnSpc>
                <a:spcPts val="2700"/>
              </a:lnSpc>
            </a:pPr>
            <a:r>
              <a:rPr lang="en-US" sz="2800" b="1" dirty="0" smtClean="0">
                <a:solidFill>
                  <a:schemeClr val="bg1"/>
                </a:solidFill>
                <a:latin typeface="Calibri" pitchFamily="34" charset="0"/>
                <a:cs typeface="Calibri" pitchFamily="34" charset="0"/>
              </a:rPr>
              <a:t>Eternal         Incomprehensible        Omniscient</a:t>
            </a:r>
            <a:endParaRPr lang="en-CA" sz="2800" dirty="0">
              <a:solidFill>
                <a:schemeClr val="bg1"/>
              </a:solidFill>
              <a:latin typeface="Calibri" pitchFamily="34" charset="0"/>
              <a:cs typeface="Calibri" pitchFamily="34" charset="0"/>
            </a:endParaRPr>
          </a:p>
          <a:p>
            <a:pPr algn="ctr">
              <a:lnSpc>
                <a:spcPts val="2700"/>
              </a:lnSpc>
            </a:pPr>
            <a:r>
              <a:rPr lang="en-US" sz="2800" b="1" dirty="0" smtClean="0">
                <a:solidFill>
                  <a:schemeClr val="bg1"/>
                </a:solidFill>
                <a:latin typeface="Calibri" pitchFamily="34" charset="0"/>
                <a:cs typeface="Calibri" pitchFamily="34" charset="0"/>
              </a:rPr>
              <a:t>Omnipotent                                                Sovereign</a:t>
            </a:r>
            <a:endParaRPr lang="en-CA" sz="2800" dirty="0">
              <a:solidFill>
                <a:schemeClr val="bg1"/>
              </a:solidFill>
              <a:latin typeface="Calibri" pitchFamily="34" charset="0"/>
              <a:cs typeface="Calibri" pitchFamily="34" charset="0"/>
            </a:endParaRPr>
          </a:p>
          <a:p>
            <a:pPr algn="ctr">
              <a:lnSpc>
                <a:spcPts val="2700"/>
              </a:lnSpc>
            </a:pPr>
            <a:r>
              <a:rPr lang="en-US" sz="2800" b="1" dirty="0" smtClean="0">
                <a:solidFill>
                  <a:schemeClr val="bg1"/>
                </a:solidFill>
                <a:latin typeface="Calibri" pitchFamily="34" charset="0"/>
                <a:cs typeface="Calibri" pitchFamily="34" charset="0"/>
              </a:rPr>
              <a:t>Omnipresent                                                Immanent</a:t>
            </a:r>
            <a:endParaRPr lang="en-CA" sz="2800" dirty="0">
              <a:solidFill>
                <a:schemeClr val="bg1"/>
              </a:solidFill>
              <a:latin typeface="Calibri" pitchFamily="34" charset="0"/>
              <a:cs typeface="Calibri" pitchFamily="34" charset="0"/>
            </a:endParaRPr>
          </a:p>
          <a:p>
            <a:pPr algn="ctr">
              <a:lnSpc>
                <a:spcPts val="2700"/>
              </a:lnSpc>
            </a:pPr>
            <a:r>
              <a:rPr lang="en-US" sz="2800" b="1" dirty="0" smtClean="0">
                <a:solidFill>
                  <a:schemeClr val="bg1"/>
                </a:solidFill>
                <a:latin typeface="Calibri" pitchFamily="34" charset="0"/>
                <a:cs typeface="Calibri" pitchFamily="34" charset="0"/>
              </a:rPr>
              <a:t>Transcendent                                                    Immense                                                                            Faithful 	                    	                    		       Holy  </a:t>
            </a:r>
          </a:p>
          <a:p>
            <a:pPr algn="ctr">
              <a:lnSpc>
                <a:spcPts val="2700"/>
              </a:lnSpc>
            </a:pPr>
            <a:r>
              <a:rPr lang="en-US" sz="2800" b="1" dirty="0" smtClean="0">
                <a:solidFill>
                  <a:schemeClr val="bg1"/>
                </a:solidFill>
                <a:latin typeface="Calibri" pitchFamily="34" charset="0"/>
                <a:cs typeface="Calibri" pitchFamily="34" charset="0"/>
              </a:rPr>
              <a:t>Righteous                                                                Perfect                                                                          Love                                                                               Just</a:t>
            </a:r>
          </a:p>
          <a:p>
            <a:pPr algn="ctr">
              <a:lnSpc>
                <a:spcPts val="2700"/>
              </a:lnSpc>
            </a:pPr>
            <a:r>
              <a:rPr lang="en-US" sz="2800" b="1" dirty="0" smtClean="0">
                <a:solidFill>
                  <a:schemeClr val="bg1"/>
                </a:solidFill>
                <a:latin typeface="Calibri" pitchFamily="34" charset="0"/>
                <a:cs typeface="Calibri" pitchFamily="34" charset="0"/>
              </a:rPr>
              <a:t>Longsuffering                                            True Truthful                                         </a:t>
            </a:r>
          </a:p>
          <a:p>
            <a:pPr algn="ctr">
              <a:lnSpc>
                <a:spcPts val="2700"/>
              </a:lnSpc>
            </a:pPr>
            <a:r>
              <a:rPr lang="en-US" sz="2800" b="1" dirty="0" smtClean="0">
                <a:solidFill>
                  <a:schemeClr val="bg1"/>
                </a:solidFill>
                <a:latin typeface="Calibri" pitchFamily="34" charset="0"/>
                <a:cs typeface="Calibri" pitchFamily="34" charset="0"/>
              </a:rPr>
              <a:t>Gracious                                                           Merciful</a:t>
            </a:r>
          </a:p>
          <a:p>
            <a:pPr algn="ctr">
              <a:lnSpc>
                <a:spcPts val="2700"/>
              </a:lnSpc>
            </a:pPr>
            <a:r>
              <a:rPr lang="en-US" sz="2800" b="1" dirty="0" smtClean="0">
                <a:solidFill>
                  <a:schemeClr val="bg1"/>
                </a:solidFill>
                <a:latin typeface="Calibri" pitchFamily="34" charset="0"/>
                <a:cs typeface="Calibri" pitchFamily="34" charset="0"/>
              </a:rPr>
              <a:t>Unchanging                                                   Jealous</a:t>
            </a:r>
            <a:endParaRPr lang="en-CA" sz="2800" dirty="0">
              <a:solidFill>
                <a:schemeClr val="bg1"/>
              </a:solidFill>
              <a:latin typeface="Calibri" pitchFamily="34" charset="0"/>
              <a:cs typeface="Calibri" pitchFamily="34" charset="0"/>
            </a:endParaRPr>
          </a:p>
          <a:p>
            <a:pPr algn="ctr">
              <a:lnSpc>
                <a:spcPts val="2700"/>
              </a:lnSpc>
            </a:pPr>
            <a:r>
              <a:rPr lang="en-US" sz="2800" b="1" dirty="0">
                <a:solidFill>
                  <a:schemeClr val="bg1"/>
                </a:solidFill>
                <a:latin typeface="Calibri" pitchFamily="34" charset="0"/>
                <a:cs typeface="Calibri" pitchFamily="34" charset="0"/>
              </a:rPr>
              <a:t>Zealous  </a:t>
            </a:r>
            <a:r>
              <a:rPr lang="en-US" sz="2800" b="1" dirty="0" smtClean="0">
                <a:solidFill>
                  <a:schemeClr val="bg1"/>
                </a:solidFill>
                <a:latin typeface="Calibri" pitchFamily="34" charset="0"/>
                <a:cs typeface="Calibri" pitchFamily="34" charset="0"/>
              </a:rPr>
              <a:t>      Wrathful           Good       Humble</a:t>
            </a:r>
          </a:p>
          <a:p>
            <a:pPr algn="ctr">
              <a:lnSpc>
                <a:spcPts val="2700"/>
              </a:lnSpc>
            </a:pPr>
            <a:r>
              <a:rPr lang="en-US" sz="2800" b="1" dirty="0" smtClean="0">
                <a:solidFill>
                  <a:schemeClr val="bg1"/>
                </a:solidFill>
                <a:latin typeface="Calibri" pitchFamily="34" charset="0"/>
                <a:cs typeface="Calibri" pitchFamily="34" charset="0"/>
              </a:rPr>
              <a:t>Oneness and Trinity </a:t>
            </a:r>
            <a:r>
              <a:rPr lang="en-US" sz="2800" b="1" dirty="0">
                <a:solidFill>
                  <a:schemeClr val="bg1"/>
                </a:solidFill>
                <a:latin typeface="Calibri" pitchFamily="34" charset="0"/>
                <a:cs typeface="Calibri" pitchFamily="34" charset="0"/>
              </a:rPr>
              <a:t>of Father, </a:t>
            </a:r>
            <a:r>
              <a:rPr lang="en-US" sz="2800" b="1" dirty="0" smtClean="0">
                <a:solidFill>
                  <a:schemeClr val="bg1"/>
                </a:solidFill>
                <a:latin typeface="Calibri" pitchFamily="34" charset="0"/>
                <a:cs typeface="Calibri" pitchFamily="34" charset="0"/>
              </a:rPr>
              <a:t>Son, Spirit</a:t>
            </a:r>
            <a:endParaRPr lang="en-CA" sz="2800" dirty="0">
              <a:solidFill>
                <a:schemeClr val="bg1"/>
              </a:solidFill>
              <a:latin typeface="Calibri" pitchFamily="34" charset="0"/>
              <a:cs typeface="Calibri" pitchFamily="34" charset="0"/>
            </a:endParaRPr>
          </a:p>
          <a:p>
            <a:pPr algn="ctr">
              <a:lnSpc>
                <a:spcPts val="2700"/>
              </a:lnSpc>
            </a:pPr>
            <a:r>
              <a:rPr lang="en-US" sz="2800" b="1" dirty="0">
                <a:solidFill>
                  <a:schemeClr val="bg1"/>
                </a:solidFill>
                <a:latin typeface="Calibri" pitchFamily="34" charset="0"/>
                <a:cs typeface="Calibri" pitchFamily="34" charset="0"/>
              </a:rPr>
              <a:t>Creator  </a:t>
            </a:r>
            <a:r>
              <a:rPr lang="en-US" sz="2800" b="1" dirty="0" smtClean="0">
                <a:solidFill>
                  <a:schemeClr val="bg1"/>
                </a:solidFill>
                <a:latin typeface="Calibri" pitchFamily="34" charset="0"/>
                <a:cs typeface="Calibri" pitchFamily="34" charset="0"/>
              </a:rPr>
              <a:t> </a:t>
            </a:r>
            <a:r>
              <a:rPr lang="en-US" sz="2800" b="1" dirty="0">
                <a:solidFill>
                  <a:schemeClr val="bg1"/>
                </a:solidFill>
                <a:latin typeface="Calibri" pitchFamily="34" charset="0"/>
                <a:cs typeface="Calibri" pitchFamily="34" charset="0"/>
              </a:rPr>
              <a:t>Upholder/Sustainer   </a:t>
            </a:r>
            <a:r>
              <a:rPr lang="en-US" sz="2800" b="1" dirty="0" smtClean="0">
                <a:solidFill>
                  <a:schemeClr val="bg1"/>
                </a:solidFill>
                <a:latin typeface="Calibri" pitchFamily="34" charset="0"/>
                <a:cs typeface="Calibri" pitchFamily="34" charset="0"/>
              </a:rPr>
              <a:t>Savior  </a:t>
            </a:r>
            <a:endParaRPr lang="en-CA" sz="2800" dirty="0">
              <a:solidFill>
                <a:schemeClr val="bg1"/>
              </a:solidFill>
              <a:latin typeface="Calibri" pitchFamily="34" charset="0"/>
              <a:cs typeface="Calibri" pitchFamily="34" charset="0"/>
            </a:endParaRPr>
          </a:p>
          <a:p>
            <a:pPr algn="ctr">
              <a:lnSpc>
                <a:spcPts val="2700"/>
              </a:lnSpc>
            </a:pPr>
            <a:r>
              <a:rPr lang="en-US" sz="2800" b="1" dirty="0">
                <a:solidFill>
                  <a:schemeClr val="bg1"/>
                </a:solidFill>
                <a:latin typeface="Calibri" pitchFamily="34" charset="0"/>
                <a:cs typeface="Calibri" pitchFamily="34" charset="0"/>
              </a:rPr>
              <a:t>Shepherd   </a:t>
            </a:r>
            <a:r>
              <a:rPr lang="en-US" sz="2800" b="1" dirty="0" smtClean="0">
                <a:solidFill>
                  <a:schemeClr val="bg1"/>
                </a:solidFill>
                <a:latin typeface="Calibri" pitchFamily="34" charset="0"/>
                <a:cs typeface="Calibri" pitchFamily="34" charset="0"/>
              </a:rPr>
              <a:t>      </a:t>
            </a:r>
            <a:r>
              <a:rPr lang="en-US" sz="2800" b="1" dirty="0">
                <a:solidFill>
                  <a:schemeClr val="bg1"/>
                </a:solidFill>
                <a:latin typeface="Calibri" pitchFamily="34" charset="0"/>
                <a:cs typeface="Calibri" pitchFamily="34" charset="0"/>
              </a:rPr>
              <a:t>Judge  </a:t>
            </a:r>
            <a:r>
              <a:rPr lang="en-US" sz="2800" b="1" dirty="0" smtClean="0">
                <a:solidFill>
                  <a:schemeClr val="bg1"/>
                </a:solidFill>
                <a:latin typeface="Calibri" pitchFamily="34" charset="0"/>
                <a:cs typeface="Calibri" pitchFamily="34" charset="0"/>
              </a:rPr>
              <a:t>       </a:t>
            </a:r>
            <a:r>
              <a:rPr lang="en-US" sz="2800" b="1" dirty="0">
                <a:solidFill>
                  <a:schemeClr val="bg1"/>
                </a:solidFill>
                <a:latin typeface="Calibri" pitchFamily="34" charset="0"/>
                <a:cs typeface="Calibri" pitchFamily="34" charset="0"/>
              </a:rPr>
              <a:t>King  </a:t>
            </a:r>
            <a:endParaRPr lang="en-CA" sz="2800" dirty="0">
              <a:solidFill>
                <a:schemeClr val="bg1"/>
              </a:solidFill>
              <a:latin typeface="Calibri" pitchFamily="34" charset="0"/>
              <a:cs typeface="Calibri" pitchFamily="34" charset="0"/>
            </a:endParaRPr>
          </a:p>
          <a:p>
            <a:pPr algn="ctr">
              <a:lnSpc>
                <a:spcPts val="2700"/>
              </a:lnSpc>
            </a:pPr>
            <a:r>
              <a:rPr lang="en-US" sz="2800" b="1" dirty="0">
                <a:solidFill>
                  <a:schemeClr val="bg1"/>
                </a:solidFill>
                <a:latin typeface="Calibri" pitchFamily="34" charset="0"/>
                <a:cs typeface="Calibri" pitchFamily="34" charset="0"/>
              </a:rPr>
              <a:t>Joy in </a:t>
            </a:r>
            <a:r>
              <a:rPr lang="en-US" sz="2800" b="1" dirty="0" smtClean="0">
                <a:solidFill>
                  <a:schemeClr val="bg1"/>
                </a:solidFill>
                <a:latin typeface="Calibri" pitchFamily="34" charset="0"/>
                <a:cs typeface="Calibri" pitchFamily="34" charset="0"/>
              </a:rPr>
              <a:t>God</a:t>
            </a:r>
            <a:endParaRPr lang="en-CA" sz="2800" dirty="0">
              <a:solidFill>
                <a:schemeClr val="bg1"/>
              </a:solidFill>
              <a:latin typeface="Calibri" pitchFamily="34" charset="0"/>
              <a:cs typeface="Calibri" pitchFamily="34" charset="0"/>
            </a:endParaRPr>
          </a:p>
        </p:txBody>
      </p:sp>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20" name="WordArt 2"/>
          <p:cNvSpPr>
            <a:spLocks noChangeArrowheads="1" noChangeShapeType="1" noTextEdit="1"/>
          </p:cNvSpPr>
          <p:nvPr/>
        </p:nvSpPr>
        <p:spPr bwMode="auto">
          <a:xfrm>
            <a:off x="3177520" y="2001376"/>
            <a:ext cx="2834640" cy="2651760"/>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r>
              <a:rPr lang="en-CA" sz="1600" kern="10" dirty="0" smtClean="0">
                <a:ln w="9525">
                  <a:solidFill>
                    <a:srgbClr val="000000"/>
                  </a:solidFill>
                  <a:round/>
                  <a:headEnd/>
                  <a:tailEnd/>
                </a:ln>
                <a:latin typeface="Arial Black" pitchFamily="34" charset="0"/>
                <a:cs typeface="Calibri" pitchFamily="34" charset="0"/>
              </a:rPr>
              <a:t>fullness of God’s powers</a:t>
            </a: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10" name="TextBox 8"/>
          <p:cNvSpPr txBox="1">
            <a:spLocks noChangeArrowheads="1"/>
          </p:cNvSpPr>
          <p:nvPr/>
        </p:nvSpPr>
        <p:spPr bwMode="auto">
          <a:xfrm>
            <a:off x="3635896" y="4438853"/>
            <a:ext cx="1944216" cy="646331"/>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85000"/>
                  </a:schemeClr>
                </a:solidFill>
              </a:rPr>
              <a:t>Jesus  © </a:t>
            </a:r>
            <a:r>
              <a:rPr lang="en-CA" sz="900" dirty="0" smtClean="0">
                <a:solidFill>
                  <a:schemeClr val="tx1">
                    <a:lumMod val="85000"/>
                  </a:schemeClr>
                </a:solidFill>
              </a:rPr>
              <a:t>GospelGifs.com </a:t>
            </a:r>
          </a:p>
          <a:p>
            <a:pPr algn="ctr">
              <a:defRPr/>
            </a:pPr>
            <a:r>
              <a:rPr lang="en-CA" sz="900" dirty="0" smtClean="0">
                <a:solidFill>
                  <a:schemeClr val="tx1">
                    <a:lumMod val="85000"/>
                  </a:schemeClr>
                </a:solidFill>
              </a:rPr>
              <a:t>with permission</a:t>
            </a:r>
          </a:p>
          <a:p>
            <a:pPr algn="ctr">
              <a:defRPr/>
            </a:pPr>
            <a:r>
              <a:rPr lang="en-CA" sz="900" dirty="0" smtClean="0">
                <a:solidFill>
                  <a:schemeClr val="tx1">
                    <a:lumMod val="75000"/>
                  </a:schemeClr>
                </a:solidFill>
              </a:rPr>
              <a:t>jumping </a:t>
            </a:r>
            <a:r>
              <a:rPr lang="en-CA" sz="900" dirty="0" smtClean="0">
                <a:solidFill>
                  <a:schemeClr val="tx1">
                    <a:lumMod val="85000"/>
                  </a:schemeClr>
                </a:solidFill>
              </a:rPr>
              <a:t>heart</a:t>
            </a:r>
            <a:r>
              <a:rPr lang="en-CA" sz="900" dirty="0" smtClean="0">
                <a:solidFill>
                  <a:schemeClr val="tx1">
                    <a:lumMod val="75000"/>
                  </a:schemeClr>
                </a:solidFill>
              </a:rPr>
              <a:t> © www.fg-a.com</a:t>
            </a:r>
          </a:p>
          <a:p>
            <a:pPr algn="ctr">
              <a:defRPr/>
            </a:pPr>
            <a:endParaRPr lang="en-CA" sz="900" dirty="0">
              <a:solidFill>
                <a:schemeClr val="tx1">
                  <a:lumMod val="85000"/>
                </a:schemeClr>
              </a:solidFill>
            </a:endParaRPr>
          </a:p>
        </p:txBody>
      </p:sp>
      <p:pic>
        <p:nvPicPr>
          <p:cNvPr id="13" name="Picture 12" descr="www.fg-a.com valentine 2-jumping-heart.gif"/>
          <p:cNvPicPr>
            <a:picLocks noChangeAspect="1"/>
          </p:cNvPicPr>
          <p:nvPr/>
        </p:nvPicPr>
        <p:blipFill>
          <a:blip r:embed="rId3" cstate="print"/>
          <a:stretch>
            <a:fillRect/>
          </a:stretch>
        </p:blipFill>
        <p:spPr>
          <a:xfrm>
            <a:off x="4005064" y="2852936"/>
            <a:ext cx="1143000" cy="1333500"/>
          </a:xfrm>
          <a:prstGeom prst="rect">
            <a:avLst/>
          </a:prstGeom>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66FFFF"/>
        </a:solidFill>
        <a:effectLst/>
      </p:bgPr>
    </p:bg>
    <p:spTree>
      <p:nvGrpSpPr>
        <p:cNvPr id="1" name=""/>
        <p:cNvGrpSpPr/>
        <p:nvPr/>
      </p:nvGrpSpPr>
      <p:grpSpPr>
        <a:xfrm>
          <a:off x="0" y="0"/>
          <a:ext cx="0" cy="0"/>
          <a:chOff x="0" y="0"/>
          <a:chExt cx="0" cy="0"/>
        </a:xfrm>
      </p:grpSpPr>
      <p:pic>
        <p:nvPicPr>
          <p:cNvPr id="18" name="Picture 17" descr="lord-jesus-christ-coming-293608.gif"/>
          <p:cNvPicPr>
            <a:picLocks noChangeAspect="1"/>
          </p:cNvPicPr>
          <p:nvPr/>
        </p:nvPicPr>
        <p:blipFill>
          <a:blip r:embed="rId2" cstate="print"/>
          <a:srcRect b="36140"/>
          <a:stretch>
            <a:fillRect/>
          </a:stretch>
        </p:blipFill>
        <p:spPr>
          <a:xfrm>
            <a:off x="2786608" y="1827642"/>
            <a:ext cx="3657600" cy="3401558"/>
          </a:xfrm>
          <a:prstGeom prst="star32">
            <a:avLst/>
          </a:prstGeom>
        </p:spPr>
      </p:pic>
      <p:sp>
        <p:nvSpPr>
          <p:cNvPr id="9" name="Text Box 5"/>
          <p:cNvSpPr txBox="1">
            <a:spLocks noChangeArrowheads="1"/>
          </p:cNvSpPr>
          <p:nvPr/>
        </p:nvSpPr>
        <p:spPr bwMode="auto">
          <a:xfrm>
            <a:off x="35496" y="188640"/>
            <a:ext cx="9036496" cy="6669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ransomed, redeemed    Passover Lamb, sin atoned, wrath turned</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f</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orgiven     peace with God      reconciled    eternal life      adopted sons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welcomed, accepted                filled, complete        blessed with every blessing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the domain of darkness into the light of the kingdom of the beloved Son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Christ and Christ in us                          in the Spirit and the Spirit in us, made God’s temple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God the Father and the Father in us                              immersed in the Father, Son, and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Father, Son, and Spirit fellowship with us                                                 access to God and his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answered prayer                                                                                               grace at the throne of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need supplied                                                                            Holy Spirit prays for us, helps us pray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H.P. intercedes as our mediator                                    Christ our H.P. advocates in our defense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 Christ and his death and res.                                         united with Christ in his death and res.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old self crucified and buried with Christ                                                    new self raised and alive with Christ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set free from sin                                                                                                           instrument for righteousness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lang="en-CA" altLang="ko-KR" sz="1600" dirty="0" smtClean="0">
                <a:solidFill>
                  <a:schemeClr val="bg1"/>
                </a:solidFill>
                <a:latin typeface="Calibri" pitchFamily="34" charset="0"/>
                <a:ea typeface="Malgun Gothic" pitchFamily="34" charset="-127"/>
                <a:cs typeface="Calibri" pitchFamily="34" charset="0"/>
              </a:rPr>
              <a:t>one with Christ</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seated with Christ                                                                                                                 hidden with Christ in God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married to Christ                                                                                       under law of the Spirit</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lang="en-CA" altLang="ko-KR" sz="1600" dirty="0" smtClean="0">
                <a:solidFill>
                  <a:schemeClr val="bg1"/>
                </a:solidFill>
                <a:latin typeface="Calibri" pitchFamily="34" charset="0"/>
                <a:ea typeface="Malgun Gothic" pitchFamily="34" charset="-127"/>
                <a:cs typeface="Calibri" pitchFamily="34" charset="0"/>
              </a:rPr>
              <a:t>born of the Spirit     </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given, receive, have Spirit				                    rivers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Spirit power to be ambassadors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sealed with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guarantee of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sanctifies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fills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dirty="0" smtClean="0">
                <a:ln>
                  <a:noFill/>
                </a:ln>
                <a:solidFill>
                  <a:schemeClr val="bg1"/>
                </a:solidFill>
                <a:effectLst/>
                <a:latin typeface="Calibri" pitchFamily="34" charset="0"/>
                <a:ea typeface="Malgun Gothic" pitchFamily="34" charset="-127"/>
                <a:cs typeface="Calibri" pitchFamily="34" charset="0"/>
              </a:rPr>
              <a:t>circumcised, set apart in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immeasurably great power                                                                                                  God’s workmanship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led in triumph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                                                                               members of Christ’s body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brothers and sisters                                                                                                  branches in Christ’s vine</a:t>
            </a:r>
          </a:p>
          <a:p>
            <a:pPr marL="0" marR="0" lvl="1"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members of the household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citizenship in heaven                                 hope of glory                  inheritance, heir, fellow heir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into heavenly kingdom                   enter joy of Lord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wrath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good work completed   resurrection body like Jesus</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married to the Lamb</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tear wiped away</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b="1" dirty="0" smtClean="0">
                <a:solidFill>
                  <a:schemeClr val="bg1"/>
                </a:solidFill>
                <a:latin typeface="Calibri" pitchFamily="34" charset="0"/>
                <a:ea typeface="Malgun Gothic" pitchFamily="34" charset="-127"/>
                <a:cs typeface="Calibri" pitchFamily="34" charset="0"/>
              </a:rPr>
              <a:t>l</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oved  and</a:t>
            </a:r>
            <a:r>
              <a:rPr kumimoji="0" lang="en-CA" altLang="ko-KR" sz="1600" b="1"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saved  </a:t>
            </a:r>
            <a:r>
              <a:rPr lang="en-CA" altLang="ko-KR" sz="1600" b="1" dirty="0" smtClean="0">
                <a:solidFill>
                  <a:schemeClr val="bg1"/>
                </a:solidFill>
                <a:latin typeface="Calibri" pitchFamily="34" charset="0"/>
                <a:ea typeface="Malgun Gothic" pitchFamily="34" charset="-127"/>
                <a:cs typeface="Calibri" pitchFamily="34" charset="0"/>
              </a:rPr>
              <a:t>i</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the  New  Covenant</a:t>
            </a:r>
            <a:endParaRPr kumimoji="0" lang="en-US" sz="16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pic>
        <p:nvPicPr>
          <p:cNvPr id="15" name="Picture 14" descr="www.fg-a.com valentine 2-jumping-heart.gif"/>
          <p:cNvPicPr>
            <a:picLocks noChangeAspect="1"/>
          </p:cNvPicPr>
          <p:nvPr/>
        </p:nvPicPr>
        <p:blipFill>
          <a:blip r:embed="rId3" cstate="print"/>
          <a:stretch>
            <a:fillRect/>
          </a:stretch>
        </p:blipFill>
        <p:spPr>
          <a:xfrm>
            <a:off x="4005064" y="2852936"/>
            <a:ext cx="1143000" cy="1333500"/>
          </a:xfrm>
          <a:prstGeom prst="rect">
            <a:avLst/>
          </a:prstGeom>
        </p:spPr>
      </p:pic>
      <p:sp>
        <p:nvSpPr>
          <p:cNvPr id="20" name="WordArt 2"/>
          <p:cNvSpPr>
            <a:spLocks noChangeArrowheads="1" noChangeShapeType="1" noTextEdit="1"/>
          </p:cNvSpPr>
          <p:nvPr/>
        </p:nvSpPr>
        <p:spPr bwMode="auto">
          <a:xfrm>
            <a:off x="3177520" y="2145392"/>
            <a:ext cx="2834640" cy="2651760"/>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fullness of God’s salvation</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11" name="TextBox 8"/>
          <p:cNvSpPr txBox="1">
            <a:spLocks noChangeArrowheads="1"/>
          </p:cNvSpPr>
          <p:nvPr/>
        </p:nvSpPr>
        <p:spPr bwMode="auto">
          <a:xfrm>
            <a:off x="3635896" y="4221088"/>
            <a:ext cx="1944216" cy="646331"/>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85000"/>
                  </a:schemeClr>
                </a:solidFill>
              </a:rPr>
              <a:t>Jesus © </a:t>
            </a:r>
            <a:r>
              <a:rPr lang="en-CA" sz="900" dirty="0" smtClean="0">
                <a:solidFill>
                  <a:schemeClr val="tx1">
                    <a:lumMod val="85000"/>
                  </a:schemeClr>
                </a:solidFill>
              </a:rPr>
              <a:t>GospelGifs.com </a:t>
            </a:r>
          </a:p>
          <a:p>
            <a:pPr algn="ctr">
              <a:defRPr/>
            </a:pPr>
            <a:r>
              <a:rPr lang="en-CA" sz="900" dirty="0" smtClean="0">
                <a:solidFill>
                  <a:schemeClr val="tx1">
                    <a:lumMod val="85000"/>
                  </a:schemeClr>
                </a:solidFill>
              </a:rPr>
              <a:t>with permission</a:t>
            </a:r>
          </a:p>
          <a:p>
            <a:pPr algn="ctr">
              <a:defRPr/>
            </a:pPr>
            <a:r>
              <a:rPr lang="en-CA" sz="900" dirty="0" smtClean="0">
                <a:solidFill>
                  <a:schemeClr val="tx1">
                    <a:lumMod val="75000"/>
                  </a:schemeClr>
                </a:solidFill>
              </a:rPr>
              <a:t>jumping </a:t>
            </a:r>
            <a:r>
              <a:rPr lang="en-CA" sz="900" dirty="0" smtClean="0">
                <a:solidFill>
                  <a:schemeClr val="tx1">
                    <a:lumMod val="85000"/>
                  </a:schemeClr>
                </a:solidFill>
              </a:rPr>
              <a:t>heart</a:t>
            </a:r>
            <a:r>
              <a:rPr lang="en-CA" sz="900" dirty="0" smtClean="0">
                <a:solidFill>
                  <a:schemeClr val="tx1">
                    <a:lumMod val="75000"/>
                  </a:schemeClr>
                </a:solidFill>
              </a:rPr>
              <a:t> © www.fg-a.com</a:t>
            </a:r>
          </a:p>
          <a:p>
            <a:pPr algn="ctr">
              <a:defRPr/>
            </a:pPr>
            <a:endParaRPr lang="en-CA" sz="900"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Shape 263"/>
        <p:cNvGrpSpPr/>
        <p:nvPr/>
      </p:nvGrpSpPr>
      <p:grpSpPr>
        <a:xfrm>
          <a:off x="0" y="0"/>
          <a:ext cx="0" cy="0"/>
          <a:chOff x="0" y="0"/>
          <a:chExt cx="0" cy="0"/>
        </a:xfrm>
      </p:grpSpPr>
      <p:sp>
        <p:nvSpPr>
          <p:cNvPr id="20" name="Oval 19"/>
          <p:cNvSpPr/>
          <p:nvPr/>
        </p:nvSpPr>
        <p:spPr>
          <a:xfrm>
            <a:off x="7308304" y="476672"/>
            <a:ext cx="936104" cy="86409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3" name="Rectangle 32"/>
          <p:cNvSpPr/>
          <p:nvPr/>
        </p:nvSpPr>
        <p:spPr>
          <a:xfrm>
            <a:off x="1331640" y="2924944"/>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4" name="Rectangle 33"/>
          <p:cNvSpPr/>
          <p:nvPr/>
        </p:nvSpPr>
        <p:spPr>
          <a:xfrm>
            <a:off x="821864" y="2924944"/>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1" name="Rounded Rectangle 30"/>
          <p:cNvSpPr/>
          <p:nvPr/>
        </p:nvSpPr>
        <p:spPr>
          <a:xfrm>
            <a:off x="467544" y="1412776"/>
            <a:ext cx="1512168" cy="18288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Rectangle 22"/>
          <p:cNvSpPr/>
          <p:nvPr/>
        </p:nvSpPr>
        <p:spPr>
          <a:xfrm>
            <a:off x="7884368" y="2924944"/>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2" name="Rectangle 21"/>
          <p:cNvSpPr/>
          <p:nvPr/>
        </p:nvSpPr>
        <p:spPr>
          <a:xfrm>
            <a:off x="7380312" y="2924944"/>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1" name="Rounded Rectangle 20"/>
          <p:cNvSpPr/>
          <p:nvPr/>
        </p:nvSpPr>
        <p:spPr>
          <a:xfrm>
            <a:off x="7020272" y="1312168"/>
            <a:ext cx="1512168" cy="18288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66" name="Google Shape;266;p16"/>
          <p:cNvSpPr/>
          <p:nvPr/>
        </p:nvSpPr>
        <p:spPr>
          <a:xfrm>
            <a:off x="7440880" y="2204864"/>
            <a:ext cx="731520" cy="18288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6"/>
          <p:cNvSpPr/>
          <p:nvPr/>
        </p:nvSpPr>
        <p:spPr>
          <a:xfrm>
            <a:off x="7701488" y="2060848"/>
            <a:ext cx="182880" cy="73152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9" name="Google Shape;279;p16" descr="egyptian.gif"/>
          <p:cNvPicPr preferRelativeResize="0"/>
          <p:nvPr/>
        </p:nvPicPr>
        <p:blipFill rotWithShape="1">
          <a:blip r:embed="rId3" cstate="print">
            <a:alphaModFix/>
          </a:blip>
          <a:srcRect/>
          <a:stretch/>
        </p:blipFill>
        <p:spPr>
          <a:xfrm>
            <a:off x="6804248" y="1068720"/>
            <a:ext cx="2011680" cy="1280160"/>
          </a:xfrm>
          <a:prstGeom prst="rect">
            <a:avLst/>
          </a:prstGeom>
          <a:noFill/>
          <a:ln>
            <a:noFill/>
          </a:ln>
        </p:spPr>
      </p:pic>
      <p:pic>
        <p:nvPicPr>
          <p:cNvPr id="280" name="Google Shape;280;p16" descr="egyptian.gif"/>
          <p:cNvPicPr preferRelativeResize="0"/>
          <p:nvPr/>
        </p:nvPicPr>
        <p:blipFill rotWithShape="1">
          <a:blip r:embed="rId3" cstate="print">
            <a:alphaModFix/>
          </a:blip>
          <a:srcRect/>
          <a:stretch/>
        </p:blipFill>
        <p:spPr>
          <a:xfrm rot="7200000">
            <a:off x="7431718" y="2107835"/>
            <a:ext cx="2011680" cy="1280160"/>
          </a:xfrm>
          <a:prstGeom prst="rect">
            <a:avLst/>
          </a:prstGeom>
          <a:noFill/>
          <a:ln>
            <a:noFill/>
          </a:ln>
        </p:spPr>
      </p:pic>
      <p:pic>
        <p:nvPicPr>
          <p:cNvPr id="281" name="Google Shape;281;p16" descr="egyptian.gif"/>
          <p:cNvPicPr preferRelativeResize="0"/>
          <p:nvPr/>
        </p:nvPicPr>
        <p:blipFill rotWithShape="1">
          <a:blip r:embed="rId3" cstate="print">
            <a:alphaModFix/>
          </a:blip>
          <a:srcRect/>
          <a:stretch/>
        </p:blipFill>
        <p:spPr>
          <a:xfrm rot="-7200000" flipH="1">
            <a:off x="6207582" y="2101853"/>
            <a:ext cx="2011680" cy="1280160"/>
          </a:xfrm>
          <a:prstGeom prst="rect">
            <a:avLst/>
          </a:prstGeom>
          <a:noFill/>
          <a:ln>
            <a:noFill/>
          </a:ln>
        </p:spPr>
      </p:pic>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pic>
        <p:nvPicPr>
          <p:cNvPr id="77" name="Picture 76" descr="egyptian.gif"/>
          <p:cNvPicPr>
            <a:picLocks noChangeAspect="1"/>
          </p:cNvPicPr>
          <p:nvPr/>
        </p:nvPicPr>
        <p:blipFill>
          <a:blip r:embed="rId3" cstate="print"/>
          <a:stretch>
            <a:fillRect/>
          </a:stretch>
        </p:blipFill>
        <p:spPr>
          <a:xfrm rot="14400000" flipH="1">
            <a:off x="6957826" y="2528563"/>
            <a:ext cx="614477" cy="365760"/>
          </a:xfrm>
          <a:prstGeom prst="rect">
            <a:avLst/>
          </a:prstGeom>
        </p:spPr>
      </p:pic>
      <p:pic>
        <p:nvPicPr>
          <p:cNvPr id="78" name="Picture 77" descr="egyptian.gif"/>
          <p:cNvPicPr>
            <a:picLocks noChangeAspect="1"/>
          </p:cNvPicPr>
          <p:nvPr/>
        </p:nvPicPr>
        <p:blipFill>
          <a:blip r:embed="rId3" cstate="print"/>
          <a:stretch>
            <a:fillRect/>
          </a:stretch>
        </p:blipFill>
        <p:spPr>
          <a:xfrm rot="14400000" flipH="1">
            <a:off x="6809008" y="2744587"/>
            <a:ext cx="614477" cy="365760"/>
          </a:xfrm>
          <a:prstGeom prst="rect">
            <a:avLst/>
          </a:prstGeom>
        </p:spPr>
      </p:pic>
      <p:pic>
        <p:nvPicPr>
          <p:cNvPr id="79" name="Picture 78" descr="egyptian.gif"/>
          <p:cNvPicPr>
            <a:picLocks noChangeAspect="1"/>
          </p:cNvPicPr>
          <p:nvPr/>
        </p:nvPicPr>
        <p:blipFill>
          <a:blip r:embed="rId3" cstate="print"/>
          <a:stretch>
            <a:fillRect/>
          </a:stretch>
        </p:blipFill>
        <p:spPr>
          <a:xfrm rot="14400000" flipH="1">
            <a:off x="6664992" y="2528563"/>
            <a:ext cx="614477" cy="365760"/>
          </a:xfrm>
          <a:prstGeom prst="rect">
            <a:avLst/>
          </a:prstGeom>
        </p:spPr>
      </p:pic>
      <p:pic>
        <p:nvPicPr>
          <p:cNvPr id="80" name="Picture 79" descr="egyptian.gif"/>
          <p:cNvPicPr>
            <a:picLocks noChangeAspect="1"/>
          </p:cNvPicPr>
          <p:nvPr/>
        </p:nvPicPr>
        <p:blipFill>
          <a:blip r:embed="rId3" cstate="print"/>
          <a:stretch>
            <a:fillRect/>
          </a:stretch>
        </p:blipFill>
        <p:spPr>
          <a:xfrm rot="14400000" flipH="1">
            <a:off x="7169048" y="2744587"/>
            <a:ext cx="614477" cy="365760"/>
          </a:xfrm>
          <a:prstGeom prst="rect">
            <a:avLst/>
          </a:prstGeom>
        </p:spPr>
      </p:pic>
      <p:pic>
        <p:nvPicPr>
          <p:cNvPr id="81" name="Picture 80" descr="egyptian.gif"/>
          <p:cNvPicPr>
            <a:picLocks noChangeAspect="1"/>
          </p:cNvPicPr>
          <p:nvPr/>
        </p:nvPicPr>
        <p:blipFill>
          <a:blip r:embed="rId3" cstate="print"/>
          <a:stretch>
            <a:fillRect/>
          </a:stretch>
        </p:blipFill>
        <p:spPr>
          <a:xfrm rot="14400000" flipH="1">
            <a:off x="7121115" y="2312539"/>
            <a:ext cx="614477" cy="365760"/>
          </a:xfrm>
          <a:prstGeom prst="rect">
            <a:avLst/>
          </a:prstGeom>
        </p:spPr>
      </p:pic>
      <p:pic>
        <p:nvPicPr>
          <p:cNvPr id="82" name="Picture 81" descr="egyptian.gif"/>
          <p:cNvPicPr>
            <a:picLocks noChangeAspect="1"/>
          </p:cNvPicPr>
          <p:nvPr/>
        </p:nvPicPr>
        <p:blipFill>
          <a:blip r:embed="rId3" cstate="print"/>
          <a:stretch>
            <a:fillRect/>
          </a:stretch>
        </p:blipFill>
        <p:spPr>
          <a:xfrm rot="14400000" flipH="1">
            <a:off x="7265131" y="2528563"/>
            <a:ext cx="614477" cy="365760"/>
          </a:xfrm>
          <a:prstGeom prst="rect">
            <a:avLst/>
          </a:prstGeom>
        </p:spPr>
      </p:pic>
      <p:pic>
        <p:nvPicPr>
          <p:cNvPr id="83" name="Picture 82" descr="egyptian.gif"/>
          <p:cNvPicPr>
            <a:picLocks noChangeAspect="1"/>
          </p:cNvPicPr>
          <p:nvPr/>
        </p:nvPicPr>
        <p:blipFill>
          <a:blip r:embed="rId3" cstate="print"/>
          <a:stretch>
            <a:fillRect/>
          </a:stretch>
        </p:blipFill>
        <p:spPr>
          <a:xfrm rot="14400000" flipH="1">
            <a:off x="6809008" y="2312539"/>
            <a:ext cx="614477" cy="365760"/>
          </a:xfrm>
          <a:prstGeom prst="rect">
            <a:avLst/>
          </a:prstGeom>
        </p:spPr>
      </p:pic>
      <p:sp>
        <p:nvSpPr>
          <p:cNvPr id="25" name="TextBox 24"/>
          <p:cNvSpPr txBox="1"/>
          <p:nvPr/>
        </p:nvSpPr>
        <p:spPr>
          <a:xfrm>
            <a:off x="1763688" y="188640"/>
            <a:ext cx="5544616" cy="5509200"/>
          </a:xfrm>
          <a:prstGeom prst="rect">
            <a:avLst/>
          </a:prstGeom>
          <a:noFill/>
        </p:spPr>
        <p:txBody>
          <a:bodyPr wrap="square" rtlCol="0">
            <a:spAutoFit/>
          </a:bodyPr>
          <a:lstStyle/>
          <a:p>
            <a:pPr lvl="0" algn="ctr" eaLnBrk="0" hangingPunct="0">
              <a:defRPr/>
            </a:pPr>
            <a:r>
              <a:rPr lang="en-CA" sz="2800" b="1" kern="0" dirty="0" smtClean="0">
                <a:solidFill>
                  <a:srgbClr val="0000FF"/>
                </a:solidFill>
                <a:latin typeface="Calibri" pitchFamily="34" charset="0"/>
                <a:cs typeface="Calibri" pitchFamily="34" charset="0"/>
              </a:rPr>
              <a:t>Christ the fullness of God is in </a:t>
            </a:r>
          </a:p>
          <a:p>
            <a:pPr lvl="0" algn="ctr" eaLnBrk="0" hangingPunct="0">
              <a:defRPr/>
            </a:pPr>
            <a:r>
              <a:rPr lang="en-CA" sz="2800" b="1" kern="0" dirty="0" smtClean="0">
                <a:solidFill>
                  <a:srgbClr val="0000FF"/>
                </a:solidFill>
                <a:latin typeface="Calibri" pitchFamily="34" charset="0"/>
                <a:cs typeface="Calibri" pitchFamily="34" charset="0"/>
              </a:rPr>
              <a:t>those in Christ,</a:t>
            </a:r>
          </a:p>
          <a:p>
            <a:pPr lvl="0" algn="ctr" eaLnBrk="0" hangingPunct="0">
              <a:defRPr/>
            </a:pPr>
            <a:r>
              <a:rPr lang="en-CA" sz="2800" b="1" kern="0" dirty="0" smtClean="0">
                <a:solidFill>
                  <a:srgbClr val="0000FF"/>
                </a:solidFill>
                <a:latin typeface="Calibri" pitchFamily="34" charset="0"/>
                <a:cs typeface="Calibri" pitchFamily="34" charset="0"/>
              </a:rPr>
              <a:t>but the false teachers </a:t>
            </a:r>
          </a:p>
          <a:p>
            <a:pPr lvl="0" algn="ctr" eaLnBrk="0" hangingPunct="0">
              <a:defRPr/>
            </a:pPr>
            <a:r>
              <a:rPr lang="en-CA" sz="2800" b="1" kern="0" dirty="0" smtClean="0">
                <a:solidFill>
                  <a:srgbClr val="0000FF"/>
                </a:solidFill>
                <a:latin typeface="Calibri" pitchFamily="34" charset="0"/>
                <a:cs typeface="Calibri" pitchFamily="34" charset="0"/>
              </a:rPr>
              <a:t>in Colossae say, </a:t>
            </a:r>
          </a:p>
          <a:p>
            <a:pPr lvl="0" algn="ctr" eaLnBrk="0" hangingPunct="0">
              <a:defRPr/>
            </a:pPr>
            <a:r>
              <a:rPr lang="en-CA" sz="2800" b="1" kern="0" dirty="0" smtClean="0">
                <a:solidFill>
                  <a:srgbClr val="0000FF"/>
                </a:solidFill>
                <a:latin typeface="Calibri" pitchFamily="34" charset="0"/>
                <a:cs typeface="Calibri" pitchFamily="34" charset="0"/>
              </a:rPr>
              <a:t>“We are more spiritual; </a:t>
            </a:r>
          </a:p>
          <a:p>
            <a:pPr lvl="0" algn="ctr" eaLnBrk="0" hangingPunct="0">
              <a:defRPr/>
            </a:pPr>
            <a:r>
              <a:rPr lang="en-CA" sz="2800" b="1" kern="0" dirty="0" smtClean="0">
                <a:solidFill>
                  <a:srgbClr val="0000FF"/>
                </a:solidFill>
                <a:latin typeface="Calibri" pitchFamily="34" charset="0"/>
                <a:cs typeface="Calibri" pitchFamily="34" charset="0"/>
              </a:rPr>
              <a:t>We have greater fullness.” </a:t>
            </a:r>
          </a:p>
          <a:p>
            <a:pPr lvl="0" algn="ctr" eaLnBrk="0" hangingPunct="0">
              <a:defRPr/>
            </a:pPr>
            <a:endParaRPr lang="en-CA" sz="800" b="1" kern="0" dirty="0" smtClean="0">
              <a:solidFill>
                <a:srgbClr val="0000FF"/>
              </a:solidFill>
              <a:latin typeface="Calibri" pitchFamily="34" charset="0"/>
              <a:cs typeface="Calibri" pitchFamily="34" charset="0"/>
            </a:endParaRPr>
          </a:p>
          <a:p>
            <a:pPr lvl="0" algn="ctr" eaLnBrk="0" hangingPunct="0">
              <a:defRPr/>
            </a:pPr>
            <a:r>
              <a:rPr lang="en-CA" sz="2800" b="1" kern="0" dirty="0" smtClean="0">
                <a:solidFill>
                  <a:srgbClr val="0000FF"/>
                </a:solidFill>
                <a:latin typeface="Calibri" pitchFamily="34" charset="0"/>
                <a:cs typeface="Calibri" pitchFamily="34" charset="0"/>
              </a:rPr>
              <a:t>Are you serious? </a:t>
            </a:r>
          </a:p>
          <a:p>
            <a:pPr lvl="0" algn="ctr" eaLnBrk="0" hangingPunct="0">
              <a:defRPr/>
            </a:pPr>
            <a:r>
              <a:rPr lang="en-CA" sz="2800" b="1" kern="0" dirty="0" smtClean="0">
                <a:solidFill>
                  <a:srgbClr val="0000FF"/>
                </a:solidFill>
                <a:latin typeface="Calibri" pitchFamily="34" charset="0"/>
                <a:cs typeface="Calibri" pitchFamily="34" charset="0"/>
              </a:rPr>
              <a:t>Christ, the fullness of God in you, does not make you spiritually full?</a:t>
            </a:r>
          </a:p>
          <a:p>
            <a:pPr lvl="0" algn="ctr" eaLnBrk="0" hangingPunct="0">
              <a:defRPr/>
            </a:pPr>
            <a:endParaRPr lang="en-CA" sz="800" b="1" kern="0" dirty="0" smtClean="0">
              <a:solidFill>
                <a:srgbClr val="0000FF"/>
              </a:solidFill>
              <a:latin typeface="Calibri" pitchFamily="34" charset="0"/>
              <a:cs typeface="Calibri" pitchFamily="34" charset="0"/>
            </a:endParaRPr>
          </a:p>
          <a:p>
            <a:pPr lvl="0" algn="ctr" eaLnBrk="0" hangingPunct="0">
              <a:defRPr/>
            </a:pPr>
            <a:r>
              <a:rPr lang="en-CA" sz="2800" b="1" kern="0" dirty="0" smtClean="0">
                <a:solidFill>
                  <a:srgbClr val="0000FF"/>
                </a:solidFill>
                <a:latin typeface="Calibri" pitchFamily="34" charset="0"/>
                <a:cs typeface="Calibri" pitchFamily="34" charset="0"/>
              </a:rPr>
              <a:t>God the Father, Son and Spirit is </a:t>
            </a:r>
          </a:p>
          <a:p>
            <a:pPr lvl="0" algn="ctr" eaLnBrk="0" hangingPunct="0">
              <a:defRPr/>
            </a:pPr>
            <a:r>
              <a:rPr lang="en-CA" sz="2800" b="1" kern="0" dirty="0" smtClean="0">
                <a:solidFill>
                  <a:srgbClr val="0000FF"/>
                </a:solidFill>
                <a:latin typeface="Calibri" pitchFamily="34" charset="0"/>
                <a:cs typeface="Calibri" pitchFamily="34" charset="0"/>
              </a:rPr>
              <a:t>in you, and you aren’t filled</a:t>
            </a:r>
          </a:p>
          <a:p>
            <a:pPr lvl="0" algn="ctr" eaLnBrk="0" hangingPunct="0">
              <a:defRPr/>
            </a:pPr>
            <a:r>
              <a:rPr lang="en-CA" sz="2800" b="1" kern="0" dirty="0" smtClean="0">
                <a:solidFill>
                  <a:srgbClr val="0000FF"/>
                </a:solidFill>
                <a:latin typeface="Calibri" pitchFamily="34" charset="0"/>
                <a:cs typeface="Calibri" pitchFamily="34" charset="0"/>
              </a:rPr>
              <a:t>with spiritual fullness? Really?</a:t>
            </a:r>
          </a:p>
        </p:txBody>
      </p:sp>
      <p:sp>
        <p:nvSpPr>
          <p:cNvPr id="26" name="TextBox 25"/>
          <p:cNvSpPr txBox="1"/>
          <p:nvPr/>
        </p:nvSpPr>
        <p:spPr>
          <a:xfrm>
            <a:off x="179512" y="5805264"/>
            <a:ext cx="8820472" cy="707886"/>
          </a:xfrm>
          <a:prstGeom prst="rect">
            <a:avLst/>
          </a:prstGeom>
          <a:noFill/>
        </p:spPr>
        <p:txBody>
          <a:bodyPr wrap="square" rtlCol="0">
            <a:spAutoFit/>
          </a:bodyPr>
          <a:lstStyle/>
          <a:p>
            <a:r>
              <a:rPr lang="en-CA" sz="2000" dirty="0" smtClean="0">
                <a:solidFill>
                  <a:schemeClr val="bg1"/>
                </a:solidFill>
              </a:rPr>
              <a:t>To better understand how those today who claim to be more spiritual repeat the error of the false teachers in Colossians, see Appendices 2, slide 321 </a:t>
            </a:r>
            <a:endParaRPr lang="en-CA" sz="2000" dirty="0">
              <a:solidFill>
                <a:schemeClr val="bg1"/>
              </a:solidFill>
            </a:endParaRPr>
          </a:p>
        </p:txBody>
      </p:sp>
      <p:sp>
        <p:nvSpPr>
          <p:cNvPr id="27" name="TextBox 8"/>
          <p:cNvSpPr txBox="1">
            <a:spLocks noChangeArrowheads="1"/>
          </p:cNvSpPr>
          <p:nvPr/>
        </p:nvSpPr>
        <p:spPr bwMode="auto">
          <a:xfrm>
            <a:off x="179512" y="4786322"/>
            <a:ext cx="2160240" cy="553998"/>
          </a:xfrm>
          <a:prstGeom prst="rect">
            <a:avLst/>
          </a:prstGeom>
          <a:noFill/>
          <a:ln w="9525">
            <a:noFill/>
            <a:miter lim="800000"/>
            <a:headEnd/>
            <a:tailEnd/>
          </a:ln>
        </p:spPr>
        <p:txBody>
          <a:bodyPr wrap="square">
            <a:spAutoFit/>
          </a:bodyPr>
          <a:lstStyle/>
          <a:p>
            <a:pPr algn="ctr">
              <a:defRPr/>
            </a:pPr>
            <a:r>
              <a:rPr lang="en-CA" altLang="ko-KR" sz="1000" dirty="0" smtClean="0">
                <a:solidFill>
                  <a:schemeClr val="tx1">
                    <a:lumMod val="65000"/>
                  </a:schemeClr>
                </a:solidFill>
              </a:rPr>
              <a:t>Jesus © </a:t>
            </a:r>
            <a:r>
              <a:rPr lang="en-CA" sz="1000" dirty="0" smtClean="0">
                <a:solidFill>
                  <a:schemeClr val="tx1">
                    <a:lumMod val="65000"/>
                  </a:schemeClr>
                </a:solidFill>
              </a:rPr>
              <a:t>GospelGifs.com</a:t>
            </a:r>
          </a:p>
          <a:p>
            <a:pPr algn="ctr">
              <a:defRPr/>
            </a:pPr>
            <a:r>
              <a:rPr lang="en-CA" sz="1000" dirty="0" smtClean="0">
                <a:solidFill>
                  <a:schemeClr val="tx1">
                    <a:lumMod val="65000"/>
                  </a:schemeClr>
                </a:solidFill>
              </a:rPr>
              <a:t>pulsing heart © clipartbest.com</a:t>
            </a:r>
          </a:p>
          <a:p>
            <a:pPr algn="ctr">
              <a:defRPr/>
            </a:pPr>
            <a:r>
              <a:rPr lang="en-CA" sz="1000" dirty="0" smtClean="0">
                <a:solidFill>
                  <a:schemeClr val="tx1">
                    <a:lumMod val="75000"/>
                  </a:schemeClr>
                </a:solidFill>
              </a:rPr>
              <a:t> </a:t>
            </a:r>
            <a:endParaRPr lang="en-CA" sz="1000" dirty="0">
              <a:solidFill>
                <a:schemeClr val="tx1">
                  <a:lumMod val="75000"/>
                </a:schemeClr>
              </a:solidFill>
            </a:endParaRPr>
          </a:p>
        </p:txBody>
      </p:sp>
      <p:sp>
        <p:nvSpPr>
          <p:cNvPr id="28" name="TextBox 27"/>
          <p:cNvSpPr txBox="1"/>
          <p:nvPr/>
        </p:nvSpPr>
        <p:spPr>
          <a:xfrm>
            <a:off x="6804248" y="4814840"/>
            <a:ext cx="2088232" cy="246221"/>
          </a:xfrm>
          <a:prstGeom prst="rect">
            <a:avLst/>
          </a:prstGeom>
          <a:noFill/>
        </p:spPr>
        <p:txBody>
          <a:bodyPr wrap="square" rtlCol="0">
            <a:spAutoFit/>
          </a:bodyPr>
          <a:lstStyle/>
          <a:p>
            <a:pPr algn="ctr"/>
            <a:r>
              <a:rPr lang="en-CA" sz="1000" dirty="0" err="1" smtClean="0">
                <a:solidFill>
                  <a:schemeClr val="tx1">
                    <a:lumMod val="65000"/>
                  </a:schemeClr>
                </a:solidFill>
              </a:rPr>
              <a:t>smileys</a:t>
            </a:r>
            <a:r>
              <a:rPr lang="en-CA" sz="1000" dirty="0" smtClean="0">
                <a:solidFill>
                  <a:schemeClr val="tx1">
                    <a:lumMod val="65000"/>
                  </a:schemeClr>
                </a:solidFill>
              </a:rPr>
              <a:t> © sherv.net</a:t>
            </a:r>
            <a:endParaRPr lang="en-CA" dirty="0">
              <a:solidFill>
                <a:schemeClr val="tx1">
                  <a:lumMod val="65000"/>
                </a:schemeClr>
              </a:solidFill>
            </a:endParaRPr>
          </a:p>
        </p:txBody>
      </p:sp>
      <p:sp>
        <p:nvSpPr>
          <p:cNvPr id="30" name="Oval 29"/>
          <p:cNvSpPr/>
          <p:nvPr/>
        </p:nvSpPr>
        <p:spPr>
          <a:xfrm>
            <a:off x="755576" y="548680"/>
            <a:ext cx="936104" cy="86409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35" name="Picture 34" descr="www.clipartbest.com dc6XLjAMi.gif"/>
          <p:cNvPicPr>
            <a:picLocks noChangeAspect="1"/>
          </p:cNvPicPr>
          <p:nvPr/>
        </p:nvPicPr>
        <p:blipFill>
          <a:blip r:embed="rId4" cstate="print"/>
          <a:stretch>
            <a:fillRect/>
          </a:stretch>
        </p:blipFill>
        <p:spPr>
          <a:xfrm>
            <a:off x="-252536" y="1412776"/>
            <a:ext cx="2992084" cy="2103120"/>
          </a:xfrm>
          <a:prstGeom prst="rect">
            <a:avLst/>
          </a:prstGeom>
        </p:spPr>
      </p:pic>
      <p:pic>
        <p:nvPicPr>
          <p:cNvPr id="29" name="Picture 28" descr="lord-jesus-christ-coming-293608.gif"/>
          <p:cNvPicPr>
            <a:picLocks noChangeAspect="1"/>
          </p:cNvPicPr>
          <p:nvPr/>
        </p:nvPicPr>
        <p:blipFill>
          <a:blip r:embed="rId5" cstate="print"/>
          <a:srcRect b="36140"/>
          <a:stretch>
            <a:fillRect/>
          </a:stretch>
        </p:blipFill>
        <p:spPr>
          <a:xfrm>
            <a:off x="107504" y="1340768"/>
            <a:ext cx="2245417" cy="2088232"/>
          </a:xfrm>
          <a:prstGeom prst="star32">
            <a:avLst/>
          </a:prstGeom>
        </p:spPr>
      </p:pic>
      <p:sp>
        <p:nvSpPr>
          <p:cNvPr id="32" name="TextBox 31"/>
          <p:cNvSpPr txBox="1"/>
          <p:nvPr/>
        </p:nvSpPr>
        <p:spPr>
          <a:xfrm>
            <a:off x="755576" y="1916832"/>
            <a:ext cx="1008112" cy="1323439"/>
          </a:xfrm>
          <a:prstGeom prst="rect">
            <a:avLst/>
          </a:prstGeom>
          <a:noFill/>
        </p:spPr>
        <p:txBody>
          <a:bodyPr wrap="square" rtlCol="0">
            <a:spAutoFit/>
          </a:bodyPr>
          <a:lstStyle/>
          <a:p>
            <a:pPr algn="ctr"/>
            <a:r>
              <a:rPr lang="en-CA" sz="2000" b="1" dirty="0" smtClean="0">
                <a:solidFill>
                  <a:schemeClr val="bg1"/>
                </a:solidFill>
                <a:latin typeface="Calibri" pitchFamily="34" charset="0"/>
                <a:cs typeface="Calibri" pitchFamily="34" charset="0"/>
              </a:rPr>
              <a:t>Christ the fullness of God</a:t>
            </a:r>
            <a:endParaRPr lang="en-CA" sz="20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66FFFF"/>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26" name="Rectangle 25"/>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28" name="TextBox 27"/>
          <p:cNvSpPr txBox="1"/>
          <p:nvPr/>
        </p:nvSpPr>
        <p:spPr>
          <a:xfrm>
            <a:off x="1187624" y="4875266"/>
            <a:ext cx="2088232" cy="553998"/>
          </a:xfrm>
          <a:prstGeom prst="rect">
            <a:avLst/>
          </a:prstGeom>
          <a:noFill/>
        </p:spPr>
        <p:txBody>
          <a:bodyPr wrap="square" rtlCol="0">
            <a:spAutoFit/>
          </a:bodyPr>
          <a:lstStyle/>
          <a:p>
            <a:pPr algn="ctr"/>
            <a:r>
              <a:rPr lang="en-CA" sz="1000" dirty="0" smtClean="0">
                <a:solidFill>
                  <a:schemeClr val="tx1">
                    <a:lumMod val="65000"/>
                  </a:schemeClr>
                </a:solidFill>
              </a:rPr>
              <a:t>smiley © sherv.net</a:t>
            </a:r>
          </a:p>
          <a:p>
            <a:pPr algn="ctr"/>
            <a:r>
              <a:rPr lang="en-CA" sz="1000" dirty="0" smtClean="0">
                <a:solidFill>
                  <a:schemeClr val="tx1">
                    <a:lumMod val="65000"/>
                  </a:schemeClr>
                </a:solidFill>
              </a:rPr>
              <a:t>Jumping heart © www.fg-a.com</a:t>
            </a:r>
          </a:p>
          <a:p>
            <a:pPr algn="ctr"/>
            <a:r>
              <a:rPr lang="en-CA" sz="1000" dirty="0" smtClean="0">
                <a:solidFill>
                  <a:schemeClr val="tx1">
                    <a:lumMod val="65000"/>
                  </a:schemeClr>
                </a:solidFill>
              </a:rPr>
              <a:t>People circle © clipartfest.com</a:t>
            </a:r>
            <a:endParaRPr lang="en-CA" dirty="0">
              <a:solidFill>
                <a:schemeClr val="tx1">
                  <a:lumMod val="65000"/>
                </a:schemeClr>
              </a:solidFill>
            </a:endParaRPr>
          </a:p>
        </p:txBody>
      </p:sp>
      <p:pic>
        <p:nvPicPr>
          <p:cNvPr id="27" name="Picture 26"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31" name="TextBox 30"/>
          <p:cNvSpPr txBox="1"/>
          <p:nvPr/>
        </p:nvSpPr>
        <p:spPr>
          <a:xfrm>
            <a:off x="251520" y="3934797"/>
            <a:ext cx="3960440" cy="923330"/>
          </a:xfrm>
          <a:prstGeom prst="rect">
            <a:avLst/>
          </a:prstGeom>
          <a:noFill/>
        </p:spPr>
        <p:txBody>
          <a:bodyPr wrap="square" rtlCol="0">
            <a:spAutoFit/>
          </a:bodyPr>
          <a:lstStyle/>
          <a:p>
            <a:pPr algn="ctr"/>
            <a:r>
              <a:rPr lang="en-CA" b="1" dirty="0" smtClean="0">
                <a:solidFill>
                  <a:schemeClr val="bg1"/>
                </a:solidFill>
              </a:rPr>
              <a:t>God’s completely different way </a:t>
            </a:r>
          </a:p>
          <a:p>
            <a:pPr algn="ctr"/>
            <a:r>
              <a:rPr lang="en-CA" b="1" dirty="0" smtClean="0">
                <a:solidFill>
                  <a:schemeClr val="bg1"/>
                </a:solidFill>
              </a:rPr>
              <a:t>to deepest joy, satisfaction and fullness</a:t>
            </a:r>
            <a:endParaRPr lang="en-CA" b="1" dirty="0">
              <a:solidFill>
                <a:schemeClr val="bg1"/>
              </a:solidFill>
            </a:endParaRPr>
          </a:p>
        </p:txBody>
      </p:sp>
      <p:sp>
        <p:nvSpPr>
          <p:cNvPr id="32" name="Title 1"/>
          <p:cNvSpPr txBox="1">
            <a:spLocks/>
          </p:cNvSpPr>
          <p:nvPr/>
        </p:nvSpPr>
        <p:spPr>
          <a:xfrm>
            <a:off x="0" y="5517232"/>
            <a:ext cx="9144000" cy="1368152"/>
          </a:xfrm>
          <a:prstGeom prst="rect">
            <a:avLst/>
          </a:prstGeom>
          <a:solidFill>
            <a:srgbClr val="002060"/>
          </a:solidFill>
        </p:spPr>
        <p:txBody>
          <a:bodyPr>
            <a:noAutofit/>
          </a:bodyPr>
          <a:lstStyle/>
          <a:p>
            <a:pPr lvl="0" algn="ctr" eaLnBrk="0" hangingPunct="0">
              <a:defRPr/>
            </a:pPr>
            <a:r>
              <a:rPr lang="en-US" sz="2800" spc="-20" dirty="0" smtClean="0">
                <a:latin typeface="Calibri" pitchFamily="34" charset="0"/>
                <a:cs typeface="Calibri" pitchFamily="34" charset="0"/>
              </a:rPr>
              <a:t>Fullness is in Christ, not in beauty, music, smart-phones, sports, cars, money, friends, romance, sex, food, </a:t>
            </a:r>
          </a:p>
          <a:p>
            <a:pPr lvl="0" algn="ctr" eaLnBrk="0" hangingPunct="0">
              <a:defRPr/>
            </a:pPr>
            <a:r>
              <a:rPr lang="en-US" sz="2800" spc="-20" dirty="0" smtClean="0">
                <a:latin typeface="Calibri" pitchFamily="34" charset="0"/>
                <a:cs typeface="Calibri" pitchFamily="34" charset="0"/>
              </a:rPr>
              <a:t>drinking parties, homes or jobs! </a:t>
            </a:r>
            <a:endParaRPr kumimoji="0" lang="en-US" sz="28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66FFFF"/>
        </a:solidFill>
        <a:effectLst/>
      </p:bgPr>
    </p:bg>
    <p:spTree>
      <p:nvGrpSpPr>
        <p:cNvPr id="1" name=""/>
        <p:cNvGrpSpPr/>
        <p:nvPr/>
      </p:nvGrpSpPr>
      <p:grpSpPr>
        <a:xfrm>
          <a:off x="0" y="0"/>
          <a:ext cx="0" cy="0"/>
          <a:chOff x="0" y="0"/>
          <a:chExt cx="0" cy="0"/>
        </a:xfrm>
      </p:grpSpPr>
      <p:sp>
        <p:nvSpPr>
          <p:cNvPr id="172034" name="Title 1"/>
          <p:cNvSpPr>
            <a:spLocks noGrp="1"/>
          </p:cNvSpPr>
          <p:nvPr>
            <p:ph type="title"/>
          </p:nvPr>
        </p:nvSpPr>
        <p:spPr>
          <a:xfrm>
            <a:off x="519113" y="44624"/>
            <a:ext cx="8229600" cy="3529013"/>
          </a:xfrm>
          <a:solidFill>
            <a:srgbClr val="002060"/>
          </a:solidFill>
        </p:spPr>
        <p:txBody>
          <a:bodyPr/>
          <a:lstStyle/>
          <a:p>
            <a:r>
              <a:rPr lang="en-US" sz="3200" b="1" dirty="0" smtClean="0">
                <a:solidFill>
                  <a:schemeClr val="tx1"/>
                </a:solidFill>
                <a:latin typeface="Calibri" pitchFamily="34" charset="0"/>
                <a:cs typeface="Calibri" pitchFamily="34" charset="0"/>
              </a:rPr>
              <a:t>“If we do not rely on Christ for wholeness,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all our relationships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are an attempt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to complete ourselves.”</a:t>
            </a:r>
            <a:br>
              <a:rPr lang="en-US" sz="3200" b="1" dirty="0" smtClean="0">
                <a:solidFill>
                  <a:schemeClr val="tx1"/>
                </a:solidFill>
                <a:latin typeface="Calibri" pitchFamily="34" charset="0"/>
                <a:cs typeface="Calibri" pitchFamily="34" charset="0"/>
              </a:rPr>
            </a:br>
            <a:r>
              <a:rPr lang="en-US" sz="1000" b="1" dirty="0" smtClean="0">
                <a:solidFill>
                  <a:schemeClr val="tx1"/>
                </a:solidFill>
                <a:latin typeface="Calibri" pitchFamily="34" charset="0"/>
                <a:cs typeface="Calibri" pitchFamily="34" charset="0"/>
              </a:rPr>
              <a:t/>
            </a:r>
            <a:br>
              <a:rPr lang="en-US" sz="1000" b="1" dirty="0" smtClean="0">
                <a:solidFill>
                  <a:schemeClr val="tx1"/>
                </a:solidFill>
                <a:latin typeface="Calibri" pitchFamily="34" charset="0"/>
                <a:cs typeface="Calibri" pitchFamily="34" charset="0"/>
              </a:rPr>
            </a:br>
            <a:r>
              <a:rPr lang="en-US" sz="2400" b="1" dirty="0" smtClean="0">
                <a:solidFill>
                  <a:schemeClr val="tx1"/>
                </a:solidFill>
                <a:latin typeface="Calibri" pitchFamily="34" charset="0"/>
                <a:cs typeface="Calibri" pitchFamily="34" charset="0"/>
              </a:rPr>
              <a:t>adapted from Drs. Les and Leslie Parrott</a:t>
            </a:r>
          </a:p>
        </p:txBody>
      </p:sp>
      <p:sp>
        <p:nvSpPr>
          <p:cNvPr id="4" name="TextBox 2"/>
          <p:cNvSpPr txBox="1">
            <a:spLocks noChangeArrowheads="1"/>
          </p:cNvSpPr>
          <p:nvPr/>
        </p:nvSpPr>
        <p:spPr bwMode="auto">
          <a:xfrm>
            <a:off x="251520" y="3717032"/>
            <a:ext cx="8640959" cy="3108543"/>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Lord</a:t>
            </a:r>
            <a:r>
              <a:rPr lang="en-CA" sz="2800" b="1" dirty="0">
                <a:solidFill>
                  <a:schemeClr val="bg1"/>
                </a:solidFill>
                <a:latin typeface="Calibri" pitchFamily="34" charset="0"/>
              </a:rPr>
              <a:t>, I </a:t>
            </a:r>
            <a:r>
              <a:rPr lang="en-CA" sz="2800" b="1" dirty="0" smtClean="0">
                <a:solidFill>
                  <a:schemeClr val="bg1"/>
                </a:solidFill>
                <a:latin typeface="Calibri" pitchFamily="34" charset="0"/>
              </a:rPr>
              <a:t>trust Christ as my spiritual wholeness and fullness, Jesus in whom the whole fullness of God dwells bodily.</a:t>
            </a:r>
          </a:p>
          <a:p>
            <a:pPr algn="ctr"/>
            <a:r>
              <a:rPr lang="en-CA" sz="2800" b="1" dirty="0" smtClean="0">
                <a:solidFill>
                  <a:schemeClr val="bg1"/>
                </a:solidFill>
                <a:latin typeface="Calibri" pitchFamily="34" charset="0"/>
              </a:rPr>
              <a:t>I am filled in him in whom God’s fullness dwells.</a:t>
            </a:r>
          </a:p>
          <a:p>
            <a:pPr algn="ctr"/>
            <a:r>
              <a:rPr lang="en-CA" sz="2800" b="1" dirty="0" smtClean="0">
                <a:solidFill>
                  <a:schemeClr val="bg1"/>
                </a:solidFill>
                <a:latin typeface="Calibri" pitchFamily="34" charset="0"/>
              </a:rPr>
              <a:t>I am filled with the riches of the grace of God in Christ.</a:t>
            </a:r>
          </a:p>
          <a:p>
            <a:pPr algn="ctr"/>
            <a:r>
              <a:rPr lang="en-CA" sz="2800" b="1" dirty="0" smtClean="0">
                <a:solidFill>
                  <a:schemeClr val="bg1"/>
                </a:solidFill>
                <a:latin typeface="Calibri" pitchFamily="34" charset="0"/>
              </a:rPr>
              <a:t>It is finished.  I </a:t>
            </a:r>
            <a:r>
              <a:rPr lang="en-CA" sz="2800" b="1" dirty="0">
                <a:solidFill>
                  <a:schemeClr val="bg1"/>
                </a:solidFill>
                <a:latin typeface="Calibri" pitchFamily="34" charset="0"/>
              </a:rPr>
              <a:t>am complete in </a:t>
            </a:r>
            <a:r>
              <a:rPr lang="en-CA" sz="2800" b="1" dirty="0" smtClean="0">
                <a:solidFill>
                  <a:schemeClr val="bg1"/>
                </a:solidFill>
                <a:latin typeface="Calibri" pitchFamily="34" charset="0"/>
              </a:rPr>
              <a:t>Christ by faith apart from tongues, dreams, visions, miracles, ‘words’</a:t>
            </a:r>
          </a:p>
          <a:p>
            <a:pPr algn="ctr"/>
            <a:r>
              <a:rPr lang="en-CA" sz="2800" b="1" dirty="0" smtClean="0">
                <a:solidFill>
                  <a:schemeClr val="bg1"/>
                </a:solidFill>
                <a:latin typeface="Calibri" pitchFamily="34" charset="0"/>
              </a:rPr>
              <a:t>or anything else!</a:t>
            </a:r>
            <a:endParaRPr lang="en-CA" sz="2800" b="1"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66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520" y="2790056"/>
            <a:ext cx="8640960" cy="1143000"/>
          </a:xfrm>
        </p:spPr>
        <p:txBody>
          <a:bodyPr/>
          <a:lstStyle/>
          <a:p>
            <a:r>
              <a:rPr lang="en-US" sz="2800" b="1" dirty="0" smtClean="0">
                <a:solidFill>
                  <a:srgbClr val="0000FF"/>
                </a:solidFill>
                <a:latin typeface="Calibri" pitchFamily="34" charset="0"/>
                <a:cs typeface="Calibri" pitchFamily="34" charset="0"/>
              </a:rPr>
              <a:t>You can’t DO anything to make yourself more righteous; </a:t>
            </a:r>
            <a:r>
              <a:rPr lang="en-US" sz="2800" b="1" dirty="0" smtClean="0">
                <a:solidFill>
                  <a:srgbClr val="FF0000"/>
                </a:solidFill>
                <a:latin typeface="Calibri" pitchFamily="34" charset="0"/>
                <a:cs typeface="Calibri" pitchFamily="34" charset="0"/>
              </a:rPr>
              <a:t>I am your righteousness.</a:t>
            </a:r>
            <a:r>
              <a:rPr lang="en-US" sz="2800" b="1" dirty="0" smtClean="0">
                <a:solidFill>
                  <a:srgbClr val="0070C0"/>
                </a:solidFill>
                <a:latin typeface="Calibri" pitchFamily="34" charset="0"/>
                <a:cs typeface="Calibri" pitchFamily="34" charset="0"/>
              </a:rPr>
              <a:t/>
            </a:r>
            <a:br>
              <a:rPr lang="en-US" sz="2800" b="1" dirty="0" smtClean="0">
                <a:solidFill>
                  <a:srgbClr val="0070C0"/>
                </a:solidFill>
                <a:latin typeface="Calibri" pitchFamily="34" charset="0"/>
                <a:cs typeface="Calibri" pitchFamily="34" charset="0"/>
              </a:rPr>
            </a:br>
            <a:r>
              <a:rPr lang="en-US" sz="2000" b="1" dirty="0" smtClean="0">
                <a:solidFill>
                  <a:srgbClr val="0070C0"/>
                </a:solidFill>
                <a:latin typeface="Calibri" pitchFamily="34" charset="0"/>
                <a:cs typeface="Calibri" pitchFamily="34" charset="0"/>
              </a:rPr>
              <a:t/>
            </a:r>
            <a:br>
              <a:rPr lang="en-US" sz="2000" b="1" dirty="0" smtClean="0">
                <a:solidFill>
                  <a:srgbClr val="0070C0"/>
                </a:solidFill>
                <a:latin typeface="Calibri" pitchFamily="34" charset="0"/>
                <a:cs typeface="Calibri" pitchFamily="34" charset="0"/>
              </a:rPr>
            </a:br>
            <a:r>
              <a:rPr lang="en-US" sz="2800" b="1" dirty="0" smtClean="0">
                <a:solidFill>
                  <a:srgbClr val="0070C0"/>
                </a:solidFill>
                <a:latin typeface="Calibri" pitchFamily="34" charset="0"/>
                <a:cs typeface="Calibri" pitchFamily="34" charset="0"/>
              </a:rPr>
              <a:t> </a:t>
            </a:r>
            <a:r>
              <a:rPr lang="en-US" sz="2800" b="1" dirty="0" smtClean="0">
                <a:solidFill>
                  <a:srgbClr val="0000FF"/>
                </a:solidFill>
                <a:latin typeface="Calibri" pitchFamily="34" charset="0"/>
                <a:cs typeface="Calibri" pitchFamily="34" charset="0"/>
              </a:rPr>
              <a:t>You can’t DO anything to be more forgiven;</a:t>
            </a:r>
            <a:r>
              <a:rPr lang="en-US" sz="2800" b="1" dirty="0" smtClean="0">
                <a:solidFill>
                  <a:srgbClr val="0070C0"/>
                </a:solidFill>
                <a:latin typeface="Calibri" pitchFamily="34" charset="0"/>
                <a:cs typeface="Calibri" pitchFamily="34" charset="0"/>
              </a:rPr>
              <a:t/>
            </a:r>
            <a:br>
              <a:rPr lang="en-US" sz="2800" b="1" dirty="0" smtClean="0">
                <a:solidFill>
                  <a:srgbClr val="0070C0"/>
                </a:solidFill>
                <a:latin typeface="Calibri" pitchFamily="34" charset="0"/>
                <a:cs typeface="Calibri" pitchFamily="34" charset="0"/>
              </a:rPr>
            </a:br>
            <a:r>
              <a:rPr lang="en-US" sz="2800" b="1" dirty="0" smtClean="0">
                <a:solidFill>
                  <a:srgbClr val="FF0000"/>
                </a:solidFill>
                <a:latin typeface="Calibri" pitchFamily="34" charset="0"/>
                <a:cs typeface="Calibri" pitchFamily="34" charset="0"/>
              </a:rPr>
              <a:t>I am your forgiveness from God. </a:t>
            </a:r>
            <a:r>
              <a:rPr lang="en-US" sz="2800" b="1" dirty="0" smtClean="0">
                <a:solidFill>
                  <a:srgbClr val="0070C0"/>
                </a:solidFill>
                <a:latin typeface="Calibri" pitchFamily="34" charset="0"/>
                <a:cs typeface="Calibri" pitchFamily="34" charset="0"/>
              </a:rPr>
              <a:t/>
            </a:r>
            <a:br>
              <a:rPr lang="en-US" sz="2800" b="1" dirty="0" smtClean="0">
                <a:solidFill>
                  <a:srgbClr val="0070C0"/>
                </a:solidFill>
                <a:latin typeface="Calibri" pitchFamily="34" charset="0"/>
                <a:cs typeface="Calibri" pitchFamily="34" charset="0"/>
              </a:rPr>
            </a:br>
            <a:r>
              <a:rPr lang="en-US" sz="2000" b="1" dirty="0" smtClean="0">
                <a:solidFill>
                  <a:srgbClr val="0070C0"/>
                </a:solidFill>
                <a:latin typeface="Calibri" pitchFamily="34" charset="0"/>
                <a:cs typeface="Calibri" pitchFamily="34" charset="0"/>
              </a:rPr>
              <a:t/>
            </a:r>
            <a:br>
              <a:rPr lang="en-US" sz="2000" b="1" dirty="0" smtClean="0">
                <a:solidFill>
                  <a:srgbClr val="0070C0"/>
                </a:solidFill>
                <a:latin typeface="Calibri" pitchFamily="34" charset="0"/>
                <a:cs typeface="Calibri" pitchFamily="34" charset="0"/>
              </a:rPr>
            </a:br>
            <a:r>
              <a:rPr lang="en-US" sz="2800" b="1" dirty="0" smtClean="0">
                <a:solidFill>
                  <a:srgbClr val="0070C0"/>
                </a:solidFill>
                <a:latin typeface="Calibri" pitchFamily="34" charset="0"/>
                <a:cs typeface="Calibri" pitchFamily="34" charset="0"/>
              </a:rPr>
              <a:t> </a:t>
            </a:r>
            <a:r>
              <a:rPr lang="en-US" sz="2800" b="1" dirty="0" smtClean="0">
                <a:solidFill>
                  <a:srgbClr val="0000FF"/>
                </a:solidFill>
                <a:latin typeface="Calibri" pitchFamily="34" charset="0"/>
                <a:cs typeface="Calibri" pitchFamily="34" charset="0"/>
              </a:rPr>
              <a:t>You can’t DO anything to be more reconciled to God;</a:t>
            </a:r>
            <a:r>
              <a:rPr lang="en-US" sz="2800" b="1" dirty="0" smtClean="0">
                <a:solidFill>
                  <a:srgbClr val="0070C0"/>
                </a:solidFill>
                <a:latin typeface="Calibri" pitchFamily="34" charset="0"/>
                <a:cs typeface="Calibri" pitchFamily="34" charset="0"/>
              </a:rPr>
              <a:t/>
            </a:r>
            <a:br>
              <a:rPr lang="en-US" sz="2800" b="1" dirty="0" smtClean="0">
                <a:solidFill>
                  <a:srgbClr val="0070C0"/>
                </a:solidFill>
                <a:latin typeface="Calibri" pitchFamily="34" charset="0"/>
                <a:cs typeface="Calibri" pitchFamily="34" charset="0"/>
              </a:rPr>
            </a:br>
            <a:r>
              <a:rPr lang="en-US" sz="2800" b="1" dirty="0" smtClean="0">
                <a:solidFill>
                  <a:srgbClr val="FF0000"/>
                </a:solidFill>
                <a:latin typeface="Calibri" pitchFamily="34" charset="0"/>
                <a:cs typeface="Calibri" pitchFamily="34" charset="0"/>
              </a:rPr>
              <a:t>I am your reconciliation with God.</a:t>
            </a:r>
            <a:r>
              <a:rPr lang="en-US" sz="2800" b="1" dirty="0" smtClean="0">
                <a:solidFill>
                  <a:srgbClr val="0070C0"/>
                </a:solidFill>
                <a:latin typeface="Calibri" pitchFamily="34" charset="0"/>
                <a:cs typeface="Calibri" pitchFamily="34" charset="0"/>
              </a:rPr>
              <a:t/>
            </a:r>
            <a:br>
              <a:rPr lang="en-US" sz="2800" b="1" dirty="0" smtClean="0">
                <a:solidFill>
                  <a:srgbClr val="0070C0"/>
                </a:solidFill>
                <a:latin typeface="Calibri" pitchFamily="34" charset="0"/>
                <a:cs typeface="Calibri" pitchFamily="34" charset="0"/>
              </a:rPr>
            </a:br>
            <a:r>
              <a:rPr lang="en-US" sz="2000" b="1" dirty="0" smtClean="0">
                <a:solidFill>
                  <a:srgbClr val="0070C0"/>
                </a:solidFill>
                <a:latin typeface="Calibri" pitchFamily="34" charset="0"/>
                <a:cs typeface="Calibri" pitchFamily="34" charset="0"/>
              </a:rPr>
              <a:t/>
            </a:r>
            <a:br>
              <a:rPr lang="en-US" sz="2000" b="1" dirty="0" smtClean="0">
                <a:solidFill>
                  <a:srgbClr val="0070C0"/>
                </a:solidFill>
                <a:latin typeface="Calibri" pitchFamily="34" charset="0"/>
                <a:cs typeface="Calibri" pitchFamily="34" charset="0"/>
              </a:rPr>
            </a:br>
            <a:r>
              <a:rPr lang="en-US" sz="2800" b="1" dirty="0" smtClean="0">
                <a:solidFill>
                  <a:srgbClr val="0000FF"/>
                </a:solidFill>
                <a:latin typeface="Calibri" pitchFamily="34" charset="0"/>
                <a:cs typeface="Calibri" pitchFamily="34" charset="0"/>
              </a:rPr>
              <a:t>You can’t DO anything to be more accepted;</a:t>
            </a:r>
            <a:br>
              <a:rPr lang="en-US" sz="2800" b="1" dirty="0" smtClean="0">
                <a:solidFill>
                  <a:srgbClr val="0000FF"/>
                </a:solidFill>
                <a:latin typeface="Calibri" pitchFamily="34" charset="0"/>
                <a:cs typeface="Calibri" pitchFamily="34" charset="0"/>
              </a:rPr>
            </a:br>
            <a:r>
              <a:rPr lang="en-US" sz="2800" b="1" dirty="0" smtClean="0">
                <a:solidFill>
                  <a:srgbClr val="FF0000"/>
                </a:solidFill>
                <a:latin typeface="Calibri" pitchFamily="34" charset="0"/>
                <a:cs typeface="Calibri" pitchFamily="34" charset="0"/>
              </a:rPr>
              <a:t>I am your acceptance with God.</a:t>
            </a:r>
            <a:r>
              <a:rPr lang="en-US" sz="2800" b="1" dirty="0" smtClean="0">
                <a:solidFill>
                  <a:srgbClr val="0070C0"/>
                </a:solidFill>
                <a:latin typeface="Calibri" pitchFamily="34" charset="0"/>
                <a:cs typeface="Calibri" pitchFamily="34" charset="0"/>
              </a:rPr>
              <a:t/>
            </a:r>
            <a:br>
              <a:rPr lang="en-US" sz="2800" b="1" dirty="0" smtClean="0">
                <a:solidFill>
                  <a:srgbClr val="0070C0"/>
                </a:solidFill>
                <a:latin typeface="Calibri" pitchFamily="34" charset="0"/>
                <a:cs typeface="Calibri" pitchFamily="34" charset="0"/>
              </a:rPr>
            </a:br>
            <a:r>
              <a:rPr lang="en-US" sz="2000" b="1" dirty="0" smtClean="0">
                <a:solidFill>
                  <a:srgbClr val="0070C0"/>
                </a:solidFill>
                <a:latin typeface="Calibri" pitchFamily="34" charset="0"/>
                <a:cs typeface="Calibri" pitchFamily="34" charset="0"/>
              </a:rPr>
              <a:t/>
            </a:r>
            <a:br>
              <a:rPr lang="en-US" sz="2000" b="1" dirty="0" smtClean="0">
                <a:solidFill>
                  <a:srgbClr val="0070C0"/>
                </a:solidFill>
                <a:latin typeface="Calibri" pitchFamily="34" charset="0"/>
                <a:cs typeface="Calibri" pitchFamily="34" charset="0"/>
              </a:rPr>
            </a:br>
            <a:r>
              <a:rPr lang="en-US" sz="2800" b="1" dirty="0" smtClean="0">
                <a:solidFill>
                  <a:srgbClr val="0000FF"/>
                </a:solidFill>
                <a:latin typeface="Calibri" pitchFamily="34" charset="0"/>
                <a:cs typeface="Calibri" pitchFamily="34" charset="0"/>
              </a:rPr>
              <a:t> You can’t DO anything to be more spiritual;</a:t>
            </a:r>
            <a:r>
              <a:rPr lang="en-US" sz="2800" b="1" dirty="0" smtClean="0">
                <a:solidFill>
                  <a:srgbClr val="0070C0"/>
                </a:solidFill>
                <a:latin typeface="Calibri" pitchFamily="34" charset="0"/>
                <a:cs typeface="Calibri" pitchFamily="34" charset="0"/>
              </a:rPr>
              <a:t/>
            </a:r>
            <a:br>
              <a:rPr lang="en-US" sz="2800" b="1" dirty="0" smtClean="0">
                <a:solidFill>
                  <a:srgbClr val="0070C0"/>
                </a:solidFill>
                <a:latin typeface="Calibri" pitchFamily="34" charset="0"/>
                <a:cs typeface="Calibri" pitchFamily="34" charset="0"/>
              </a:rPr>
            </a:br>
            <a:r>
              <a:rPr lang="en-US" sz="2800" b="1" dirty="0" smtClean="0">
                <a:solidFill>
                  <a:srgbClr val="FF0000"/>
                </a:solidFill>
                <a:latin typeface="Calibri" pitchFamily="34" charset="0"/>
                <a:cs typeface="Calibri" pitchFamily="34" charset="0"/>
              </a:rPr>
              <a:t>If I, in whom the fullness of God dwells, am in you,</a:t>
            </a:r>
            <a:br>
              <a:rPr lang="en-US" sz="2800" b="1" dirty="0" smtClean="0">
                <a:solidFill>
                  <a:srgbClr val="FF0000"/>
                </a:solidFill>
                <a:latin typeface="Calibri" pitchFamily="34" charset="0"/>
                <a:cs typeface="Calibri" pitchFamily="34" charset="0"/>
              </a:rPr>
            </a:br>
            <a:r>
              <a:rPr lang="en-US" sz="2800" b="1" dirty="0" smtClean="0">
                <a:solidFill>
                  <a:srgbClr val="FF0000"/>
                </a:solidFill>
                <a:latin typeface="Calibri" pitchFamily="34" charset="0"/>
                <a:cs typeface="Calibri" pitchFamily="34" charset="0"/>
              </a:rPr>
              <a:t>I am your spiritual fullness in God;</a:t>
            </a:r>
            <a:br>
              <a:rPr lang="en-US" sz="2800" b="1" dirty="0" smtClean="0">
                <a:solidFill>
                  <a:srgbClr val="FF0000"/>
                </a:solidFill>
                <a:latin typeface="Calibri" pitchFamily="34" charset="0"/>
                <a:cs typeface="Calibri" pitchFamily="34" charset="0"/>
              </a:rPr>
            </a:br>
            <a:r>
              <a:rPr lang="en-US" sz="2800" b="1" dirty="0" smtClean="0">
                <a:solidFill>
                  <a:srgbClr val="FF0000"/>
                </a:solidFill>
                <a:latin typeface="Calibri" pitchFamily="34" charset="0"/>
                <a:cs typeface="Calibri" pitchFamily="34" charset="0"/>
              </a:rPr>
              <a:t>nothing can add to my spiritual fullness.</a:t>
            </a:r>
            <a:endParaRPr lang="en-US" sz="2800" b="1" dirty="0">
              <a:solidFill>
                <a:srgbClr val="FF000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66FF66"/>
        </a:solidFill>
        <a:effectLst/>
      </p:bgPr>
    </p:bg>
    <p:spTree>
      <p:nvGrpSpPr>
        <p:cNvPr id="1" name=""/>
        <p:cNvGrpSpPr/>
        <p:nvPr/>
      </p:nvGrpSpPr>
      <p:grpSpPr>
        <a:xfrm>
          <a:off x="0" y="0"/>
          <a:ext cx="0" cy="0"/>
          <a:chOff x="0" y="0"/>
          <a:chExt cx="0" cy="0"/>
        </a:xfrm>
      </p:grpSpPr>
      <p:sp>
        <p:nvSpPr>
          <p:cNvPr id="59" name="Rectangle 58"/>
          <p:cNvSpPr/>
          <p:nvPr/>
        </p:nvSpPr>
        <p:spPr>
          <a:xfrm>
            <a:off x="4056504" y="141277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0" name="Rectangle 59"/>
          <p:cNvSpPr/>
          <p:nvPr/>
        </p:nvSpPr>
        <p:spPr>
          <a:xfrm>
            <a:off x="4317112" y="1268760"/>
            <a:ext cx="182880" cy="8229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7" name="Picture 1" descr="C:\Users\Supernike\Documents\aaaaRich\in Christ dia\July 2013 new order\June 30 2013.bmp"/>
          <p:cNvPicPr>
            <a:picLocks noChangeAspect="1" noChangeArrowheads="1"/>
          </p:cNvPicPr>
          <p:nvPr/>
        </p:nvPicPr>
        <p:blipFill>
          <a:blip r:embed="rId3" cstate="print">
            <a:duotone>
              <a:prstClr val="black"/>
              <a:srgbClr val="00FF00">
                <a:tint val="45000"/>
                <a:satMod val="400000"/>
              </a:srgbClr>
            </a:duotone>
          </a:blip>
          <a:srcRect/>
          <a:stretch>
            <a:fillRect/>
          </a:stretch>
        </p:blipFill>
        <p:spPr bwMode="auto">
          <a:xfrm>
            <a:off x="2987824" y="2564904"/>
            <a:ext cx="2802467" cy="2736304"/>
          </a:xfrm>
          <a:prstGeom prst="rect">
            <a:avLst/>
          </a:prstGeom>
          <a:noFill/>
        </p:spPr>
      </p:pic>
      <p:cxnSp>
        <p:nvCxnSpPr>
          <p:cNvPr id="28" name="Straight Connector 27"/>
          <p:cNvCxnSpPr/>
          <p:nvPr/>
        </p:nvCxnSpPr>
        <p:spPr>
          <a:xfrm>
            <a:off x="3491880" y="2492896"/>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3635896" y="2564358"/>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3779912" y="2492375"/>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923928"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220072" y="2492375"/>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5076056" y="2565400"/>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932040"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4788024"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4644008"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4499992"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355976"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4211960"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4067944"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347864" y="2564904"/>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3203848" y="2492896"/>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38" name="Picture 16" descr="C:\Users\Supernike\AppData\Local\Microsoft\Windows\Temporary Internet Files\Content.IE5\3EZ02TG4\MC900241089[1].wmf"/>
          <p:cNvPicPr preferRelativeResize="0">
            <a:picLocks noChangeArrowheads="1"/>
          </p:cNvPicPr>
          <p:nvPr/>
        </p:nvPicPr>
        <p:blipFill>
          <a:blip r:embed="rId4" cstate="print">
            <a:duotone>
              <a:prstClr val="black"/>
              <a:schemeClr val="tx1">
                <a:tint val="45000"/>
                <a:satMod val="400000"/>
              </a:schemeClr>
            </a:duotone>
          </a:blip>
          <a:srcRect t="49844"/>
          <a:stretch>
            <a:fillRect/>
          </a:stretch>
        </p:blipFill>
        <p:spPr bwMode="auto">
          <a:xfrm rot="3671934">
            <a:off x="2385788" y="5484307"/>
            <a:ext cx="1806232" cy="680209"/>
          </a:xfrm>
          <a:prstGeom prst="rect">
            <a:avLst/>
          </a:prstGeom>
          <a:noFill/>
          <a:ln w="9525">
            <a:noFill/>
            <a:miter lim="800000"/>
            <a:headEnd/>
            <a:tailEnd/>
          </a:ln>
        </p:spPr>
      </p:pic>
      <p:pic>
        <p:nvPicPr>
          <p:cNvPr id="41" name="Picture 16" descr="C:\Users\Supernike\AppData\Local\Microsoft\Windows\Temporary Internet Files\Content.IE5\3EZ02TG4\MC900241089[1].wmf"/>
          <p:cNvPicPr preferRelativeResize="0">
            <a:picLocks noChangeArrowheads="1"/>
          </p:cNvPicPr>
          <p:nvPr/>
        </p:nvPicPr>
        <p:blipFill>
          <a:blip r:embed="rId4" cstate="print">
            <a:duotone>
              <a:prstClr val="black"/>
              <a:schemeClr val="tx1">
                <a:tint val="45000"/>
                <a:satMod val="400000"/>
              </a:schemeClr>
            </a:duotone>
          </a:blip>
          <a:srcRect t="49844"/>
          <a:stretch>
            <a:fillRect/>
          </a:stretch>
        </p:blipFill>
        <p:spPr bwMode="auto">
          <a:xfrm rot="17928066" flipH="1">
            <a:off x="4591940" y="5484307"/>
            <a:ext cx="1806232" cy="680209"/>
          </a:xfrm>
          <a:prstGeom prst="rect">
            <a:avLst/>
          </a:prstGeom>
          <a:noFill/>
          <a:ln w="9525">
            <a:noFill/>
            <a:miter lim="800000"/>
            <a:headEnd/>
            <a:tailEnd/>
          </a:ln>
        </p:spPr>
      </p:pic>
      <p:sp>
        <p:nvSpPr>
          <p:cNvPr id="49" name="TextBox 48"/>
          <p:cNvSpPr txBox="1"/>
          <p:nvPr/>
        </p:nvSpPr>
        <p:spPr>
          <a:xfrm>
            <a:off x="176194" y="6336962"/>
            <a:ext cx="1752600" cy="404406"/>
          </a:xfrm>
          <a:prstGeom prst="rect">
            <a:avLst/>
          </a:prstGeom>
          <a:noFill/>
        </p:spPr>
        <p:txBody>
          <a:bodyPr wrap="square" rtlCol="0">
            <a:spAutoFit/>
          </a:bodyPr>
          <a:lstStyle/>
          <a:p>
            <a:pPr algn="ctr">
              <a:lnSpc>
                <a:spcPts val="2400"/>
              </a:lnSpc>
            </a:pPr>
            <a:r>
              <a:rPr lang="en-CA" sz="2400" b="1" dirty="0" smtClean="0">
                <a:solidFill>
                  <a:schemeClr val="bg1"/>
                </a:solidFill>
                <a:latin typeface="Calibri" pitchFamily="34" charset="0"/>
                <a:cs typeface="Calibri" pitchFamily="34" charset="0"/>
              </a:rPr>
              <a:t>no blessing</a:t>
            </a:r>
            <a:endParaRPr lang="en-CA" sz="2400" b="1" dirty="0">
              <a:solidFill>
                <a:schemeClr val="bg1"/>
              </a:solidFill>
              <a:latin typeface="Calibri" pitchFamily="34" charset="0"/>
              <a:cs typeface="Calibri" pitchFamily="34" charset="0"/>
            </a:endParaRPr>
          </a:p>
        </p:txBody>
      </p:sp>
      <p:sp>
        <p:nvSpPr>
          <p:cNvPr id="36" name="TextBox 35"/>
          <p:cNvSpPr txBox="1"/>
          <p:nvPr/>
        </p:nvSpPr>
        <p:spPr>
          <a:xfrm>
            <a:off x="6588224" y="6228020"/>
            <a:ext cx="1872208" cy="369332"/>
          </a:xfrm>
          <a:prstGeom prst="rect">
            <a:avLst/>
          </a:prstGeom>
          <a:noFill/>
        </p:spPr>
        <p:txBody>
          <a:bodyPr wrap="square" rtlCol="0">
            <a:spAutoFit/>
          </a:bodyPr>
          <a:lstStyle/>
          <a:p>
            <a:pPr algn="ctr"/>
            <a:r>
              <a:rPr lang="en-CA" sz="900" dirty="0" smtClean="0">
                <a:solidFill>
                  <a:schemeClr val="tx1">
                    <a:lumMod val="50000"/>
                  </a:schemeClr>
                </a:solidFill>
              </a:rPr>
              <a:t>Hands - Microsoft clip art © 2013 </a:t>
            </a:r>
          </a:p>
          <a:p>
            <a:pPr algn="ctr"/>
            <a:r>
              <a:rPr lang="en-CA" sz="900" dirty="0" smtClean="0">
                <a:solidFill>
                  <a:schemeClr val="tx1">
                    <a:lumMod val="50000"/>
                  </a:schemeClr>
                </a:solidFill>
              </a:rPr>
              <a:t>Microsoft Corporation. </a:t>
            </a:r>
            <a:endParaRPr lang="en-CA" sz="900" dirty="0">
              <a:solidFill>
                <a:schemeClr val="tx1">
                  <a:lumMod val="50000"/>
                </a:schemeClr>
              </a:solidFill>
            </a:endParaRPr>
          </a:p>
        </p:txBody>
      </p:sp>
      <p:sp>
        <p:nvSpPr>
          <p:cNvPr id="52" name="TextBox 51"/>
          <p:cNvSpPr txBox="1"/>
          <p:nvPr/>
        </p:nvSpPr>
        <p:spPr>
          <a:xfrm>
            <a:off x="3491880" y="6336962"/>
            <a:ext cx="1752600" cy="404406"/>
          </a:xfrm>
          <a:prstGeom prst="rect">
            <a:avLst/>
          </a:prstGeom>
          <a:noFill/>
        </p:spPr>
        <p:txBody>
          <a:bodyPr wrap="square" rtlCol="0">
            <a:spAutoFit/>
          </a:bodyPr>
          <a:lstStyle/>
          <a:p>
            <a:pPr algn="ctr">
              <a:lnSpc>
                <a:spcPts val="2400"/>
              </a:lnSpc>
            </a:pPr>
            <a:r>
              <a:rPr lang="en-CA" sz="2400" b="1" dirty="0" smtClean="0">
                <a:solidFill>
                  <a:schemeClr val="bg1"/>
                </a:solidFill>
                <a:latin typeface="Calibri" pitchFamily="34" charset="0"/>
                <a:cs typeface="Calibri" pitchFamily="34" charset="0"/>
              </a:rPr>
              <a:t>all blessing</a:t>
            </a:r>
            <a:endParaRPr lang="en-CA" sz="2400" b="1" dirty="0">
              <a:solidFill>
                <a:schemeClr val="bg1"/>
              </a:solidFill>
              <a:latin typeface="Calibri" pitchFamily="34" charset="0"/>
              <a:cs typeface="Calibri" pitchFamily="34" charset="0"/>
            </a:endParaRPr>
          </a:p>
        </p:txBody>
      </p:sp>
      <p:sp>
        <p:nvSpPr>
          <p:cNvPr id="39" name="TextBox 38"/>
          <p:cNvSpPr txBox="1"/>
          <p:nvPr/>
        </p:nvSpPr>
        <p:spPr>
          <a:xfrm>
            <a:off x="6012160" y="1114866"/>
            <a:ext cx="3096344" cy="3970318"/>
          </a:xfrm>
          <a:prstGeom prst="rect">
            <a:avLst/>
          </a:prstGeom>
          <a:noFill/>
        </p:spPr>
        <p:txBody>
          <a:bodyPr wrap="square" rtlCol="0">
            <a:spAutoFit/>
          </a:bodyPr>
          <a:lstStyle/>
          <a:p>
            <a:pPr algn="ctr"/>
            <a:r>
              <a:rPr lang="en-CA" sz="2800" b="1" dirty="0" smtClean="0">
                <a:solidFill>
                  <a:schemeClr val="bg1"/>
                </a:solidFill>
                <a:latin typeface="Calibri" pitchFamily="34" charset="0"/>
              </a:rPr>
              <a:t>“Blessed be the God and Father </a:t>
            </a:r>
          </a:p>
          <a:p>
            <a:pPr algn="ctr"/>
            <a:r>
              <a:rPr lang="en-CA" sz="2800" b="1" dirty="0" smtClean="0">
                <a:solidFill>
                  <a:schemeClr val="bg1"/>
                </a:solidFill>
                <a:latin typeface="Calibri" pitchFamily="34" charset="0"/>
              </a:rPr>
              <a:t>of our Lord Jesus Christ, who has blessed us in Christ with every spiritual blessing in the heavenly places”  </a:t>
            </a:r>
          </a:p>
          <a:p>
            <a:pPr algn="ctr"/>
            <a:r>
              <a:rPr lang="en-CA" sz="2800" b="1" dirty="0" smtClean="0">
                <a:solidFill>
                  <a:schemeClr val="bg1"/>
                </a:solidFill>
                <a:latin typeface="Calibri" pitchFamily="34" charset="0"/>
              </a:rPr>
              <a:t>Eph 1:3</a:t>
            </a:r>
            <a:endParaRPr lang="en-CA" sz="2800" b="1" dirty="0">
              <a:solidFill>
                <a:schemeClr val="bg1"/>
              </a:solidFill>
              <a:latin typeface="Calibri" pitchFamily="34" charset="0"/>
            </a:endParaRPr>
          </a:p>
        </p:txBody>
      </p:sp>
      <p:pic>
        <p:nvPicPr>
          <p:cNvPr id="40" name="Picture 39" descr="egyptian.gif"/>
          <p:cNvPicPr>
            <a:picLocks noChangeAspect="1"/>
          </p:cNvPicPr>
          <p:nvPr/>
        </p:nvPicPr>
        <p:blipFill>
          <a:blip r:embed="rId5" cstate="print"/>
          <a:stretch>
            <a:fillRect/>
          </a:stretch>
        </p:blipFill>
        <p:spPr>
          <a:xfrm>
            <a:off x="3347864" y="196079"/>
            <a:ext cx="2286000" cy="1360713"/>
          </a:xfrm>
          <a:prstGeom prst="rect">
            <a:avLst/>
          </a:prstGeom>
        </p:spPr>
      </p:pic>
      <p:pic>
        <p:nvPicPr>
          <p:cNvPr id="55" name="Picture 54" descr="egyptian.gif"/>
          <p:cNvPicPr>
            <a:picLocks noChangeAspect="1"/>
          </p:cNvPicPr>
          <p:nvPr/>
        </p:nvPicPr>
        <p:blipFill>
          <a:blip r:embed="rId5" cstate="print"/>
          <a:stretch>
            <a:fillRect/>
          </a:stretch>
        </p:blipFill>
        <p:spPr>
          <a:xfrm rot="7200000">
            <a:off x="3869627" y="1342385"/>
            <a:ext cx="2286000" cy="1360713"/>
          </a:xfrm>
          <a:prstGeom prst="rect">
            <a:avLst/>
          </a:prstGeom>
        </p:spPr>
      </p:pic>
      <p:pic>
        <p:nvPicPr>
          <p:cNvPr id="57" name="Picture 56" descr="egyptian.gif"/>
          <p:cNvPicPr>
            <a:picLocks noChangeAspect="1"/>
          </p:cNvPicPr>
          <p:nvPr/>
        </p:nvPicPr>
        <p:blipFill>
          <a:blip r:embed="rId5" cstate="print"/>
          <a:stretch>
            <a:fillRect/>
          </a:stretch>
        </p:blipFill>
        <p:spPr>
          <a:xfrm rot="14400000" flipH="1">
            <a:off x="2628333" y="1342385"/>
            <a:ext cx="2286000" cy="1360713"/>
          </a:xfrm>
          <a:prstGeom prst="rect">
            <a:avLst/>
          </a:prstGeom>
        </p:spPr>
      </p:pic>
      <p:sp>
        <p:nvSpPr>
          <p:cNvPr id="58" name="WordArt 2"/>
          <p:cNvSpPr>
            <a:spLocks noChangeArrowheads="1" noChangeShapeType="1" noTextEdit="1"/>
          </p:cNvSpPr>
          <p:nvPr/>
        </p:nvSpPr>
        <p:spPr bwMode="auto">
          <a:xfrm>
            <a:off x="3347864" y="33265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62" name="Picture 61" descr="www.fg-a.com valentine 2-jumping-heart.gif"/>
          <p:cNvPicPr>
            <a:picLocks noChangeAspect="1"/>
          </p:cNvPicPr>
          <p:nvPr/>
        </p:nvPicPr>
        <p:blipFill>
          <a:blip r:embed="rId6" cstate="print"/>
          <a:stretch>
            <a:fillRect/>
          </a:stretch>
        </p:blipFill>
        <p:spPr>
          <a:xfrm>
            <a:off x="3717032" y="4795800"/>
            <a:ext cx="1359024" cy="1585528"/>
          </a:xfrm>
          <a:prstGeom prst="rect">
            <a:avLst/>
          </a:prstGeom>
        </p:spPr>
      </p:pic>
      <p:sp>
        <p:nvSpPr>
          <p:cNvPr id="63" name="TextBox 62"/>
          <p:cNvSpPr txBox="1"/>
          <p:nvPr/>
        </p:nvSpPr>
        <p:spPr>
          <a:xfrm>
            <a:off x="179512" y="210706"/>
            <a:ext cx="2088232" cy="400110"/>
          </a:xfrm>
          <a:prstGeom prst="rect">
            <a:avLst/>
          </a:prstGeom>
          <a:noFill/>
        </p:spPr>
        <p:txBody>
          <a:bodyPr wrap="square" rtlCol="0">
            <a:spAutoFit/>
          </a:bodyPr>
          <a:lstStyle/>
          <a:p>
            <a:pPr algn="ctr"/>
            <a:r>
              <a:rPr lang="en-CA" sz="1000" dirty="0" smtClean="0">
                <a:solidFill>
                  <a:schemeClr val="tx1">
                    <a:lumMod val="65000"/>
                  </a:schemeClr>
                </a:solidFill>
              </a:rPr>
              <a:t>smiley © sherv.net</a:t>
            </a:r>
          </a:p>
          <a:p>
            <a:pPr algn="ctr"/>
            <a:r>
              <a:rPr lang="en-CA" sz="1000" dirty="0" smtClean="0">
                <a:solidFill>
                  <a:schemeClr val="tx1">
                    <a:lumMod val="65000"/>
                  </a:schemeClr>
                </a:solidFill>
              </a:rPr>
              <a:t>Jumping heart © </a:t>
            </a:r>
            <a:r>
              <a:rPr lang="en-CA" sz="1000" dirty="0" smtClean="0">
                <a:solidFill>
                  <a:schemeClr val="tx1">
                    <a:lumMod val="65000"/>
                  </a:schemeClr>
                </a:solidFill>
                <a:hlinkClick r:id="rId7"/>
              </a:rPr>
              <a:t>www.fg-a.com</a:t>
            </a:r>
            <a:endParaRPr lang="en-CA" sz="1000" dirty="0" smtClean="0">
              <a:solidFill>
                <a:schemeClr val="tx1">
                  <a:lumMod val="65000"/>
                </a:schemeClr>
              </a:solidFill>
            </a:endParaRPr>
          </a:p>
        </p:txBody>
      </p:sp>
      <p:cxnSp>
        <p:nvCxnSpPr>
          <p:cNvPr id="46" name="Straight Connector 45"/>
          <p:cNvCxnSpPr/>
          <p:nvPr/>
        </p:nvCxnSpPr>
        <p:spPr>
          <a:xfrm>
            <a:off x="5652120" y="2564904"/>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5508104" y="2492896"/>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5364088" y="2564904"/>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50" name="Picture 49" descr="www.sherv.net big-tears.gif"/>
          <p:cNvPicPr>
            <a:picLocks noChangeAspect="1"/>
          </p:cNvPicPr>
          <p:nvPr/>
        </p:nvPicPr>
        <p:blipFill>
          <a:blip r:embed="rId8" cstate="print"/>
          <a:stretch>
            <a:fillRect/>
          </a:stretch>
        </p:blipFill>
        <p:spPr>
          <a:xfrm>
            <a:off x="274320" y="5500702"/>
            <a:ext cx="1440160" cy="840094"/>
          </a:xfrm>
          <a:prstGeom prst="rect">
            <a:avLst/>
          </a:prstGeom>
        </p:spPr>
      </p:pic>
      <p:sp>
        <p:nvSpPr>
          <p:cNvPr id="53" name="TextBox 6"/>
          <p:cNvSpPr txBox="1">
            <a:spLocks noChangeArrowheads="1"/>
          </p:cNvSpPr>
          <p:nvPr/>
        </p:nvSpPr>
        <p:spPr bwMode="auto">
          <a:xfrm rot="16200000">
            <a:off x="-924057" y="5327086"/>
            <a:ext cx="2240649" cy="249722"/>
          </a:xfrm>
          <a:prstGeom prst="rect">
            <a:avLst/>
          </a:prstGeom>
          <a:noFill/>
          <a:ln w="9525">
            <a:noFill/>
            <a:miter lim="800000"/>
            <a:headEnd/>
            <a:tailEnd/>
          </a:ln>
        </p:spPr>
        <p:txBody>
          <a:bodyPr wrap="square">
            <a:spAutoFit/>
          </a:bodyPr>
          <a:lstStyle/>
          <a:p>
            <a:pPr algn="ctr"/>
            <a:r>
              <a:rPr lang="en-CA" sz="1000" dirty="0" smtClean="0">
                <a:solidFill>
                  <a:schemeClr val="tx1">
                    <a:lumMod val="50000"/>
                  </a:schemeClr>
                </a:solidFill>
              </a:rPr>
              <a:t>big tears smiley © sherv.net</a:t>
            </a:r>
          </a:p>
        </p:txBody>
      </p:sp>
      <p:sp>
        <p:nvSpPr>
          <p:cNvPr id="48" name="TextBox 47"/>
          <p:cNvSpPr txBox="1"/>
          <p:nvPr/>
        </p:nvSpPr>
        <p:spPr>
          <a:xfrm>
            <a:off x="164624" y="1268760"/>
            <a:ext cx="2103120" cy="3108543"/>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rPr>
              <a:t>11. blessed </a:t>
            </a:r>
          </a:p>
          <a:p>
            <a:pPr algn="ctr"/>
            <a:r>
              <a:rPr lang="en-US" sz="2800" b="1" dirty="0" smtClean="0">
                <a:solidFill>
                  <a:srgbClr val="FF0000"/>
                </a:solidFill>
                <a:latin typeface="Calibri" pitchFamily="34" charset="0"/>
              </a:rPr>
              <a:t>in Christ </a:t>
            </a:r>
          </a:p>
          <a:p>
            <a:pPr algn="ctr"/>
            <a:r>
              <a:rPr lang="en-US" sz="2800" b="1" dirty="0" smtClean="0">
                <a:solidFill>
                  <a:srgbClr val="FF0000"/>
                </a:solidFill>
                <a:latin typeface="Calibri" pitchFamily="34" charset="0"/>
              </a:rPr>
              <a:t>with every spiritual blessing.</a:t>
            </a:r>
          </a:p>
          <a:p>
            <a:pPr algn="ctr"/>
            <a:r>
              <a:rPr lang="en-US" sz="2800" b="1" dirty="0" smtClean="0">
                <a:solidFill>
                  <a:srgbClr val="FF0000"/>
                </a:solidFill>
                <a:latin typeface="Calibri" pitchFamily="34" charset="0"/>
              </a:rPr>
              <a:t>Thank you, Lord!</a:t>
            </a:r>
            <a:endParaRPr lang="en-CA"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66FF66"/>
        </a:solidFill>
        <a:effectLst/>
      </p:bgPr>
    </p:bg>
    <p:spTree>
      <p:nvGrpSpPr>
        <p:cNvPr id="1" name=""/>
        <p:cNvGrpSpPr/>
        <p:nvPr/>
      </p:nvGrpSpPr>
      <p:grpSpPr>
        <a:xfrm>
          <a:off x="0" y="0"/>
          <a:ext cx="0" cy="0"/>
          <a:chOff x="0" y="0"/>
          <a:chExt cx="0" cy="0"/>
        </a:xfrm>
      </p:grpSpPr>
      <p:sp>
        <p:nvSpPr>
          <p:cNvPr id="1026" name="Oval 2"/>
          <p:cNvSpPr>
            <a:spLocks noChangeArrowheads="1"/>
          </p:cNvSpPr>
          <p:nvPr/>
        </p:nvSpPr>
        <p:spPr bwMode="auto">
          <a:xfrm>
            <a:off x="35496" y="412576"/>
            <a:ext cx="7132320" cy="6309360"/>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20" name="Text Box 5"/>
          <p:cNvSpPr txBox="1">
            <a:spLocks noChangeArrowheads="1"/>
          </p:cNvSpPr>
          <p:nvPr/>
        </p:nvSpPr>
        <p:spPr bwMode="auto">
          <a:xfrm>
            <a:off x="-76200" y="7540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Passover Lamb, sin atoned, wrath turned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eternal life      adopted sons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Holy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intercedes as mediator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old self crucified and buried with Christ                                                         new self raised and alive with Christ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fontAlgn="base">
              <a:lnSpc>
                <a:spcPts val="1200"/>
              </a:lnSpc>
              <a:spcBef>
                <a:spcPct val="0"/>
              </a:spcBef>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one with Christ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seated with Christ                                                                                                                         </a:t>
            </a:r>
            <a:r>
              <a:rPr lang="en-CA" altLang="ko-KR" sz="800" dirty="0" smtClean="0">
                <a:solidFill>
                  <a:schemeClr val="bg1"/>
                </a:solidFill>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hidden with Christ in God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released from law, married to Christ                                                                                                under law of the Spirit</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8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born of the Spirit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given, receive, have Spirit				                     rivers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Spirit power to be ambassadors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sanctifies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fills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resurrection body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married to the Lamb                                   every tear wiped away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loved and saved</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Calibri" pitchFamily="34" charset="0"/>
                <a:ea typeface="Malgun Gothic" pitchFamily="34" charset="-127"/>
                <a:cs typeface="Calibri" pitchFamily="34" charset="0"/>
              </a:rPr>
              <a:t>   i</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3486144" y="2924944"/>
            <a:ext cx="22860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174112"/>
            <a:ext cx="914400" cy="228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987824" y="278092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3923928" y="27946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987824" y="37890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923928" y="3802752"/>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88024"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2020 </a:t>
            </a:r>
            <a:endParaRPr lang="en-CA" sz="1200" dirty="0">
              <a:solidFill>
                <a:schemeClr val="bg1"/>
              </a:solidFill>
              <a:latin typeface="Arial Narrow" pitchFamily="34" charset="0"/>
            </a:endParaRPr>
          </a:p>
        </p:txBody>
      </p:sp>
      <p:pic>
        <p:nvPicPr>
          <p:cNvPr id="19" name="Picture 18" descr="www.fg-a.com valentine 2-jumping-heart.gif"/>
          <p:cNvPicPr>
            <a:picLocks noChangeAspect="1"/>
          </p:cNvPicPr>
          <p:nvPr/>
        </p:nvPicPr>
        <p:blipFill>
          <a:blip r:embed="rId3" cstate="print"/>
          <a:stretch>
            <a:fillRect/>
          </a:stretch>
        </p:blipFill>
        <p:spPr>
          <a:xfrm>
            <a:off x="3059832" y="2847806"/>
            <a:ext cx="1049259" cy="1224136"/>
          </a:xfrm>
          <a:prstGeom prst="rect">
            <a:avLst/>
          </a:prstGeom>
        </p:spPr>
      </p:pic>
      <p:sp>
        <p:nvSpPr>
          <p:cNvPr id="23"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4" name="TextBox 23"/>
          <p:cNvSpPr txBox="1"/>
          <p:nvPr/>
        </p:nvSpPr>
        <p:spPr>
          <a:xfrm>
            <a:off x="2627784" y="404664"/>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18" name="Title 3"/>
          <p:cNvSpPr txBox="1">
            <a:spLocks/>
          </p:cNvSpPr>
          <p:nvPr/>
        </p:nvSpPr>
        <p:spPr>
          <a:xfrm>
            <a:off x="6500826" y="315416"/>
            <a:ext cx="2592288" cy="6858000"/>
          </a:xfrm>
          <a:prstGeom prst="rect">
            <a:avLst/>
          </a:prstGeom>
          <a:noFill/>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Lord, thank you that Jesus is </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the fullness of your blessing!</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Thank you </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that Christ’s death and resurrection provides all</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your</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 blessing!</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It is finished!</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We believe </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and receive all you freely give </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in Christ!</a:t>
            </a:r>
            <a:endParaRPr kumimoji="0" lang="en-CA" sz="2600" b="1" i="0" u="none" strike="noStrike" kern="0" cap="none" spc="0" normalizeH="0" baseline="0" noProof="0" dirty="0">
              <a:ln>
                <a:noFill/>
              </a:ln>
              <a:solidFill>
                <a:schemeClr val="tx2"/>
              </a:solidFill>
              <a:effectLst/>
              <a:uLnTx/>
              <a:uFillTx/>
              <a:latin typeface="Calibri" pitchFamily="34" charset="0"/>
              <a:ea typeface="+mj-ea"/>
              <a:cs typeface="+mj-cs"/>
            </a:endParaRPr>
          </a:p>
        </p:txBody>
      </p:sp>
      <p:sp>
        <p:nvSpPr>
          <p:cNvPr id="25" name="TextBox 24"/>
          <p:cNvSpPr txBox="1"/>
          <p:nvPr/>
        </p:nvSpPr>
        <p:spPr>
          <a:xfrm>
            <a:off x="214282" y="6429396"/>
            <a:ext cx="208823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jumping heart © www.fg-a.com</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66FF66"/>
        </a:solidFill>
        <a:effectLst/>
      </p:bgPr>
    </p:bg>
    <p:spTree>
      <p:nvGrpSpPr>
        <p:cNvPr id="1" name=""/>
        <p:cNvGrpSpPr/>
        <p:nvPr/>
      </p:nvGrpSpPr>
      <p:grpSpPr>
        <a:xfrm>
          <a:off x="0" y="0"/>
          <a:ext cx="0" cy="0"/>
          <a:chOff x="0" y="0"/>
          <a:chExt cx="0" cy="0"/>
        </a:xfrm>
      </p:grpSpPr>
      <p:sp>
        <p:nvSpPr>
          <p:cNvPr id="59" name="Rectangle 58"/>
          <p:cNvSpPr/>
          <p:nvPr/>
        </p:nvSpPr>
        <p:spPr>
          <a:xfrm>
            <a:off x="4056504" y="141277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0" name="Rectangle 59"/>
          <p:cNvSpPr/>
          <p:nvPr/>
        </p:nvSpPr>
        <p:spPr>
          <a:xfrm>
            <a:off x="4317112" y="1268760"/>
            <a:ext cx="182880" cy="8229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7" name="Picture 1" descr="C:\Users\Supernike\Documents\aaaaRich\in Christ dia\July 2013 new order\June 30 2013.bmp"/>
          <p:cNvPicPr>
            <a:picLocks noChangeAspect="1" noChangeArrowheads="1"/>
          </p:cNvPicPr>
          <p:nvPr/>
        </p:nvPicPr>
        <p:blipFill>
          <a:blip r:embed="rId3" cstate="print">
            <a:duotone>
              <a:prstClr val="black"/>
              <a:srgbClr val="00FF00">
                <a:tint val="45000"/>
                <a:satMod val="400000"/>
              </a:srgbClr>
            </a:duotone>
          </a:blip>
          <a:srcRect/>
          <a:stretch>
            <a:fillRect/>
          </a:stretch>
        </p:blipFill>
        <p:spPr bwMode="auto">
          <a:xfrm>
            <a:off x="2987824" y="2564904"/>
            <a:ext cx="2802467" cy="2736304"/>
          </a:xfrm>
          <a:prstGeom prst="rect">
            <a:avLst/>
          </a:prstGeom>
          <a:noFill/>
        </p:spPr>
      </p:pic>
      <p:cxnSp>
        <p:nvCxnSpPr>
          <p:cNvPr id="28" name="Straight Connector 27"/>
          <p:cNvCxnSpPr/>
          <p:nvPr/>
        </p:nvCxnSpPr>
        <p:spPr>
          <a:xfrm>
            <a:off x="3491880" y="2492896"/>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3635896" y="2564358"/>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3779912" y="2492375"/>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923928"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220072" y="2492375"/>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5076056" y="2565400"/>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932040"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4788024"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4644008"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4499992"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355976"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4211960"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4067944"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347864" y="2564904"/>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3203848" y="2492896"/>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38" name="Picture 16" descr="C:\Users\Supernike\AppData\Local\Microsoft\Windows\Temporary Internet Files\Content.IE5\3EZ02TG4\MC900241089[1].wmf"/>
          <p:cNvPicPr preferRelativeResize="0">
            <a:picLocks noChangeArrowheads="1"/>
          </p:cNvPicPr>
          <p:nvPr/>
        </p:nvPicPr>
        <p:blipFill>
          <a:blip r:embed="rId4" cstate="print">
            <a:duotone>
              <a:prstClr val="black"/>
              <a:schemeClr val="tx1">
                <a:tint val="45000"/>
                <a:satMod val="400000"/>
              </a:schemeClr>
            </a:duotone>
          </a:blip>
          <a:srcRect t="49844"/>
          <a:stretch>
            <a:fillRect/>
          </a:stretch>
        </p:blipFill>
        <p:spPr bwMode="auto">
          <a:xfrm rot="3671934">
            <a:off x="2385788" y="5518020"/>
            <a:ext cx="1806232" cy="680209"/>
          </a:xfrm>
          <a:prstGeom prst="rect">
            <a:avLst/>
          </a:prstGeom>
          <a:noFill/>
          <a:ln w="9525">
            <a:noFill/>
            <a:miter lim="800000"/>
            <a:headEnd/>
            <a:tailEnd/>
          </a:ln>
        </p:spPr>
      </p:pic>
      <p:pic>
        <p:nvPicPr>
          <p:cNvPr id="41" name="Picture 16" descr="C:\Users\Supernike\AppData\Local\Microsoft\Windows\Temporary Internet Files\Content.IE5\3EZ02TG4\MC900241089[1].wmf"/>
          <p:cNvPicPr preferRelativeResize="0">
            <a:picLocks noChangeArrowheads="1"/>
          </p:cNvPicPr>
          <p:nvPr/>
        </p:nvPicPr>
        <p:blipFill>
          <a:blip r:embed="rId4" cstate="print">
            <a:duotone>
              <a:prstClr val="black"/>
              <a:schemeClr val="tx1">
                <a:tint val="45000"/>
                <a:satMod val="400000"/>
              </a:schemeClr>
            </a:duotone>
          </a:blip>
          <a:srcRect t="49844"/>
          <a:stretch>
            <a:fillRect/>
          </a:stretch>
        </p:blipFill>
        <p:spPr bwMode="auto">
          <a:xfrm rot="17928066" flipH="1">
            <a:off x="4591940" y="5518020"/>
            <a:ext cx="1806232" cy="680209"/>
          </a:xfrm>
          <a:prstGeom prst="rect">
            <a:avLst/>
          </a:prstGeom>
          <a:noFill/>
          <a:ln w="9525">
            <a:noFill/>
            <a:miter lim="800000"/>
            <a:headEnd/>
            <a:tailEnd/>
          </a:ln>
        </p:spPr>
      </p:pic>
      <p:sp>
        <p:nvSpPr>
          <p:cNvPr id="49" name="TextBox 48"/>
          <p:cNvSpPr txBox="1"/>
          <p:nvPr/>
        </p:nvSpPr>
        <p:spPr>
          <a:xfrm>
            <a:off x="176194" y="6336962"/>
            <a:ext cx="1752600" cy="404406"/>
          </a:xfrm>
          <a:prstGeom prst="rect">
            <a:avLst/>
          </a:prstGeom>
          <a:noFill/>
        </p:spPr>
        <p:txBody>
          <a:bodyPr wrap="square" rtlCol="0">
            <a:spAutoFit/>
          </a:bodyPr>
          <a:lstStyle/>
          <a:p>
            <a:pPr algn="ctr">
              <a:lnSpc>
                <a:spcPts val="2400"/>
              </a:lnSpc>
            </a:pPr>
            <a:r>
              <a:rPr lang="en-CA" sz="2400" b="1" dirty="0" smtClean="0">
                <a:solidFill>
                  <a:schemeClr val="bg1"/>
                </a:solidFill>
                <a:latin typeface="Calibri" pitchFamily="34" charset="0"/>
                <a:cs typeface="Calibri" pitchFamily="34" charset="0"/>
              </a:rPr>
              <a:t>no blessing</a:t>
            </a:r>
            <a:endParaRPr lang="en-CA" sz="2400" b="1" dirty="0">
              <a:solidFill>
                <a:schemeClr val="bg1"/>
              </a:solidFill>
              <a:latin typeface="Calibri" pitchFamily="34" charset="0"/>
              <a:cs typeface="Calibri" pitchFamily="34" charset="0"/>
            </a:endParaRPr>
          </a:p>
        </p:txBody>
      </p:sp>
      <p:sp>
        <p:nvSpPr>
          <p:cNvPr id="36" name="TextBox 35"/>
          <p:cNvSpPr txBox="1"/>
          <p:nvPr/>
        </p:nvSpPr>
        <p:spPr>
          <a:xfrm>
            <a:off x="6588224" y="6228020"/>
            <a:ext cx="1872208" cy="369332"/>
          </a:xfrm>
          <a:prstGeom prst="rect">
            <a:avLst/>
          </a:prstGeom>
          <a:noFill/>
        </p:spPr>
        <p:txBody>
          <a:bodyPr wrap="square" rtlCol="0">
            <a:spAutoFit/>
          </a:bodyPr>
          <a:lstStyle/>
          <a:p>
            <a:pPr algn="ctr"/>
            <a:r>
              <a:rPr lang="en-CA" sz="900" dirty="0" smtClean="0">
                <a:solidFill>
                  <a:schemeClr val="tx1">
                    <a:lumMod val="50000"/>
                  </a:schemeClr>
                </a:solidFill>
              </a:rPr>
              <a:t>Hands - Microsoft clip art © 2013 </a:t>
            </a:r>
          </a:p>
          <a:p>
            <a:pPr algn="ctr"/>
            <a:r>
              <a:rPr lang="en-CA" sz="900" dirty="0" smtClean="0">
                <a:solidFill>
                  <a:schemeClr val="tx1">
                    <a:lumMod val="50000"/>
                  </a:schemeClr>
                </a:solidFill>
              </a:rPr>
              <a:t>Microsoft Corporation. </a:t>
            </a:r>
            <a:endParaRPr lang="en-CA" sz="900" dirty="0">
              <a:solidFill>
                <a:schemeClr val="tx1">
                  <a:lumMod val="50000"/>
                </a:schemeClr>
              </a:solidFill>
            </a:endParaRPr>
          </a:p>
        </p:txBody>
      </p:sp>
      <p:sp>
        <p:nvSpPr>
          <p:cNvPr id="52" name="TextBox 51"/>
          <p:cNvSpPr txBox="1"/>
          <p:nvPr/>
        </p:nvSpPr>
        <p:spPr>
          <a:xfrm>
            <a:off x="3491880" y="6336962"/>
            <a:ext cx="1752600" cy="404406"/>
          </a:xfrm>
          <a:prstGeom prst="rect">
            <a:avLst/>
          </a:prstGeom>
          <a:noFill/>
        </p:spPr>
        <p:txBody>
          <a:bodyPr wrap="square" rtlCol="0">
            <a:spAutoFit/>
          </a:bodyPr>
          <a:lstStyle/>
          <a:p>
            <a:pPr algn="ctr">
              <a:lnSpc>
                <a:spcPts val="2400"/>
              </a:lnSpc>
            </a:pPr>
            <a:r>
              <a:rPr lang="en-CA" sz="2400" b="1" dirty="0" smtClean="0">
                <a:solidFill>
                  <a:schemeClr val="bg1"/>
                </a:solidFill>
                <a:latin typeface="Calibri" pitchFamily="34" charset="0"/>
                <a:cs typeface="Calibri" pitchFamily="34" charset="0"/>
              </a:rPr>
              <a:t>all blessing</a:t>
            </a:r>
            <a:endParaRPr lang="en-CA" sz="2400" b="1" dirty="0">
              <a:solidFill>
                <a:schemeClr val="bg1"/>
              </a:solidFill>
              <a:latin typeface="Calibri" pitchFamily="34" charset="0"/>
              <a:cs typeface="Calibri" pitchFamily="34" charset="0"/>
            </a:endParaRPr>
          </a:p>
        </p:txBody>
      </p:sp>
      <p:pic>
        <p:nvPicPr>
          <p:cNvPr id="40" name="Picture 39" descr="egyptian.gif"/>
          <p:cNvPicPr>
            <a:picLocks noChangeAspect="1"/>
          </p:cNvPicPr>
          <p:nvPr/>
        </p:nvPicPr>
        <p:blipFill>
          <a:blip r:embed="rId5" cstate="print"/>
          <a:stretch>
            <a:fillRect/>
          </a:stretch>
        </p:blipFill>
        <p:spPr>
          <a:xfrm>
            <a:off x="3347864" y="196079"/>
            <a:ext cx="2286000" cy="1360713"/>
          </a:xfrm>
          <a:prstGeom prst="rect">
            <a:avLst/>
          </a:prstGeom>
        </p:spPr>
      </p:pic>
      <p:pic>
        <p:nvPicPr>
          <p:cNvPr id="55" name="Picture 54" descr="egyptian.gif"/>
          <p:cNvPicPr>
            <a:picLocks noChangeAspect="1"/>
          </p:cNvPicPr>
          <p:nvPr/>
        </p:nvPicPr>
        <p:blipFill>
          <a:blip r:embed="rId5" cstate="print"/>
          <a:stretch>
            <a:fillRect/>
          </a:stretch>
        </p:blipFill>
        <p:spPr>
          <a:xfrm rot="7200000">
            <a:off x="3869627" y="1342385"/>
            <a:ext cx="2286000" cy="1360713"/>
          </a:xfrm>
          <a:prstGeom prst="rect">
            <a:avLst/>
          </a:prstGeom>
        </p:spPr>
      </p:pic>
      <p:pic>
        <p:nvPicPr>
          <p:cNvPr id="57" name="Picture 56" descr="egyptian.gif"/>
          <p:cNvPicPr>
            <a:picLocks noChangeAspect="1"/>
          </p:cNvPicPr>
          <p:nvPr/>
        </p:nvPicPr>
        <p:blipFill>
          <a:blip r:embed="rId5" cstate="print"/>
          <a:stretch>
            <a:fillRect/>
          </a:stretch>
        </p:blipFill>
        <p:spPr>
          <a:xfrm rot="14400000" flipH="1">
            <a:off x="2628333" y="1342385"/>
            <a:ext cx="2286000" cy="1360713"/>
          </a:xfrm>
          <a:prstGeom prst="rect">
            <a:avLst/>
          </a:prstGeom>
        </p:spPr>
      </p:pic>
      <p:sp>
        <p:nvSpPr>
          <p:cNvPr id="58" name="WordArt 2"/>
          <p:cNvSpPr>
            <a:spLocks noChangeArrowheads="1" noChangeShapeType="1" noTextEdit="1"/>
          </p:cNvSpPr>
          <p:nvPr/>
        </p:nvSpPr>
        <p:spPr bwMode="auto">
          <a:xfrm>
            <a:off x="3347864" y="33265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62" name="Picture 61" descr="www.fg-a.com valentine 2-jumping-heart.gif"/>
          <p:cNvPicPr>
            <a:picLocks noChangeAspect="1"/>
          </p:cNvPicPr>
          <p:nvPr/>
        </p:nvPicPr>
        <p:blipFill>
          <a:blip r:embed="rId6" cstate="print"/>
          <a:stretch>
            <a:fillRect/>
          </a:stretch>
        </p:blipFill>
        <p:spPr>
          <a:xfrm>
            <a:off x="3717032" y="4795800"/>
            <a:ext cx="1359024" cy="1585528"/>
          </a:xfrm>
          <a:prstGeom prst="rect">
            <a:avLst/>
          </a:prstGeom>
        </p:spPr>
      </p:pic>
      <p:sp>
        <p:nvSpPr>
          <p:cNvPr id="63" name="TextBox 62"/>
          <p:cNvSpPr txBox="1"/>
          <p:nvPr/>
        </p:nvSpPr>
        <p:spPr>
          <a:xfrm>
            <a:off x="179512" y="210706"/>
            <a:ext cx="2088232" cy="400110"/>
          </a:xfrm>
          <a:prstGeom prst="rect">
            <a:avLst/>
          </a:prstGeom>
          <a:noFill/>
        </p:spPr>
        <p:txBody>
          <a:bodyPr wrap="square" rtlCol="0">
            <a:spAutoFit/>
          </a:bodyPr>
          <a:lstStyle/>
          <a:p>
            <a:pPr algn="ctr"/>
            <a:r>
              <a:rPr lang="en-CA" sz="1000" dirty="0" smtClean="0">
                <a:solidFill>
                  <a:schemeClr val="tx1">
                    <a:lumMod val="65000"/>
                  </a:schemeClr>
                </a:solidFill>
              </a:rPr>
              <a:t>smiley © sherv.net</a:t>
            </a:r>
          </a:p>
          <a:p>
            <a:pPr algn="ctr"/>
            <a:r>
              <a:rPr lang="en-CA" sz="1000" dirty="0" smtClean="0">
                <a:solidFill>
                  <a:schemeClr val="tx1">
                    <a:lumMod val="65000"/>
                  </a:schemeClr>
                </a:solidFill>
              </a:rPr>
              <a:t>Jumping heart © </a:t>
            </a:r>
            <a:r>
              <a:rPr lang="en-CA" sz="1000" dirty="0" smtClean="0">
                <a:solidFill>
                  <a:schemeClr val="tx1">
                    <a:lumMod val="65000"/>
                  </a:schemeClr>
                </a:solidFill>
                <a:hlinkClick r:id="rId7"/>
              </a:rPr>
              <a:t>www.fg-a.com</a:t>
            </a:r>
            <a:endParaRPr lang="en-CA" sz="1000" dirty="0" smtClean="0">
              <a:solidFill>
                <a:schemeClr val="tx1">
                  <a:lumMod val="65000"/>
                </a:schemeClr>
              </a:solidFill>
            </a:endParaRPr>
          </a:p>
        </p:txBody>
      </p:sp>
      <p:cxnSp>
        <p:nvCxnSpPr>
          <p:cNvPr id="46" name="Straight Connector 45"/>
          <p:cNvCxnSpPr/>
          <p:nvPr/>
        </p:nvCxnSpPr>
        <p:spPr>
          <a:xfrm>
            <a:off x="5652120" y="2564904"/>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5508104" y="2492896"/>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5364088" y="2564904"/>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50" name="Picture 49" descr="www.sherv.net big-tears.gif"/>
          <p:cNvPicPr>
            <a:picLocks noChangeAspect="1"/>
          </p:cNvPicPr>
          <p:nvPr/>
        </p:nvPicPr>
        <p:blipFill>
          <a:blip r:embed="rId8" cstate="print"/>
          <a:stretch>
            <a:fillRect/>
          </a:stretch>
        </p:blipFill>
        <p:spPr>
          <a:xfrm>
            <a:off x="274320" y="5500702"/>
            <a:ext cx="1440160" cy="840094"/>
          </a:xfrm>
          <a:prstGeom prst="rect">
            <a:avLst/>
          </a:prstGeom>
        </p:spPr>
      </p:pic>
      <p:sp>
        <p:nvSpPr>
          <p:cNvPr id="53" name="TextBox 6"/>
          <p:cNvSpPr txBox="1">
            <a:spLocks noChangeArrowheads="1"/>
          </p:cNvSpPr>
          <p:nvPr/>
        </p:nvSpPr>
        <p:spPr bwMode="auto">
          <a:xfrm rot="16200000">
            <a:off x="-924057" y="5327086"/>
            <a:ext cx="2240649" cy="249722"/>
          </a:xfrm>
          <a:prstGeom prst="rect">
            <a:avLst/>
          </a:prstGeom>
          <a:noFill/>
          <a:ln w="9525">
            <a:noFill/>
            <a:miter lim="800000"/>
            <a:headEnd/>
            <a:tailEnd/>
          </a:ln>
        </p:spPr>
        <p:txBody>
          <a:bodyPr wrap="square">
            <a:spAutoFit/>
          </a:bodyPr>
          <a:lstStyle/>
          <a:p>
            <a:pPr algn="ctr"/>
            <a:r>
              <a:rPr lang="en-CA" sz="1000" dirty="0" smtClean="0">
                <a:solidFill>
                  <a:schemeClr val="tx1">
                    <a:lumMod val="50000"/>
                  </a:schemeClr>
                </a:solidFill>
              </a:rPr>
              <a:t>big tears smiley © sherv.net</a:t>
            </a:r>
          </a:p>
        </p:txBody>
      </p:sp>
      <p:sp>
        <p:nvSpPr>
          <p:cNvPr id="48" name="TextBox 47"/>
          <p:cNvSpPr txBox="1"/>
          <p:nvPr/>
        </p:nvSpPr>
        <p:spPr>
          <a:xfrm>
            <a:off x="5940152" y="620688"/>
            <a:ext cx="3096344" cy="4401205"/>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“If God is for us, who can be against us?  He who did not spare his own Son but gave him up for us all, how will he not also </a:t>
            </a:r>
            <a:r>
              <a:rPr lang="en-CA" sz="2800" b="1" u="sng" dirty="0" smtClean="0">
                <a:solidFill>
                  <a:schemeClr val="bg1"/>
                </a:solidFill>
                <a:latin typeface="Calibri" pitchFamily="34" charset="0"/>
                <a:cs typeface="Calibri" pitchFamily="34" charset="0"/>
              </a:rPr>
              <a:t>with him</a:t>
            </a:r>
            <a:r>
              <a:rPr lang="en-CA" sz="2800" b="1" dirty="0" smtClean="0">
                <a:solidFill>
                  <a:schemeClr val="bg1"/>
                </a:solidFill>
                <a:latin typeface="Calibri" pitchFamily="34" charset="0"/>
                <a:cs typeface="Calibri" pitchFamily="34" charset="0"/>
              </a:rPr>
              <a:t> graciously give us </a:t>
            </a:r>
            <a:r>
              <a:rPr lang="en-CA" sz="2800" b="1" u="sng" dirty="0" smtClean="0">
                <a:solidFill>
                  <a:schemeClr val="bg1"/>
                </a:solidFill>
                <a:latin typeface="Calibri" pitchFamily="34" charset="0"/>
                <a:cs typeface="Calibri" pitchFamily="34" charset="0"/>
              </a:rPr>
              <a:t>all</a:t>
            </a:r>
            <a:r>
              <a:rPr lang="en-CA" sz="2800" b="1" dirty="0" smtClean="0">
                <a:solidFill>
                  <a:schemeClr val="bg1"/>
                </a:solidFill>
                <a:latin typeface="Calibri" pitchFamily="34" charset="0"/>
                <a:cs typeface="Calibri" pitchFamily="34" charset="0"/>
              </a:rPr>
              <a:t> things?” Rom 8:31-32</a:t>
            </a:r>
            <a:endParaRPr lang="en-CA" sz="2800" b="1" dirty="0">
              <a:solidFill>
                <a:schemeClr val="bg1"/>
              </a:solidFill>
              <a:latin typeface="Calibri" pitchFamily="34" charset="0"/>
            </a:endParaRPr>
          </a:p>
        </p:txBody>
      </p:sp>
      <p:sp>
        <p:nvSpPr>
          <p:cNvPr id="39" name="TextBox 38"/>
          <p:cNvSpPr txBox="1"/>
          <p:nvPr/>
        </p:nvSpPr>
        <p:spPr>
          <a:xfrm>
            <a:off x="164624" y="1268760"/>
            <a:ext cx="2103120" cy="3108543"/>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rPr>
              <a:t>11. blessed </a:t>
            </a:r>
          </a:p>
          <a:p>
            <a:pPr algn="ctr"/>
            <a:r>
              <a:rPr lang="en-US" sz="2800" b="1" dirty="0" smtClean="0">
                <a:solidFill>
                  <a:srgbClr val="FF0000"/>
                </a:solidFill>
                <a:latin typeface="Calibri" pitchFamily="34" charset="0"/>
              </a:rPr>
              <a:t>in Christ </a:t>
            </a:r>
          </a:p>
          <a:p>
            <a:pPr algn="ctr"/>
            <a:r>
              <a:rPr lang="en-US" sz="2800" b="1" dirty="0" smtClean="0">
                <a:solidFill>
                  <a:srgbClr val="FF0000"/>
                </a:solidFill>
                <a:latin typeface="Calibri" pitchFamily="34" charset="0"/>
              </a:rPr>
              <a:t>with every spiritual blessing.</a:t>
            </a:r>
          </a:p>
          <a:p>
            <a:pPr algn="ctr"/>
            <a:r>
              <a:rPr lang="en-US" sz="2800" b="1" dirty="0" smtClean="0">
                <a:solidFill>
                  <a:srgbClr val="FF0000"/>
                </a:solidFill>
                <a:latin typeface="Calibri" pitchFamily="34" charset="0"/>
              </a:rPr>
              <a:t>Thank you, Lord!</a:t>
            </a:r>
            <a:endParaRPr lang="en-CA"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66FF66"/>
        </a:solidFill>
        <a:effectLst/>
      </p:bgPr>
    </p:bg>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72008" y="1268760"/>
            <a:ext cx="7164288" cy="1295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spc="-30"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spc="-30" normalizeH="0" baseline="0" dirty="0" smtClean="0">
                <a:ln>
                  <a:noFill/>
                </a:ln>
                <a:effectLst/>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in Christ and Christ in us        in the Spirit and the Spirit in us, made God’s temple       in God the Father and the Father in 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immersed in Father, Son, and Spirit               Father, Son, and Spirit fellowship with us                 access to God and his grace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answered prayer              grace at the throne of grace            every need supplied             the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Christ our High Priest intercedes as mediator                                                      Christ our High Priest advocates in our defense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immersed into Christ and his death and resurrection                                                united with Christ in death and resurrection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old self crucified buried</a:t>
            </a:r>
            <a:r>
              <a:rPr lang="en-CA" altLang="ko-KR" sz="1200" b="1" spc="-30" dirty="0" smtClean="0">
                <a:solidFill>
                  <a:schemeClr val="bg1"/>
                </a:solidFill>
                <a:latin typeface="Arial Narrow" pitchFamily="34" charset="0"/>
                <a:ea typeface="Malgun Gothic" pitchFamily="34" charset="-127"/>
                <a:cs typeface="Calibri" pitchFamily="34" charset="0"/>
              </a:rPr>
              <a:t> with Christ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new self raised alive with Christ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under Christ, abundant grace        slaves of Christ not sin          joined to Christ         </a:t>
            </a:r>
            <a:r>
              <a:rPr lang="en-CA" altLang="ko-KR" sz="1200" b="1" spc="-30" dirty="0" smtClean="0">
                <a:solidFill>
                  <a:schemeClr val="bg1"/>
                </a:solidFill>
                <a:latin typeface="Arial Narrow" pitchFamily="34" charset="0"/>
                <a:ea typeface="Malgun Gothic" pitchFamily="34" charset="-127"/>
                <a:cs typeface="Calibri" pitchFamily="34" charset="0"/>
              </a:rPr>
              <a:t>one with Christ         seated with Christ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hidden with Christ in God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released from law, married to Christ    under law of the Spirit    </a:t>
            </a:r>
            <a:r>
              <a:rPr kumimoji="0" lang="en-CA" altLang="ko-KR" sz="1200" b="1" i="0" u="none" strike="noStrike" cap="none" spc="-30" normalizeH="0" baseline="0" dirty="0" err="1" smtClean="0">
                <a:ln>
                  <a:noFill/>
                </a:ln>
                <a:solidFill>
                  <a:schemeClr val="bg1"/>
                </a:solidFill>
                <a:effectLst/>
                <a:latin typeface="Arial Narrow" pitchFamily="34" charset="0"/>
                <a:ea typeface="Malgun Gothic" pitchFamily="34" charset="-127"/>
                <a:cs typeface="Calibri" pitchFamily="34" charset="0"/>
              </a:rPr>
              <a:t>Spirit</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and God’s love poured out </a:t>
            </a:r>
          </a:p>
        </p:txBody>
      </p:sp>
      <p:sp>
        <p:nvSpPr>
          <p:cNvPr id="4" name="Text Box 5"/>
          <p:cNvSpPr txBox="1">
            <a:spLocks noChangeArrowheads="1"/>
          </p:cNvSpPr>
          <p:nvPr/>
        </p:nvSpPr>
        <p:spPr bwMode="auto">
          <a:xfrm>
            <a:off x="1752600" y="2492896"/>
            <a:ext cx="3657600" cy="419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fontAlgn="base">
              <a:lnSpc>
                <a:spcPts val="1200"/>
              </a:lnSpc>
              <a:spcBef>
                <a:spcPct val="0"/>
              </a:spcBef>
            </a:pPr>
            <a:r>
              <a:rPr lang="en-CA" altLang="ko-KR" sz="1200" b="1" spc="-30" dirty="0" smtClean="0">
                <a:latin typeface="Arial Narrow" pitchFamily="34" charset="0"/>
                <a:ea typeface="Malgun Gothic" pitchFamily="34" charset="-127"/>
                <a:cs typeface="Calibri" pitchFamily="34" charset="0"/>
              </a:rPr>
              <a:t> </a:t>
            </a:r>
            <a:r>
              <a:rPr lang="en-CA" altLang="ko-KR" sz="1200" b="1" spc="-30" dirty="0" smtClean="0">
                <a:solidFill>
                  <a:schemeClr val="bg1"/>
                </a:solidFill>
                <a:latin typeface="Arial Narrow" pitchFamily="34" charset="0"/>
                <a:ea typeface="Malgun Gothic" pitchFamily="34" charset="-127"/>
                <a:cs typeface="Calibri" pitchFamily="34" charset="0"/>
              </a:rPr>
              <a:t>born of the Spirit                           given, receive, have the Spirit    </a:t>
            </a:r>
          </a:p>
          <a:p>
            <a:pPr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rivers of living water of the Spirit             immersed in the Spirit </a:t>
            </a:r>
          </a:p>
          <a:p>
            <a:pPr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Spirit comes on, falls on us   Spirit power to be ambassadors    anointed and sealed with the Spirit    guarantee of the Spirit   </a:t>
            </a:r>
          </a:p>
          <a:p>
            <a:pPr lvl="0"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Spirit of truth helps, teaches    Spirit leads and sanctifies    Spirit gifts for service                        Holy Spirit fills        </a:t>
            </a:r>
          </a:p>
          <a:p>
            <a:pPr lvl="0"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circumcised</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by Christ, set apart in the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immeasurably  great  power  of the Spirit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God’s  workmanship created in Christ</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l</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ed    in   triumph</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nd</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t>
            </a:r>
            <a:r>
              <a:rPr kumimoji="0" lang="en-CA" altLang="ko-KR" sz="1200" b="1" i="1" u="none" strike="noStrike" cap="none" spc="-30" normalizeH="0" dirty="0" err="1" smtClean="0">
                <a:ln>
                  <a:noFill/>
                </a:ln>
                <a:solidFill>
                  <a:schemeClr val="bg1"/>
                </a:solidFill>
                <a:effectLst/>
                <a:latin typeface="Arial Narrow" pitchFamily="34" charset="0"/>
                <a:ea typeface="Malgun Gothic" pitchFamily="34" charset="-127"/>
                <a:cs typeface="Calibri" pitchFamily="34" charset="0"/>
              </a:rPr>
              <a:t>nike</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m</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embers        of      Christ’s         body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brothers                 and                sisters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branches          in          Christ’s       vine</a:t>
            </a:r>
          </a:p>
          <a:p>
            <a:pPr marL="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chosen race</a:t>
            </a: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royal priesthood</a:t>
            </a:r>
          </a:p>
          <a:p>
            <a:pPr marL="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holy nation,                 God’s possession</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t>
            </a:r>
          </a:p>
          <a:p>
            <a:pPr marL="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God’s people   fellow citizens with saints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members   of   the   household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citizenship in heaven             hope of glory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inheritance,    heirs of God,       fellow heirs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with Christ at death                  made perfect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glorified         to         be          like           Jesus</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brought  s</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afely  into  the  heavenly  kingdom</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enter joy of Lord                delivered from wrath</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God’s       good       work       completed    in      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resurrection body like Jesus    married to the Lamb</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every tear wiped away    see God’s face</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loved       and       saved       in       the       New       Covenant</a:t>
            </a:r>
            <a:endParaRPr kumimoji="0" lang="en-US" sz="1200" b="1" i="0" u="none" strike="noStrike" cap="none" spc="-30" normalizeH="0" baseline="0" dirty="0" smtClean="0">
              <a:ln>
                <a:noFill/>
              </a:ln>
              <a:solidFill>
                <a:schemeClr val="bg1"/>
              </a:solidFill>
              <a:effectLst/>
              <a:latin typeface="Arial Narrow" pitchFamily="34" charset="0"/>
              <a:cs typeface="Calibri" pitchFamily="34" charset="0"/>
            </a:endParaRPr>
          </a:p>
        </p:txBody>
      </p:sp>
      <p:sp>
        <p:nvSpPr>
          <p:cNvPr id="6" name="Text Box 1"/>
          <p:cNvSpPr txBox="1">
            <a:spLocks noChangeArrowheads="1"/>
          </p:cNvSpPr>
          <p:nvPr/>
        </p:nvSpPr>
        <p:spPr bwMode="auto">
          <a:xfrm>
            <a:off x="-19050" y="6254750"/>
            <a:ext cx="1771650" cy="222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effectLst/>
                <a:latin typeface="Arial Narrow" pitchFamily="34" charset="0"/>
                <a:ea typeface="Malgun Gothic" pitchFamily="34" charset="-127"/>
                <a:cs typeface="Arial" pitchFamily="34" charset="0"/>
              </a:rPr>
              <a:t>johncrozieris@gmail.com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effectLst/>
                <a:latin typeface="Arial Narrow" pitchFamily="34" charset="0"/>
                <a:ea typeface="Malgun Gothic" pitchFamily="34" charset="-127"/>
                <a:cs typeface="Arial" pitchFamily="34" charset="0"/>
              </a:rPr>
              <a:t>© 2020</a:t>
            </a:r>
            <a:endParaRPr kumimoji="0" lang="en-US" sz="1000" b="0" i="0" u="none" strike="noStrike" cap="none" normalizeH="0" baseline="0" dirty="0" smtClean="0">
              <a:ln>
                <a:noFill/>
              </a:ln>
              <a:effectLst/>
              <a:latin typeface="Arial Narrow"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dirty="0" smtClean="0">
              <a:ln>
                <a:noFill/>
              </a:ln>
              <a:effectLst/>
              <a:latin typeface="Arial Narrow" pitchFamily="34" charset="0"/>
              <a:cs typeface="Arial" pitchFamily="34" charset="0"/>
            </a:endParaRPr>
          </a:p>
        </p:txBody>
      </p:sp>
      <p:sp>
        <p:nvSpPr>
          <p:cNvPr id="8" name="Title 1"/>
          <p:cNvSpPr txBox="1">
            <a:spLocks/>
          </p:cNvSpPr>
          <p:nvPr/>
        </p:nvSpPr>
        <p:spPr>
          <a:xfrm>
            <a:off x="7086600" y="0"/>
            <a:ext cx="2057400" cy="6858000"/>
          </a:xfrm>
          <a:prstGeom prst="rect">
            <a:avLst/>
          </a:prstGeom>
          <a:solidFill>
            <a:srgbClr val="FFFF00"/>
          </a:solidFill>
        </p:spPr>
        <p:txBody>
          <a:bodyPr/>
          <a:lstStyle/>
          <a:p>
            <a:pPr marL="0" marR="0" lvl="0" indent="0" algn="ctr" defTabSz="914400" rtl="0" eaLnBrk="1" fontAlgn="auto" latinLnBrk="0" hangingPunct="1">
              <a:spcBef>
                <a:spcPct val="0"/>
              </a:spcBef>
              <a:spcAft>
                <a:spcPts val="0"/>
              </a:spcAft>
              <a:buClrTx/>
              <a:buSzTx/>
              <a:buFontTx/>
              <a:buNone/>
              <a:tabLst/>
              <a:defRPr/>
            </a:pPr>
            <a:endParaRPr kumimoji="0" lang="en-CA" sz="800" b="1" i="0" u="none" strike="noStrike" kern="1200" cap="none" spc="0" normalizeH="0" baseline="0" noProof="0" dirty="0" smtClean="0">
              <a:ln>
                <a:noFill/>
              </a:ln>
              <a:solidFill>
                <a:schemeClr val="tx1"/>
              </a:solidFill>
              <a:effectLst/>
              <a:uLnTx/>
              <a:uFillTx/>
              <a:latin typeface="Calibri" pitchFamily="34" charset="0"/>
              <a:ea typeface="+mj-ea"/>
              <a:cs typeface="+mj-cs"/>
            </a:endParaRPr>
          </a:p>
          <a:p>
            <a:pPr lvl="0" algn="ctr" fontAlgn="auto">
              <a:lnSpc>
                <a:spcPts val="2600"/>
              </a:lnSpc>
              <a:spcAft>
                <a:spcPts val="0"/>
              </a:spcAft>
              <a:defRPr/>
            </a:pPr>
            <a:r>
              <a:rPr lang="en-CA" sz="2600" b="1" spc="-30" dirty="0" smtClean="0">
                <a:solidFill>
                  <a:schemeClr val="bg1"/>
                </a:solidFill>
                <a:latin typeface="Calibri" pitchFamily="34" charset="0"/>
              </a:rPr>
              <a:t>Lord, we praise you that the fullness of your blessing is given </a:t>
            </a:r>
          </a:p>
          <a:p>
            <a:pPr lvl="0" algn="ctr" fontAlgn="auto">
              <a:lnSpc>
                <a:spcPts val="2600"/>
              </a:lnSpc>
              <a:spcAft>
                <a:spcPts val="0"/>
              </a:spcAft>
              <a:defRPr/>
            </a:pPr>
            <a:r>
              <a:rPr lang="en-CA" sz="2600" b="1" spc="-30" dirty="0" smtClean="0">
                <a:solidFill>
                  <a:schemeClr val="bg1"/>
                </a:solidFill>
                <a:latin typeface="Calibri" pitchFamily="34" charset="0"/>
              </a:rPr>
              <a:t>in Christ </a:t>
            </a:r>
            <a:br>
              <a:rPr lang="en-CA" sz="2600" b="1" spc="-30" dirty="0" smtClean="0">
                <a:solidFill>
                  <a:schemeClr val="bg1"/>
                </a:solidFill>
                <a:latin typeface="Calibri" pitchFamily="34" charset="0"/>
              </a:rPr>
            </a:br>
            <a:r>
              <a:rPr lang="en-CA" sz="2600" b="1" spc="-30" dirty="0" smtClean="0">
                <a:solidFill>
                  <a:schemeClr val="bg1"/>
                </a:solidFill>
                <a:latin typeface="Calibri" pitchFamily="34" charset="0"/>
              </a:rPr>
              <a:t>by faith in what Christ has DONE, and not by things we DO. </a:t>
            </a:r>
            <a:br>
              <a:rPr lang="en-CA" sz="2600" b="1" spc="-30" dirty="0" smtClean="0">
                <a:solidFill>
                  <a:schemeClr val="bg1"/>
                </a:solidFill>
                <a:latin typeface="Calibri" pitchFamily="34" charset="0"/>
              </a:rPr>
            </a:br>
            <a:r>
              <a:rPr lang="en-CA" sz="2600" b="1" spc="-30" dirty="0" smtClean="0">
                <a:solidFill>
                  <a:schemeClr val="bg1"/>
                </a:solidFill>
                <a:latin typeface="Calibri" pitchFamily="34" charset="0"/>
              </a:rPr>
              <a:t>It is finished!</a:t>
            </a:r>
            <a:br>
              <a:rPr lang="en-CA" sz="2600" b="1" spc="-30" dirty="0" smtClean="0">
                <a:solidFill>
                  <a:schemeClr val="bg1"/>
                </a:solidFill>
                <a:latin typeface="Calibri" pitchFamily="34" charset="0"/>
              </a:rPr>
            </a:br>
            <a:r>
              <a:rPr lang="en-CA" sz="2600" b="1" spc="-30" dirty="0" smtClean="0">
                <a:solidFill>
                  <a:schemeClr val="bg1"/>
                </a:solidFill>
                <a:latin typeface="Calibri" pitchFamily="34" charset="0"/>
              </a:rPr>
              <a:t>We rest in Christ and his finished work rather than DO, DO, DO </a:t>
            </a:r>
            <a:br>
              <a:rPr lang="en-CA" sz="2600" b="1" spc="-30" dirty="0" smtClean="0">
                <a:solidFill>
                  <a:schemeClr val="bg1"/>
                </a:solidFill>
                <a:latin typeface="Calibri" pitchFamily="34" charset="0"/>
              </a:rPr>
            </a:br>
            <a:r>
              <a:rPr lang="en-CA" sz="2600" b="1" spc="-30" dirty="0" smtClean="0">
                <a:solidFill>
                  <a:schemeClr val="bg1"/>
                </a:solidFill>
                <a:latin typeface="Calibri" pitchFamily="34" charset="0"/>
              </a:rPr>
              <a:t>to earn your blessing.</a:t>
            </a:r>
            <a:endParaRPr kumimoji="0" lang="en-CA" sz="2600" b="1" i="0" u="none" strike="noStrike" kern="1200" cap="none" spc="-30" normalizeH="0" noProof="0" dirty="0">
              <a:ln>
                <a:noFill/>
              </a:ln>
              <a:solidFill>
                <a:schemeClr val="tx1"/>
              </a:solidFill>
              <a:effectLst/>
              <a:uLnTx/>
              <a:uFillTx/>
              <a:latin typeface="Calibri" pitchFamily="34" charset="0"/>
              <a:ea typeface="+mj-ea"/>
              <a:cs typeface="+mj-cs"/>
            </a:endParaRPr>
          </a:p>
        </p:txBody>
      </p:sp>
      <p:sp>
        <p:nvSpPr>
          <p:cNvPr id="9" name="Text Box 5"/>
          <p:cNvSpPr txBox="1">
            <a:spLocks noChangeArrowheads="1"/>
          </p:cNvSpPr>
          <p:nvPr/>
        </p:nvSpPr>
        <p:spPr bwMode="auto">
          <a:xfrm>
            <a:off x="1907704" y="185639"/>
            <a:ext cx="3240360" cy="1227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justified, ri</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ghteous in Christ,     ransomed, redeemed  Passover Lamb, propitiation, sin atoned, wrath turned   forgiven          peace           reconciled            eternal life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adopted</a:t>
            </a:r>
            <a:r>
              <a:rPr kumimoji="0" lang="en-CA" altLang="ko-KR" sz="8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sons              accepted              filled, complete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blessed with all blessing                  Christ our wisdom </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Arial Narrow" pitchFamily="34" charset="0"/>
                <a:ea typeface="Malgun Gothic" pitchFamily="34" charset="-127"/>
                <a:cs typeface="Calibri" pitchFamily="34" charset="0"/>
              </a:rPr>
              <a:t>r</a:t>
            </a:r>
            <a:r>
              <a:rPr kumimoji="0" lang="en-CA" altLang="ko-KR" sz="1200" b="1" i="0" u="none" strike="noStrike" cap="none" normalizeH="0" baseline="0" dirty="0" smtClean="0">
                <a:ln>
                  <a:noFill/>
                </a:ln>
                <a:solidFill>
                  <a:schemeClr val="bg1"/>
                </a:solidFill>
                <a:effectLst/>
                <a:latin typeface="Arial Narrow" pitchFamily="34" charset="0"/>
                <a:ea typeface="Malgun Gothic" pitchFamily="34" charset="-127"/>
                <a:cs typeface="Calibri" pitchFamily="34" charset="0"/>
              </a:rPr>
              <a:t>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delivered from darkness to light of kingdom of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a:t>
            </a:r>
            <a:endParaRPr kumimoji="0" lang="en-US" sz="1200" b="1" i="0" u="none" strike="noStrike" cap="none" spc="-30" normalizeH="0" baseline="0" dirty="0" smtClean="0">
              <a:ln>
                <a:noFill/>
              </a:ln>
              <a:solidFill>
                <a:schemeClr val="bg1"/>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66FF66"/>
        </a:solidFill>
        <a:effectLst/>
      </p:bgPr>
    </p:bg>
    <p:spTree>
      <p:nvGrpSpPr>
        <p:cNvPr id="1" name=""/>
        <p:cNvGrpSpPr/>
        <p:nvPr/>
      </p:nvGrpSpPr>
      <p:grpSpPr>
        <a:xfrm>
          <a:off x="0" y="0"/>
          <a:ext cx="0" cy="0"/>
          <a:chOff x="0" y="0"/>
          <a:chExt cx="0" cy="0"/>
        </a:xfrm>
      </p:grpSpPr>
      <p:pic>
        <p:nvPicPr>
          <p:cNvPr id="6" name="Picture 5" descr="Jesus circle.gif"/>
          <p:cNvPicPr>
            <a:picLocks noChangeAspect="1"/>
          </p:cNvPicPr>
          <p:nvPr/>
        </p:nvPicPr>
        <p:blipFill>
          <a:blip r:embed="rId2" cstate="print"/>
          <a:srcRect l="5962" t="2751" r="5962" b="12201"/>
          <a:stretch>
            <a:fillRect/>
          </a:stretch>
        </p:blipFill>
        <p:spPr>
          <a:xfrm>
            <a:off x="72008" y="110738"/>
            <a:ext cx="6804248" cy="6702638"/>
          </a:xfrm>
          <a:prstGeom prst="ellipse">
            <a:avLst/>
          </a:prstGeom>
        </p:spPr>
      </p:pic>
      <p:sp>
        <p:nvSpPr>
          <p:cNvPr id="27" name="TextBox 8"/>
          <p:cNvSpPr txBox="1">
            <a:spLocks noChangeArrowheads="1"/>
          </p:cNvSpPr>
          <p:nvPr/>
        </p:nvSpPr>
        <p:spPr bwMode="auto">
          <a:xfrm>
            <a:off x="-36512" y="6505599"/>
            <a:ext cx="2720344" cy="307777"/>
          </a:xfrm>
          <a:prstGeom prst="rect">
            <a:avLst/>
          </a:prstGeom>
          <a:noFill/>
          <a:ln w="9525">
            <a:noFill/>
            <a:miter lim="800000"/>
            <a:headEnd/>
            <a:tailEnd/>
          </a:ln>
        </p:spPr>
        <p:txBody>
          <a:bodyPr wrap="square">
            <a:spAutoFit/>
          </a:bodyPr>
          <a:lstStyle/>
          <a:p>
            <a:pPr algn="ctr">
              <a:defRPr/>
            </a:pPr>
            <a:r>
              <a:rPr lang="en-CA" altLang="ko-KR" sz="1400" dirty="0" smtClean="0">
                <a:solidFill>
                  <a:srgbClr val="00B0F0"/>
                </a:solidFill>
              </a:rPr>
              <a:t>©</a:t>
            </a:r>
            <a:r>
              <a:rPr lang="en-CA" altLang="ko-KR" sz="1000" dirty="0" smtClean="0">
                <a:solidFill>
                  <a:srgbClr val="00B0F0"/>
                </a:solidFill>
              </a:rPr>
              <a:t> </a:t>
            </a:r>
            <a:r>
              <a:rPr lang="en-CA" sz="1000" dirty="0" smtClean="0">
                <a:solidFill>
                  <a:srgbClr val="00B0F0"/>
                </a:solidFill>
              </a:rPr>
              <a:t>GospelGifs.com  used with permission</a:t>
            </a:r>
            <a:endParaRPr lang="en-CA" sz="1000" dirty="0">
              <a:solidFill>
                <a:srgbClr val="00B0F0"/>
              </a:solidFill>
            </a:endParaRPr>
          </a:p>
        </p:txBody>
      </p:sp>
      <p:sp>
        <p:nvSpPr>
          <p:cNvPr id="8" name="Text Box 5"/>
          <p:cNvSpPr txBox="1">
            <a:spLocks noChangeArrowheads="1"/>
          </p:cNvSpPr>
          <p:nvPr/>
        </p:nvSpPr>
        <p:spPr bwMode="auto">
          <a:xfrm>
            <a:off x="-108520" y="1772816"/>
            <a:ext cx="7132320" cy="44805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ctr">
              <a:lnSpc>
                <a:spcPts val="1200"/>
              </a:lnSpc>
              <a:spcAft>
                <a:spcPts val="0"/>
              </a:spcAft>
            </a:pPr>
            <a:r>
              <a:rPr lang="en-CA" altLang="ko-KR" sz="1200" b="1" dirty="0" smtClean="0">
                <a:solidFill>
                  <a:srgbClr val="FF0000"/>
                </a:solidFill>
                <a:latin typeface="Calibri" pitchFamily="34" charset="0"/>
                <a:ea typeface="Malgun Gothic" pitchFamily="34" charset="-127"/>
                <a:cs typeface="Calibri" pitchFamily="34" charset="0"/>
              </a:rPr>
              <a:t>justified in Christ the righteousness of God</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ransomed, redeemed    Passover Lamb, sin atoned, wrath turned</a:t>
            </a:r>
          </a:p>
          <a:p>
            <a:pPr lvl="0">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forgiven     peace with God      reconciled     eternal life     adopted sons</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welcomed, accepted              filled, complete        blessed with every blessing   </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Christ our wisdom from God,  righteousness  and  sanctification  and  redemption</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delivered from the domain of darkness into the light of the kingdom of the beloved Son </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in Christ and Christ in us                          in the Spirit and the Spirit in us, made God’s temple</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in God the Father and the Father in us                                      immersed in Father, Son, and Spirit</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Father, Son, and Spirit fellowship with us             access to God and his grace          answered prayer                                                                                              </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grace at the throne of grace               every need supplied            Holy Spirit prays for us, helps us pray</a:t>
            </a:r>
          </a:p>
          <a:p>
            <a:pPr lvl="0">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Christ our High Priest intercedes as mediator                </a:t>
            </a:r>
            <a:r>
              <a:rPr lang="en-CA" altLang="ko-KR" sz="800" dirty="0" smtClean="0">
                <a:solidFill>
                  <a:srgbClr val="FF0000"/>
                </a:solidFill>
                <a:latin typeface="Calibri" pitchFamily="34" charset="0"/>
                <a:ea typeface="Malgun Gothic" pitchFamily="34" charset="-127"/>
                <a:cs typeface="Calibri" pitchFamily="34" charset="0"/>
              </a:rPr>
              <a:t>    </a:t>
            </a:r>
            <a:r>
              <a:rPr lang="en-CA" altLang="ko-KR" sz="1200" dirty="0" smtClean="0">
                <a:solidFill>
                  <a:srgbClr val="FF0000"/>
                </a:solidFill>
                <a:latin typeface="Calibri" pitchFamily="34" charset="0"/>
                <a:ea typeface="Malgun Gothic" pitchFamily="34" charset="-127"/>
                <a:cs typeface="Calibri" pitchFamily="34" charset="0"/>
              </a:rPr>
              <a:t>Christ our High Priest advocates in our defense</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a:t>
            </a:r>
            <a:r>
              <a:rPr lang="en-CA" altLang="ko-KR" sz="800" dirty="0" smtClean="0">
                <a:solidFill>
                  <a:srgbClr val="FF0000"/>
                </a:solidFill>
                <a:latin typeface="Calibri" pitchFamily="34" charset="0"/>
                <a:ea typeface="Malgun Gothic" pitchFamily="34" charset="-127"/>
                <a:cs typeface="Calibri" pitchFamily="34" charset="0"/>
              </a:rPr>
              <a:t> </a:t>
            </a:r>
            <a:r>
              <a:rPr lang="en-CA" altLang="ko-KR" sz="1200" dirty="0" smtClean="0">
                <a:solidFill>
                  <a:srgbClr val="FF0000"/>
                </a:solidFill>
                <a:latin typeface="Calibri" pitchFamily="34" charset="0"/>
                <a:ea typeface="Malgun Gothic" pitchFamily="34" charset="-127"/>
                <a:cs typeface="Calibri" pitchFamily="34" charset="0"/>
              </a:rPr>
              <a:t>immersed into Christ and his death and resurrection              united with Christ in death and resurrection</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old self crucified and buried with Christ          new self raised and alive with Christ             set free from sin</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instrument for righteousness    under Christ, abundant grace    slaves of Christ not sin         joined to Christ </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one with Christ     seated with Christ       hidden with Christ in God        released from law, married to Christ </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under law of the Spirit    </a:t>
            </a:r>
            <a:r>
              <a:rPr lang="en-CA" altLang="ko-KR" sz="800" dirty="0" smtClean="0">
                <a:solidFill>
                  <a:srgbClr val="FF0000"/>
                </a:solidFill>
                <a:latin typeface="Calibri" pitchFamily="34" charset="0"/>
                <a:ea typeface="Malgun Gothic" pitchFamily="34" charset="-127"/>
                <a:cs typeface="Calibri" pitchFamily="34" charset="0"/>
              </a:rPr>
              <a:t> </a:t>
            </a:r>
            <a:r>
              <a:rPr lang="en-CA" altLang="ko-KR" sz="1200" dirty="0" smtClean="0">
                <a:solidFill>
                  <a:srgbClr val="FF0000"/>
                </a:solidFill>
                <a:latin typeface="Calibri" pitchFamily="34" charset="0"/>
                <a:ea typeface="Malgun Gothic" pitchFamily="34" charset="-127"/>
                <a:cs typeface="Calibri" pitchFamily="34" charset="0"/>
              </a:rPr>
              <a:t>Spirit and God’s love poured out      born of the Spirit    given, receive, have Spirit</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rivers living water of Spirit </a:t>
            </a:r>
            <a:r>
              <a:rPr lang="en-CA" altLang="ko-KR" sz="600" dirty="0" smtClean="0">
                <a:solidFill>
                  <a:srgbClr val="FF0000"/>
                </a:solidFill>
                <a:latin typeface="Calibri" pitchFamily="34" charset="0"/>
                <a:ea typeface="Malgun Gothic" pitchFamily="34" charset="-127"/>
                <a:cs typeface="Calibri" pitchFamily="34" charset="0"/>
              </a:rPr>
              <a:t> </a:t>
            </a:r>
            <a:r>
              <a:rPr lang="en-CA" altLang="ko-KR" sz="1200" dirty="0" smtClean="0">
                <a:solidFill>
                  <a:srgbClr val="FF0000"/>
                </a:solidFill>
                <a:latin typeface="Calibri" pitchFamily="34" charset="0"/>
                <a:ea typeface="Malgun Gothic" pitchFamily="34" charset="-127"/>
                <a:cs typeface="Calibri" pitchFamily="34" charset="0"/>
              </a:rPr>
              <a:t>immersed in Spirit   </a:t>
            </a:r>
            <a:r>
              <a:rPr lang="en-CA" altLang="ko-KR" sz="1200" dirty="0" err="1" smtClean="0">
                <a:solidFill>
                  <a:srgbClr val="FF0000"/>
                </a:solidFill>
                <a:latin typeface="Calibri" pitchFamily="34" charset="0"/>
                <a:ea typeface="Malgun Gothic" pitchFamily="34" charset="-127"/>
                <a:cs typeface="Calibri" pitchFamily="34" charset="0"/>
              </a:rPr>
              <a:t>Spirit</a:t>
            </a:r>
            <a:r>
              <a:rPr lang="en-CA" altLang="ko-KR" sz="1200" dirty="0" smtClean="0">
                <a:solidFill>
                  <a:srgbClr val="FF0000"/>
                </a:solidFill>
                <a:latin typeface="Calibri" pitchFamily="34" charset="0"/>
                <a:ea typeface="Malgun Gothic" pitchFamily="34" charset="-127"/>
                <a:cs typeface="Calibri" pitchFamily="34" charset="0"/>
              </a:rPr>
              <a:t> comes, falls on us   Spirit power to be ambassadors</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anointed, sealed with Spirit    guarantee of Spirit   </a:t>
            </a:r>
            <a:r>
              <a:rPr lang="en-CA" altLang="ko-KR" sz="1200" dirty="0" err="1" smtClean="0">
                <a:solidFill>
                  <a:srgbClr val="FF0000"/>
                </a:solidFill>
                <a:latin typeface="Calibri" pitchFamily="34" charset="0"/>
                <a:ea typeface="Malgun Gothic" pitchFamily="34" charset="-127"/>
                <a:cs typeface="Calibri" pitchFamily="34" charset="0"/>
              </a:rPr>
              <a:t>Spirit</a:t>
            </a:r>
            <a:r>
              <a:rPr lang="en-CA" altLang="ko-KR" sz="1200" dirty="0" smtClean="0">
                <a:solidFill>
                  <a:srgbClr val="FF0000"/>
                </a:solidFill>
                <a:latin typeface="Calibri" pitchFamily="34" charset="0"/>
                <a:ea typeface="Malgun Gothic" pitchFamily="34" charset="-127"/>
                <a:cs typeface="Calibri" pitchFamily="34" charset="0"/>
              </a:rPr>
              <a:t> of truth helps, teaches    Spirit leads, sanctifies </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Spirit gifts for service     Spirit fills     circumcised, set apart in the Spirit      immeasurably great power</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God’s workmanship   led in triumph + </a:t>
            </a:r>
            <a:r>
              <a:rPr lang="en-CA" altLang="ko-KR" sz="1200" i="1" dirty="0" err="1" smtClean="0">
                <a:solidFill>
                  <a:srgbClr val="FF0000"/>
                </a:solidFill>
                <a:latin typeface="Calibri" pitchFamily="34" charset="0"/>
                <a:ea typeface="Malgun Gothic" pitchFamily="34" charset="-127"/>
                <a:cs typeface="Calibri" pitchFamily="34" charset="0"/>
              </a:rPr>
              <a:t>nike</a:t>
            </a:r>
            <a:r>
              <a:rPr lang="en-CA" altLang="ko-KR" sz="1200" dirty="0" smtClean="0">
                <a:solidFill>
                  <a:srgbClr val="FF0000"/>
                </a:solidFill>
                <a:latin typeface="Calibri" pitchFamily="34" charset="0"/>
                <a:ea typeface="Malgun Gothic" pitchFamily="34" charset="-127"/>
                <a:cs typeface="Calibri" pitchFamily="34" charset="0"/>
              </a:rPr>
              <a:t> victory    members of Christ’s body  brothers and sisters                           branches in Christ’s vine chosen </a:t>
            </a:r>
            <a:r>
              <a:rPr lang="en-CA" altLang="ko-KR" sz="1200" dirty="0" err="1" smtClean="0">
                <a:solidFill>
                  <a:srgbClr val="FF0000"/>
                </a:solidFill>
                <a:latin typeface="Calibri" pitchFamily="34" charset="0"/>
                <a:ea typeface="Malgun Gothic" pitchFamily="34" charset="-127"/>
                <a:cs typeface="Calibri" pitchFamily="34" charset="0"/>
              </a:rPr>
              <a:t>race,royal</a:t>
            </a:r>
            <a:r>
              <a:rPr lang="en-CA" altLang="ko-KR" sz="1200" dirty="0" smtClean="0">
                <a:solidFill>
                  <a:srgbClr val="FF0000"/>
                </a:solidFill>
                <a:latin typeface="Calibri" pitchFamily="34" charset="0"/>
                <a:ea typeface="Malgun Gothic" pitchFamily="34" charset="-127"/>
                <a:cs typeface="Calibri" pitchFamily="34" charset="0"/>
              </a:rPr>
              <a:t> </a:t>
            </a:r>
            <a:r>
              <a:rPr lang="en-CA" altLang="ko-KR" sz="1200" dirty="0" err="1" smtClean="0">
                <a:solidFill>
                  <a:srgbClr val="FF0000"/>
                </a:solidFill>
                <a:latin typeface="Calibri" pitchFamily="34" charset="0"/>
                <a:ea typeface="Malgun Gothic" pitchFamily="34" charset="-127"/>
                <a:cs typeface="Calibri" pitchFamily="34" charset="0"/>
              </a:rPr>
              <a:t>priesthood,holy</a:t>
            </a:r>
            <a:r>
              <a:rPr lang="en-CA" altLang="ko-KR" sz="1200" dirty="0" smtClean="0">
                <a:solidFill>
                  <a:srgbClr val="FF0000"/>
                </a:solidFill>
                <a:latin typeface="Calibri" pitchFamily="34" charset="0"/>
                <a:ea typeface="Malgun Gothic" pitchFamily="34" charset="-127"/>
                <a:cs typeface="Calibri" pitchFamily="34" charset="0"/>
              </a:rPr>
              <a:t> </a:t>
            </a:r>
            <a:r>
              <a:rPr lang="en-CA" altLang="ko-KR" sz="1200" dirty="0" err="1" smtClean="0">
                <a:solidFill>
                  <a:srgbClr val="FF0000"/>
                </a:solidFill>
                <a:latin typeface="Calibri" pitchFamily="34" charset="0"/>
                <a:ea typeface="Malgun Gothic" pitchFamily="34" charset="-127"/>
                <a:cs typeface="Calibri" pitchFamily="34" charset="0"/>
              </a:rPr>
              <a:t>nation,God’s</a:t>
            </a:r>
            <a:r>
              <a:rPr lang="en-CA" altLang="ko-KR" sz="1200" dirty="0" smtClean="0">
                <a:solidFill>
                  <a:srgbClr val="FF0000"/>
                </a:solidFill>
                <a:latin typeface="Calibri" pitchFamily="34" charset="0"/>
                <a:ea typeface="Malgun Gothic" pitchFamily="34" charset="-127"/>
                <a:cs typeface="Calibri" pitchFamily="34" charset="0"/>
              </a:rPr>
              <a:t> </a:t>
            </a:r>
            <a:r>
              <a:rPr lang="en-CA" altLang="ko-KR" sz="1200" dirty="0" err="1" smtClean="0">
                <a:solidFill>
                  <a:srgbClr val="FF0000"/>
                </a:solidFill>
                <a:latin typeface="Calibri" pitchFamily="34" charset="0"/>
                <a:ea typeface="Malgun Gothic" pitchFamily="34" charset="-127"/>
                <a:cs typeface="Calibri" pitchFamily="34" charset="0"/>
              </a:rPr>
              <a:t>possession,God’s</a:t>
            </a:r>
            <a:r>
              <a:rPr lang="en-CA" altLang="ko-KR" sz="1200" dirty="0" smtClean="0">
                <a:solidFill>
                  <a:srgbClr val="FF0000"/>
                </a:solidFill>
                <a:latin typeface="Calibri" pitchFamily="34" charset="0"/>
                <a:ea typeface="Malgun Gothic" pitchFamily="34" charset="-127"/>
                <a:cs typeface="Calibri" pitchFamily="34" charset="0"/>
              </a:rPr>
              <a:t> people</a:t>
            </a:r>
          </a:p>
          <a:p>
            <a:pPr lvl="0" algn="ctr">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fellow citizens with the saints and members of the household of God</a:t>
            </a:r>
          </a:p>
          <a:p>
            <a:pPr lvl="0">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citizenship in heaven                             hope of glory                 inheritance, heir, fellow heir</a:t>
            </a:r>
          </a:p>
          <a:p>
            <a:pPr lvl="0">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with Christ at death                         made perfect                  glorified to be like Jesus</a:t>
            </a:r>
          </a:p>
          <a:p>
            <a:pPr lvl="0">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into heavenly kingdom           enter joy of Lord               delivered from wrath</a:t>
            </a:r>
          </a:p>
          <a:p>
            <a:pPr lvl="0">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God’s good work completed                     resurrection body like Jesus</a:t>
            </a:r>
          </a:p>
          <a:p>
            <a:pPr lvl="0">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married to the Lamb                           every tear wiped away</a:t>
            </a:r>
          </a:p>
          <a:p>
            <a:pPr lvl="0">
              <a:lnSpc>
                <a:spcPts val="1200"/>
              </a:lnSpc>
              <a:spcAft>
                <a:spcPts val="0"/>
              </a:spcAft>
            </a:pPr>
            <a:r>
              <a:rPr lang="en-CA" altLang="ko-KR" sz="1200" dirty="0" smtClean="0">
                <a:solidFill>
                  <a:srgbClr val="FF0000"/>
                </a:solidFill>
                <a:latin typeface="Calibri" pitchFamily="34" charset="0"/>
                <a:ea typeface="Malgun Gothic" pitchFamily="34" charset="-127"/>
                <a:cs typeface="Calibri" pitchFamily="34" charset="0"/>
              </a:rPr>
              <a:t>                                                        see God’s face                                       reign forever</a:t>
            </a:r>
          </a:p>
          <a:p>
            <a:pPr lvl="0" algn="ctr">
              <a:lnSpc>
                <a:spcPts val="1200"/>
              </a:lnSpc>
              <a:spcAft>
                <a:spcPts val="0"/>
              </a:spcAft>
            </a:pPr>
            <a:r>
              <a:rPr lang="en-CA" altLang="ko-KR" sz="1200" b="1" dirty="0" smtClean="0">
                <a:solidFill>
                  <a:srgbClr val="FF0000"/>
                </a:solidFill>
                <a:latin typeface="Calibri" pitchFamily="34" charset="0"/>
                <a:ea typeface="Malgun Gothic" pitchFamily="34" charset="-127"/>
                <a:cs typeface="Calibri" pitchFamily="34" charset="0"/>
              </a:rPr>
              <a:t>   loved                                                    saved  </a:t>
            </a:r>
          </a:p>
          <a:p>
            <a:pPr lvl="0" algn="ctr">
              <a:lnSpc>
                <a:spcPts val="1200"/>
              </a:lnSpc>
              <a:spcAft>
                <a:spcPts val="0"/>
              </a:spcAft>
            </a:pPr>
            <a:r>
              <a:rPr lang="en-CA" altLang="ko-KR" sz="1200" b="1" dirty="0" smtClean="0">
                <a:solidFill>
                  <a:srgbClr val="FF0000"/>
                </a:solidFill>
                <a:latin typeface="Calibri" pitchFamily="34" charset="0"/>
                <a:ea typeface="Malgun Gothic" pitchFamily="34" charset="-127"/>
                <a:cs typeface="Calibri" pitchFamily="34" charset="0"/>
              </a:rPr>
              <a:t>in the New Covenant</a:t>
            </a:r>
            <a:endParaRPr kumimoji="0" lang="en-US" sz="1400" b="0" i="0" u="none" strike="noStrike" cap="none" normalizeH="0" baseline="0" dirty="0" smtClean="0">
              <a:ln>
                <a:noFill/>
              </a:ln>
              <a:solidFill>
                <a:srgbClr val="FF0000"/>
              </a:solidFill>
              <a:effectLst/>
              <a:latin typeface="Calibri" pitchFamily="34" charset="0"/>
              <a:cs typeface="Calibri" pitchFamily="34" charset="0"/>
            </a:endParaRPr>
          </a:p>
        </p:txBody>
      </p:sp>
      <p:sp>
        <p:nvSpPr>
          <p:cNvPr id="9" name="TextBox 8"/>
          <p:cNvSpPr txBox="1"/>
          <p:nvPr/>
        </p:nvSpPr>
        <p:spPr>
          <a:xfrm>
            <a:off x="4932040" y="116632"/>
            <a:ext cx="4211960" cy="6786473"/>
          </a:xfrm>
          <a:prstGeom prst="rect">
            <a:avLst/>
          </a:prstGeom>
          <a:noFill/>
        </p:spPr>
        <p:txBody>
          <a:bodyPr wrap="square" rtlCol="0">
            <a:spAutoFit/>
          </a:bodyPr>
          <a:lstStyle/>
          <a:p>
            <a:pPr algn="r">
              <a:lnSpc>
                <a:spcPts val="2900"/>
              </a:lnSpc>
            </a:pPr>
            <a:r>
              <a:rPr lang="en-CA" sz="2800" b="1" dirty="0" smtClean="0">
                <a:solidFill>
                  <a:schemeClr val="bg1"/>
                </a:solidFill>
                <a:latin typeface="Calibri" pitchFamily="34" charset="0"/>
              </a:rPr>
              <a:t>Receive me and you receive all I am as </a:t>
            </a:r>
          </a:p>
          <a:p>
            <a:pPr algn="r">
              <a:lnSpc>
                <a:spcPts val="2900"/>
              </a:lnSpc>
            </a:pPr>
            <a:r>
              <a:rPr lang="en-CA" sz="2800" b="1" spc="-20" dirty="0" smtClean="0">
                <a:solidFill>
                  <a:schemeClr val="bg1"/>
                </a:solidFill>
                <a:latin typeface="Calibri" pitchFamily="34" charset="0"/>
              </a:rPr>
              <a:t>your crucified and</a:t>
            </a:r>
            <a:r>
              <a:rPr lang="en-CA" sz="2800" b="1" dirty="0" smtClean="0">
                <a:solidFill>
                  <a:schemeClr val="bg1"/>
                </a:solidFill>
                <a:latin typeface="Calibri" pitchFamily="34" charset="0"/>
              </a:rPr>
              <a:t> </a:t>
            </a:r>
          </a:p>
          <a:p>
            <a:pPr algn="r">
              <a:lnSpc>
                <a:spcPts val="2900"/>
              </a:lnSpc>
            </a:pPr>
            <a:r>
              <a:rPr lang="en-CA" sz="2800" b="1" dirty="0" smtClean="0">
                <a:solidFill>
                  <a:schemeClr val="bg1"/>
                </a:solidFill>
                <a:latin typeface="Calibri" pitchFamily="34" charset="0"/>
              </a:rPr>
              <a:t>reigning Lord and </a:t>
            </a:r>
          </a:p>
          <a:p>
            <a:pPr algn="r">
              <a:lnSpc>
                <a:spcPts val="2900"/>
              </a:lnSpc>
            </a:pPr>
            <a:r>
              <a:rPr lang="en-CA" sz="2800" b="1" dirty="0" smtClean="0">
                <a:solidFill>
                  <a:schemeClr val="bg1"/>
                </a:solidFill>
                <a:latin typeface="Calibri" pitchFamily="34" charset="0"/>
              </a:rPr>
              <a:t>Saviour, the  </a:t>
            </a:r>
          </a:p>
          <a:p>
            <a:pPr algn="r">
              <a:lnSpc>
                <a:spcPts val="2900"/>
              </a:lnSpc>
            </a:pPr>
            <a:r>
              <a:rPr lang="en-CA" sz="2800" b="1" dirty="0" smtClean="0">
                <a:solidFill>
                  <a:schemeClr val="bg1"/>
                </a:solidFill>
                <a:latin typeface="Calibri" pitchFamily="34" charset="0"/>
              </a:rPr>
              <a:t>the fullness of</a:t>
            </a:r>
          </a:p>
          <a:p>
            <a:pPr algn="r">
              <a:lnSpc>
                <a:spcPts val="2900"/>
              </a:lnSpc>
            </a:pPr>
            <a:r>
              <a:rPr lang="en-CA" sz="2800" b="1" dirty="0" smtClean="0">
                <a:solidFill>
                  <a:schemeClr val="bg1"/>
                </a:solidFill>
                <a:latin typeface="Calibri" pitchFamily="34" charset="0"/>
              </a:rPr>
              <a:t>God’s blessing. </a:t>
            </a:r>
          </a:p>
          <a:p>
            <a:pPr algn="r">
              <a:lnSpc>
                <a:spcPts val="2900"/>
              </a:lnSpc>
            </a:pPr>
            <a:r>
              <a:rPr lang="en-CA" sz="2800" b="1" dirty="0" smtClean="0">
                <a:solidFill>
                  <a:schemeClr val="bg1"/>
                </a:solidFill>
                <a:latin typeface="Calibri" pitchFamily="34" charset="0"/>
              </a:rPr>
              <a:t>        Find all in Me   </a:t>
            </a:r>
          </a:p>
          <a:p>
            <a:pPr algn="r">
              <a:lnSpc>
                <a:spcPts val="2900"/>
              </a:lnSpc>
            </a:pPr>
            <a:r>
              <a:rPr lang="en-CA" sz="2800" b="1" dirty="0" smtClean="0">
                <a:solidFill>
                  <a:schemeClr val="bg1"/>
                </a:solidFill>
                <a:latin typeface="Calibri" pitchFamily="34" charset="0"/>
              </a:rPr>
              <a:t>by faith, so </a:t>
            </a:r>
            <a:r>
              <a:rPr lang="en-CA" sz="2800" b="1" spc="-20" dirty="0" smtClean="0">
                <a:solidFill>
                  <a:schemeClr val="bg1"/>
                </a:solidFill>
                <a:latin typeface="Calibri" pitchFamily="34" charset="0"/>
              </a:rPr>
              <a:t> </a:t>
            </a:r>
          </a:p>
          <a:p>
            <a:pPr algn="r">
              <a:lnSpc>
                <a:spcPts val="2900"/>
              </a:lnSpc>
            </a:pPr>
            <a:r>
              <a:rPr lang="en-CA" sz="2800" b="1" spc="-20" dirty="0" smtClean="0">
                <a:solidFill>
                  <a:schemeClr val="bg1"/>
                </a:solidFill>
                <a:latin typeface="Calibri" pitchFamily="34" charset="0"/>
              </a:rPr>
              <a:t>you stop   </a:t>
            </a:r>
          </a:p>
          <a:p>
            <a:pPr algn="r">
              <a:lnSpc>
                <a:spcPts val="2900"/>
              </a:lnSpc>
            </a:pPr>
            <a:r>
              <a:rPr lang="en-CA" sz="2800" b="1" spc="-20" dirty="0" smtClean="0">
                <a:solidFill>
                  <a:schemeClr val="bg1"/>
                </a:solidFill>
                <a:latin typeface="Calibri" pitchFamily="34" charset="0"/>
              </a:rPr>
              <a:t>demanding </a:t>
            </a:r>
          </a:p>
          <a:p>
            <a:pPr algn="r">
              <a:lnSpc>
                <a:spcPts val="2900"/>
              </a:lnSpc>
            </a:pPr>
            <a:r>
              <a:rPr lang="en-CA" sz="2800" b="1" spc="-20" dirty="0" smtClean="0">
                <a:solidFill>
                  <a:schemeClr val="bg1"/>
                </a:solidFill>
                <a:latin typeface="Calibri" pitchFamily="34" charset="0"/>
              </a:rPr>
              <a:t>others serve </a:t>
            </a:r>
          </a:p>
          <a:p>
            <a:pPr algn="r">
              <a:lnSpc>
                <a:spcPts val="2900"/>
              </a:lnSpc>
            </a:pPr>
            <a:r>
              <a:rPr lang="en-CA" sz="2800" b="1" spc="-20" dirty="0" smtClean="0">
                <a:solidFill>
                  <a:schemeClr val="bg1"/>
                </a:solidFill>
                <a:latin typeface="Calibri" pitchFamily="34" charset="0"/>
              </a:rPr>
              <a:t>you and meet</a:t>
            </a:r>
            <a:endParaRPr lang="en-CA" sz="2800" b="1" dirty="0" smtClean="0">
              <a:solidFill>
                <a:schemeClr val="bg1"/>
              </a:solidFill>
              <a:latin typeface="Calibri" pitchFamily="34" charset="0"/>
            </a:endParaRPr>
          </a:p>
          <a:p>
            <a:pPr algn="r">
              <a:lnSpc>
                <a:spcPts val="2900"/>
              </a:lnSpc>
            </a:pPr>
            <a:r>
              <a:rPr lang="en-CA" sz="2800" b="1" dirty="0" smtClean="0">
                <a:solidFill>
                  <a:schemeClr val="bg1"/>
                </a:solidFill>
                <a:latin typeface="Calibri" pitchFamily="34" charset="0"/>
              </a:rPr>
              <a:t>your needs, and  </a:t>
            </a:r>
          </a:p>
          <a:p>
            <a:pPr algn="r">
              <a:lnSpc>
                <a:spcPts val="2900"/>
              </a:lnSpc>
            </a:pPr>
            <a:r>
              <a:rPr lang="en-CA" sz="2800" b="1" dirty="0" smtClean="0">
                <a:solidFill>
                  <a:schemeClr val="bg1"/>
                </a:solidFill>
                <a:latin typeface="Calibri" pitchFamily="34" charset="0"/>
              </a:rPr>
              <a:t>you are freed</a:t>
            </a:r>
          </a:p>
          <a:p>
            <a:pPr algn="r">
              <a:lnSpc>
                <a:spcPts val="2900"/>
              </a:lnSpc>
            </a:pPr>
            <a:r>
              <a:rPr lang="en-CA" sz="2800" b="1" spc="20" dirty="0" smtClean="0">
                <a:solidFill>
                  <a:schemeClr val="bg1"/>
                </a:solidFill>
                <a:latin typeface="Calibri" pitchFamily="34" charset="0"/>
              </a:rPr>
              <a:t>to walk with me  </a:t>
            </a:r>
          </a:p>
          <a:p>
            <a:pPr algn="r">
              <a:lnSpc>
                <a:spcPts val="2900"/>
              </a:lnSpc>
            </a:pPr>
            <a:r>
              <a:rPr lang="en-CA" sz="2800" b="1" spc="20" dirty="0" smtClean="0">
                <a:solidFill>
                  <a:schemeClr val="bg1"/>
                </a:solidFill>
                <a:latin typeface="Calibri" pitchFamily="34" charset="0"/>
              </a:rPr>
              <a:t>in the Spirit in </a:t>
            </a:r>
            <a:r>
              <a:rPr lang="en-CA" sz="2800" b="1" i="1" spc="20" dirty="0" smtClean="0">
                <a:solidFill>
                  <a:schemeClr val="bg1"/>
                </a:solidFill>
                <a:latin typeface="Calibri" pitchFamily="34" charset="0"/>
              </a:rPr>
              <a:t>agape</a:t>
            </a:r>
            <a:r>
              <a:rPr lang="en-CA" sz="2800" b="1" spc="20" dirty="0" smtClean="0">
                <a:solidFill>
                  <a:schemeClr val="bg1"/>
                </a:solidFill>
                <a:latin typeface="Calibri" pitchFamily="34" charset="0"/>
              </a:rPr>
              <a:t> </a:t>
            </a:r>
          </a:p>
          <a:p>
            <a:pPr algn="r">
              <a:lnSpc>
                <a:spcPts val="2900"/>
              </a:lnSpc>
            </a:pPr>
            <a:r>
              <a:rPr lang="en-CA" sz="2800" b="1" spc="20" dirty="0" smtClean="0">
                <a:solidFill>
                  <a:schemeClr val="bg1"/>
                </a:solidFill>
                <a:latin typeface="Calibri" pitchFamily="34" charset="0"/>
              </a:rPr>
              <a:t>love serving others.</a:t>
            </a:r>
            <a:endParaRPr lang="en-CA" sz="2800" dirty="0">
              <a:solidFill>
                <a:schemeClr val="bg1"/>
              </a:solidFill>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justified English.png"/>
          <p:cNvPicPr>
            <a:picLocks noChangeAspect="1"/>
          </p:cNvPicPr>
          <p:nvPr/>
        </p:nvPicPr>
        <p:blipFill>
          <a:blip r:embed="rId2" cstate="print"/>
          <a:stretch>
            <a:fillRect/>
          </a:stretch>
        </p:blipFill>
        <p:spPr>
          <a:xfrm>
            <a:off x="72578" y="188640"/>
            <a:ext cx="3017520" cy="2481353"/>
          </a:xfrm>
          <a:prstGeom prst="rect">
            <a:avLst/>
          </a:prstGeom>
        </p:spPr>
      </p:pic>
      <p:pic>
        <p:nvPicPr>
          <p:cNvPr id="23" name="Picture 22" descr="lord-jesus-christ-coming-293608.gif"/>
          <p:cNvPicPr>
            <a:picLocks noChangeAspect="1"/>
          </p:cNvPicPr>
          <p:nvPr/>
        </p:nvPicPr>
        <p:blipFill>
          <a:blip r:embed="rId3" cstate="print"/>
          <a:srcRect b="38035"/>
          <a:stretch>
            <a:fillRect/>
          </a:stretch>
        </p:blipFill>
        <p:spPr>
          <a:xfrm>
            <a:off x="6228184" y="44624"/>
            <a:ext cx="2871216" cy="2491342"/>
          </a:xfrm>
          <a:prstGeom prst="rect">
            <a:avLst/>
          </a:prstGeom>
        </p:spPr>
      </p:pic>
      <p:sp>
        <p:nvSpPr>
          <p:cNvPr id="1028"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CA" dirty="0"/>
          </a:p>
        </p:txBody>
      </p:sp>
      <p:pic>
        <p:nvPicPr>
          <p:cNvPr id="1030" name="Picture 12" descr="Resurrection pic by Yoon Namsun.jpg"/>
          <p:cNvPicPr>
            <a:picLocks noChangeAspect="1"/>
          </p:cNvPicPr>
          <p:nvPr/>
        </p:nvPicPr>
        <p:blipFill>
          <a:blip r:embed="rId4" cstate="print"/>
          <a:srcRect t="2809" r="7508"/>
          <a:stretch>
            <a:fillRect/>
          </a:stretch>
        </p:blipFill>
        <p:spPr bwMode="auto">
          <a:xfrm>
            <a:off x="3131840" y="44624"/>
            <a:ext cx="3096344" cy="2491596"/>
          </a:xfrm>
          <a:prstGeom prst="rect">
            <a:avLst/>
          </a:prstGeom>
          <a:noFill/>
          <a:ln w="9525">
            <a:noFill/>
            <a:miter lim="800000"/>
            <a:headEnd/>
            <a:tailEnd/>
          </a:ln>
        </p:spPr>
      </p:pic>
      <p:sp>
        <p:nvSpPr>
          <p:cNvPr id="14" name="Title 1"/>
          <p:cNvSpPr txBox="1">
            <a:spLocks/>
          </p:cNvSpPr>
          <p:nvPr/>
        </p:nvSpPr>
        <p:spPr bwMode="auto">
          <a:xfrm>
            <a:off x="3131840" y="1853952"/>
            <a:ext cx="3096344" cy="782960"/>
          </a:xfrm>
          <a:prstGeom prst="rect">
            <a:avLst/>
          </a:prstGeom>
          <a:noFill/>
          <a:ln w="9525">
            <a:noFill/>
            <a:miter lim="800000"/>
            <a:headEnd/>
            <a:tailEnd/>
          </a:ln>
        </p:spPr>
        <p:txBody>
          <a:bodyPr anchor="ctr"/>
          <a:lstStyle/>
          <a:p>
            <a:pPr algn="ctr" eaLnBrk="0" hangingPunct="0">
              <a:lnSpc>
                <a:spcPts val="2400"/>
              </a:lnSpc>
              <a:defRPr/>
            </a:pPr>
            <a:r>
              <a:rPr lang="en-CA" sz="2800" b="1" kern="0" dirty="0">
                <a:latin typeface="Calibri" pitchFamily="34" charset="0"/>
                <a:ea typeface="+mj-ea"/>
                <a:cs typeface="+mj-cs"/>
              </a:rPr>
              <a:t>Christ </a:t>
            </a:r>
            <a:r>
              <a:rPr lang="en-CA" sz="2800" b="1" kern="0" dirty="0" smtClean="0">
                <a:latin typeface="Calibri" pitchFamily="34" charset="0"/>
                <a:ea typeface="+mj-ea"/>
                <a:cs typeface="+mj-cs"/>
              </a:rPr>
              <a:t>our </a:t>
            </a:r>
          </a:p>
          <a:p>
            <a:pPr algn="ctr" eaLnBrk="0" hangingPunct="0">
              <a:lnSpc>
                <a:spcPts val="2400"/>
              </a:lnSpc>
              <a:defRPr/>
            </a:pPr>
            <a:r>
              <a:rPr lang="en-CA" sz="2800" b="1" kern="0" dirty="0" smtClean="0">
                <a:latin typeface="Calibri" pitchFamily="34" charset="0"/>
                <a:ea typeface="+mj-ea"/>
                <a:cs typeface="+mj-cs"/>
              </a:rPr>
              <a:t>holiness</a:t>
            </a:r>
            <a:endParaRPr lang="en-CA" sz="2800" b="1" kern="0" dirty="0">
              <a:latin typeface="Calibri" pitchFamily="34" charset="0"/>
              <a:ea typeface="+mj-ea"/>
              <a:cs typeface="+mj-cs"/>
            </a:endParaRPr>
          </a:p>
        </p:txBody>
      </p:sp>
      <p:sp>
        <p:nvSpPr>
          <p:cNvPr id="17" name="Title 1"/>
          <p:cNvSpPr txBox="1">
            <a:spLocks/>
          </p:cNvSpPr>
          <p:nvPr/>
        </p:nvSpPr>
        <p:spPr bwMode="auto">
          <a:xfrm>
            <a:off x="6660232" y="1844824"/>
            <a:ext cx="2088232" cy="792088"/>
          </a:xfrm>
          <a:prstGeom prst="rect">
            <a:avLst/>
          </a:prstGeom>
          <a:noFill/>
          <a:ln w="9525">
            <a:noFill/>
            <a:miter lim="800000"/>
            <a:headEnd/>
            <a:tailEnd/>
          </a:ln>
        </p:spPr>
        <p:txBody>
          <a:bodyPr anchor="ctr"/>
          <a:lstStyle/>
          <a:p>
            <a:pPr algn="ctr" eaLnBrk="0" hangingPunct="0">
              <a:lnSpc>
                <a:spcPts val="2400"/>
              </a:lnSpc>
              <a:defRPr/>
            </a:pPr>
            <a:r>
              <a:rPr lang="en-CA" sz="2800" b="1" kern="0" dirty="0">
                <a:solidFill>
                  <a:srgbClr val="0070C0"/>
                </a:solidFill>
                <a:latin typeface="Calibri" pitchFamily="34" charset="0"/>
                <a:ea typeface="+mj-ea"/>
                <a:cs typeface="+mj-cs"/>
              </a:rPr>
              <a:t>Christ </a:t>
            </a:r>
            <a:r>
              <a:rPr lang="en-CA" sz="2800" b="1" kern="0" dirty="0" smtClean="0">
                <a:solidFill>
                  <a:srgbClr val="0070C0"/>
                </a:solidFill>
                <a:latin typeface="Calibri" pitchFamily="34" charset="0"/>
                <a:ea typeface="+mj-ea"/>
                <a:cs typeface="+mj-cs"/>
              </a:rPr>
              <a:t>our </a:t>
            </a:r>
          </a:p>
          <a:p>
            <a:pPr algn="ctr" eaLnBrk="0" hangingPunct="0">
              <a:lnSpc>
                <a:spcPts val="2400"/>
              </a:lnSpc>
              <a:defRPr/>
            </a:pPr>
            <a:r>
              <a:rPr lang="en-CA" sz="2800" b="1" kern="0" dirty="0" smtClean="0">
                <a:solidFill>
                  <a:srgbClr val="0070C0"/>
                </a:solidFill>
                <a:latin typeface="Calibri" pitchFamily="34" charset="0"/>
                <a:ea typeface="+mj-ea"/>
                <a:cs typeface="+mj-cs"/>
              </a:rPr>
              <a:t>redemption</a:t>
            </a:r>
            <a:endParaRPr lang="en-CA" sz="2800" b="1" kern="0" dirty="0">
              <a:solidFill>
                <a:srgbClr val="0070C0"/>
              </a:solidFill>
              <a:latin typeface="Calibri" pitchFamily="34" charset="0"/>
              <a:ea typeface="+mj-ea"/>
              <a:cs typeface="+mj-cs"/>
            </a:endParaRPr>
          </a:p>
        </p:txBody>
      </p:sp>
      <p:sp>
        <p:nvSpPr>
          <p:cNvPr id="1036"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CA" dirty="0"/>
          </a:p>
        </p:txBody>
      </p:sp>
      <p:sp>
        <p:nvSpPr>
          <p:cNvPr id="14029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dirty="0"/>
          </a:p>
        </p:txBody>
      </p:sp>
      <p:sp>
        <p:nvSpPr>
          <p:cNvPr id="140294"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dirty="0"/>
          </a:p>
        </p:txBody>
      </p:sp>
      <p:sp>
        <p:nvSpPr>
          <p:cNvPr id="12" name="Title 1"/>
          <p:cNvSpPr txBox="1">
            <a:spLocks/>
          </p:cNvSpPr>
          <p:nvPr/>
        </p:nvSpPr>
        <p:spPr bwMode="auto">
          <a:xfrm>
            <a:off x="35497" y="1772816"/>
            <a:ext cx="3096344" cy="936104"/>
          </a:xfrm>
          <a:prstGeom prst="rect">
            <a:avLst/>
          </a:prstGeom>
          <a:noFill/>
          <a:ln w="9525">
            <a:noFill/>
            <a:miter lim="800000"/>
            <a:headEnd/>
            <a:tailEnd/>
          </a:ln>
        </p:spPr>
        <p:txBody>
          <a:bodyPr anchor="ctr"/>
          <a:lstStyle/>
          <a:p>
            <a:pPr algn="ctr" eaLnBrk="0" hangingPunct="0">
              <a:lnSpc>
                <a:spcPts val="2400"/>
              </a:lnSpc>
              <a:defRPr/>
            </a:pPr>
            <a:r>
              <a:rPr lang="en-CA" sz="2800" b="1" kern="0" dirty="0">
                <a:latin typeface="Calibri" pitchFamily="34" charset="0"/>
                <a:ea typeface="+mj-ea"/>
                <a:cs typeface="+mj-cs"/>
              </a:rPr>
              <a:t>Christ our </a:t>
            </a:r>
            <a:endParaRPr lang="en-CA" sz="2800" b="1" kern="0" dirty="0" smtClean="0">
              <a:latin typeface="Calibri" pitchFamily="34" charset="0"/>
              <a:ea typeface="+mj-ea"/>
              <a:cs typeface="+mj-cs"/>
            </a:endParaRPr>
          </a:p>
          <a:p>
            <a:pPr algn="ctr" eaLnBrk="0" hangingPunct="0">
              <a:lnSpc>
                <a:spcPts val="2400"/>
              </a:lnSpc>
              <a:defRPr/>
            </a:pPr>
            <a:r>
              <a:rPr lang="en-CA" sz="2800" b="1" kern="0" dirty="0" smtClean="0">
                <a:latin typeface="Calibri" pitchFamily="34" charset="0"/>
                <a:ea typeface="+mj-ea"/>
                <a:cs typeface="+mj-cs"/>
              </a:rPr>
              <a:t>righteousness</a:t>
            </a:r>
            <a:endParaRPr lang="en-CA" sz="2800" b="1" kern="0" dirty="0">
              <a:latin typeface="Calibri" pitchFamily="34" charset="0"/>
              <a:ea typeface="+mj-ea"/>
              <a:cs typeface="+mj-cs"/>
            </a:endParaRPr>
          </a:p>
        </p:txBody>
      </p:sp>
      <p:sp>
        <p:nvSpPr>
          <p:cNvPr id="18" name="TextBox 17"/>
          <p:cNvSpPr txBox="1"/>
          <p:nvPr/>
        </p:nvSpPr>
        <p:spPr>
          <a:xfrm>
            <a:off x="107504" y="4061390"/>
            <a:ext cx="4176464" cy="1815882"/>
          </a:xfrm>
          <a:prstGeom prst="rect">
            <a:avLst/>
          </a:prstGeom>
          <a:noFill/>
        </p:spPr>
        <p:txBody>
          <a:bodyPr wrap="square" rtlCol="0">
            <a:spAutoFit/>
          </a:bodyPr>
          <a:lstStyle/>
          <a:p>
            <a:pPr algn="ctr"/>
            <a:r>
              <a:rPr lang="en-US" sz="2800" b="1" dirty="0" smtClean="0">
                <a:solidFill>
                  <a:schemeClr val="bg1"/>
                </a:solidFill>
                <a:latin typeface="Calibri" pitchFamily="34" charset="0"/>
                <a:cs typeface="Calibri" pitchFamily="34" charset="0"/>
              </a:rPr>
              <a:t> “It is because of him that            you are in Christ Jesus, </a:t>
            </a:r>
          </a:p>
          <a:p>
            <a:pPr algn="ctr"/>
            <a:r>
              <a:rPr lang="en-US" sz="2800" b="1" dirty="0" smtClean="0">
                <a:solidFill>
                  <a:schemeClr val="bg1"/>
                </a:solidFill>
                <a:latin typeface="Calibri" pitchFamily="34" charset="0"/>
                <a:cs typeface="Calibri" pitchFamily="34" charset="0"/>
              </a:rPr>
              <a:t>who has become for us                  wisdom from God—</a:t>
            </a:r>
            <a:endParaRPr lang="en-US" sz="800" b="1" dirty="0" smtClean="0">
              <a:solidFill>
                <a:schemeClr val="bg1"/>
              </a:solidFill>
              <a:latin typeface="Calibri" pitchFamily="34" charset="0"/>
            </a:endParaRPr>
          </a:p>
        </p:txBody>
      </p:sp>
      <p:sp>
        <p:nvSpPr>
          <p:cNvPr id="21" name="TextBox 20"/>
          <p:cNvSpPr txBox="1"/>
          <p:nvPr/>
        </p:nvSpPr>
        <p:spPr>
          <a:xfrm>
            <a:off x="3995936" y="188640"/>
            <a:ext cx="1224136" cy="230832"/>
          </a:xfrm>
          <a:prstGeom prst="rect">
            <a:avLst/>
          </a:prstGeom>
          <a:noFill/>
        </p:spPr>
        <p:txBody>
          <a:bodyPr wrap="square" rtlCol="0">
            <a:spAutoFit/>
          </a:bodyPr>
          <a:lstStyle/>
          <a:p>
            <a:pPr algn="ctr"/>
            <a:r>
              <a:rPr lang="en-CA" sz="900" dirty="0" smtClean="0">
                <a:solidFill>
                  <a:schemeClr val="tx1">
                    <a:lumMod val="95000"/>
                  </a:schemeClr>
                </a:solidFill>
              </a:rPr>
              <a:t>© Yoon Nam Sun</a:t>
            </a:r>
            <a:endParaRPr lang="en-CA" sz="900" dirty="0">
              <a:solidFill>
                <a:schemeClr val="tx1">
                  <a:lumMod val="95000"/>
                </a:schemeClr>
              </a:solidFill>
            </a:endParaRPr>
          </a:p>
        </p:txBody>
      </p:sp>
      <p:pic>
        <p:nvPicPr>
          <p:cNvPr id="22" name="Picture 21" descr="dove and sword large cropped.png"/>
          <p:cNvPicPr>
            <a:picLocks noChangeAspect="1"/>
          </p:cNvPicPr>
          <p:nvPr/>
        </p:nvPicPr>
        <p:blipFill>
          <a:blip r:embed="rId5" cstate="print"/>
          <a:stretch>
            <a:fillRect/>
          </a:stretch>
        </p:blipFill>
        <p:spPr>
          <a:xfrm>
            <a:off x="4932040" y="1124744"/>
            <a:ext cx="556701" cy="576064"/>
          </a:xfrm>
          <a:prstGeom prst="rect">
            <a:avLst/>
          </a:prstGeom>
        </p:spPr>
      </p:pic>
      <p:sp>
        <p:nvSpPr>
          <p:cNvPr id="24" name="TextBox 8"/>
          <p:cNvSpPr txBox="1">
            <a:spLocks noChangeArrowheads="1"/>
          </p:cNvSpPr>
          <p:nvPr/>
        </p:nvSpPr>
        <p:spPr bwMode="auto">
          <a:xfrm rot="19321158">
            <a:off x="6605818" y="1086627"/>
            <a:ext cx="2088233" cy="307777"/>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a:t>
            </a:r>
          </a:p>
        </p:txBody>
      </p:sp>
      <p:cxnSp>
        <p:nvCxnSpPr>
          <p:cNvPr id="20" name="Straight Arrow Connector 19"/>
          <p:cNvCxnSpPr/>
          <p:nvPr/>
        </p:nvCxnSpPr>
        <p:spPr>
          <a:xfrm flipH="1" flipV="1">
            <a:off x="4644008" y="2564904"/>
            <a:ext cx="0" cy="36576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rot="18900000" flipH="1" flipV="1">
            <a:off x="3322759" y="2629839"/>
            <a:ext cx="0" cy="5400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2700000" flipV="1">
            <a:off x="6037265" y="2629839"/>
            <a:ext cx="0" cy="5400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4383400" y="3040360"/>
            <a:ext cx="548640" cy="347472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Rectangle 30"/>
          <p:cNvSpPr/>
          <p:nvPr/>
        </p:nvSpPr>
        <p:spPr>
          <a:xfrm rot="16200000">
            <a:off x="4321656" y="1993383"/>
            <a:ext cx="548640" cy="347472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TextBox 27"/>
          <p:cNvSpPr txBox="1"/>
          <p:nvPr/>
        </p:nvSpPr>
        <p:spPr>
          <a:xfrm>
            <a:off x="2843808" y="3481844"/>
            <a:ext cx="3528392" cy="523220"/>
          </a:xfrm>
          <a:prstGeom prst="rect">
            <a:avLst/>
          </a:prstGeom>
          <a:noFill/>
        </p:spPr>
        <p:txBody>
          <a:bodyPr wrap="square" rtlCol="0">
            <a:spAutoFit/>
          </a:bodyPr>
          <a:lstStyle/>
          <a:p>
            <a:pPr algn="ctr"/>
            <a:r>
              <a:rPr lang="en-CA" sz="2800" b="1" dirty="0" smtClean="0">
                <a:latin typeface="Calibri" pitchFamily="34" charset="0"/>
              </a:rPr>
              <a:t>12. wisdom from God</a:t>
            </a:r>
            <a:endParaRPr lang="en-CA" sz="2800" b="1" dirty="0">
              <a:latin typeface="Calibri" pitchFamily="34" charset="0"/>
            </a:endParaRPr>
          </a:p>
        </p:txBody>
      </p:sp>
      <p:sp>
        <p:nvSpPr>
          <p:cNvPr id="32" name="Smiley Face 31"/>
          <p:cNvSpPr/>
          <p:nvPr/>
        </p:nvSpPr>
        <p:spPr>
          <a:xfrm>
            <a:off x="1209328" y="5898976"/>
            <a:ext cx="914400" cy="914400"/>
          </a:xfrm>
          <a:prstGeom prst="smileyFace">
            <a:avLst>
              <a:gd name="adj" fmla="val -4653"/>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Smiley Face 35"/>
          <p:cNvSpPr/>
          <p:nvPr/>
        </p:nvSpPr>
        <p:spPr>
          <a:xfrm>
            <a:off x="7308304" y="5898976"/>
            <a:ext cx="914400" cy="914400"/>
          </a:xfrm>
          <a:prstGeom prst="smileyFace">
            <a:avLst>
              <a:gd name="adj" fmla="val -4653"/>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TextBox 38"/>
          <p:cNvSpPr txBox="1"/>
          <p:nvPr/>
        </p:nvSpPr>
        <p:spPr>
          <a:xfrm>
            <a:off x="2195736" y="6021288"/>
            <a:ext cx="2088232" cy="523220"/>
          </a:xfrm>
          <a:prstGeom prst="rect">
            <a:avLst/>
          </a:prstGeom>
          <a:noFill/>
        </p:spPr>
        <p:txBody>
          <a:bodyPr wrap="square" rtlCol="0">
            <a:spAutoFit/>
          </a:bodyPr>
          <a:lstStyle/>
          <a:p>
            <a:pPr algn="ctr"/>
            <a:r>
              <a:rPr lang="en-CA" sz="2800" b="1" dirty="0" smtClean="0">
                <a:latin typeface="Calibri" pitchFamily="34" charset="0"/>
                <a:cs typeface="Calibri" pitchFamily="34" charset="0"/>
              </a:rPr>
              <a:t>foolish</a:t>
            </a:r>
            <a:endParaRPr lang="en-CA" sz="2800" b="1" dirty="0">
              <a:latin typeface="Calibri" pitchFamily="34" charset="0"/>
              <a:cs typeface="Calibri" pitchFamily="34" charset="0"/>
            </a:endParaRPr>
          </a:p>
        </p:txBody>
      </p:sp>
      <p:sp>
        <p:nvSpPr>
          <p:cNvPr id="40" name="TextBox 39"/>
          <p:cNvSpPr txBox="1"/>
          <p:nvPr/>
        </p:nvSpPr>
        <p:spPr>
          <a:xfrm>
            <a:off x="5148064" y="6002124"/>
            <a:ext cx="2160240" cy="523220"/>
          </a:xfrm>
          <a:prstGeom prst="rect">
            <a:avLst/>
          </a:prstGeom>
          <a:noFill/>
        </p:spPr>
        <p:txBody>
          <a:bodyPr wrap="square" rtlCol="0">
            <a:spAutoFit/>
          </a:bodyPr>
          <a:lstStyle/>
          <a:p>
            <a:pPr algn="ctr"/>
            <a:r>
              <a:rPr lang="en-CA" sz="2800" b="1" dirty="0" smtClean="0">
                <a:latin typeface="Calibri" pitchFamily="34" charset="0"/>
                <a:cs typeface="Calibri" pitchFamily="34" charset="0"/>
              </a:rPr>
              <a:t>unwise</a:t>
            </a:r>
            <a:endParaRPr lang="en-CA" sz="2800" b="1" dirty="0">
              <a:latin typeface="Calibri" pitchFamily="34" charset="0"/>
              <a:cs typeface="Calibri" pitchFamily="34" charset="0"/>
            </a:endParaRPr>
          </a:p>
        </p:txBody>
      </p:sp>
      <p:pic>
        <p:nvPicPr>
          <p:cNvPr id="29" name="Picture 28" descr="www.fg-a.com valentine 2-jumping-heart.gif"/>
          <p:cNvPicPr>
            <a:picLocks noChangeAspect="1"/>
          </p:cNvPicPr>
          <p:nvPr/>
        </p:nvPicPr>
        <p:blipFill>
          <a:blip r:embed="rId6" cstate="print"/>
          <a:stretch>
            <a:fillRect/>
          </a:stretch>
        </p:blipFill>
        <p:spPr>
          <a:xfrm>
            <a:off x="7143768" y="738158"/>
            <a:ext cx="1000132" cy="1166821"/>
          </a:xfrm>
          <a:prstGeom prst="rect">
            <a:avLst/>
          </a:prstGeom>
        </p:spPr>
      </p:pic>
      <p:sp>
        <p:nvSpPr>
          <p:cNvPr id="34" name="TextBox 33"/>
          <p:cNvSpPr txBox="1"/>
          <p:nvPr/>
        </p:nvSpPr>
        <p:spPr>
          <a:xfrm>
            <a:off x="6643702" y="2539837"/>
            <a:ext cx="2088232" cy="246221"/>
          </a:xfrm>
          <a:prstGeom prst="rect">
            <a:avLst/>
          </a:prstGeom>
          <a:noFill/>
        </p:spPr>
        <p:txBody>
          <a:bodyPr wrap="square" rtlCol="0">
            <a:spAutoFit/>
          </a:bodyPr>
          <a:lstStyle/>
          <a:p>
            <a:pPr algn="ctr"/>
            <a:r>
              <a:rPr lang="en-CA" sz="1000" dirty="0" smtClean="0">
                <a:solidFill>
                  <a:schemeClr val="tx1">
                    <a:lumMod val="75000"/>
                  </a:schemeClr>
                </a:solidFill>
                <a:latin typeface="Arial Narrow" pitchFamily="34" charset="0"/>
              </a:rPr>
              <a:t>jumping heart © www.fg-a.com</a:t>
            </a:r>
          </a:p>
        </p:txBody>
      </p:sp>
      <p:sp>
        <p:nvSpPr>
          <p:cNvPr id="35" name="TextBox 34"/>
          <p:cNvSpPr txBox="1"/>
          <p:nvPr/>
        </p:nvSpPr>
        <p:spPr>
          <a:xfrm>
            <a:off x="4860032" y="4061390"/>
            <a:ext cx="4176464" cy="1815882"/>
          </a:xfrm>
          <a:prstGeom prst="rect">
            <a:avLst/>
          </a:prstGeom>
          <a:noFill/>
        </p:spPr>
        <p:txBody>
          <a:bodyPr wrap="square" rtlCol="0">
            <a:spAutoFit/>
          </a:bodyPr>
          <a:lstStyle/>
          <a:p>
            <a:pPr algn="ctr"/>
            <a:r>
              <a:rPr lang="en-US" sz="2800" b="1" dirty="0" smtClean="0">
                <a:solidFill>
                  <a:schemeClr val="bg1"/>
                </a:solidFill>
                <a:latin typeface="Calibri" pitchFamily="34" charset="0"/>
                <a:cs typeface="Calibri" pitchFamily="34" charset="0"/>
              </a:rPr>
              <a:t> that is, our righteousness, holiness and redemption</a:t>
            </a:r>
            <a:r>
              <a:rPr lang="en-US" sz="2800" b="1" dirty="0" smtClean="0">
                <a:solidFill>
                  <a:schemeClr val="bg1"/>
                </a:solidFill>
                <a:latin typeface="Calibri" pitchFamily="34" charset="0"/>
              </a:rPr>
              <a:t>”  1 </a:t>
            </a:r>
            <a:r>
              <a:rPr lang="en-US" sz="2800" b="1" dirty="0" err="1" smtClean="0">
                <a:solidFill>
                  <a:schemeClr val="bg1"/>
                </a:solidFill>
                <a:latin typeface="Calibri" pitchFamily="34" charset="0"/>
              </a:rPr>
              <a:t>Cor</a:t>
            </a:r>
            <a:r>
              <a:rPr lang="en-US" sz="2800" b="1" dirty="0" smtClean="0">
                <a:solidFill>
                  <a:schemeClr val="bg1"/>
                </a:solidFill>
                <a:latin typeface="Calibri" pitchFamily="34" charset="0"/>
              </a:rPr>
              <a:t> 1:30 NIV</a:t>
            </a:r>
          </a:p>
          <a:p>
            <a:pPr algn="ctr"/>
            <a:r>
              <a:rPr lang="en-US" sz="2800" b="1" dirty="0" smtClean="0">
                <a:solidFill>
                  <a:schemeClr val="bg1"/>
                </a:solidFill>
                <a:latin typeface="Calibri" pitchFamily="34" charset="0"/>
              </a:rPr>
              <a:t>Thank you, Lord!             </a:t>
            </a:r>
            <a:endParaRPr lang="en-US" sz="800" b="1" dirty="0" smtClean="0">
              <a:solidFill>
                <a:schemeClr val="bg1"/>
              </a:solidFill>
              <a:latin typeface="Calibri" pitchFamily="34" charset="0"/>
            </a:endParaRPr>
          </a:p>
        </p:txBody>
      </p:sp>
      <p:sp>
        <p:nvSpPr>
          <p:cNvPr id="33" name="TextBox 32"/>
          <p:cNvSpPr txBox="1"/>
          <p:nvPr/>
        </p:nvSpPr>
        <p:spPr>
          <a:xfrm rot="16200000">
            <a:off x="3177426" y="4823574"/>
            <a:ext cx="2880320" cy="523220"/>
          </a:xfrm>
          <a:prstGeom prst="rect">
            <a:avLst/>
          </a:prstGeom>
          <a:noFill/>
        </p:spPr>
        <p:txBody>
          <a:bodyPr wrap="square" rtlCol="0">
            <a:spAutoFit/>
          </a:bodyPr>
          <a:lstStyle/>
          <a:p>
            <a:pPr algn="ctr"/>
            <a:r>
              <a:rPr lang="en-CA" sz="2800" b="1" dirty="0" smtClean="0">
                <a:latin typeface="Calibri" pitchFamily="34" charset="0"/>
              </a:rPr>
              <a:t>Thank you!</a:t>
            </a:r>
            <a:endParaRPr lang="en-CA" sz="2800" b="1" dirty="0">
              <a:latin typeface="Calibri" pitchFamily="34"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pic>
        <p:nvPicPr>
          <p:cNvPr id="26" name="Picture 25" descr="silouette MP900449075.JPG"/>
          <p:cNvPicPr>
            <a:picLocks noChangeAspect="1"/>
          </p:cNvPicPr>
          <p:nvPr/>
        </p:nvPicPr>
        <p:blipFill>
          <a:blip r:embed="rId2" cstate="print">
            <a:duotone>
              <a:prstClr val="black"/>
              <a:schemeClr val="bg1">
                <a:lumMod val="75000"/>
                <a:lumOff val="25000"/>
                <a:tint val="45000"/>
                <a:satMod val="400000"/>
              </a:schemeClr>
            </a:duotone>
          </a:blip>
          <a:stretch>
            <a:fillRect/>
          </a:stretch>
        </p:blipFill>
        <p:spPr>
          <a:xfrm>
            <a:off x="0" y="3799284"/>
            <a:ext cx="4114800" cy="3086100"/>
          </a:xfrm>
          <a:prstGeom prst="rect">
            <a:avLst/>
          </a:prstGeom>
        </p:spPr>
      </p:pic>
      <p:sp>
        <p:nvSpPr>
          <p:cNvPr id="5" name="Explosion 1 4"/>
          <p:cNvSpPr/>
          <p:nvPr/>
        </p:nvSpPr>
        <p:spPr>
          <a:xfrm rot="16200000">
            <a:off x="4932041" y="-963488"/>
            <a:ext cx="3708152" cy="5580360"/>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TextBox 22"/>
          <p:cNvSpPr txBox="1"/>
          <p:nvPr/>
        </p:nvSpPr>
        <p:spPr>
          <a:xfrm>
            <a:off x="467544" y="6597932"/>
            <a:ext cx="3456384" cy="215444"/>
          </a:xfrm>
          <a:prstGeom prst="rect">
            <a:avLst/>
          </a:prstGeom>
          <a:noFill/>
        </p:spPr>
        <p:txBody>
          <a:bodyPr wrap="square" rtlCol="0">
            <a:spAutoFit/>
          </a:bodyPr>
          <a:lstStyle/>
          <a:p>
            <a:pPr algn="ctr"/>
            <a:r>
              <a:rPr lang="en-CA" sz="800" dirty="0" smtClean="0">
                <a:solidFill>
                  <a:schemeClr val="bg1">
                    <a:lumMod val="65000"/>
                    <a:lumOff val="35000"/>
                  </a:schemeClr>
                </a:solidFill>
              </a:rPr>
              <a:t>Microsoft clip art © 2013  Microsoft Corporation. </a:t>
            </a:r>
            <a:endParaRPr lang="en-CA" sz="800" dirty="0">
              <a:solidFill>
                <a:schemeClr val="bg1">
                  <a:lumMod val="65000"/>
                  <a:lumOff val="35000"/>
                </a:schemeClr>
              </a:solidFill>
            </a:endParaRPr>
          </a:p>
        </p:txBody>
      </p:sp>
      <p:sp>
        <p:nvSpPr>
          <p:cNvPr id="27" name="TextBox 2"/>
          <p:cNvSpPr txBox="1">
            <a:spLocks noChangeArrowheads="1"/>
          </p:cNvSpPr>
          <p:nvPr/>
        </p:nvSpPr>
        <p:spPr bwMode="auto">
          <a:xfrm>
            <a:off x="-36512" y="5138028"/>
            <a:ext cx="4133088" cy="523220"/>
          </a:xfrm>
          <a:prstGeom prst="rect">
            <a:avLst/>
          </a:prstGeom>
          <a:solidFill>
            <a:schemeClr val="bg1"/>
          </a:solidFill>
          <a:ln w="9525">
            <a:solidFill>
              <a:schemeClr val="bg1"/>
            </a:solidFill>
            <a:miter lim="800000"/>
            <a:headEnd/>
            <a:tailEnd/>
          </a:ln>
        </p:spPr>
        <p:txBody>
          <a:bodyPr wrap="square">
            <a:spAutoFit/>
          </a:bodyPr>
          <a:lstStyle/>
          <a:p>
            <a:pPr algn="ctr"/>
            <a:r>
              <a:rPr lang="en-CA" sz="2800" b="1" dirty="0">
                <a:latin typeface="Calibri" pitchFamily="34" charset="0"/>
              </a:rPr>
              <a:t>dominated by darkness</a:t>
            </a:r>
          </a:p>
        </p:txBody>
      </p:sp>
      <p:sp>
        <p:nvSpPr>
          <p:cNvPr id="22" name="TextBox 21"/>
          <p:cNvSpPr txBox="1"/>
          <p:nvPr/>
        </p:nvSpPr>
        <p:spPr>
          <a:xfrm>
            <a:off x="4752528" y="4286256"/>
            <a:ext cx="4211960" cy="2246769"/>
          </a:xfrm>
          <a:prstGeom prst="rect">
            <a:avLst/>
          </a:prstGeom>
          <a:noFill/>
        </p:spPr>
        <p:txBody>
          <a:bodyPr wrap="square" rtlCol="0">
            <a:spAutoFit/>
          </a:bodyPr>
          <a:lstStyle/>
          <a:p>
            <a:pPr algn="ctr"/>
            <a:r>
              <a:rPr lang="en-US" sz="2800" b="1" dirty="0" smtClean="0">
                <a:solidFill>
                  <a:schemeClr val="bg1"/>
                </a:solidFill>
                <a:latin typeface="Calibri" pitchFamily="34" charset="0"/>
              </a:rPr>
              <a:t>“He has delivered us from the domain of darkness and transferred us to the kingdom of his beloved Son”  Col 1:13</a:t>
            </a:r>
            <a:endParaRPr lang="en-CA" sz="2800" dirty="0">
              <a:solidFill>
                <a:schemeClr val="bg1"/>
              </a:solidFill>
              <a:latin typeface="Calibri" pitchFamily="34" charset="0"/>
            </a:endParaRPr>
          </a:p>
        </p:txBody>
      </p:sp>
      <p:sp>
        <p:nvSpPr>
          <p:cNvPr id="30" name="TextBox 29"/>
          <p:cNvSpPr txBox="1"/>
          <p:nvPr/>
        </p:nvSpPr>
        <p:spPr>
          <a:xfrm>
            <a:off x="71406" y="2402885"/>
            <a:ext cx="4104456" cy="954107"/>
          </a:xfrm>
          <a:prstGeom prst="rect">
            <a:avLst/>
          </a:prstGeom>
          <a:noFill/>
        </p:spPr>
        <p:txBody>
          <a:bodyPr wrap="square" rtlCol="0">
            <a:spAutoFit/>
          </a:bodyPr>
          <a:lstStyle/>
          <a:p>
            <a:pPr algn="ctr"/>
            <a:r>
              <a:rPr lang="en-CA" sz="2800" b="1" dirty="0" smtClean="0">
                <a:solidFill>
                  <a:schemeClr val="bg1"/>
                </a:solidFill>
                <a:latin typeface="Calibri" pitchFamily="34" charset="0"/>
              </a:rPr>
              <a:t>“out of darkness into his marvelous light” 1 Pet 2:9</a:t>
            </a:r>
            <a:endParaRPr lang="en-CA" sz="2800" b="1" dirty="0">
              <a:solidFill>
                <a:schemeClr val="bg1"/>
              </a:solidFill>
              <a:latin typeface="Calibri" pitchFamily="34" charset="0"/>
            </a:endParaRPr>
          </a:p>
        </p:txBody>
      </p:sp>
      <p:pic>
        <p:nvPicPr>
          <p:cNvPr id="24" name="Picture 23" descr="lord-jesus-christ-coming-293608.gif"/>
          <p:cNvPicPr>
            <a:picLocks noChangeAspect="1"/>
          </p:cNvPicPr>
          <p:nvPr/>
        </p:nvPicPr>
        <p:blipFill>
          <a:blip r:embed="rId3" cstate="print"/>
          <a:srcRect b="36475"/>
          <a:stretch>
            <a:fillRect/>
          </a:stretch>
        </p:blipFill>
        <p:spPr>
          <a:xfrm>
            <a:off x="5796136" y="260648"/>
            <a:ext cx="1871601" cy="1656184"/>
          </a:xfrm>
          <a:prstGeom prst="star32">
            <a:avLst/>
          </a:prstGeom>
        </p:spPr>
      </p:pic>
      <p:pic>
        <p:nvPicPr>
          <p:cNvPr id="31" name="Picture 30" descr="www.fg-a.com valentine 2-jumping-heart.gif"/>
          <p:cNvPicPr>
            <a:picLocks noChangeAspect="1"/>
          </p:cNvPicPr>
          <p:nvPr/>
        </p:nvPicPr>
        <p:blipFill>
          <a:blip r:embed="rId4" cstate="print"/>
          <a:stretch>
            <a:fillRect/>
          </a:stretch>
        </p:blipFill>
        <p:spPr>
          <a:xfrm>
            <a:off x="7143768" y="1326075"/>
            <a:ext cx="1000132" cy="1166821"/>
          </a:xfrm>
          <a:prstGeom prst="rect">
            <a:avLst/>
          </a:prstGeom>
        </p:spPr>
      </p:pic>
      <p:pic>
        <p:nvPicPr>
          <p:cNvPr id="32" name="Picture 31" descr="www.fg-a.com valentine 2-jumping-heart.gif"/>
          <p:cNvPicPr>
            <a:picLocks noChangeAspect="1"/>
          </p:cNvPicPr>
          <p:nvPr/>
        </p:nvPicPr>
        <p:blipFill>
          <a:blip r:embed="rId4" cstate="print"/>
          <a:stretch>
            <a:fillRect/>
          </a:stretch>
        </p:blipFill>
        <p:spPr>
          <a:xfrm>
            <a:off x="6228184" y="1470091"/>
            <a:ext cx="1000132" cy="1166821"/>
          </a:xfrm>
          <a:prstGeom prst="rect">
            <a:avLst/>
          </a:prstGeom>
        </p:spPr>
      </p:pic>
      <p:pic>
        <p:nvPicPr>
          <p:cNvPr id="33" name="Picture 32" descr="www.fg-a.com valentine 2-jumping-heart.gif"/>
          <p:cNvPicPr>
            <a:picLocks noChangeAspect="1"/>
          </p:cNvPicPr>
          <p:nvPr/>
        </p:nvPicPr>
        <p:blipFill>
          <a:blip r:embed="rId4" cstate="print"/>
          <a:stretch>
            <a:fillRect/>
          </a:stretch>
        </p:blipFill>
        <p:spPr>
          <a:xfrm>
            <a:off x="5300060" y="1326075"/>
            <a:ext cx="1000132" cy="1166821"/>
          </a:xfrm>
          <a:prstGeom prst="rect">
            <a:avLst/>
          </a:prstGeom>
        </p:spPr>
      </p:pic>
      <p:pic>
        <p:nvPicPr>
          <p:cNvPr id="34" name="Picture 33" descr="www.fg-a.com valentine 2-jumping-heart.gif"/>
          <p:cNvPicPr>
            <a:picLocks noChangeAspect="1"/>
          </p:cNvPicPr>
          <p:nvPr/>
        </p:nvPicPr>
        <p:blipFill>
          <a:blip r:embed="rId4" cstate="print"/>
          <a:stretch>
            <a:fillRect/>
          </a:stretch>
        </p:blipFill>
        <p:spPr>
          <a:xfrm>
            <a:off x="4499992" y="1830131"/>
            <a:ext cx="1000132" cy="1166821"/>
          </a:xfrm>
          <a:prstGeom prst="rect">
            <a:avLst/>
          </a:prstGeom>
        </p:spPr>
      </p:pic>
      <p:pic>
        <p:nvPicPr>
          <p:cNvPr id="35" name="Picture 34" descr="www.fg-a.com valentine 2-jumping-heart.gif"/>
          <p:cNvPicPr>
            <a:picLocks noChangeAspect="1"/>
          </p:cNvPicPr>
          <p:nvPr/>
        </p:nvPicPr>
        <p:blipFill>
          <a:blip r:embed="rId4" cstate="print"/>
          <a:stretch>
            <a:fillRect/>
          </a:stretch>
        </p:blipFill>
        <p:spPr>
          <a:xfrm>
            <a:off x="7964356" y="1844824"/>
            <a:ext cx="1000132" cy="1166821"/>
          </a:xfrm>
          <a:prstGeom prst="rect">
            <a:avLst/>
          </a:prstGeom>
        </p:spPr>
      </p:pic>
      <p:pic>
        <p:nvPicPr>
          <p:cNvPr id="36" name="Picture 35" descr="www.fg-a.com valentine 2-jumping-heart.gif"/>
          <p:cNvPicPr>
            <a:picLocks noChangeAspect="1"/>
          </p:cNvPicPr>
          <p:nvPr/>
        </p:nvPicPr>
        <p:blipFill>
          <a:blip r:embed="rId4" cstate="print"/>
          <a:stretch>
            <a:fillRect/>
          </a:stretch>
        </p:blipFill>
        <p:spPr>
          <a:xfrm>
            <a:off x="6812228" y="2190171"/>
            <a:ext cx="1000132" cy="1166821"/>
          </a:xfrm>
          <a:prstGeom prst="rect">
            <a:avLst/>
          </a:prstGeom>
        </p:spPr>
      </p:pic>
      <p:pic>
        <p:nvPicPr>
          <p:cNvPr id="37" name="Picture 36" descr="www.fg-a.com valentine 2-jumping-heart.gif"/>
          <p:cNvPicPr>
            <a:picLocks noChangeAspect="1"/>
          </p:cNvPicPr>
          <p:nvPr/>
        </p:nvPicPr>
        <p:blipFill>
          <a:blip r:embed="rId4" cstate="print"/>
          <a:stretch>
            <a:fillRect/>
          </a:stretch>
        </p:blipFill>
        <p:spPr>
          <a:xfrm>
            <a:off x="5660100" y="2204864"/>
            <a:ext cx="1000132" cy="1166821"/>
          </a:xfrm>
          <a:prstGeom prst="rect">
            <a:avLst/>
          </a:prstGeom>
        </p:spPr>
      </p:pic>
      <p:sp>
        <p:nvSpPr>
          <p:cNvPr id="39" name="TextBox 38"/>
          <p:cNvSpPr txBox="1"/>
          <p:nvPr/>
        </p:nvSpPr>
        <p:spPr>
          <a:xfrm>
            <a:off x="7092280" y="3470811"/>
            <a:ext cx="2088232" cy="246221"/>
          </a:xfrm>
          <a:prstGeom prst="rect">
            <a:avLst/>
          </a:prstGeom>
          <a:noFill/>
        </p:spPr>
        <p:txBody>
          <a:bodyPr wrap="square" rtlCol="0">
            <a:spAutoFit/>
          </a:bodyPr>
          <a:lstStyle/>
          <a:p>
            <a:pPr algn="ctr"/>
            <a:r>
              <a:rPr lang="en-CA" sz="1000" dirty="0" smtClean="0">
                <a:solidFill>
                  <a:schemeClr val="tx1">
                    <a:lumMod val="65000"/>
                  </a:schemeClr>
                </a:solidFill>
                <a:latin typeface="Arial Narrow" pitchFamily="34" charset="0"/>
              </a:rPr>
              <a:t>jumping heart © www.fg-a.com</a:t>
            </a:r>
          </a:p>
        </p:txBody>
      </p:sp>
      <p:sp>
        <p:nvSpPr>
          <p:cNvPr id="41" name="TextBox 8"/>
          <p:cNvSpPr txBox="1">
            <a:spLocks noChangeArrowheads="1"/>
          </p:cNvSpPr>
          <p:nvPr/>
        </p:nvSpPr>
        <p:spPr bwMode="auto">
          <a:xfrm>
            <a:off x="5868144" y="1556792"/>
            <a:ext cx="1728192" cy="246221"/>
          </a:xfrm>
          <a:prstGeom prst="rect">
            <a:avLst/>
          </a:prstGeom>
          <a:noFill/>
          <a:ln w="9525">
            <a:noFill/>
            <a:miter lim="800000"/>
            <a:headEnd/>
            <a:tailEnd/>
          </a:ln>
        </p:spPr>
        <p:txBody>
          <a:bodyPr wrap="square">
            <a:spAutoFit/>
          </a:bodyPr>
          <a:lstStyle/>
          <a:p>
            <a:pPr algn="ctr">
              <a:defRPr/>
            </a:pPr>
            <a:r>
              <a:rPr lang="en-CA" altLang="ko-KR" sz="1000" dirty="0" smtClean="0">
                <a:solidFill>
                  <a:schemeClr val="tx1">
                    <a:lumMod val="65000"/>
                  </a:schemeClr>
                </a:solidFill>
                <a:latin typeface="Arial Narrow" pitchFamily="34" charset="0"/>
              </a:rPr>
              <a:t>© </a:t>
            </a:r>
            <a:r>
              <a:rPr lang="en-CA" sz="1000" dirty="0" smtClean="0">
                <a:solidFill>
                  <a:schemeClr val="tx1">
                    <a:lumMod val="65000"/>
                  </a:schemeClr>
                </a:solidFill>
                <a:latin typeface="Arial Narrow" pitchFamily="34" charset="0"/>
              </a:rPr>
              <a:t>GospelGifs.com  </a:t>
            </a:r>
            <a:endParaRPr lang="en-CA" sz="1000" dirty="0">
              <a:solidFill>
                <a:schemeClr val="tx1">
                  <a:lumMod val="65000"/>
                </a:schemeClr>
              </a:solidFill>
              <a:latin typeface="Arial Narrow" pitchFamily="34" charset="0"/>
            </a:endParaRPr>
          </a:p>
        </p:txBody>
      </p:sp>
      <p:sp>
        <p:nvSpPr>
          <p:cNvPr id="28" name="Rectangle 27"/>
          <p:cNvSpPr/>
          <p:nvPr/>
        </p:nvSpPr>
        <p:spPr>
          <a:xfrm>
            <a:off x="4427984" y="3068960"/>
            <a:ext cx="365760" cy="22860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Rectangle 28"/>
          <p:cNvSpPr/>
          <p:nvPr/>
        </p:nvSpPr>
        <p:spPr>
          <a:xfrm>
            <a:off x="3707904" y="3356992"/>
            <a:ext cx="1828800" cy="3657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9" name="Straight Arrow Connector 18"/>
          <p:cNvCxnSpPr/>
          <p:nvPr/>
        </p:nvCxnSpPr>
        <p:spPr>
          <a:xfrm flipV="1">
            <a:off x="4283894" y="3356992"/>
            <a:ext cx="504130" cy="288032"/>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8" name="Title 1"/>
          <p:cNvSpPr txBox="1">
            <a:spLocks/>
          </p:cNvSpPr>
          <p:nvPr/>
        </p:nvSpPr>
        <p:spPr bwMode="auto">
          <a:xfrm>
            <a:off x="72008" y="44624"/>
            <a:ext cx="3995936" cy="228600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13-14. delivered from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the domain of darkness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and transferred to the kingdom of</a:t>
            </a:r>
            <a:r>
              <a:rPr kumimoji="0" lang="en-CA" sz="2800" b="1" i="0" u="none" strike="noStrike" kern="0" cap="none" spc="0" normalizeH="0" noProof="0" dirty="0" smtClean="0">
                <a:ln>
                  <a:noFill/>
                </a:ln>
                <a:solidFill>
                  <a:srgbClr val="FF0000"/>
                </a:solidFill>
                <a:effectLst/>
                <a:uLnTx/>
                <a:uFillTx/>
                <a:latin typeface="Calibri" pitchFamily="34" charset="0"/>
                <a:ea typeface="+mj-ea"/>
                <a:cs typeface="+mj-cs"/>
              </a:rPr>
              <a:t> </a:t>
            </a: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God’s Son.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Praise you, Lord!</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0" name="Explosion 1 19"/>
          <p:cNvSpPr/>
          <p:nvPr/>
        </p:nvSpPr>
        <p:spPr>
          <a:xfrm rot="16200000">
            <a:off x="4932041" y="-963488"/>
            <a:ext cx="3708152" cy="5580360"/>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26" name="Picture 25" descr="silouette MP900449075.JPG"/>
          <p:cNvPicPr>
            <a:picLocks noChangeAspect="1"/>
          </p:cNvPicPr>
          <p:nvPr/>
        </p:nvPicPr>
        <p:blipFill>
          <a:blip r:embed="rId2" cstate="print">
            <a:duotone>
              <a:prstClr val="black"/>
              <a:schemeClr val="bg1">
                <a:lumMod val="75000"/>
                <a:lumOff val="25000"/>
                <a:tint val="45000"/>
                <a:satMod val="400000"/>
              </a:schemeClr>
            </a:duotone>
          </a:blip>
          <a:stretch>
            <a:fillRect/>
          </a:stretch>
        </p:blipFill>
        <p:spPr>
          <a:xfrm>
            <a:off x="0" y="-27384"/>
            <a:ext cx="4114800" cy="3086100"/>
          </a:xfrm>
          <a:prstGeom prst="rect">
            <a:avLst/>
          </a:prstGeom>
        </p:spPr>
      </p:pic>
      <p:sp>
        <p:nvSpPr>
          <p:cNvPr id="23" name="TextBox 22"/>
          <p:cNvSpPr txBox="1"/>
          <p:nvPr/>
        </p:nvSpPr>
        <p:spPr>
          <a:xfrm>
            <a:off x="323528" y="2853516"/>
            <a:ext cx="3456384" cy="215444"/>
          </a:xfrm>
          <a:prstGeom prst="rect">
            <a:avLst/>
          </a:prstGeom>
          <a:noFill/>
        </p:spPr>
        <p:txBody>
          <a:bodyPr wrap="square" rtlCol="0">
            <a:spAutoFit/>
          </a:bodyPr>
          <a:lstStyle/>
          <a:p>
            <a:pPr algn="ctr"/>
            <a:r>
              <a:rPr lang="en-CA" sz="800" dirty="0" smtClean="0">
                <a:solidFill>
                  <a:schemeClr val="tx1">
                    <a:lumMod val="85000"/>
                  </a:schemeClr>
                </a:solidFill>
              </a:rPr>
              <a:t>Microsoft clip art © 2013  Microsoft Corporation. </a:t>
            </a:r>
            <a:endParaRPr lang="en-CA" sz="800" dirty="0">
              <a:solidFill>
                <a:schemeClr val="tx1">
                  <a:lumMod val="85000"/>
                </a:schemeClr>
              </a:solidFill>
            </a:endParaRPr>
          </a:p>
        </p:txBody>
      </p:sp>
      <p:sp>
        <p:nvSpPr>
          <p:cNvPr id="27" name="TextBox 2"/>
          <p:cNvSpPr txBox="1">
            <a:spLocks noChangeArrowheads="1"/>
          </p:cNvSpPr>
          <p:nvPr/>
        </p:nvSpPr>
        <p:spPr bwMode="auto">
          <a:xfrm>
            <a:off x="-36512" y="1268760"/>
            <a:ext cx="4133088" cy="523220"/>
          </a:xfrm>
          <a:prstGeom prst="rect">
            <a:avLst/>
          </a:prstGeom>
          <a:solidFill>
            <a:schemeClr val="bg1"/>
          </a:solidFill>
          <a:ln w="9525">
            <a:solidFill>
              <a:schemeClr val="bg1"/>
            </a:solidFill>
            <a:miter lim="800000"/>
            <a:headEnd/>
            <a:tailEnd/>
          </a:ln>
        </p:spPr>
        <p:txBody>
          <a:bodyPr wrap="square">
            <a:spAutoFit/>
          </a:bodyPr>
          <a:lstStyle/>
          <a:p>
            <a:pPr algn="ctr"/>
            <a:r>
              <a:rPr lang="en-CA" sz="2800" b="1" dirty="0">
                <a:latin typeface="Calibri" pitchFamily="34" charset="0"/>
              </a:rPr>
              <a:t>dominated by darkness</a:t>
            </a:r>
          </a:p>
        </p:txBody>
      </p:sp>
      <p:sp>
        <p:nvSpPr>
          <p:cNvPr id="22" name="TextBox 21"/>
          <p:cNvSpPr txBox="1"/>
          <p:nvPr/>
        </p:nvSpPr>
        <p:spPr>
          <a:xfrm>
            <a:off x="216180" y="3678043"/>
            <a:ext cx="8784976" cy="3108543"/>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Thank you, Lord, that if you have delivered us from the domain of darkness into the kingdom of your Son, </a:t>
            </a:r>
          </a:p>
          <a:p>
            <a:pPr algn="ctr"/>
            <a:r>
              <a:rPr lang="en-CA" sz="2800" b="1" dirty="0" smtClean="0">
                <a:solidFill>
                  <a:schemeClr val="bg1"/>
                </a:solidFill>
                <a:latin typeface="Calibri" pitchFamily="34" charset="0"/>
                <a:cs typeface="Calibri" pitchFamily="34" charset="0"/>
              </a:rPr>
              <a:t>we are under the authority of the King of kings, </a:t>
            </a:r>
          </a:p>
          <a:p>
            <a:pPr algn="ctr"/>
            <a:r>
              <a:rPr lang="en-CA" sz="2800" b="1" dirty="0" smtClean="0">
                <a:solidFill>
                  <a:schemeClr val="bg1"/>
                </a:solidFill>
                <a:latin typeface="Calibri" pitchFamily="34" charset="0"/>
                <a:cs typeface="Calibri" pitchFamily="34" charset="0"/>
              </a:rPr>
              <a:t>the Lord of all, and Christ’s death has freed us from </a:t>
            </a:r>
          </a:p>
          <a:p>
            <a:pPr algn="ctr"/>
            <a:r>
              <a:rPr lang="en-CA" sz="2800" b="1" dirty="0" smtClean="0">
                <a:solidFill>
                  <a:schemeClr val="bg1"/>
                </a:solidFill>
                <a:latin typeface="Calibri" pitchFamily="34" charset="0"/>
                <a:cs typeface="Calibri" pitchFamily="34" charset="0"/>
              </a:rPr>
              <a:t>the domination of spirits of darkness, as it is written,</a:t>
            </a:r>
          </a:p>
          <a:p>
            <a:pPr algn="ctr"/>
            <a:r>
              <a:rPr lang="en-CA" sz="2800" b="1" dirty="0" smtClean="0">
                <a:solidFill>
                  <a:schemeClr val="bg1"/>
                </a:solidFill>
                <a:latin typeface="Calibri" pitchFamily="34" charset="0"/>
                <a:cs typeface="Calibri" pitchFamily="34" charset="0"/>
              </a:rPr>
              <a:t>“He disarmed the rulers and authorities and put them to open shame, by triumphing over them in him” Col 2:15!</a:t>
            </a:r>
            <a:endParaRPr lang="en-CA" sz="2800" b="1" dirty="0">
              <a:solidFill>
                <a:schemeClr val="bg1"/>
              </a:solidFill>
              <a:latin typeface="Calibri" pitchFamily="34" charset="0"/>
            </a:endParaRPr>
          </a:p>
        </p:txBody>
      </p:sp>
      <p:pic>
        <p:nvPicPr>
          <p:cNvPr id="18" name="Picture 17" descr="lord-jesus-christ-coming-293608.gif"/>
          <p:cNvPicPr>
            <a:picLocks noChangeAspect="1"/>
          </p:cNvPicPr>
          <p:nvPr/>
        </p:nvPicPr>
        <p:blipFill>
          <a:blip r:embed="rId3" cstate="print"/>
          <a:srcRect b="36475"/>
          <a:stretch>
            <a:fillRect/>
          </a:stretch>
        </p:blipFill>
        <p:spPr>
          <a:xfrm>
            <a:off x="5796136" y="260648"/>
            <a:ext cx="1871601" cy="1656184"/>
          </a:xfrm>
          <a:prstGeom prst="star32">
            <a:avLst/>
          </a:prstGeom>
        </p:spPr>
      </p:pic>
      <p:pic>
        <p:nvPicPr>
          <p:cNvPr id="19" name="Picture 18" descr="www.fg-a.com valentine 2-jumping-heart.gif"/>
          <p:cNvPicPr>
            <a:picLocks noChangeAspect="1"/>
          </p:cNvPicPr>
          <p:nvPr/>
        </p:nvPicPr>
        <p:blipFill>
          <a:blip r:embed="rId4" cstate="print"/>
          <a:stretch>
            <a:fillRect/>
          </a:stretch>
        </p:blipFill>
        <p:spPr>
          <a:xfrm>
            <a:off x="7143768" y="1326075"/>
            <a:ext cx="1000132" cy="1166821"/>
          </a:xfrm>
          <a:prstGeom prst="rect">
            <a:avLst/>
          </a:prstGeom>
        </p:spPr>
      </p:pic>
      <p:pic>
        <p:nvPicPr>
          <p:cNvPr id="21" name="Picture 20" descr="www.fg-a.com valentine 2-jumping-heart.gif"/>
          <p:cNvPicPr>
            <a:picLocks noChangeAspect="1"/>
          </p:cNvPicPr>
          <p:nvPr/>
        </p:nvPicPr>
        <p:blipFill>
          <a:blip r:embed="rId4" cstate="print"/>
          <a:stretch>
            <a:fillRect/>
          </a:stretch>
        </p:blipFill>
        <p:spPr>
          <a:xfrm>
            <a:off x="6228184" y="1470091"/>
            <a:ext cx="1000132" cy="1166821"/>
          </a:xfrm>
          <a:prstGeom prst="rect">
            <a:avLst/>
          </a:prstGeom>
        </p:spPr>
      </p:pic>
      <p:pic>
        <p:nvPicPr>
          <p:cNvPr id="24" name="Picture 23" descr="www.fg-a.com valentine 2-jumping-heart.gif"/>
          <p:cNvPicPr>
            <a:picLocks noChangeAspect="1"/>
          </p:cNvPicPr>
          <p:nvPr/>
        </p:nvPicPr>
        <p:blipFill>
          <a:blip r:embed="rId4" cstate="print"/>
          <a:stretch>
            <a:fillRect/>
          </a:stretch>
        </p:blipFill>
        <p:spPr>
          <a:xfrm>
            <a:off x="5300060" y="1326075"/>
            <a:ext cx="1000132" cy="1166821"/>
          </a:xfrm>
          <a:prstGeom prst="rect">
            <a:avLst/>
          </a:prstGeom>
        </p:spPr>
      </p:pic>
      <p:pic>
        <p:nvPicPr>
          <p:cNvPr id="25" name="Picture 24" descr="www.fg-a.com valentine 2-jumping-heart.gif"/>
          <p:cNvPicPr>
            <a:picLocks noChangeAspect="1"/>
          </p:cNvPicPr>
          <p:nvPr/>
        </p:nvPicPr>
        <p:blipFill>
          <a:blip r:embed="rId4" cstate="print"/>
          <a:stretch>
            <a:fillRect/>
          </a:stretch>
        </p:blipFill>
        <p:spPr>
          <a:xfrm>
            <a:off x="4499992" y="1830131"/>
            <a:ext cx="1000132" cy="1166821"/>
          </a:xfrm>
          <a:prstGeom prst="rect">
            <a:avLst/>
          </a:prstGeom>
        </p:spPr>
      </p:pic>
      <p:pic>
        <p:nvPicPr>
          <p:cNvPr id="28" name="Picture 27" descr="www.fg-a.com valentine 2-jumping-heart.gif"/>
          <p:cNvPicPr>
            <a:picLocks noChangeAspect="1"/>
          </p:cNvPicPr>
          <p:nvPr/>
        </p:nvPicPr>
        <p:blipFill>
          <a:blip r:embed="rId4" cstate="print"/>
          <a:stretch>
            <a:fillRect/>
          </a:stretch>
        </p:blipFill>
        <p:spPr>
          <a:xfrm>
            <a:off x="7964356" y="1844824"/>
            <a:ext cx="1000132" cy="1166821"/>
          </a:xfrm>
          <a:prstGeom prst="rect">
            <a:avLst/>
          </a:prstGeom>
        </p:spPr>
      </p:pic>
      <p:pic>
        <p:nvPicPr>
          <p:cNvPr id="29" name="Picture 28" descr="www.fg-a.com valentine 2-jumping-heart.gif"/>
          <p:cNvPicPr>
            <a:picLocks noChangeAspect="1"/>
          </p:cNvPicPr>
          <p:nvPr/>
        </p:nvPicPr>
        <p:blipFill>
          <a:blip r:embed="rId4" cstate="print"/>
          <a:stretch>
            <a:fillRect/>
          </a:stretch>
        </p:blipFill>
        <p:spPr>
          <a:xfrm>
            <a:off x="6812228" y="2190171"/>
            <a:ext cx="1000132" cy="1166821"/>
          </a:xfrm>
          <a:prstGeom prst="rect">
            <a:avLst/>
          </a:prstGeom>
        </p:spPr>
      </p:pic>
      <p:pic>
        <p:nvPicPr>
          <p:cNvPr id="30" name="Picture 29" descr="www.fg-a.com valentine 2-jumping-heart.gif"/>
          <p:cNvPicPr>
            <a:picLocks noChangeAspect="1"/>
          </p:cNvPicPr>
          <p:nvPr/>
        </p:nvPicPr>
        <p:blipFill>
          <a:blip r:embed="rId4" cstate="print"/>
          <a:stretch>
            <a:fillRect/>
          </a:stretch>
        </p:blipFill>
        <p:spPr>
          <a:xfrm>
            <a:off x="5660100" y="2204864"/>
            <a:ext cx="1000132" cy="1166821"/>
          </a:xfrm>
          <a:prstGeom prst="rect">
            <a:avLst/>
          </a:prstGeom>
        </p:spPr>
      </p:pic>
      <p:sp>
        <p:nvSpPr>
          <p:cNvPr id="32" name="TextBox 31"/>
          <p:cNvSpPr txBox="1"/>
          <p:nvPr/>
        </p:nvSpPr>
        <p:spPr>
          <a:xfrm>
            <a:off x="7092280" y="3470811"/>
            <a:ext cx="2088232" cy="246221"/>
          </a:xfrm>
          <a:prstGeom prst="rect">
            <a:avLst/>
          </a:prstGeom>
          <a:noFill/>
        </p:spPr>
        <p:txBody>
          <a:bodyPr wrap="square" rtlCol="0">
            <a:spAutoFit/>
          </a:bodyPr>
          <a:lstStyle/>
          <a:p>
            <a:pPr algn="ctr"/>
            <a:r>
              <a:rPr lang="en-CA" sz="1000" dirty="0" smtClean="0">
                <a:solidFill>
                  <a:schemeClr val="tx1">
                    <a:lumMod val="65000"/>
                  </a:schemeClr>
                </a:solidFill>
                <a:latin typeface="Arial Narrow" pitchFamily="34" charset="0"/>
              </a:rPr>
              <a:t>jumping heart © www.fg-a.com</a:t>
            </a:r>
          </a:p>
        </p:txBody>
      </p:sp>
      <p:sp>
        <p:nvSpPr>
          <p:cNvPr id="33" name="TextBox 8"/>
          <p:cNvSpPr txBox="1">
            <a:spLocks noChangeArrowheads="1"/>
          </p:cNvSpPr>
          <p:nvPr/>
        </p:nvSpPr>
        <p:spPr bwMode="auto">
          <a:xfrm>
            <a:off x="5868144" y="1556792"/>
            <a:ext cx="1728192" cy="246221"/>
          </a:xfrm>
          <a:prstGeom prst="rect">
            <a:avLst/>
          </a:prstGeom>
          <a:noFill/>
          <a:ln w="9525">
            <a:noFill/>
            <a:miter lim="800000"/>
            <a:headEnd/>
            <a:tailEnd/>
          </a:ln>
        </p:spPr>
        <p:txBody>
          <a:bodyPr wrap="square">
            <a:spAutoFit/>
          </a:bodyPr>
          <a:lstStyle/>
          <a:p>
            <a:pPr algn="ctr">
              <a:defRPr/>
            </a:pPr>
            <a:r>
              <a:rPr lang="en-CA" altLang="ko-KR" sz="1000" dirty="0" smtClean="0">
                <a:solidFill>
                  <a:schemeClr val="tx1">
                    <a:lumMod val="65000"/>
                  </a:schemeClr>
                </a:solidFill>
                <a:latin typeface="Arial Narrow" pitchFamily="34" charset="0"/>
              </a:rPr>
              <a:t>© </a:t>
            </a:r>
            <a:r>
              <a:rPr lang="en-CA" sz="1000" dirty="0" smtClean="0">
                <a:solidFill>
                  <a:schemeClr val="tx1">
                    <a:lumMod val="65000"/>
                  </a:schemeClr>
                </a:solidFill>
                <a:latin typeface="Arial Narrow" pitchFamily="34" charset="0"/>
              </a:rPr>
              <a:t>GospelGifs.com  </a:t>
            </a:r>
            <a:endParaRPr lang="en-CA" sz="1000" dirty="0">
              <a:solidFill>
                <a:schemeClr val="tx1">
                  <a:lumMod val="65000"/>
                </a:schemeClr>
              </a:solidFill>
              <a:latin typeface="Arial Narrow" pitchFamily="34"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 name="Oval 3"/>
          <p:cNvSpPr/>
          <p:nvPr/>
        </p:nvSpPr>
        <p:spPr>
          <a:xfrm>
            <a:off x="1115616" y="116632"/>
            <a:ext cx="7776864" cy="6669360"/>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3"/>
          <p:cNvSpPr txBox="1">
            <a:spLocks noChangeArrowheads="1"/>
          </p:cNvSpPr>
          <p:nvPr/>
        </p:nvSpPr>
        <p:spPr bwMode="auto">
          <a:xfrm>
            <a:off x="1403648" y="421496"/>
            <a:ext cx="7128792" cy="6247864"/>
          </a:xfrm>
          <a:prstGeom prst="rect">
            <a:avLst/>
          </a:prstGeom>
          <a:noFill/>
          <a:ln w="9525">
            <a:noFill/>
            <a:miter lim="800000"/>
            <a:headEnd/>
            <a:tailEnd/>
          </a:ln>
        </p:spPr>
        <p:txBody>
          <a:bodyPr wrap="square">
            <a:spAutoFit/>
          </a:bodyPr>
          <a:lstStyle/>
          <a:p>
            <a:pPr algn="ctr">
              <a:lnSpc>
                <a:spcPts val="3000"/>
              </a:lnSpc>
              <a:spcBef>
                <a:spcPts val="0"/>
              </a:spcBef>
            </a:pPr>
            <a:r>
              <a:rPr lang="en-US" sz="4800" b="1" dirty="0" smtClean="0">
                <a:solidFill>
                  <a:schemeClr val="bg1"/>
                </a:solidFill>
                <a:latin typeface="Calibri" pitchFamily="34" charset="0"/>
              </a:rPr>
              <a:t>in Christ</a:t>
            </a:r>
          </a:p>
          <a:p>
            <a:pPr algn="ctr">
              <a:lnSpc>
                <a:spcPts val="3000"/>
              </a:lnSpc>
              <a:spcBef>
                <a:spcPts val="0"/>
              </a:spcBef>
            </a:pPr>
            <a:r>
              <a:rPr lang="en-US" sz="2800" b="1" dirty="0" smtClean="0">
                <a:solidFill>
                  <a:schemeClr val="bg1"/>
                </a:solidFill>
                <a:latin typeface="Calibri" pitchFamily="34" charset="0"/>
              </a:rPr>
              <a:t>justified in Christ </a:t>
            </a:r>
          </a:p>
          <a:p>
            <a:pPr algn="ctr">
              <a:lnSpc>
                <a:spcPts val="3000"/>
              </a:lnSpc>
              <a:spcBef>
                <a:spcPts val="0"/>
              </a:spcBef>
            </a:pPr>
            <a:r>
              <a:rPr lang="en-US" sz="2800" b="1" dirty="0" smtClean="0">
                <a:solidFill>
                  <a:schemeClr val="bg1"/>
                </a:solidFill>
                <a:latin typeface="Calibri" pitchFamily="34" charset="0"/>
              </a:rPr>
              <a:t>the righteousness of God</a:t>
            </a:r>
            <a:endParaRPr lang="en-US" sz="200" b="1" dirty="0" smtClean="0">
              <a:solidFill>
                <a:schemeClr val="bg1"/>
              </a:solidFill>
              <a:latin typeface="Calibri" pitchFamily="34" charset="0"/>
            </a:endParaRPr>
          </a:p>
          <a:p>
            <a:pPr algn="ctr">
              <a:lnSpc>
                <a:spcPts val="3000"/>
              </a:lnSpc>
              <a:spcBef>
                <a:spcPts val="0"/>
              </a:spcBef>
            </a:pPr>
            <a:r>
              <a:rPr lang="en-US" sz="2800" b="1" dirty="0" smtClean="0">
                <a:latin typeface="Calibri" pitchFamily="34" charset="0"/>
              </a:rPr>
              <a:t>ransomed and redeemed</a:t>
            </a:r>
            <a:endParaRPr lang="en-CA" sz="200" b="1" dirty="0" smtClean="0">
              <a:solidFill>
                <a:schemeClr val="bg1"/>
              </a:solidFill>
              <a:latin typeface="Calibri" pitchFamily="34" charset="0"/>
            </a:endParaRPr>
          </a:p>
          <a:p>
            <a:pPr algn="ctr">
              <a:lnSpc>
                <a:spcPts val="3000"/>
              </a:lnSpc>
              <a:spcBef>
                <a:spcPts val="0"/>
              </a:spcBef>
            </a:pPr>
            <a:r>
              <a:rPr lang="en-US" sz="2800" b="1" dirty="0" smtClean="0">
                <a:solidFill>
                  <a:schemeClr val="bg1"/>
                </a:solidFill>
                <a:latin typeface="Calibri" pitchFamily="34" charset="0"/>
              </a:rPr>
              <a:t>Passover Lamb and propitiation, atonement, wrath turned away     </a:t>
            </a:r>
            <a:endParaRPr lang="en-CA" sz="2800" b="1" dirty="0" smtClean="0">
              <a:solidFill>
                <a:schemeClr val="bg1"/>
              </a:solidFill>
              <a:latin typeface="Calibri" pitchFamily="34" charset="0"/>
            </a:endParaRPr>
          </a:p>
          <a:p>
            <a:pPr algn="ctr">
              <a:lnSpc>
                <a:spcPts val="3000"/>
              </a:lnSpc>
              <a:spcBef>
                <a:spcPts val="0"/>
              </a:spcBef>
            </a:pPr>
            <a:r>
              <a:rPr lang="en-US" sz="2800" b="1" dirty="0" smtClean="0">
                <a:latin typeface="Calibri" pitchFamily="34" charset="0"/>
              </a:rPr>
              <a:t>forgiven    peace    reconciled    adopted sons                       </a:t>
            </a:r>
          </a:p>
          <a:p>
            <a:pPr algn="ctr">
              <a:lnSpc>
                <a:spcPts val="3000"/>
              </a:lnSpc>
              <a:spcBef>
                <a:spcPts val="0"/>
              </a:spcBef>
            </a:pPr>
            <a:r>
              <a:rPr lang="en-US" sz="2800" b="1" dirty="0" smtClean="0">
                <a:solidFill>
                  <a:schemeClr val="bg1"/>
                </a:solidFill>
                <a:latin typeface="Calibri" pitchFamily="34" charset="0"/>
              </a:rPr>
              <a:t>eternal life      welcomed, accepted</a:t>
            </a:r>
          </a:p>
          <a:p>
            <a:pPr algn="ctr">
              <a:lnSpc>
                <a:spcPts val="3000"/>
              </a:lnSpc>
              <a:spcBef>
                <a:spcPts val="0"/>
              </a:spcBef>
            </a:pPr>
            <a:r>
              <a:rPr lang="en-US" sz="2800" b="1" dirty="0" smtClean="0">
                <a:latin typeface="Calibri" pitchFamily="34" charset="0"/>
              </a:rPr>
              <a:t>filled in Christ the fullness of God</a:t>
            </a:r>
          </a:p>
          <a:p>
            <a:pPr algn="ctr">
              <a:lnSpc>
                <a:spcPts val="3000"/>
              </a:lnSpc>
              <a:spcBef>
                <a:spcPts val="0"/>
              </a:spcBef>
            </a:pPr>
            <a:r>
              <a:rPr lang="en-CA" sz="2800" b="1" dirty="0" smtClean="0">
                <a:solidFill>
                  <a:schemeClr val="bg1"/>
                </a:solidFill>
                <a:latin typeface="Calibri" pitchFamily="34" charset="0"/>
              </a:rPr>
              <a:t>blessed with every blessing</a:t>
            </a:r>
          </a:p>
          <a:p>
            <a:pPr algn="ctr">
              <a:lnSpc>
                <a:spcPts val="3000"/>
              </a:lnSpc>
              <a:spcBef>
                <a:spcPts val="0"/>
              </a:spcBef>
            </a:pPr>
            <a:r>
              <a:rPr lang="en-CA" sz="2800" b="1" dirty="0" smtClean="0">
                <a:latin typeface="Calibri" pitchFamily="34" charset="0"/>
              </a:rPr>
              <a:t>Christ our wisdom from God, righteousness, sanctification, redemption</a:t>
            </a:r>
          </a:p>
          <a:p>
            <a:pPr algn="ctr">
              <a:lnSpc>
                <a:spcPts val="3000"/>
              </a:lnSpc>
              <a:spcBef>
                <a:spcPts val="0"/>
              </a:spcBef>
            </a:pPr>
            <a:r>
              <a:rPr lang="en-CA" sz="2800" b="1" dirty="0" smtClean="0">
                <a:solidFill>
                  <a:schemeClr val="bg1"/>
                </a:solidFill>
                <a:latin typeface="Calibri" pitchFamily="34" charset="0"/>
              </a:rPr>
              <a:t>delivered from domination of darkness</a:t>
            </a:r>
            <a:r>
              <a:rPr lang="en-CA" b="1" dirty="0" smtClean="0">
                <a:solidFill>
                  <a:schemeClr val="bg1"/>
                </a:solidFill>
                <a:latin typeface="Calibri" pitchFamily="34" charset="0"/>
              </a:rPr>
              <a:t> </a:t>
            </a:r>
            <a:endParaRPr lang="en-CA" sz="2800" b="1" dirty="0" smtClean="0">
              <a:latin typeface="Calibri" pitchFamily="34" charset="0"/>
            </a:endParaRPr>
          </a:p>
          <a:p>
            <a:pPr algn="ctr">
              <a:lnSpc>
                <a:spcPts val="3000"/>
              </a:lnSpc>
              <a:spcBef>
                <a:spcPts val="0"/>
              </a:spcBef>
            </a:pPr>
            <a:r>
              <a:rPr lang="en-CA" sz="2800" b="1" dirty="0" smtClean="0">
                <a:solidFill>
                  <a:schemeClr val="bg1"/>
                </a:solidFill>
                <a:latin typeface="Calibri" pitchFamily="34" charset="0"/>
              </a:rPr>
              <a:t>transferred into the kingdom of light</a:t>
            </a:r>
          </a:p>
          <a:p>
            <a:pPr algn="ctr">
              <a:lnSpc>
                <a:spcPts val="3000"/>
              </a:lnSpc>
              <a:spcBef>
                <a:spcPts val="0"/>
              </a:spcBef>
            </a:pPr>
            <a:endParaRPr lang="en-CA" sz="2800" b="1" dirty="0" smtClean="0">
              <a:solidFill>
                <a:schemeClr val="bg1"/>
              </a:solidFill>
            </a:endParaRPr>
          </a:p>
          <a:p>
            <a:pPr algn="ctr">
              <a:lnSpc>
                <a:spcPts val="3000"/>
              </a:lnSpc>
              <a:spcBef>
                <a:spcPts val="0"/>
              </a:spcBef>
            </a:pPr>
            <a:endParaRPr lang="en-CA" sz="2800" b="1" dirty="0">
              <a:solidFill>
                <a:schemeClr val="bg1"/>
              </a:solidFill>
            </a:endParaRPr>
          </a:p>
        </p:txBody>
      </p:sp>
      <p:sp>
        <p:nvSpPr>
          <p:cNvPr id="5" name="Text Box 4"/>
          <p:cNvSpPr txBox="1">
            <a:spLocks noChangeArrowheads="1"/>
          </p:cNvSpPr>
          <p:nvPr/>
        </p:nvSpPr>
        <p:spPr bwMode="auto">
          <a:xfrm>
            <a:off x="-324544" y="725795"/>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6" name="TextBox 5"/>
          <p:cNvSpPr txBox="1">
            <a:spLocks noChangeArrowheads="1"/>
          </p:cNvSpPr>
          <p:nvPr/>
        </p:nvSpPr>
        <p:spPr bwMode="auto">
          <a:xfrm>
            <a:off x="116921" y="5951602"/>
            <a:ext cx="8919575" cy="861774"/>
          </a:xfrm>
          <a:prstGeom prst="rect">
            <a:avLst/>
          </a:prstGeom>
          <a:solidFill>
            <a:srgbClr val="7030A0"/>
          </a:solidFill>
          <a:ln w="9525">
            <a:noFill/>
            <a:miter lim="800000"/>
            <a:headEnd/>
            <a:tailEnd/>
          </a:ln>
        </p:spPr>
        <p:txBody>
          <a:bodyPr wrap="square">
            <a:spAutoFit/>
          </a:bodyPr>
          <a:lstStyle/>
          <a:p>
            <a:pPr algn="ctr">
              <a:lnSpc>
                <a:spcPts val="3000"/>
              </a:lnSpc>
            </a:pPr>
            <a:r>
              <a:rPr lang="en-CA" sz="2800" b="1" dirty="0" smtClean="0">
                <a:latin typeface="Calibri" pitchFamily="34" charset="0"/>
              </a:rPr>
              <a:t>Lord, thank you that Christ’s death provides </a:t>
            </a:r>
          </a:p>
          <a:p>
            <a:pPr algn="ctr">
              <a:lnSpc>
                <a:spcPts val="3000"/>
              </a:lnSpc>
            </a:pPr>
            <a:r>
              <a:rPr lang="en-CA" sz="2800" b="1" dirty="0" smtClean="0">
                <a:latin typeface="Calibri" pitchFamily="34" charset="0"/>
              </a:rPr>
              <a:t>such a firm foundation of riches of grace in Christ! </a:t>
            </a:r>
            <a:endParaRPr lang="en-CA" sz="2800" b="1" dirty="0">
              <a:latin typeface="Calibri" pitchFamily="34" charset="0"/>
            </a:endParaRPr>
          </a:p>
        </p:txBody>
      </p:sp>
      <p:sp>
        <p:nvSpPr>
          <p:cNvPr id="8" name="Right Arrow 7"/>
          <p:cNvSpPr/>
          <p:nvPr/>
        </p:nvSpPr>
        <p:spPr>
          <a:xfrm>
            <a:off x="179512" y="1556792"/>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1-14</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332656"/>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157192"/>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2" name="TextBox 11"/>
          <p:cNvSpPr txBox="1"/>
          <p:nvPr/>
        </p:nvSpPr>
        <p:spPr>
          <a:xfrm rot="18967428">
            <a:off x="236529" y="5395011"/>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414718"/>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492896"/>
            <a:ext cx="8496944" cy="2554545"/>
          </a:xfrm>
          <a:prstGeom prst="rect">
            <a:avLst/>
          </a:prstGeom>
          <a:noFill/>
        </p:spPr>
        <p:txBody>
          <a:bodyPr wrap="square" rtlCol="0">
            <a:spAutoFit/>
          </a:bodyPr>
          <a:lstStyle/>
          <a:p>
            <a:pPr algn="ctr"/>
            <a:r>
              <a:rPr lang="en-CA" sz="3200" dirty="0" smtClean="0">
                <a:latin typeface="Calibri" pitchFamily="34" charset="0"/>
                <a:cs typeface="Calibri" pitchFamily="34" charset="0"/>
              </a:rPr>
              <a:t>Can anyone else give us these gifts? </a:t>
            </a:r>
          </a:p>
          <a:p>
            <a:pPr algn="ctr"/>
            <a:r>
              <a:rPr lang="en-CA" sz="3200" dirty="0" smtClean="0">
                <a:latin typeface="Calibri" pitchFamily="34" charset="0"/>
                <a:cs typeface="Calibri" pitchFamily="34" charset="0"/>
              </a:rPr>
              <a:t>Has anyone else died as God’s once-for-all sacrifice for sin?  Is anyone else the infinite </a:t>
            </a:r>
          </a:p>
          <a:p>
            <a:pPr algn="ctr"/>
            <a:r>
              <a:rPr lang="en-CA" sz="3200" dirty="0" smtClean="0">
                <a:latin typeface="Calibri" pitchFamily="34" charset="0"/>
                <a:cs typeface="Calibri" pitchFamily="34" charset="0"/>
              </a:rPr>
              <a:t>Son of God, our resurrected Messiah and Lord,</a:t>
            </a:r>
          </a:p>
          <a:p>
            <a:pPr algn="ctr"/>
            <a:r>
              <a:rPr lang="en-CA" sz="3200" dirty="0" smtClean="0">
                <a:latin typeface="Calibri" pitchFamily="34" charset="0"/>
                <a:cs typeface="Calibri" pitchFamily="34" charset="0"/>
              </a:rPr>
              <a:t>who provides in himself all we need in God?</a:t>
            </a:r>
            <a:endParaRPr lang="en-CA" sz="3200" dirty="0">
              <a:latin typeface="Calibri" pitchFamily="34" charset="0"/>
              <a:cs typeface="Calibri" pitchFamily="34" charset="0"/>
            </a:endParaRPr>
          </a:p>
        </p:txBody>
      </p:sp>
      <p:sp>
        <p:nvSpPr>
          <p:cNvPr id="17" name="Rectangle 16"/>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496" y="1565920"/>
            <a:ext cx="2103120" cy="1143000"/>
          </a:xfrm>
        </p:spPr>
        <p:txBody>
          <a:bodyPr>
            <a:noAutofit/>
          </a:bodyPr>
          <a:lstStyle/>
          <a:p>
            <a:r>
              <a:rPr lang="en-US" sz="2800" b="1" dirty="0" smtClean="0">
                <a:solidFill>
                  <a:schemeClr val="tx1"/>
                </a:solidFill>
                <a:latin typeface="Calibri" pitchFamily="34" charset="0"/>
                <a:cs typeface="Calibri" pitchFamily="34" charset="0"/>
              </a:rPr>
              <a:t>Buddhism</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says:</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Do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You Do.</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600" dirty="0" smtClean="0">
                <a:solidFill>
                  <a:schemeClr val="tx1"/>
                </a:solidFill>
                <a:latin typeface="Calibri" pitchFamily="34" charset="0"/>
                <a:cs typeface="Calibri" pitchFamily="34" charset="0"/>
              </a:rPr>
              <a:t/>
            </a:r>
            <a:br>
              <a:rPr lang="en-US" sz="26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8-fold path</a:t>
            </a:r>
            <a:endParaRPr lang="en-US" sz="2800" dirty="0">
              <a:solidFill>
                <a:schemeClr val="tx1"/>
              </a:solidFill>
              <a:latin typeface="Calibri" pitchFamily="34" charset="0"/>
              <a:cs typeface="Calibri" pitchFamily="34" charset="0"/>
            </a:endParaRPr>
          </a:p>
        </p:txBody>
      </p:sp>
      <p:sp>
        <p:nvSpPr>
          <p:cNvPr id="3" name="Title 1"/>
          <p:cNvSpPr txBox="1">
            <a:spLocks/>
          </p:cNvSpPr>
          <p:nvPr/>
        </p:nvSpPr>
        <p:spPr>
          <a:xfrm>
            <a:off x="1945392" y="1565920"/>
            <a:ext cx="219456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Islam</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lang="en-US" sz="2800" dirty="0" smtClean="0">
                <a:latin typeface="Calibri" pitchFamily="34" charset="0"/>
                <a:ea typeface="+mj-ea"/>
                <a:cs typeface="Calibri" pitchFamily="34" charset="0"/>
              </a:rPr>
              <a:t> all Allah wants</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You Do.</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8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6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5 pillars</a:t>
            </a:r>
            <a:endParaRPr kumimoji="0" lang="en-US" sz="2800" b="0" i="0" u="none" strike="noStrike" kern="120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7" name="TextBox 6"/>
          <p:cNvSpPr txBox="1"/>
          <p:nvPr/>
        </p:nvSpPr>
        <p:spPr>
          <a:xfrm>
            <a:off x="152400" y="6106180"/>
            <a:ext cx="4267200" cy="523220"/>
          </a:xfrm>
          <a:prstGeom prst="rect">
            <a:avLst/>
          </a:prstGeom>
          <a:noFill/>
        </p:spPr>
        <p:txBody>
          <a:bodyPr wrap="square" rtlCol="0">
            <a:spAutoFit/>
          </a:bodyPr>
          <a:lstStyle/>
          <a:p>
            <a:pPr algn="ctr"/>
            <a:r>
              <a:rPr lang="en-US" sz="1400" dirty="0" smtClean="0"/>
              <a:t>More free resources on the grace of God in Christ </a:t>
            </a:r>
            <a:r>
              <a:rPr lang="en-CA" sz="1400" dirty="0" smtClean="0">
                <a:latin typeface="Arial Narrow" pitchFamily="34" charset="0"/>
              </a:rPr>
              <a:t>@</a:t>
            </a:r>
            <a:r>
              <a:rPr lang="en-US" sz="1400" dirty="0" smtClean="0"/>
              <a:t> www.GraceGodChrist.com</a:t>
            </a:r>
            <a:endParaRPr lang="en-US" sz="1400" dirty="0"/>
          </a:p>
        </p:txBody>
      </p:sp>
      <p:sp>
        <p:nvSpPr>
          <p:cNvPr id="8" name="Title 1"/>
          <p:cNvSpPr txBox="1">
            <a:spLocks/>
          </p:cNvSpPr>
          <p:nvPr/>
        </p:nvSpPr>
        <p:spPr bwMode="auto">
          <a:xfrm>
            <a:off x="4139952" y="1565920"/>
            <a:ext cx="210312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Hinduism</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kern="0" dirty="0" smtClean="0">
                <a:latin typeface="Calibri" pitchFamily="34" charset="0"/>
                <a:ea typeface="+mj-ea"/>
                <a:cs typeface="Calibri" pitchFamily="34" charset="0"/>
              </a:rPr>
              <a:t>Do </a:t>
            </a:r>
            <a:r>
              <a:rPr lang="en-US" sz="2800" kern="0" dirty="0" err="1" smtClean="0">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lang="en-US" sz="2800" kern="0" dirty="0" err="1" smtClean="0">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You Do.</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many paths</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9" name="Title 1"/>
          <p:cNvSpPr txBox="1">
            <a:spLocks/>
          </p:cNvSpPr>
          <p:nvPr/>
        </p:nvSpPr>
        <p:spPr bwMode="auto">
          <a:xfrm>
            <a:off x="6293296" y="2862064"/>
            <a:ext cx="2743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Jesus</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It is DONE.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 am all you need.</a:t>
            </a:r>
          </a:p>
          <a:p>
            <a:pPr algn="ctr" eaLnBrk="0" hangingPunct="0"/>
            <a:r>
              <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rPr>
              <a:t>I give, you receive.</a:t>
            </a:r>
            <a:br>
              <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rPr>
            </a:br>
            <a:r>
              <a:rPr lang="en-US" sz="2800" kern="0" dirty="0" smtClean="0">
                <a:latin typeface="Calibri" pitchFamily="34" charset="0"/>
                <a:ea typeface="+mj-ea"/>
                <a:cs typeface="Calibri" pitchFamily="34" charset="0"/>
              </a:rPr>
              <a:t>I DO 4 U.</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Come to me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and drink.</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10" name="Rectangle 9"/>
          <p:cNvSpPr/>
          <p:nvPr/>
        </p:nvSpPr>
        <p:spPr>
          <a:xfrm>
            <a:off x="7380312" y="3140968"/>
            <a:ext cx="548640" cy="2286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rot="16200000">
            <a:off x="7365464" y="2795777"/>
            <a:ext cx="548640" cy="21031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732240" y="3717032"/>
            <a:ext cx="1944216" cy="376706"/>
          </a:xfrm>
          <a:prstGeom prst="rect">
            <a:avLst/>
          </a:prstGeom>
          <a:noFill/>
        </p:spPr>
        <p:txBody>
          <a:bodyPr wrap="square" rtlCol="0">
            <a:spAutoFit/>
          </a:bodyPr>
          <a:lstStyle/>
          <a:p>
            <a:pPr algn="ctr">
              <a:lnSpc>
                <a:spcPts val="2000"/>
              </a:lnSpc>
            </a:pPr>
            <a:r>
              <a:rPr lang="en-US" sz="2800" b="1" kern="0" dirty="0" smtClean="0">
                <a:latin typeface="Calibri" pitchFamily="34" charset="0"/>
                <a:cs typeface="Calibri" pitchFamily="34" charset="0"/>
              </a:rPr>
              <a:t>I DO 4 U</a:t>
            </a:r>
            <a:endParaRPr lang="en-US" sz="2800" b="1"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26" name="Rectangle 25"/>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28" name="TextBox 27"/>
          <p:cNvSpPr txBox="1"/>
          <p:nvPr/>
        </p:nvSpPr>
        <p:spPr>
          <a:xfrm>
            <a:off x="1187624" y="4747210"/>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29" name="Title 1"/>
          <p:cNvSpPr txBox="1">
            <a:spLocks/>
          </p:cNvSpPr>
          <p:nvPr/>
        </p:nvSpPr>
        <p:spPr>
          <a:xfrm>
            <a:off x="0" y="5517232"/>
            <a:ext cx="9144000" cy="1368152"/>
          </a:xfrm>
          <a:prstGeom prst="rect">
            <a:avLst/>
          </a:prstGeom>
          <a:solidFill>
            <a:srgbClr val="002060"/>
          </a:solidFill>
        </p:spPr>
        <p:txBody>
          <a:bodyPr>
            <a:noAutofit/>
          </a:bodyPr>
          <a:lstStyle/>
          <a:p>
            <a:pPr lvl="0" algn="ctr" eaLnBrk="0" hangingPunct="0">
              <a:defRPr/>
            </a:pPr>
            <a:r>
              <a:rPr lang="en-US" sz="2600" spc="-20" dirty="0" smtClean="0">
                <a:latin typeface="Calibri" pitchFamily="34" charset="0"/>
                <a:cs typeface="Calibri" pitchFamily="34" charset="0"/>
              </a:rPr>
              <a:t>Joy and satisfaction are in Christ, not beauty, music, smart-phones, sports, cars, money, friends, romance, sex, food, drinking parties, homes or jobs!  Jesus had supreme joy without sex or money!</a:t>
            </a:r>
            <a:endParaRPr kumimoji="0" lang="en-US" sz="26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
        <p:nvSpPr>
          <p:cNvPr id="32" name="TextBox 31"/>
          <p:cNvSpPr txBox="1"/>
          <p:nvPr/>
        </p:nvSpPr>
        <p:spPr>
          <a:xfrm>
            <a:off x="72008" y="3934797"/>
            <a:ext cx="4427984" cy="769441"/>
          </a:xfrm>
          <a:prstGeom prst="rect">
            <a:avLst/>
          </a:prstGeom>
          <a:noFill/>
        </p:spPr>
        <p:txBody>
          <a:bodyPr wrap="square" rtlCol="0">
            <a:spAutoFit/>
          </a:bodyPr>
          <a:lstStyle/>
          <a:p>
            <a:pPr algn="ctr"/>
            <a:r>
              <a:rPr lang="en-CA" sz="2200" b="1" dirty="0" smtClean="0"/>
              <a:t>God’s completely different way </a:t>
            </a:r>
          </a:p>
          <a:p>
            <a:pPr algn="ctr"/>
            <a:r>
              <a:rPr lang="en-CA" sz="2200" b="1" dirty="0" smtClean="0"/>
              <a:t>to deepest joy and satisfaction</a:t>
            </a:r>
            <a:endParaRPr lang="en-CA" sz="2200" b="1"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13" name="Picture 12" descr="www.clipartbest.com dc6XLjAMi.gif"/>
          <p:cNvPicPr>
            <a:picLocks noChangeAspect="1"/>
          </p:cNvPicPr>
          <p:nvPr/>
        </p:nvPicPr>
        <p:blipFill>
          <a:blip r:embed="rId2" cstate="print"/>
          <a:stretch>
            <a:fillRect/>
          </a:stretch>
        </p:blipFill>
        <p:spPr>
          <a:xfrm>
            <a:off x="2555777" y="2322552"/>
            <a:ext cx="4104456" cy="2834640"/>
          </a:xfrm>
          <a:prstGeom prst="rect">
            <a:avLst/>
          </a:prstGeom>
        </p:spPr>
      </p:pic>
      <p:pic>
        <p:nvPicPr>
          <p:cNvPr id="18" name="Picture 17" descr="lord-jesus-christ-coming-293608.gif"/>
          <p:cNvPicPr>
            <a:picLocks noChangeAspect="1"/>
          </p:cNvPicPr>
          <p:nvPr/>
        </p:nvPicPr>
        <p:blipFill>
          <a:blip r:embed="rId3" cstate="print"/>
          <a:srcRect b="36140"/>
          <a:stretch>
            <a:fillRect/>
          </a:stretch>
        </p:blipFill>
        <p:spPr>
          <a:xfrm>
            <a:off x="2786608" y="1700808"/>
            <a:ext cx="3657600" cy="3401558"/>
          </a:xfrm>
          <a:prstGeom prst="star32">
            <a:avLst/>
          </a:prstGeom>
        </p:spPr>
      </p:pic>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8"/>
          <p:cNvSpPr txBox="1">
            <a:spLocks noChangeArrowheads="1"/>
          </p:cNvSpPr>
          <p:nvPr/>
        </p:nvSpPr>
        <p:spPr bwMode="auto">
          <a:xfrm>
            <a:off x="3635896" y="4499828"/>
            <a:ext cx="1944216"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accent1">
                    <a:lumMod val="40000"/>
                    <a:lumOff val="60000"/>
                  </a:schemeClr>
                </a:solidFill>
              </a:rPr>
              <a:t>Jesus © </a:t>
            </a:r>
            <a:r>
              <a:rPr lang="en-CA" sz="900" dirty="0" smtClean="0">
                <a:solidFill>
                  <a:schemeClr val="accent1">
                    <a:lumMod val="40000"/>
                    <a:lumOff val="60000"/>
                  </a:schemeClr>
                </a:solidFill>
              </a:rPr>
              <a:t>GospelGifs.com </a:t>
            </a:r>
          </a:p>
          <a:p>
            <a:pPr algn="ctr">
              <a:defRPr/>
            </a:pPr>
            <a:r>
              <a:rPr lang="en-CA" sz="900" dirty="0" smtClean="0">
                <a:solidFill>
                  <a:schemeClr val="accent1">
                    <a:lumMod val="40000"/>
                    <a:lumOff val="60000"/>
                  </a:schemeClr>
                </a:solidFill>
              </a:rPr>
              <a:t>Pulsing heart @</a:t>
            </a:r>
            <a:r>
              <a:rPr lang="en-CA" sz="900" dirty="0" err="1" smtClean="0">
                <a:solidFill>
                  <a:schemeClr val="accent1">
                    <a:lumMod val="40000"/>
                    <a:lumOff val="60000"/>
                  </a:schemeClr>
                </a:solidFill>
              </a:rPr>
              <a:t>clipartbest.com</a:t>
            </a:r>
            <a:endParaRPr lang="en-CA" sz="900" dirty="0" smtClean="0">
              <a:solidFill>
                <a:schemeClr val="accent1">
                  <a:lumMod val="40000"/>
                  <a:lumOff val="60000"/>
                </a:schemeClr>
              </a:solidFill>
            </a:endParaRPr>
          </a:p>
        </p:txBody>
      </p:sp>
      <p:sp>
        <p:nvSpPr>
          <p:cNvPr id="8" name="Rectangle 7"/>
          <p:cNvSpPr/>
          <p:nvPr/>
        </p:nvSpPr>
        <p:spPr>
          <a:xfrm>
            <a:off x="4499992" y="3068960"/>
            <a:ext cx="274320" cy="1371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rot="16200000">
            <a:off x="4495408" y="2795776"/>
            <a:ext cx="27432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923928" y="3212976"/>
            <a:ext cx="1440160" cy="400110"/>
          </a:xfrm>
          <a:prstGeom prst="rect">
            <a:avLst/>
          </a:prstGeom>
          <a:noFill/>
        </p:spPr>
        <p:txBody>
          <a:bodyPr wrap="square" rtlCol="0">
            <a:spAutoFit/>
          </a:bodyPr>
          <a:lstStyle/>
          <a:p>
            <a:pPr algn="ctr"/>
            <a:endParaRPr lang="en-US" sz="200" b="1" dirty="0" smtClean="0">
              <a:latin typeface="Arial Black" pitchFamily="34" charset="0"/>
            </a:endParaRPr>
          </a:p>
          <a:p>
            <a:pPr algn="ctr"/>
            <a:r>
              <a:rPr lang="en-US" b="1" dirty="0" smtClean="0">
                <a:latin typeface="Arial Black" pitchFamily="34" charset="0"/>
              </a:rPr>
              <a:t>I DO 4 U</a:t>
            </a:r>
            <a:endParaRPr lang="en-US" b="1" dirty="0">
              <a:latin typeface="Arial Black" pitchFamily="34" charset="0"/>
            </a:endParaRPr>
          </a:p>
        </p:txBody>
      </p:sp>
      <p:sp>
        <p:nvSpPr>
          <p:cNvPr id="9" name="Text Box 5"/>
          <p:cNvSpPr txBox="1">
            <a:spLocks noChangeArrowheads="1"/>
          </p:cNvSpPr>
          <p:nvPr/>
        </p:nvSpPr>
        <p:spPr bwMode="auto">
          <a:xfrm>
            <a:off x="35496" y="44624"/>
            <a:ext cx="9036496" cy="6669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ransomed, redeemed  Passover Lamb, sin atoned, wrath turned</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f</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orgiven     peace with God      reconciled    eternal life      adopted sons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welcomed, accepted                filled, complete        blessed with every blessing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the domain of darkness into the light of the kingdom of the beloved Son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Christ and Christ in us                          in the Spirit and the Spirit in us, made God’s temple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God the Father and the Father in us                              immersed in the Father, Son, and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Father, Son, and Spirit fellowship with us                                                 access to God and his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answered prayer                                                                                               grace at the throne of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need supplied                                                                            Holy Spirit prays for us, helps us pray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H.P. intercedes as our mediator                                    Christ our H.P. advocates in our defense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 Christ and his death and res.                                         united with Christ in his death and res.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old self crucified and buried with Christ                                                    new self raised and alive with Christ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set free from sin                                                                                                           instrument for righteousness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lang="en-CA" altLang="ko-KR" sz="1600" dirty="0" smtClean="0">
                <a:solidFill>
                  <a:schemeClr val="bg1"/>
                </a:solidFill>
                <a:latin typeface="Calibri" pitchFamily="34" charset="0"/>
                <a:ea typeface="Malgun Gothic" pitchFamily="34" charset="-127"/>
                <a:cs typeface="Calibri" pitchFamily="34" charset="0"/>
              </a:rPr>
              <a:t>one with Christ</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seated with Christ                                                                                                                 hidden with Christ in God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married to Christ                                                                                       under law of the Spirit</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lang="en-CA" altLang="ko-KR" sz="1600" dirty="0" smtClean="0">
                <a:solidFill>
                  <a:schemeClr val="bg1"/>
                </a:solidFill>
                <a:latin typeface="Calibri" pitchFamily="34" charset="0"/>
                <a:ea typeface="Malgun Gothic" pitchFamily="34" charset="-127"/>
                <a:cs typeface="Calibri" pitchFamily="34" charset="0"/>
              </a:rPr>
              <a:t>born of the Spirit     </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given, receive, have Spirit				                    rivers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Spirit power to be ambassadors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sealed with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guarantee of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sanctifies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fills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dirty="0" smtClean="0">
                <a:ln>
                  <a:noFill/>
                </a:ln>
                <a:solidFill>
                  <a:schemeClr val="bg1"/>
                </a:solidFill>
                <a:effectLst/>
                <a:latin typeface="Calibri" pitchFamily="34" charset="0"/>
                <a:ea typeface="Malgun Gothic" pitchFamily="34" charset="-127"/>
                <a:cs typeface="Calibri" pitchFamily="34" charset="0"/>
              </a:rPr>
              <a:t>circumcised, set apart in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immeasurably great power                                                                                                  God’s workmanship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led in triumph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                                                                               members of Christ’s body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brothers and sisters                                                                                                  branches in Christ’s vine</a:t>
            </a:r>
          </a:p>
          <a:p>
            <a:pPr marL="0" marR="0" lvl="1"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members of the household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citizenship in heaven                                 hope of glory                  inheritance, heir, fellow heir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into heavenly kingdom                   enter joy of Lord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wrath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good work completed   resurrection body like Jesus</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married to the Lamb</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tear wiped away</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b="1" dirty="0" smtClean="0">
                <a:solidFill>
                  <a:schemeClr val="bg1"/>
                </a:solidFill>
                <a:latin typeface="Calibri" pitchFamily="34" charset="0"/>
                <a:ea typeface="Malgun Gothic" pitchFamily="34" charset="-127"/>
                <a:cs typeface="Calibri" pitchFamily="34" charset="0"/>
              </a:rPr>
              <a:t>l</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oved  and</a:t>
            </a:r>
            <a:r>
              <a:rPr kumimoji="0" lang="en-CA" altLang="ko-KR" sz="1600" b="1"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saved  </a:t>
            </a:r>
            <a:r>
              <a:rPr lang="en-CA" altLang="ko-KR" sz="1600" b="1" dirty="0" smtClean="0">
                <a:solidFill>
                  <a:schemeClr val="bg1"/>
                </a:solidFill>
                <a:latin typeface="Calibri" pitchFamily="34" charset="0"/>
                <a:ea typeface="Malgun Gothic" pitchFamily="34" charset="-127"/>
                <a:cs typeface="Calibri" pitchFamily="34" charset="0"/>
              </a:rPr>
              <a:t>i</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the  New  Covenant</a:t>
            </a:r>
          </a:p>
          <a:p>
            <a:pPr marL="0" marR="0" lvl="0" indent="0" algn="ctr" defTabSz="914400" rtl="0" eaLnBrk="1" fontAlgn="base" latinLnBrk="0" hangingPunct="1">
              <a:spcBef>
                <a:spcPct val="0"/>
              </a:spcBef>
              <a:spcAft>
                <a:spcPts val="0"/>
              </a:spcAft>
              <a:buClrTx/>
              <a:buSzTx/>
              <a:buFontTx/>
              <a:buNone/>
              <a:tabLst/>
            </a:pPr>
            <a:endParaRPr kumimoji="0" lang="en-CA" altLang="ko-KR" sz="4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endParaRPr lang="en-CA" sz="1600" b="1" dirty="0" smtClean="0">
              <a:solidFill>
                <a:schemeClr val="bg1"/>
              </a:solidFill>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r>
              <a:rPr kumimoji="0" lang="en-CA" sz="3200" b="1"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Receive me - receive all I provide through my death</a:t>
            </a:r>
            <a:endParaRPr kumimoji="0" lang="en-US" sz="3200" b="0" i="0" u="none" strike="noStrike" cap="none" normalizeH="0" baseline="0" dirty="0" smtClean="0">
              <a:ln>
                <a:noFill/>
              </a:ln>
              <a:solidFill>
                <a:srgbClr val="FF0000"/>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54" name="Flowchart: Process 53"/>
          <p:cNvSpPr/>
          <p:nvPr/>
        </p:nvSpPr>
        <p:spPr>
          <a:xfrm>
            <a:off x="3886200" y="4267200"/>
            <a:ext cx="1371600" cy="205740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Oval 3"/>
          <p:cNvSpPr/>
          <p:nvPr/>
        </p:nvSpPr>
        <p:spPr>
          <a:xfrm>
            <a:off x="1143000" y="990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Oval 4"/>
          <p:cNvSpPr/>
          <p:nvPr/>
        </p:nvSpPr>
        <p:spPr>
          <a:xfrm>
            <a:off x="1295400" y="381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Oval 5"/>
          <p:cNvSpPr/>
          <p:nvPr/>
        </p:nvSpPr>
        <p:spPr>
          <a:xfrm>
            <a:off x="2514600" y="15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Oval 6"/>
          <p:cNvSpPr/>
          <p:nvPr/>
        </p:nvSpPr>
        <p:spPr>
          <a:xfrm>
            <a:off x="3505200" y="609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Oval 7"/>
          <p:cNvSpPr/>
          <p:nvPr/>
        </p:nvSpPr>
        <p:spPr>
          <a:xfrm>
            <a:off x="1905000" y="1600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Oval 8"/>
          <p:cNvSpPr/>
          <p:nvPr/>
        </p:nvSpPr>
        <p:spPr>
          <a:xfrm>
            <a:off x="2667000" y="1905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Oval 9"/>
          <p:cNvSpPr/>
          <p:nvPr/>
        </p:nvSpPr>
        <p:spPr>
          <a:xfrm>
            <a:off x="2286000" y="838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Oval 10"/>
          <p:cNvSpPr/>
          <p:nvPr/>
        </p:nvSpPr>
        <p:spPr>
          <a:xfrm>
            <a:off x="4924400" y="198884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Oval 11"/>
          <p:cNvSpPr/>
          <p:nvPr/>
        </p:nvSpPr>
        <p:spPr>
          <a:xfrm>
            <a:off x="3581400" y="1828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Oval 12"/>
          <p:cNvSpPr/>
          <p:nvPr/>
        </p:nvSpPr>
        <p:spPr>
          <a:xfrm>
            <a:off x="609600" y="1600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Oval 14"/>
          <p:cNvSpPr/>
          <p:nvPr/>
        </p:nvSpPr>
        <p:spPr>
          <a:xfrm>
            <a:off x="228600" y="2057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p:cNvSpPr/>
          <p:nvPr/>
        </p:nvSpPr>
        <p:spPr>
          <a:xfrm>
            <a:off x="4267200" y="1295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p:cNvSpPr/>
          <p:nvPr/>
        </p:nvSpPr>
        <p:spPr>
          <a:xfrm>
            <a:off x="5638800" y="1484784"/>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p:cNvSpPr/>
          <p:nvPr/>
        </p:nvSpPr>
        <p:spPr>
          <a:xfrm>
            <a:off x="6400800" y="1981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Oval 18"/>
          <p:cNvSpPr/>
          <p:nvPr/>
        </p:nvSpPr>
        <p:spPr>
          <a:xfrm>
            <a:off x="7467600" y="2133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p:cNvSpPr/>
          <p:nvPr/>
        </p:nvSpPr>
        <p:spPr>
          <a:xfrm>
            <a:off x="7010400" y="1371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Oval 20"/>
          <p:cNvSpPr/>
          <p:nvPr/>
        </p:nvSpPr>
        <p:spPr>
          <a:xfrm>
            <a:off x="5638800" y="228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Oval 21"/>
          <p:cNvSpPr/>
          <p:nvPr/>
        </p:nvSpPr>
        <p:spPr>
          <a:xfrm>
            <a:off x="4876800" y="786408"/>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Oval 22"/>
          <p:cNvSpPr/>
          <p:nvPr/>
        </p:nvSpPr>
        <p:spPr>
          <a:xfrm>
            <a:off x="4343400" y="15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Oval 23"/>
          <p:cNvSpPr/>
          <p:nvPr/>
        </p:nvSpPr>
        <p:spPr>
          <a:xfrm>
            <a:off x="6096000" y="838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Oval 24"/>
          <p:cNvSpPr/>
          <p:nvPr/>
        </p:nvSpPr>
        <p:spPr>
          <a:xfrm>
            <a:off x="19050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Oval 25"/>
          <p:cNvSpPr/>
          <p:nvPr/>
        </p:nvSpPr>
        <p:spPr>
          <a:xfrm>
            <a:off x="3733800" y="3657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Oval 27"/>
          <p:cNvSpPr/>
          <p:nvPr/>
        </p:nvSpPr>
        <p:spPr>
          <a:xfrm>
            <a:off x="685800" y="3810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Oval 28"/>
          <p:cNvSpPr/>
          <p:nvPr/>
        </p:nvSpPr>
        <p:spPr>
          <a:xfrm>
            <a:off x="1981200" y="3886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Oval 30"/>
          <p:cNvSpPr/>
          <p:nvPr/>
        </p:nvSpPr>
        <p:spPr>
          <a:xfrm>
            <a:off x="6477000" y="396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Oval 31"/>
          <p:cNvSpPr/>
          <p:nvPr/>
        </p:nvSpPr>
        <p:spPr>
          <a:xfrm>
            <a:off x="5410200" y="3733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Oval 32"/>
          <p:cNvSpPr/>
          <p:nvPr/>
        </p:nvSpPr>
        <p:spPr>
          <a:xfrm>
            <a:off x="2438400" y="3276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Oval 33"/>
          <p:cNvSpPr/>
          <p:nvPr/>
        </p:nvSpPr>
        <p:spPr>
          <a:xfrm>
            <a:off x="32766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Oval 34"/>
          <p:cNvSpPr/>
          <p:nvPr/>
        </p:nvSpPr>
        <p:spPr>
          <a:xfrm>
            <a:off x="1295400" y="3352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Oval 35"/>
          <p:cNvSpPr/>
          <p:nvPr/>
        </p:nvSpPr>
        <p:spPr>
          <a:xfrm>
            <a:off x="6934200" y="3352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Oval 36"/>
          <p:cNvSpPr/>
          <p:nvPr/>
        </p:nvSpPr>
        <p:spPr>
          <a:xfrm>
            <a:off x="45720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8" name="Oval 37"/>
          <p:cNvSpPr/>
          <p:nvPr/>
        </p:nvSpPr>
        <p:spPr>
          <a:xfrm>
            <a:off x="228600" y="2971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Oval 38"/>
          <p:cNvSpPr/>
          <p:nvPr/>
        </p:nvSpPr>
        <p:spPr>
          <a:xfrm>
            <a:off x="1600200" y="2133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Oval 39"/>
          <p:cNvSpPr/>
          <p:nvPr/>
        </p:nvSpPr>
        <p:spPr>
          <a:xfrm>
            <a:off x="762000" y="2590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1" name="Oval 40"/>
          <p:cNvSpPr/>
          <p:nvPr/>
        </p:nvSpPr>
        <p:spPr>
          <a:xfrm>
            <a:off x="3962400" y="2514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Oval 41"/>
          <p:cNvSpPr/>
          <p:nvPr/>
        </p:nvSpPr>
        <p:spPr>
          <a:xfrm>
            <a:off x="58674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3" name="Oval 42"/>
          <p:cNvSpPr/>
          <p:nvPr/>
        </p:nvSpPr>
        <p:spPr>
          <a:xfrm>
            <a:off x="48006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Oval 43"/>
          <p:cNvSpPr/>
          <p:nvPr/>
        </p:nvSpPr>
        <p:spPr>
          <a:xfrm>
            <a:off x="5638800" y="2438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Oval 44"/>
          <p:cNvSpPr/>
          <p:nvPr/>
        </p:nvSpPr>
        <p:spPr>
          <a:xfrm>
            <a:off x="68580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3" name="Oval 52"/>
          <p:cNvSpPr/>
          <p:nvPr/>
        </p:nvSpPr>
        <p:spPr>
          <a:xfrm>
            <a:off x="4648200" y="4114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5" name="Freeform 54"/>
          <p:cNvSpPr/>
          <p:nvPr/>
        </p:nvSpPr>
        <p:spPr>
          <a:xfrm>
            <a:off x="1489587" y="6341806"/>
            <a:ext cx="2492478" cy="418794"/>
          </a:xfrm>
          <a:custGeom>
            <a:avLst/>
            <a:gdLst>
              <a:gd name="connsiteX0" fmla="*/ 2492478 w 2492478"/>
              <a:gd name="connsiteY0" fmla="*/ 29497 h 418794"/>
              <a:gd name="connsiteX1" fmla="*/ 2241755 w 2492478"/>
              <a:gd name="connsiteY1" fmla="*/ 14749 h 418794"/>
              <a:gd name="connsiteX2" fmla="*/ 2109019 w 2492478"/>
              <a:gd name="connsiteY2" fmla="*/ 0 h 418794"/>
              <a:gd name="connsiteX3" fmla="*/ 2005781 w 2492478"/>
              <a:gd name="connsiteY3" fmla="*/ 29497 h 418794"/>
              <a:gd name="connsiteX4" fmla="*/ 1961536 w 2492478"/>
              <a:gd name="connsiteY4" fmla="*/ 206478 h 418794"/>
              <a:gd name="connsiteX5" fmla="*/ 1991032 w 2492478"/>
              <a:gd name="connsiteY5" fmla="*/ 265471 h 418794"/>
              <a:gd name="connsiteX6" fmla="*/ 1932039 w 2492478"/>
              <a:gd name="connsiteY6" fmla="*/ 294968 h 418794"/>
              <a:gd name="connsiteX7" fmla="*/ 1902542 w 2492478"/>
              <a:gd name="connsiteY7" fmla="*/ 339213 h 418794"/>
              <a:gd name="connsiteX8" fmla="*/ 1814052 w 2492478"/>
              <a:gd name="connsiteY8" fmla="*/ 383459 h 418794"/>
              <a:gd name="connsiteX9" fmla="*/ 1740310 w 2492478"/>
              <a:gd name="connsiteY9" fmla="*/ 353962 h 418794"/>
              <a:gd name="connsiteX10" fmla="*/ 1312607 w 2492478"/>
              <a:gd name="connsiteY10" fmla="*/ 309717 h 418794"/>
              <a:gd name="connsiteX11" fmla="*/ 1253613 w 2492478"/>
              <a:gd name="connsiteY11" fmla="*/ 294968 h 418794"/>
              <a:gd name="connsiteX12" fmla="*/ 1165123 w 2492478"/>
              <a:gd name="connsiteY12" fmla="*/ 265471 h 418794"/>
              <a:gd name="connsiteX13" fmla="*/ 1135626 w 2492478"/>
              <a:gd name="connsiteY13" fmla="*/ 339213 h 418794"/>
              <a:gd name="connsiteX14" fmla="*/ 1002890 w 2492478"/>
              <a:gd name="connsiteY14" fmla="*/ 353962 h 418794"/>
              <a:gd name="connsiteX15" fmla="*/ 929148 w 2492478"/>
              <a:gd name="connsiteY15" fmla="*/ 368710 h 418794"/>
              <a:gd name="connsiteX16" fmla="*/ 752168 w 2492478"/>
              <a:gd name="connsiteY16" fmla="*/ 353962 h 418794"/>
              <a:gd name="connsiteX17" fmla="*/ 678426 w 2492478"/>
              <a:gd name="connsiteY17" fmla="*/ 368710 h 418794"/>
              <a:gd name="connsiteX18" fmla="*/ 516194 w 2492478"/>
              <a:gd name="connsiteY18" fmla="*/ 383459 h 418794"/>
              <a:gd name="connsiteX19" fmla="*/ 471948 w 2492478"/>
              <a:gd name="connsiteY19" fmla="*/ 412955 h 418794"/>
              <a:gd name="connsiteX20" fmla="*/ 191729 w 2492478"/>
              <a:gd name="connsiteY20" fmla="*/ 383459 h 418794"/>
              <a:gd name="connsiteX21" fmla="*/ 147484 w 2492478"/>
              <a:gd name="connsiteY21" fmla="*/ 368710 h 418794"/>
              <a:gd name="connsiteX22" fmla="*/ 0 w 2492478"/>
              <a:gd name="connsiteY22" fmla="*/ 398207 h 418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92478" h="418794">
                <a:moveTo>
                  <a:pt x="2492478" y="29497"/>
                </a:moveTo>
                <a:lnTo>
                  <a:pt x="2241755" y="14749"/>
                </a:lnTo>
                <a:cubicBezTo>
                  <a:pt x="2197368" y="11335"/>
                  <a:pt x="2153537" y="0"/>
                  <a:pt x="2109019" y="0"/>
                </a:cubicBezTo>
                <a:cubicBezTo>
                  <a:pt x="2090504" y="0"/>
                  <a:pt x="2026643" y="22543"/>
                  <a:pt x="2005781" y="29497"/>
                </a:cubicBezTo>
                <a:cubicBezTo>
                  <a:pt x="1972406" y="96246"/>
                  <a:pt x="1954047" y="116604"/>
                  <a:pt x="1961536" y="206478"/>
                </a:cubicBezTo>
                <a:cubicBezTo>
                  <a:pt x="1963362" y="228387"/>
                  <a:pt x="1981200" y="245807"/>
                  <a:pt x="1991032" y="265471"/>
                </a:cubicBezTo>
                <a:cubicBezTo>
                  <a:pt x="1971368" y="275303"/>
                  <a:pt x="1948929" y="280893"/>
                  <a:pt x="1932039" y="294968"/>
                </a:cubicBezTo>
                <a:cubicBezTo>
                  <a:pt x="1918422" y="306316"/>
                  <a:pt x="1915076" y="326679"/>
                  <a:pt x="1902542" y="339213"/>
                </a:cubicBezTo>
                <a:cubicBezTo>
                  <a:pt x="1873952" y="367803"/>
                  <a:pt x="1850037" y="371463"/>
                  <a:pt x="1814052" y="383459"/>
                </a:cubicBezTo>
                <a:cubicBezTo>
                  <a:pt x="1789471" y="373627"/>
                  <a:pt x="1765190" y="363009"/>
                  <a:pt x="1740310" y="353962"/>
                </a:cubicBezTo>
                <a:cubicBezTo>
                  <a:pt x="1562988" y="289481"/>
                  <a:pt x="1615401" y="322882"/>
                  <a:pt x="1312607" y="309717"/>
                </a:cubicBezTo>
                <a:cubicBezTo>
                  <a:pt x="1292942" y="304801"/>
                  <a:pt x="1273028" y="300793"/>
                  <a:pt x="1253613" y="294968"/>
                </a:cubicBezTo>
                <a:cubicBezTo>
                  <a:pt x="1223832" y="286034"/>
                  <a:pt x="1165123" y="265471"/>
                  <a:pt x="1165123" y="265471"/>
                </a:cubicBezTo>
                <a:cubicBezTo>
                  <a:pt x="1155291" y="290052"/>
                  <a:pt x="1158868" y="326536"/>
                  <a:pt x="1135626" y="339213"/>
                </a:cubicBezTo>
                <a:cubicBezTo>
                  <a:pt x="1096544" y="360530"/>
                  <a:pt x="1046960" y="347666"/>
                  <a:pt x="1002890" y="353962"/>
                </a:cubicBezTo>
                <a:cubicBezTo>
                  <a:pt x="978075" y="357507"/>
                  <a:pt x="953729" y="363794"/>
                  <a:pt x="929148" y="368710"/>
                </a:cubicBezTo>
                <a:cubicBezTo>
                  <a:pt x="870155" y="363794"/>
                  <a:pt x="811366" y="353962"/>
                  <a:pt x="752168" y="353962"/>
                </a:cubicBezTo>
                <a:cubicBezTo>
                  <a:pt x="727101" y="353962"/>
                  <a:pt x="703300" y="365601"/>
                  <a:pt x="678426" y="368710"/>
                </a:cubicBezTo>
                <a:cubicBezTo>
                  <a:pt x="624545" y="375445"/>
                  <a:pt x="570271" y="378543"/>
                  <a:pt x="516194" y="383459"/>
                </a:cubicBezTo>
                <a:cubicBezTo>
                  <a:pt x="501445" y="393291"/>
                  <a:pt x="489646" y="411972"/>
                  <a:pt x="471948" y="412955"/>
                </a:cubicBezTo>
                <a:cubicBezTo>
                  <a:pt x="366850" y="418794"/>
                  <a:pt x="285025" y="410115"/>
                  <a:pt x="191729" y="383459"/>
                </a:cubicBezTo>
                <a:cubicBezTo>
                  <a:pt x="176781" y="379188"/>
                  <a:pt x="162232" y="373626"/>
                  <a:pt x="147484" y="368710"/>
                </a:cubicBezTo>
                <a:cubicBezTo>
                  <a:pt x="74606" y="417296"/>
                  <a:pt x="120964" y="398207"/>
                  <a:pt x="0" y="398207"/>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7" name="Freeform 56"/>
          <p:cNvSpPr/>
          <p:nvPr/>
        </p:nvSpPr>
        <p:spPr>
          <a:xfrm>
            <a:off x="4283968" y="6453335"/>
            <a:ext cx="2360067" cy="355503"/>
          </a:xfrm>
          <a:custGeom>
            <a:avLst/>
            <a:gdLst>
              <a:gd name="connsiteX0" fmla="*/ 0 w 1423219"/>
              <a:gd name="connsiteY0" fmla="*/ 0 h 452284"/>
              <a:gd name="connsiteX1" fmla="*/ 560439 w 1423219"/>
              <a:gd name="connsiteY1" fmla="*/ 250722 h 452284"/>
              <a:gd name="connsiteX2" fmla="*/ 235974 w 1423219"/>
              <a:gd name="connsiteY2" fmla="*/ 427703 h 452284"/>
              <a:gd name="connsiteX3" fmla="*/ 1253613 w 1423219"/>
              <a:gd name="connsiteY3" fmla="*/ 398206 h 452284"/>
              <a:gd name="connsiteX4" fmla="*/ 1253613 w 1423219"/>
              <a:gd name="connsiteY4" fmla="*/ 339213 h 452284"/>
              <a:gd name="connsiteX5" fmla="*/ 1297858 w 1423219"/>
              <a:gd name="connsiteY5" fmla="*/ 398206 h 452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3219" h="452284">
                <a:moveTo>
                  <a:pt x="0" y="0"/>
                </a:moveTo>
                <a:cubicBezTo>
                  <a:pt x="260555" y="89719"/>
                  <a:pt x="521110" y="179438"/>
                  <a:pt x="560439" y="250722"/>
                </a:cubicBezTo>
                <a:cubicBezTo>
                  <a:pt x="599768" y="322006"/>
                  <a:pt x="120445" y="403122"/>
                  <a:pt x="235974" y="427703"/>
                </a:cubicBezTo>
                <a:cubicBezTo>
                  <a:pt x="351503" y="452284"/>
                  <a:pt x="1084007" y="412954"/>
                  <a:pt x="1253613" y="398206"/>
                </a:cubicBezTo>
                <a:cubicBezTo>
                  <a:pt x="1423219" y="383458"/>
                  <a:pt x="1246239" y="339213"/>
                  <a:pt x="1253613" y="339213"/>
                </a:cubicBezTo>
                <a:cubicBezTo>
                  <a:pt x="1260987" y="339213"/>
                  <a:pt x="1279422" y="368709"/>
                  <a:pt x="1297858" y="398206"/>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8" name="Freeform 57"/>
          <p:cNvSpPr/>
          <p:nvPr/>
        </p:nvSpPr>
        <p:spPr>
          <a:xfrm>
            <a:off x="1691680" y="6381328"/>
            <a:ext cx="3048000" cy="433436"/>
          </a:xfrm>
          <a:custGeom>
            <a:avLst/>
            <a:gdLst>
              <a:gd name="connsiteX0" fmla="*/ 1032387 w 1032387"/>
              <a:gd name="connsiteY0" fmla="*/ 31305 h 433436"/>
              <a:gd name="connsiteX1" fmla="*/ 825909 w 1032387"/>
              <a:gd name="connsiteY1" fmla="*/ 31305 h 433436"/>
              <a:gd name="connsiteX2" fmla="*/ 766916 w 1032387"/>
              <a:gd name="connsiteY2" fmla="*/ 90299 h 433436"/>
              <a:gd name="connsiteX3" fmla="*/ 530942 w 1032387"/>
              <a:gd name="connsiteY3" fmla="*/ 105047 h 433436"/>
              <a:gd name="connsiteX4" fmla="*/ 486696 w 1032387"/>
              <a:gd name="connsiteY4" fmla="*/ 119796 h 433436"/>
              <a:gd name="connsiteX5" fmla="*/ 398206 w 1032387"/>
              <a:gd name="connsiteY5" fmla="*/ 164041 h 433436"/>
              <a:gd name="connsiteX6" fmla="*/ 353961 w 1032387"/>
              <a:gd name="connsiteY6" fmla="*/ 208286 h 433436"/>
              <a:gd name="connsiteX7" fmla="*/ 324464 w 1032387"/>
              <a:gd name="connsiteY7" fmla="*/ 341021 h 433436"/>
              <a:gd name="connsiteX8" fmla="*/ 280219 w 1032387"/>
              <a:gd name="connsiteY8" fmla="*/ 385267 h 433436"/>
              <a:gd name="connsiteX9" fmla="*/ 176980 w 1032387"/>
              <a:gd name="connsiteY9" fmla="*/ 429512 h 433436"/>
              <a:gd name="connsiteX10" fmla="*/ 0 w 1032387"/>
              <a:gd name="connsiteY10" fmla="*/ 429512 h 433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32387" h="433436">
                <a:moveTo>
                  <a:pt x="1032387" y="31305"/>
                </a:moveTo>
                <a:cubicBezTo>
                  <a:pt x="999829" y="27688"/>
                  <a:pt x="872866" y="0"/>
                  <a:pt x="825909" y="31305"/>
                </a:cubicBezTo>
                <a:cubicBezTo>
                  <a:pt x="748481" y="82924"/>
                  <a:pt x="883674" y="78009"/>
                  <a:pt x="766916" y="90299"/>
                </a:cubicBezTo>
                <a:cubicBezTo>
                  <a:pt x="688538" y="98549"/>
                  <a:pt x="609600" y="100131"/>
                  <a:pt x="530942" y="105047"/>
                </a:cubicBezTo>
                <a:cubicBezTo>
                  <a:pt x="516193" y="109963"/>
                  <a:pt x="500601" y="112843"/>
                  <a:pt x="486696" y="119796"/>
                </a:cubicBezTo>
                <a:cubicBezTo>
                  <a:pt x="372332" y="176978"/>
                  <a:pt x="509421" y="126968"/>
                  <a:pt x="398206" y="164041"/>
                </a:cubicBezTo>
                <a:cubicBezTo>
                  <a:pt x="383458" y="178789"/>
                  <a:pt x="365530" y="190932"/>
                  <a:pt x="353961" y="208286"/>
                </a:cubicBezTo>
                <a:cubicBezTo>
                  <a:pt x="333189" y="239445"/>
                  <a:pt x="335168" y="316938"/>
                  <a:pt x="324464" y="341021"/>
                </a:cubicBezTo>
                <a:cubicBezTo>
                  <a:pt x="315993" y="360081"/>
                  <a:pt x="297191" y="373144"/>
                  <a:pt x="280219" y="385267"/>
                </a:cubicBezTo>
                <a:cubicBezTo>
                  <a:pt x="269353" y="393028"/>
                  <a:pt x="198218" y="428096"/>
                  <a:pt x="176980" y="429512"/>
                </a:cubicBezTo>
                <a:cubicBezTo>
                  <a:pt x="118117" y="433436"/>
                  <a:pt x="58993" y="429512"/>
                  <a:pt x="0" y="429512"/>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sz="2800" dirty="0">
              <a:solidFill>
                <a:srgbClr val="FF0000"/>
              </a:solidFill>
            </a:endParaRPr>
          </a:p>
        </p:txBody>
      </p:sp>
      <p:sp>
        <p:nvSpPr>
          <p:cNvPr id="59" name="Freeform 58"/>
          <p:cNvSpPr/>
          <p:nvPr/>
        </p:nvSpPr>
        <p:spPr>
          <a:xfrm>
            <a:off x="4350814" y="6400800"/>
            <a:ext cx="2669458" cy="422381"/>
          </a:xfrm>
          <a:custGeom>
            <a:avLst/>
            <a:gdLst>
              <a:gd name="connsiteX0" fmla="*/ 0 w 2669458"/>
              <a:gd name="connsiteY0" fmla="*/ 0 h 422381"/>
              <a:gd name="connsiteX1" fmla="*/ 88490 w 2669458"/>
              <a:gd name="connsiteY1" fmla="*/ 58994 h 422381"/>
              <a:gd name="connsiteX2" fmla="*/ 132735 w 2669458"/>
              <a:gd name="connsiteY2" fmla="*/ 88490 h 422381"/>
              <a:gd name="connsiteX3" fmla="*/ 324464 w 2669458"/>
              <a:gd name="connsiteY3" fmla="*/ 117987 h 422381"/>
              <a:gd name="connsiteX4" fmla="*/ 501445 w 2669458"/>
              <a:gd name="connsiteY4" fmla="*/ 132735 h 422381"/>
              <a:gd name="connsiteX5" fmla="*/ 604683 w 2669458"/>
              <a:gd name="connsiteY5" fmla="*/ 191729 h 422381"/>
              <a:gd name="connsiteX6" fmla="*/ 648929 w 2669458"/>
              <a:gd name="connsiteY6" fmla="*/ 206477 h 422381"/>
              <a:gd name="connsiteX7" fmla="*/ 707922 w 2669458"/>
              <a:gd name="connsiteY7" fmla="*/ 235974 h 422381"/>
              <a:gd name="connsiteX8" fmla="*/ 752167 w 2669458"/>
              <a:gd name="connsiteY8" fmla="*/ 221226 h 422381"/>
              <a:gd name="connsiteX9" fmla="*/ 1032387 w 2669458"/>
              <a:gd name="connsiteY9" fmla="*/ 250723 h 422381"/>
              <a:gd name="connsiteX10" fmla="*/ 1135625 w 2669458"/>
              <a:gd name="connsiteY10" fmla="*/ 294968 h 422381"/>
              <a:gd name="connsiteX11" fmla="*/ 1179870 w 2669458"/>
              <a:gd name="connsiteY11" fmla="*/ 280219 h 422381"/>
              <a:gd name="connsiteX12" fmla="*/ 1519083 w 2669458"/>
              <a:gd name="connsiteY12" fmla="*/ 265471 h 422381"/>
              <a:gd name="connsiteX13" fmla="*/ 1740309 w 2669458"/>
              <a:gd name="connsiteY13" fmla="*/ 250723 h 422381"/>
              <a:gd name="connsiteX14" fmla="*/ 2035277 w 2669458"/>
              <a:gd name="connsiteY14" fmla="*/ 265471 h 422381"/>
              <a:gd name="connsiteX15" fmla="*/ 2123767 w 2669458"/>
              <a:gd name="connsiteY15" fmla="*/ 339213 h 422381"/>
              <a:gd name="connsiteX16" fmla="*/ 2168012 w 2669458"/>
              <a:gd name="connsiteY16" fmla="*/ 353961 h 422381"/>
              <a:gd name="connsiteX17" fmla="*/ 2433483 w 2669458"/>
              <a:gd name="connsiteY17" fmla="*/ 398206 h 422381"/>
              <a:gd name="connsiteX18" fmla="*/ 2669458 w 2669458"/>
              <a:gd name="connsiteY18" fmla="*/ 398206 h 422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69458" h="422381">
                <a:moveTo>
                  <a:pt x="0" y="0"/>
                </a:moveTo>
                <a:lnTo>
                  <a:pt x="88490" y="58994"/>
                </a:lnTo>
                <a:cubicBezTo>
                  <a:pt x="103238" y="68826"/>
                  <a:pt x="115920" y="82885"/>
                  <a:pt x="132735" y="88490"/>
                </a:cubicBezTo>
                <a:cubicBezTo>
                  <a:pt x="221928" y="118222"/>
                  <a:pt x="167621" y="103729"/>
                  <a:pt x="324464" y="117987"/>
                </a:cubicBezTo>
                <a:lnTo>
                  <a:pt x="501445" y="132735"/>
                </a:lnTo>
                <a:cubicBezTo>
                  <a:pt x="626218" y="163930"/>
                  <a:pt x="499239" y="121434"/>
                  <a:pt x="604683" y="191729"/>
                </a:cubicBezTo>
                <a:cubicBezTo>
                  <a:pt x="617618" y="200352"/>
                  <a:pt x="634640" y="200353"/>
                  <a:pt x="648929" y="206477"/>
                </a:cubicBezTo>
                <a:cubicBezTo>
                  <a:pt x="669137" y="215137"/>
                  <a:pt x="688258" y="226142"/>
                  <a:pt x="707922" y="235974"/>
                </a:cubicBezTo>
                <a:cubicBezTo>
                  <a:pt x="722670" y="231058"/>
                  <a:pt x="736621" y="221226"/>
                  <a:pt x="752167" y="221226"/>
                </a:cubicBezTo>
                <a:cubicBezTo>
                  <a:pt x="929235" y="221226"/>
                  <a:pt x="919352" y="222463"/>
                  <a:pt x="1032387" y="250723"/>
                </a:cubicBezTo>
                <a:cubicBezTo>
                  <a:pt x="1068511" y="274805"/>
                  <a:pt x="1088009" y="294968"/>
                  <a:pt x="1135625" y="294968"/>
                </a:cubicBezTo>
                <a:cubicBezTo>
                  <a:pt x="1151171" y="294968"/>
                  <a:pt x="1164370" y="281411"/>
                  <a:pt x="1179870" y="280219"/>
                </a:cubicBezTo>
                <a:cubicBezTo>
                  <a:pt x="1292714" y="271539"/>
                  <a:pt x="1406062" y="271419"/>
                  <a:pt x="1519083" y="265471"/>
                </a:cubicBezTo>
                <a:cubicBezTo>
                  <a:pt x="1592887" y="261587"/>
                  <a:pt x="1666567" y="255639"/>
                  <a:pt x="1740309" y="250723"/>
                </a:cubicBezTo>
                <a:cubicBezTo>
                  <a:pt x="1838632" y="255639"/>
                  <a:pt x="1937658" y="252738"/>
                  <a:pt x="2035277" y="265471"/>
                </a:cubicBezTo>
                <a:cubicBezTo>
                  <a:pt x="2065271" y="269383"/>
                  <a:pt x="2104178" y="326154"/>
                  <a:pt x="2123767" y="339213"/>
                </a:cubicBezTo>
                <a:cubicBezTo>
                  <a:pt x="2136702" y="347836"/>
                  <a:pt x="2153264" y="349045"/>
                  <a:pt x="2168012" y="353961"/>
                </a:cubicBezTo>
                <a:cubicBezTo>
                  <a:pt x="2270643" y="422381"/>
                  <a:pt x="2207529" y="390917"/>
                  <a:pt x="2433483" y="398206"/>
                </a:cubicBezTo>
                <a:cubicBezTo>
                  <a:pt x="2512100" y="400742"/>
                  <a:pt x="2590800" y="398206"/>
                  <a:pt x="2669458" y="398206"/>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0" name="Freeform 59"/>
          <p:cNvSpPr/>
          <p:nvPr/>
        </p:nvSpPr>
        <p:spPr>
          <a:xfrm>
            <a:off x="1224116" y="6386052"/>
            <a:ext cx="3008671" cy="353961"/>
          </a:xfrm>
          <a:custGeom>
            <a:avLst/>
            <a:gdLst>
              <a:gd name="connsiteX0" fmla="*/ 3008671 w 3008671"/>
              <a:gd name="connsiteY0" fmla="*/ 0 h 353961"/>
              <a:gd name="connsiteX1" fmla="*/ 2905432 w 3008671"/>
              <a:gd name="connsiteY1" fmla="*/ 14748 h 353961"/>
              <a:gd name="connsiteX2" fmla="*/ 2802194 w 3008671"/>
              <a:gd name="connsiteY2" fmla="*/ 58993 h 353961"/>
              <a:gd name="connsiteX3" fmla="*/ 2698955 w 3008671"/>
              <a:gd name="connsiteY3" fmla="*/ 88490 h 353961"/>
              <a:gd name="connsiteX4" fmla="*/ 2654710 w 3008671"/>
              <a:gd name="connsiteY4" fmla="*/ 117987 h 353961"/>
              <a:gd name="connsiteX5" fmla="*/ 2507226 w 3008671"/>
              <a:gd name="connsiteY5" fmla="*/ 132735 h 353961"/>
              <a:gd name="connsiteX6" fmla="*/ 2492478 w 3008671"/>
              <a:gd name="connsiteY6" fmla="*/ 191729 h 353961"/>
              <a:gd name="connsiteX7" fmla="*/ 2521974 w 3008671"/>
              <a:gd name="connsiteY7" fmla="*/ 235974 h 353961"/>
              <a:gd name="connsiteX8" fmla="*/ 2344994 w 3008671"/>
              <a:gd name="connsiteY8" fmla="*/ 206477 h 353961"/>
              <a:gd name="connsiteX9" fmla="*/ 2256503 w 3008671"/>
              <a:gd name="connsiteY9" fmla="*/ 176980 h 353961"/>
              <a:gd name="connsiteX10" fmla="*/ 2212258 w 3008671"/>
              <a:gd name="connsiteY10" fmla="*/ 147483 h 353961"/>
              <a:gd name="connsiteX11" fmla="*/ 2138516 w 3008671"/>
              <a:gd name="connsiteY11" fmla="*/ 132735 h 353961"/>
              <a:gd name="connsiteX12" fmla="*/ 2079523 w 3008671"/>
              <a:gd name="connsiteY12" fmla="*/ 117987 h 353961"/>
              <a:gd name="connsiteX13" fmla="*/ 1946787 w 3008671"/>
              <a:gd name="connsiteY13" fmla="*/ 73742 h 353961"/>
              <a:gd name="connsiteX14" fmla="*/ 1902542 w 3008671"/>
              <a:gd name="connsiteY14" fmla="*/ 58993 h 353961"/>
              <a:gd name="connsiteX15" fmla="*/ 1858297 w 3008671"/>
              <a:gd name="connsiteY15" fmla="*/ 44245 h 353961"/>
              <a:gd name="connsiteX16" fmla="*/ 1563329 w 3008671"/>
              <a:gd name="connsiteY16" fmla="*/ 73742 h 353961"/>
              <a:gd name="connsiteX17" fmla="*/ 1445342 w 3008671"/>
              <a:gd name="connsiteY17" fmla="*/ 103238 h 353961"/>
              <a:gd name="connsiteX18" fmla="*/ 1253613 w 3008671"/>
              <a:gd name="connsiteY18" fmla="*/ 132735 h 353961"/>
              <a:gd name="connsiteX19" fmla="*/ 796413 w 3008671"/>
              <a:gd name="connsiteY19" fmla="*/ 162232 h 353961"/>
              <a:gd name="connsiteX20" fmla="*/ 781665 w 3008671"/>
              <a:gd name="connsiteY20" fmla="*/ 206477 h 353961"/>
              <a:gd name="connsiteX21" fmla="*/ 560439 w 3008671"/>
              <a:gd name="connsiteY21" fmla="*/ 250722 h 353961"/>
              <a:gd name="connsiteX22" fmla="*/ 427703 w 3008671"/>
              <a:gd name="connsiteY22" fmla="*/ 280219 h 353961"/>
              <a:gd name="connsiteX23" fmla="*/ 58994 w 3008671"/>
              <a:gd name="connsiteY23" fmla="*/ 294967 h 353961"/>
              <a:gd name="connsiteX24" fmla="*/ 0 w 3008671"/>
              <a:gd name="connsiteY24" fmla="*/ 353961 h 353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08671" h="353961">
                <a:moveTo>
                  <a:pt x="3008671" y="0"/>
                </a:moveTo>
                <a:cubicBezTo>
                  <a:pt x="2974258" y="4916"/>
                  <a:pt x="2939519" y="7931"/>
                  <a:pt x="2905432" y="14748"/>
                </a:cubicBezTo>
                <a:cubicBezTo>
                  <a:pt x="2862196" y="23395"/>
                  <a:pt x="2844168" y="41004"/>
                  <a:pt x="2802194" y="58993"/>
                </a:cubicBezTo>
                <a:cubicBezTo>
                  <a:pt x="2772567" y="71690"/>
                  <a:pt x="2728898" y="81004"/>
                  <a:pt x="2698955" y="88490"/>
                </a:cubicBezTo>
                <a:cubicBezTo>
                  <a:pt x="2684207" y="98322"/>
                  <a:pt x="2671981" y="114001"/>
                  <a:pt x="2654710" y="117987"/>
                </a:cubicBezTo>
                <a:cubicBezTo>
                  <a:pt x="2606569" y="129096"/>
                  <a:pt x="2552204" y="112290"/>
                  <a:pt x="2507226" y="132735"/>
                </a:cubicBezTo>
                <a:cubicBezTo>
                  <a:pt x="2488773" y="141123"/>
                  <a:pt x="2497394" y="172064"/>
                  <a:pt x="2492478" y="191729"/>
                </a:cubicBezTo>
                <a:cubicBezTo>
                  <a:pt x="2502310" y="206477"/>
                  <a:pt x="2538790" y="230369"/>
                  <a:pt x="2521974" y="235974"/>
                </a:cubicBezTo>
                <a:cubicBezTo>
                  <a:pt x="2498860" y="243679"/>
                  <a:pt x="2383635" y="218069"/>
                  <a:pt x="2344994" y="206477"/>
                </a:cubicBezTo>
                <a:cubicBezTo>
                  <a:pt x="2315213" y="197543"/>
                  <a:pt x="2282373" y="194227"/>
                  <a:pt x="2256503" y="176980"/>
                </a:cubicBezTo>
                <a:cubicBezTo>
                  <a:pt x="2241755" y="167148"/>
                  <a:pt x="2228855" y="153707"/>
                  <a:pt x="2212258" y="147483"/>
                </a:cubicBezTo>
                <a:cubicBezTo>
                  <a:pt x="2188787" y="138681"/>
                  <a:pt x="2162987" y="138173"/>
                  <a:pt x="2138516" y="132735"/>
                </a:cubicBezTo>
                <a:cubicBezTo>
                  <a:pt x="2118729" y="128338"/>
                  <a:pt x="2098896" y="123948"/>
                  <a:pt x="2079523" y="117987"/>
                </a:cubicBezTo>
                <a:cubicBezTo>
                  <a:pt x="2034947" y="104271"/>
                  <a:pt x="1991032" y="88491"/>
                  <a:pt x="1946787" y="73742"/>
                </a:cubicBezTo>
                <a:lnTo>
                  <a:pt x="1902542" y="58993"/>
                </a:lnTo>
                <a:lnTo>
                  <a:pt x="1858297" y="44245"/>
                </a:lnTo>
                <a:cubicBezTo>
                  <a:pt x="1759974" y="54077"/>
                  <a:pt x="1659192" y="49777"/>
                  <a:pt x="1563329" y="73742"/>
                </a:cubicBezTo>
                <a:cubicBezTo>
                  <a:pt x="1524000" y="83574"/>
                  <a:pt x="1485330" y="96573"/>
                  <a:pt x="1445342" y="103238"/>
                </a:cubicBezTo>
                <a:cubicBezTo>
                  <a:pt x="1322563" y="123702"/>
                  <a:pt x="1386455" y="113758"/>
                  <a:pt x="1253613" y="132735"/>
                </a:cubicBezTo>
                <a:cubicBezTo>
                  <a:pt x="1053397" y="199472"/>
                  <a:pt x="1449061" y="72211"/>
                  <a:pt x="796413" y="162232"/>
                </a:cubicBezTo>
                <a:cubicBezTo>
                  <a:pt x="781013" y="164356"/>
                  <a:pt x="793608" y="196525"/>
                  <a:pt x="781665" y="206477"/>
                </a:cubicBezTo>
                <a:cubicBezTo>
                  <a:pt x="732731" y="247255"/>
                  <a:pt x="602360" y="246530"/>
                  <a:pt x="560439" y="250722"/>
                </a:cubicBezTo>
                <a:cubicBezTo>
                  <a:pt x="532177" y="257788"/>
                  <a:pt x="453241" y="278517"/>
                  <a:pt x="427703" y="280219"/>
                </a:cubicBezTo>
                <a:cubicBezTo>
                  <a:pt x="304974" y="288401"/>
                  <a:pt x="181897" y="290051"/>
                  <a:pt x="58994" y="294967"/>
                </a:cubicBezTo>
                <a:cubicBezTo>
                  <a:pt x="5602" y="330562"/>
                  <a:pt x="22676" y="308610"/>
                  <a:pt x="0" y="353961"/>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1" name="Freeform 60"/>
          <p:cNvSpPr/>
          <p:nvPr/>
        </p:nvSpPr>
        <p:spPr>
          <a:xfrm>
            <a:off x="5180685" y="6371303"/>
            <a:ext cx="2847699" cy="412955"/>
          </a:xfrm>
          <a:custGeom>
            <a:avLst/>
            <a:gdLst>
              <a:gd name="connsiteX0" fmla="*/ 1260 w 2847699"/>
              <a:gd name="connsiteY0" fmla="*/ 0 h 412955"/>
              <a:gd name="connsiteX1" fmla="*/ 75002 w 2847699"/>
              <a:gd name="connsiteY1" fmla="*/ 88491 h 412955"/>
              <a:gd name="connsiteX2" fmla="*/ 163492 w 2847699"/>
              <a:gd name="connsiteY2" fmla="*/ 147484 h 412955"/>
              <a:gd name="connsiteX3" fmla="*/ 207737 w 2847699"/>
              <a:gd name="connsiteY3" fmla="*/ 176981 h 412955"/>
              <a:gd name="connsiteX4" fmla="*/ 281479 w 2847699"/>
              <a:gd name="connsiteY4" fmla="*/ 191729 h 412955"/>
              <a:gd name="connsiteX5" fmla="*/ 753428 w 2847699"/>
              <a:gd name="connsiteY5" fmla="*/ 206478 h 412955"/>
              <a:gd name="connsiteX6" fmla="*/ 812421 w 2847699"/>
              <a:gd name="connsiteY6" fmla="*/ 221226 h 412955"/>
              <a:gd name="connsiteX7" fmla="*/ 886163 w 2847699"/>
              <a:gd name="connsiteY7" fmla="*/ 235974 h 412955"/>
              <a:gd name="connsiteX8" fmla="*/ 930408 w 2847699"/>
              <a:gd name="connsiteY8" fmla="*/ 250723 h 412955"/>
              <a:gd name="connsiteX9" fmla="*/ 1063144 w 2847699"/>
              <a:gd name="connsiteY9" fmla="*/ 235974 h 412955"/>
              <a:gd name="connsiteX10" fmla="*/ 1195879 w 2847699"/>
              <a:gd name="connsiteY10" fmla="*/ 206478 h 412955"/>
              <a:gd name="connsiteX11" fmla="*/ 1299118 w 2847699"/>
              <a:gd name="connsiteY11" fmla="*/ 191729 h 412955"/>
              <a:gd name="connsiteX12" fmla="*/ 1387608 w 2847699"/>
              <a:gd name="connsiteY12" fmla="*/ 176981 h 412955"/>
              <a:gd name="connsiteX13" fmla="*/ 1431854 w 2847699"/>
              <a:gd name="connsiteY13" fmla="*/ 162232 h 412955"/>
              <a:gd name="connsiteX14" fmla="*/ 2184021 w 2847699"/>
              <a:gd name="connsiteY14" fmla="*/ 162232 h 412955"/>
              <a:gd name="connsiteX15" fmla="*/ 2302008 w 2847699"/>
              <a:gd name="connsiteY15" fmla="*/ 191729 h 412955"/>
              <a:gd name="connsiteX16" fmla="*/ 2390499 w 2847699"/>
              <a:gd name="connsiteY16" fmla="*/ 221226 h 412955"/>
              <a:gd name="connsiteX17" fmla="*/ 2493737 w 2847699"/>
              <a:gd name="connsiteY17" fmla="*/ 265471 h 412955"/>
              <a:gd name="connsiteX18" fmla="*/ 2729712 w 2847699"/>
              <a:gd name="connsiteY18" fmla="*/ 309716 h 412955"/>
              <a:gd name="connsiteX19" fmla="*/ 2788705 w 2847699"/>
              <a:gd name="connsiteY19" fmla="*/ 353962 h 412955"/>
              <a:gd name="connsiteX20" fmla="*/ 2832950 w 2847699"/>
              <a:gd name="connsiteY20" fmla="*/ 383458 h 412955"/>
              <a:gd name="connsiteX21" fmla="*/ 2847699 w 2847699"/>
              <a:gd name="connsiteY21" fmla="*/ 412955 h 41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847699" h="412955">
                <a:moveTo>
                  <a:pt x="1260" y="0"/>
                </a:moveTo>
                <a:cubicBezTo>
                  <a:pt x="26040" y="74341"/>
                  <a:pt x="0" y="24203"/>
                  <a:pt x="75002" y="88491"/>
                </a:cubicBezTo>
                <a:cubicBezTo>
                  <a:pt x="145304" y="148750"/>
                  <a:pt x="88232" y="122398"/>
                  <a:pt x="163492" y="147484"/>
                </a:cubicBezTo>
                <a:cubicBezTo>
                  <a:pt x="178240" y="157316"/>
                  <a:pt x="191140" y="170757"/>
                  <a:pt x="207737" y="176981"/>
                </a:cubicBezTo>
                <a:cubicBezTo>
                  <a:pt x="231208" y="185783"/>
                  <a:pt x="256448" y="190376"/>
                  <a:pt x="281479" y="191729"/>
                </a:cubicBezTo>
                <a:cubicBezTo>
                  <a:pt x="438643" y="200224"/>
                  <a:pt x="596112" y="201562"/>
                  <a:pt x="753428" y="206478"/>
                </a:cubicBezTo>
                <a:cubicBezTo>
                  <a:pt x="773092" y="211394"/>
                  <a:pt x="792634" y="216829"/>
                  <a:pt x="812421" y="221226"/>
                </a:cubicBezTo>
                <a:cubicBezTo>
                  <a:pt x="836892" y="226664"/>
                  <a:pt x="861844" y="229894"/>
                  <a:pt x="886163" y="235974"/>
                </a:cubicBezTo>
                <a:cubicBezTo>
                  <a:pt x="901245" y="239745"/>
                  <a:pt x="915660" y="245807"/>
                  <a:pt x="930408" y="250723"/>
                </a:cubicBezTo>
                <a:cubicBezTo>
                  <a:pt x="974653" y="245807"/>
                  <a:pt x="1019074" y="242270"/>
                  <a:pt x="1063144" y="235974"/>
                </a:cubicBezTo>
                <a:cubicBezTo>
                  <a:pt x="1199760" y="216457"/>
                  <a:pt x="1077798" y="227947"/>
                  <a:pt x="1195879" y="206478"/>
                </a:cubicBezTo>
                <a:cubicBezTo>
                  <a:pt x="1230081" y="200259"/>
                  <a:pt x="1264760" y="197015"/>
                  <a:pt x="1299118" y="191729"/>
                </a:cubicBezTo>
                <a:cubicBezTo>
                  <a:pt x="1328674" y="187182"/>
                  <a:pt x="1358111" y="181897"/>
                  <a:pt x="1387608" y="176981"/>
                </a:cubicBezTo>
                <a:cubicBezTo>
                  <a:pt x="1402357" y="172065"/>
                  <a:pt x="1416393" y="163859"/>
                  <a:pt x="1431854" y="162232"/>
                </a:cubicBezTo>
                <a:cubicBezTo>
                  <a:pt x="1709328" y="133024"/>
                  <a:pt x="1873640" y="153364"/>
                  <a:pt x="2184021" y="162232"/>
                </a:cubicBezTo>
                <a:cubicBezTo>
                  <a:pt x="2223350" y="172064"/>
                  <a:pt x="2263549" y="178909"/>
                  <a:pt x="2302008" y="191729"/>
                </a:cubicBezTo>
                <a:lnTo>
                  <a:pt x="2390499" y="221226"/>
                </a:lnTo>
                <a:cubicBezTo>
                  <a:pt x="2460695" y="268024"/>
                  <a:pt x="2407158" y="239497"/>
                  <a:pt x="2493737" y="265471"/>
                </a:cubicBezTo>
                <a:cubicBezTo>
                  <a:pt x="2651660" y="312848"/>
                  <a:pt x="2515440" y="288289"/>
                  <a:pt x="2729712" y="309716"/>
                </a:cubicBezTo>
                <a:cubicBezTo>
                  <a:pt x="2749376" y="324465"/>
                  <a:pt x="2768703" y="339675"/>
                  <a:pt x="2788705" y="353962"/>
                </a:cubicBezTo>
                <a:cubicBezTo>
                  <a:pt x="2803129" y="364265"/>
                  <a:pt x="2820416" y="370925"/>
                  <a:pt x="2832950" y="383458"/>
                </a:cubicBezTo>
                <a:cubicBezTo>
                  <a:pt x="2840723" y="391231"/>
                  <a:pt x="2842783" y="403123"/>
                  <a:pt x="2847699" y="412955"/>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5" name="TextBox 64"/>
          <p:cNvSpPr txBox="1"/>
          <p:nvPr/>
        </p:nvSpPr>
        <p:spPr>
          <a:xfrm>
            <a:off x="0" y="6309320"/>
            <a:ext cx="9144000" cy="523220"/>
          </a:xfrm>
          <a:prstGeom prst="rect">
            <a:avLst/>
          </a:prstGeom>
          <a:noFill/>
        </p:spPr>
        <p:txBody>
          <a:bodyPr wrap="square" rtlCol="0">
            <a:spAutoFit/>
          </a:bodyPr>
          <a:lstStyle/>
          <a:p>
            <a:pPr algn="ctr"/>
            <a:r>
              <a:rPr lang="en-CA" sz="2800" b="1" dirty="0" smtClean="0">
                <a:solidFill>
                  <a:srgbClr val="FF0000"/>
                </a:solidFill>
              </a:rPr>
              <a:t>rooted in the blood of Jesus Christ, the Son of God</a:t>
            </a:r>
            <a:endParaRPr lang="en-CA" sz="2800" b="1" dirty="0">
              <a:solidFill>
                <a:srgbClr val="FF0000"/>
              </a:solidFill>
            </a:endParaRPr>
          </a:p>
        </p:txBody>
      </p:sp>
      <p:sp>
        <p:nvSpPr>
          <p:cNvPr id="14" name="Oval 13"/>
          <p:cNvSpPr/>
          <p:nvPr/>
        </p:nvSpPr>
        <p:spPr>
          <a:xfrm>
            <a:off x="3124200" y="1219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6" name="TextBox 65"/>
          <p:cNvSpPr txBox="1"/>
          <p:nvPr/>
        </p:nvSpPr>
        <p:spPr>
          <a:xfrm>
            <a:off x="3048000" y="1295400"/>
            <a:ext cx="1600200" cy="646331"/>
          </a:xfrm>
          <a:prstGeom prst="rect">
            <a:avLst/>
          </a:prstGeom>
          <a:noFill/>
        </p:spPr>
        <p:txBody>
          <a:bodyPr wrap="square" rtlCol="0">
            <a:spAutoFit/>
          </a:bodyPr>
          <a:lstStyle/>
          <a:p>
            <a:pPr algn="ctr"/>
            <a:r>
              <a:rPr lang="en-CA" dirty="0" smtClean="0">
                <a:solidFill>
                  <a:srgbClr val="FF0000"/>
                </a:solidFill>
              </a:rPr>
              <a:t>Christ’s </a:t>
            </a:r>
          </a:p>
          <a:p>
            <a:pPr algn="ctr"/>
            <a:r>
              <a:rPr lang="en-CA" dirty="0" smtClean="0">
                <a:solidFill>
                  <a:srgbClr val="FF0000"/>
                </a:solidFill>
              </a:rPr>
              <a:t>power</a:t>
            </a:r>
            <a:endParaRPr lang="en-CA" dirty="0">
              <a:solidFill>
                <a:srgbClr val="FF0000"/>
              </a:solidFill>
            </a:endParaRPr>
          </a:p>
        </p:txBody>
      </p:sp>
      <p:sp>
        <p:nvSpPr>
          <p:cNvPr id="67" name="Oval 66"/>
          <p:cNvSpPr/>
          <p:nvPr/>
        </p:nvSpPr>
        <p:spPr>
          <a:xfrm>
            <a:off x="3505200" y="76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8" name="TextBox 67"/>
          <p:cNvSpPr txBox="1"/>
          <p:nvPr/>
        </p:nvSpPr>
        <p:spPr>
          <a:xfrm>
            <a:off x="3429000" y="152400"/>
            <a:ext cx="1600200" cy="646331"/>
          </a:xfrm>
          <a:prstGeom prst="rect">
            <a:avLst/>
          </a:prstGeom>
          <a:noFill/>
        </p:spPr>
        <p:txBody>
          <a:bodyPr wrap="square" rtlCol="0">
            <a:spAutoFit/>
          </a:bodyPr>
          <a:lstStyle/>
          <a:p>
            <a:pPr algn="ctr"/>
            <a:r>
              <a:rPr lang="en-CA" dirty="0" smtClean="0">
                <a:solidFill>
                  <a:srgbClr val="FF0000"/>
                </a:solidFill>
              </a:rPr>
              <a:t>glory with Christ</a:t>
            </a:r>
            <a:endParaRPr lang="en-CA" dirty="0">
              <a:solidFill>
                <a:srgbClr val="FF0000"/>
              </a:solidFill>
            </a:endParaRPr>
          </a:p>
        </p:txBody>
      </p:sp>
      <p:sp>
        <p:nvSpPr>
          <p:cNvPr id="27" name="Oval 26"/>
          <p:cNvSpPr/>
          <p:nvPr/>
        </p:nvSpPr>
        <p:spPr>
          <a:xfrm>
            <a:off x="2971800" y="4038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TextBox 69"/>
          <p:cNvSpPr txBox="1"/>
          <p:nvPr/>
        </p:nvSpPr>
        <p:spPr>
          <a:xfrm>
            <a:off x="4572000" y="4154269"/>
            <a:ext cx="1656184" cy="646331"/>
          </a:xfrm>
          <a:prstGeom prst="rect">
            <a:avLst/>
          </a:prstGeom>
          <a:noFill/>
        </p:spPr>
        <p:txBody>
          <a:bodyPr wrap="square" rtlCol="0">
            <a:spAutoFit/>
          </a:bodyPr>
          <a:lstStyle/>
          <a:p>
            <a:pPr algn="ctr"/>
            <a:r>
              <a:rPr lang="en-CA" dirty="0" smtClean="0">
                <a:solidFill>
                  <a:srgbClr val="FF0000"/>
                </a:solidFill>
              </a:rPr>
              <a:t>Christ’s righteousness</a:t>
            </a:r>
            <a:endParaRPr lang="en-CA" dirty="0">
              <a:solidFill>
                <a:srgbClr val="FF0000"/>
              </a:solidFill>
            </a:endParaRPr>
          </a:p>
        </p:txBody>
      </p:sp>
      <p:sp>
        <p:nvSpPr>
          <p:cNvPr id="71" name="TextBox 70"/>
          <p:cNvSpPr txBox="1"/>
          <p:nvPr/>
        </p:nvSpPr>
        <p:spPr>
          <a:xfrm>
            <a:off x="685800" y="2706469"/>
            <a:ext cx="1600200" cy="646331"/>
          </a:xfrm>
          <a:prstGeom prst="rect">
            <a:avLst/>
          </a:prstGeom>
          <a:noFill/>
        </p:spPr>
        <p:txBody>
          <a:bodyPr wrap="square" rtlCol="0">
            <a:spAutoFit/>
          </a:bodyPr>
          <a:lstStyle/>
          <a:p>
            <a:pPr algn="ctr"/>
            <a:r>
              <a:rPr lang="en-CA" dirty="0" smtClean="0">
                <a:solidFill>
                  <a:srgbClr val="FF0000"/>
                </a:solidFill>
              </a:rPr>
              <a:t>alive </a:t>
            </a:r>
          </a:p>
          <a:p>
            <a:pPr algn="ctr"/>
            <a:r>
              <a:rPr lang="en-CA" dirty="0" smtClean="0">
                <a:solidFill>
                  <a:srgbClr val="FF0000"/>
                </a:solidFill>
              </a:rPr>
              <a:t>in Christ</a:t>
            </a:r>
            <a:endParaRPr lang="en-CA" dirty="0">
              <a:solidFill>
                <a:srgbClr val="FF0000"/>
              </a:solidFill>
            </a:endParaRPr>
          </a:p>
        </p:txBody>
      </p:sp>
      <p:sp>
        <p:nvSpPr>
          <p:cNvPr id="72" name="TextBox 71"/>
          <p:cNvSpPr txBox="1"/>
          <p:nvPr/>
        </p:nvSpPr>
        <p:spPr>
          <a:xfrm>
            <a:off x="5562600" y="2514600"/>
            <a:ext cx="1600200" cy="646331"/>
          </a:xfrm>
          <a:prstGeom prst="rect">
            <a:avLst/>
          </a:prstGeom>
          <a:noFill/>
        </p:spPr>
        <p:txBody>
          <a:bodyPr wrap="square" rtlCol="0">
            <a:spAutoFit/>
          </a:bodyPr>
          <a:lstStyle/>
          <a:p>
            <a:pPr algn="ctr"/>
            <a:r>
              <a:rPr lang="en-CA" dirty="0" smtClean="0">
                <a:solidFill>
                  <a:srgbClr val="FF0000"/>
                </a:solidFill>
              </a:rPr>
              <a:t>raised with Christ</a:t>
            </a:r>
            <a:endParaRPr lang="en-CA" dirty="0">
              <a:solidFill>
                <a:srgbClr val="FF0000"/>
              </a:solidFill>
            </a:endParaRPr>
          </a:p>
        </p:txBody>
      </p:sp>
      <p:sp>
        <p:nvSpPr>
          <p:cNvPr id="30" name="Oval 29"/>
          <p:cNvSpPr/>
          <p:nvPr/>
        </p:nvSpPr>
        <p:spPr>
          <a:xfrm>
            <a:off x="2819400" y="2514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3" name="TextBox 72"/>
          <p:cNvSpPr txBox="1"/>
          <p:nvPr/>
        </p:nvSpPr>
        <p:spPr>
          <a:xfrm>
            <a:off x="2743200" y="2667000"/>
            <a:ext cx="1600200" cy="646331"/>
          </a:xfrm>
          <a:prstGeom prst="rect">
            <a:avLst/>
          </a:prstGeom>
          <a:noFill/>
        </p:spPr>
        <p:txBody>
          <a:bodyPr wrap="square" rtlCol="0">
            <a:spAutoFit/>
          </a:bodyPr>
          <a:lstStyle/>
          <a:p>
            <a:pPr algn="ctr"/>
            <a:r>
              <a:rPr lang="en-CA" dirty="0" smtClean="0">
                <a:solidFill>
                  <a:srgbClr val="FF0000"/>
                </a:solidFill>
              </a:rPr>
              <a:t>hidden with  Christ in God</a:t>
            </a:r>
            <a:endParaRPr lang="en-CA" dirty="0">
              <a:solidFill>
                <a:srgbClr val="FF0000"/>
              </a:solidFill>
            </a:endParaRPr>
          </a:p>
        </p:txBody>
      </p:sp>
      <p:sp>
        <p:nvSpPr>
          <p:cNvPr id="74" name="TextBox 73"/>
          <p:cNvSpPr txBox="1"/>
          <p:nvPr/>
        </p:nvSpPr>
        <p:spPr>
          <a:xfrm>
            <a:off x="6019800" y="990600"/>
            <a:ext cx="1600200" cy="646331"/>
          </a:xfrm>
          <a:prstGeom prst="rect">
            <a:avLst/>
          </a:prstGeom>
          <a:noFill/>
        </p:spPr>
        <p:txBody>
          <a:bodyPr wrap="square" rtlCol="0">
            <a:spAutoFit/>
          </a:bodyPr>
          <a:lstStyle/>
          <a:p>
            <a:pPr algn="ctr"/>
            <a:r>
              <a:rPr lang="en-CA" dirty="0" smtClean="0">
                <a:solidFill>
                  <a:srgbClr val="FF0000"/>
                </a:solidFill>
              </a:rPr>
              <a:t>seated with  Christ</a:t>
            </a:r>
            <a:endParaRPr lang="en-CA" dirty="0">
              <a:solidFill>
                <a:srgbClr val="FF0000"/>
              </a:solidFill>
            </a:endParaRPr>
          </a:p>
        </p:txBody>
      </p:sp>
      <p:sp>
        <p:nvSpPr>
          <p:cNvPr id="75" name="TextBox 74"/>
          <p:cNvSpPr txBox="1"/>
          <p:nvPr/>
        </p:nvSpPr>
        <p:spPr>
          <a:xfrm>
            <a:off x="3200400" y="3392269"/>
            <a:ext cx="1600200" cy="646331"/>
          </a:xfrm>
          <a:prstGeom prst="rect">
            <a:avLst/>
          </a:prstGeom>
          <a:noFill/>
        </p:spPr>
        <p:txBody>
          <a:bodyPr wrap="square" rtlCol="0">
            <a:spAutoFit/>
          </a:bodyPr>
          <a:lstStyle/>
          <a:p>
            <a:pPr algn="ctr"/>
            <a:r>
              <a:rPr lang="en-CA" dirty="0" smtClean="0">
                <a:solidFill>
                  <a:srgbClr val="FF0000"/>
                </a:solidFill>
              </a:rPr>
              <a:t>set free</a:t>
            </a:r>
          </a:p>
          <a:p>
            <a:pPr algn="ctr"/>
            <a:r>
              <a:rPr lang="en-CA" dirty="0" smtClean="0">
                <a:solidFill>
                  <a:srgbClr val="FF0000"/>
                </a:solidFill>
              </a:rPr>
              <a:t> from sin</a:t>
            </a:r>
            <a:endParaRPr lang="en-CA" dirty="0">
              <a:solidFill>
                <a:srgbClr val="FF0000"/>
              </a:solidFill>
            </a:endParaRPr>
          </a:p>
        </p:txBody>
      </p:sp>
      <p:sp>
        <p:nvSpPr>
          <p:cNvPr id="76" name="TextBox 75"/>
          <p:cNvSpPr txBox="1"/>
          <p:nvPr/>
        </p:nvSpPr>
        <p:spPr>
          <a:xfrm>
            <a:off x="5791200" y="3392269"/>
            <a:ext cx="1600200" cy="646331"/>
          </a:xfrm>
          <a:prstGeom prst="rect">
            <a:avLst/>
          </a:prstGeom>
          <a:noFill/>
        </p:spPr>
        <p:txBody>
          <a:bodyPr wrap="square" rtlCol="0">
            <a:spAutoFit/>
          </a:bodyPr>
          <a:lstStyle/>
          <a:p>
            <a:pPr algn="ctr"/>
            <a:r>
              <a:rPr lang="en-CA" dirty="0" smtClean="0">
                <a:solidFill>
                  <a:srgbClr val="FF0000"/>
                </a:solidFill>
              </a:rPr>
              <a:t>atonement </a:t>
            </a:r>
          </a:p>
          <a:p>
            <a:pPr algn="ctr"/>
            <a:r>
              <a:rPr lang="en-CA" dirty="0" smtClean="0">
                <a:solidFill>
                  <a:srgbClr val="FF0000"/>
                </a:solidFill>
              </a:rPr>
              <a:t>of Christ</a:t>
            </a:r>
            <a:endParaRPr lang="en-CA" dirty="0">
              <a:solidFill>
                <a:srgbClr val="FF0000"/>
              </a:solidFill>
            </a:endParaRPr>
          </a:p>
        </p:txBody>
      </p:sp>
      <p:sp>
        <p:nvSpPr>
          <p:cNvPr id="77" name="TextBox 76"/>
          <p:cNvSpPr txBox="1"/>
          <p:nvPr/>
        </p:nvSpPr>
        <p:spPr>
          <a:xfrm>
            <a:off x="6477000" y="41542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poured out</a:t>
            </a:r>
            <a:endParaRPr lang="en-CA" dirty="0">
              <a:solidFill>
                <a:srgbClr val="FF0000"/>
              </a:solidFill>
            </a:endParaRPr>
          </a:p>
        </p:txBody>
      </p:sp>
      <p:sp>
        <p:nvSpPr>
          <p:cNvPr id="78" name="TextBox 77"/>
          <p:cNvSpPr txBox="1"/>
          <p:nvPr/>
        </p:nvSpPr>
        <p:spPr>
          <a:xfrm>
            <a:off x="1295400" y="3505200"/>
            <a:ext cx="1600200" cy="646331"/>
          </a:xfrm>
          <a:prstGeom prst="rect">
            <a:avLst/>
          </a:prstGeom>
          <a:noFill/>
        </p:spPr>
        <p:txBody>
          <a:bodyPr wrap="square" rtlCol="0">
            <a:spAutoFit/>
          </a:bodyPr>
          <a:lstStyle/>
          <a:p>
            <a:pPr algn="ctr"/>
            <a:r>
              <a:rPr lang="en-CA" dirty="0" smtClean="0">
                <a:solidFill>
                  <a:srgbClr val="FF0000"/>
                </a:solidFill>
              </a:rPr>
              <a:t>led by </a:t>
            </a:r>
          </a:p>
          <a:p>
            <a:pPr algn="ctr"/>
            <a:r>
              <a:rPr lang="en-CA" dirty="0" smtClean="0">
                <a:solidFill>
                  <a:srgbClr val="FF0000"/>
                </a:solidFill>
              </a:rPr>
              <a:t>the Spirit </a:t>
            </a:r>
          </a:p>
        </p:txBody>
      </p:sp>
      <p:sp>
        <p:nvSpPr>
          <p:cNvPr id="79" name="TextBox 78"/>
          <p:cNvSpPr txBox="1"/>
          <p:nvPr/>
        </p:nvSpPr>
        <p:spPr>
          <a:xfrm>
            <a:off x="2133600" y="9538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fills</a:t>
            </a:r>
            <a:endParaRPr lang="en-CA" dirty="0">
              <a:solidFill>
                <a:srgbClr val="FF0000"/>
              </a:solidFill>
            </a:endParaRPr>
          </a:p>
        </p:txBody>
      </p:sp>
      <p:sp>
        <p:nvSpPr>
          <p:cNvPr id="80" name="TextBox 79"/>
          <p:cNvSpPr txBox="1"/>
          <p:nvPr/>
        </p:nvSpPr>
        <p:spPr>
          <a:xfrm>
            <a:off x="4419600" y="3602480"/>
            <a:ext cx="1600200" cy="512320"/>
          </a:xfrm>
          <a:prstGeom prst="rect">
            <a:avLst/>
          </a:prstGeom>
          <a:noFill/>
        </p:spPr>
        <p:txBody>
          <a:bodyPr wrap="square" rtlCol="0">
            <a:spAutoFit/>
          </a:bodyPr>
          <a:lstStyle/>
          <a:p>
            <a:pPr algn="ctr">
              <a:lnSpc>
                <a:spcPts val="1600"/>
              </a:lnSpc>
            </a:pPr>
            <a:r>
              <a:rPr lang="en-CA" dirty="0" smtClean="0">
                <a:solidFill>
                  <a:srgbClr val="FF0000"/>
                </a:solidFill>
              </a:rPr>
              <a:t>born of the Spirit </a:t>
            </a:r>
          </a:p>
        </p:txBody>
      </p:sp>
      <p:sp>
        <p:nvSpPr>
          <p:cNvPr id="69" name="TextBox 68"/>
          <p:cNvSpPr txBox="1"/>
          <p:nvPr/>
        </p:nvSpPr>
        <p:spPr>
          <a:xfrm>
            <a:off x="2895600" y="4114800"/>
            <a:ext cx="1600200" cy="646331"/>
          </a:xfrm>
          <a:prstGeom prst="rect">
            <a:avLst/>
          </a:prstGeom>
          <a:noFill/>
        </p:spPr>
        <p:txBody>
          <a:bodyPr wrap="square" rtlCol="0">
            <a:spAutoFit/>
          </a:bodyPr>
          <a:lstStyle/>
          <a:p>
            <a:pPr algn="ctr"/>
            <a:r>
              <a:rPr lang="en-CA" dirty="0" smtClean="0">
                <a:solidFill>
                  <a:srgbClr val="FF0000"/>
                </a:solidFill>
              </a:rPr>
              <a:t>Christ’s ransom</a:t>
            </a:r>
            <a:endParaRPr lang="en-CA" dirty="0">
              <a:solidFill>
                <a:srgbClr val="FF0000"/>
              </a:solidFill>
            </a:endParaRPr>
          </a:p>
        </p:txBody>
      </p:sp>
      <p:sp>
        <p:nvSpPr>
          <p:cNvPr id="81" name="TextBox 80"/>
          <p:cNvSpPr txBox="1"/>
          <p:nvPr/>
        </p:nvSpPr>
        <p:spPr>
          <a:xfrm>
            <a:off x="4572000" y="1630898"/>
            <a:ext cx="1295400" cy="502702"/>
          </a:xfrm>
          <a:prstGeom prst="rect">
            <a:avLst/>
          </a:prstGeom>
          <a:noFill/>
        </p:spPr>
        <p:txBody>
          <a:bodyPr wrap="square" rtlCol="0">
            <a:spAutoFit/>
          </a:bodyPr>
          <a:lstStyle/>
          <a:p>
            <a:pPr>
              <a:lnSpc>
                <a:spcPts val="1600"/>
              </a:lnSpc>
            </a:pPr>
            <a:r>
              <a:rPr lang="en-CA" dirty="0" smtClean="0">
                <a:solidFill>
                  <a:srgbClr val="FF0000"/>
                </a:solidFill>
              </a:rPr>
              <a:t>Spirit </a:t>
            </a:r>
          </a:p>
          <a:p>
            <a:pPr>
              <a:lnSpc>
                <a:spcPts val="1600"/>
              </a:lnSpc>
            </a:pPr>
            <a:r>
              <a:rPr lang="en-CA" dirty="0" smtClean="0">
                <a:solidFill>
                  <a:srgbClr val="FF0000"/>
                </a:solidFill>
              </a:rPr>
              <a:t>anoints</a:t>
            </a:r>
            <a:endParaRPr lang="en-CA" dirty="0">
              <a:solidFill>
                <a:srgbClr val="FF0000"/>
              </a:solidFill>
            </a:endParaRPr>
          </a:p>
        </p:txBody>
      </p:sp>
      <p:sp>
        <p:nvSpPr>
          <p:cNvPr id="82" name="TextBox 81"/>
          <p:cNvSpPr txBox="1"/>
          <p:nvPr/>
        </p:nvSpPr>
        <p:spPr>
          <a:xfrm>
            <a:off x="3505200" y="2145268"/>
            <a:ext cx="1600200" cy="369332"/>
          </a:xfrm>
          <a:prstGeom prst="rect">
            <a:avLst/>
          </a:prstGeom>
          <a:noFill/>
        </p:spPr>
        <p:txBody>
          <a:bodyPr wrap="square" rtlCol="0">
            <a:spAutoFit/>
          </a:bodyPr>
          <a:lstStyle/>
          <a:p>
            <a:pPr algn="ctr"/>
            <a:r>
              <a:rPr lang="en-CA" dirty="0" smtClean="0">
                <a:solidFill>
                  <a:srgbClr val="FF0000"/>
                </a:solidFill>
              </a:rPr>
              <a:t>Spirit seals</a:t>
            </a:r>
            <a:endParaRPr lang="en-CA" dirty="0">
              <a:solidFill>
                <a:srgbClr val="FF0000"/>
              </a:solidFill>
            </a:endParaRPr>
          </a:p>
        </p:txBody>
      </p:sp>
      <p:sp>
        <p:nvSpPr>
          <p:cNvPr id="83" name="TextBox 82"/>
          <p:cNvSpPr txBox="1"/>
          <p:nvPr/>
        </p:nvSpPr>
        <p:spPr>
          <a:xfrm>
            <a:off x="152400" y="2096869"/>
            <a:ext cx="1600200" cy="646331"/>
          </a:xfrm>
          <a:prstGeom prst="rect">
            <a:avLst/>
          </a:prstGeom>
          <a:noFill/>
        </p:spPr>
        <p:txBody>
          <a:bodyPr wrap="square" rtlCol="0">
            <a:spAutoFit/>
          </a:bodyPr>
          <a:lstStyle/>
          <a:p>
            <a:r>
              <a:rPr lang="en-CA" dirty="0" smtClean="0">
                <a:solidFill>
                  <a:srgbClr val="FF0000"/>
                </a:solidFill>
              </a:rPr>
              <a:t>      Christ’s </a:t>
            </a:r>
          </a:p>
          <a:p>
            <a:r>
              <a:rPr lang="en-CA" dirty="0" smtClean="0">
                <a:solidFill>
                  <a:srgbClr val="FF0000"/>
                </a:solidFill>
              </a:rPr>
              <a:t>    body</a:t>
            </a:r>
            <a:endParaRPr lang="en-CA" dirty="0">
              <a:solidFill>
                <a:srgbClr val="FF0000"/>
              </a:solidFill>
            </a:endParaRPr>
          </a:p>
        </p:txBody>
      </p:sp>
      <p:sp>
        <p:nvSpPr>
          <p:cNvPr id="84" name="TextBox 83"/>
          <p:cNvSpPr txBox="1"/>
          <p:nvPr/>
        </p:nvSpPr>
        <p:spPr>
          <a:xfrm>
            <a:off x="6781800" y="2782669"/>
            <a:ext cx="1600200" cy="646331"/>
          </a:xfrm>
          <a:prstGeom prst="rect">
            <a:avLst/>
          </a:prstGeom>
          <a:noFill/>
        </p:spPr>
        <p:txBody>
          <a:bodyPr wrap="square" rtlCol="0">
            <a:spAutoFit/>
          </a:bodyPr>
          <a:lstStyle/>
          <a:p>
            <a:pPr algn="ctr"/>
            <a:r>
              <a:rPr lang="en-CA" dirty="0" smtClean="0">
                <a:solidFill>
                  <a:srgbClr val="FF0000"/>
                </a:solidFill>
              </a:rPr>
              <a:t>immersed</a:t>
            </a:r>
          </a:p>
          <a:p>
            <a:pPr algn="ctr"/>
            <a:r>
              <a:rPr lang="en-CA" dirty="0" smtClean="0">
                <a:solidFill>
                  <a:srgbClr val="FF0000"/>
                </a:solidFill>
              </a:rPr>
              <a:t>into Christ</a:t>
            </a:r>
            <a:endParaRPr lang="en-CA" dirty="0">
              <a:solidFill>
                <a:srgbClr val="FF0000"/>
              </a:solidFill>
            </a:endParaRPr>
          </a:p>
        </p:txBody>
      </p:sp>
      <p:sp>
        <p:nvSpPr>
          <p:cNvPr id="85" name="TextBox 84"/>
          <p:cNvSpPr txBox="1"/>
          <p:nvPr/>
        </p:nvSpPr>
        <p:spPr>
          <a:xfrm>
            <a:off x="1600200" y="2249269"/>
            <a:ext cx="1600200" cy="646331"/>
          </a:xfrm>
          <a:prstGeom prst="rect">
            <a:avLst/>
          </a:prstGeom>
          <a:noFill/>
        </p:spPr>
        <p:txBody>
          <a:bodyPr wrap="square" rtlCol="0">
            <a:spAutoFit/>
          </a:bodyPr>
          <a:lstStyle/>
          <a:p>
            <a:pPr algn="ctr"/>
            <a:r>
              <a:rPr lang="en-CA" dirty="0" smtClean="0">
                <a:solidFill>
                  <a:srgbClr val="FF0000"/>
                </a:solidFill>
              </a:rPr>
              <a:t>eternal </a:t>
            </a:r>
          </a:p>
          <a:p>
            <a:pPr algn="ctr"/>
            <a:r>
              <a:rPr lang="en-CA" dirty="0" smtClean="0">
                <a:solidFill>
                  <a:srgbClr val="FF0000"/>
                </a:solidFill>
              </a:rPr>
              <a:t>life</a:t>
            </a:r>
            <a:endParaRPr lang="en-CA" dirty="0">
              <a:solidFill>
                <a:srgbClr val="FF0000"/>
              </a:solidFill>
            </a:endParaRPr>
          </a:p>
        </p:txBody>
      </p:sp>
      <p:sp>
        <p:nvSpPr>
          <p:cNvPr id="86" name="TextBox 85"/>
          <p:cNvSpPr txBox="1"/>
          <p:nvPr/>
        </p:nvSpPr>
        <p:spPr>
          <a:xfrm>
            <a:off x="533400" y="4202668"/>
            <a:ext cx="1600200" cy="369332"/>
          </a:xfrm>
          <a:prstGeom prst="rect">
            <a:avLst/>
          </a:prstGeom>
          <a:noFill/>
        </p:spPr>
        <p:txBody>
          <a:bodyPr wrap="square" rtlCol="0">
            <a:spAutoFit/>
          </a:bodyPr>
          <a:lstStyle/>
          <a:p>
            <a:pPr algn="ctr"/>
            <a:r>
              <a:rPr lang="en-CA" dirty="0" smtClean="0">
                <a:solidFill>
                  <a:srgbClr val="FF0000"/>
                </a:solidFill>
              </a:rPr>
              <a:t>reconciled</a:t>
            </a:r>
            <a:endParaRPr lang="en-CA" dirty="0">
              <a:solidFill>
                <a:srgbClr val="FF0000"/>
              </a:solidFill>
            </a:endParaRPr>
          </a:p>
        </p:txBody>
      </p:sp>
      <p:sp>
        <p:nvSpPr>
          <p:cNvPr id="87" name="TextBox 86"/>
          <p:cNvSpPr txBox="1"/>
          <p:nvPr/>
        </p:nvSpPr>
        <p:spPr>
          <a:xfrm>
            <a:off x="1143000" y="609600"/>
            <a:ext cx="1600200" cy="369332"/>
          </a:xfrm>
          <a:prstGeom prst="rect">
            <a:avLst/>
          </a:prstGeom>
          <a:noFill/>
        </p:spPr>
        <p:txBody>
          <a:bodyPr wrap="square" rtlCol="0">
            <a:spAutoFit/>
          </a:bodyPr>
          <a:lstStyle/>
          <a:p>
            <a:pPr algn="ctr"/>
            <a:r>
              <a:rPr lang="en-CA" dirty="0" smtClean="0">
                <a:solidFill>
                  <a:srgbClr val="FF0000"/>
                </a:solidFill>
              </a:rPr>
              <a:t>resurrection</a:t>
            </a:r>
            <a:endParaRPr lang="en-CA" dirty="0">
              <a:solidFill>
                <a:srgbClr val="FF0000"/>
              </a:solidFill>
            </a:endParaRPr>
          </a:p>
        </p:txBody>
      </p:sp>
      <p:sp>
        <p:nvSpPr>
          <p:cNvPr id="88" name="TextBox 87"/>
          <p:cNvSpPr txBox="1"/>
          <p:nvPr/>
        </p:nvSpPr>
        <p:spPr>
          <a:xfrm>
            <a:off x="5638800" y="381000"/>
            <a:ext cx="1600200" cy="369332"/>
          </a:xfrm>
          <a:prstGeom prst="rect">
            <a:avLst/>
          </a:prstGeom>
          <a:noFill/>
        </p:spPr>
        <p:txBody>
          <a:bodyPr wrap="square" rtlCol="0">
            <a:spAutoFit/>
          </a:bodyPr>
          <a:lstStyle/>
          <a:p>
            <a:pPr algn="ctr"/>
            <a:r>
              <a:rPr lang="en-CA" dirty="0" smtClean="0">
                <a:solidFill>
                  <a:srgbClr val="FF0000"/>
                </a:solidFill>
              </a:rPr>
              <a:t>see his face</a:t>
            </a:r>
            <a:endParaRPr lang="en-CA" dirty="0">
              <a:solidFill>
                <a:srgbClr val="FF0000"/>
              </a:solidFill>
            </a:endParaRPr>
          </a:p>
        </p:txBody>
      </p:sp>
      <p:sp>
        <p:nvSpPr>
          <p:cNvPr id="89" name="TextBox 88"/>
          <p:cNvSpPr txBox="1"/>
          <p:nvPr/>
        </p:nvSpPr>
        <p:spPr>
          <a:xfrm>
            <a:off x="7010400" y="3505200"/>
            <a:ext cx="1600200" cy="646331"/>
          </a:xfrm>
          <a:prstGeom prst="rect">
            <a:avLst/>
          </a:prstGeom>
          <a:noFill/>
        </p:spPr>
        <p:txBody>
          <a:bodyPr wrap="square" rtlCol="0">
            <a:spAutoFit/>
          </a:bodyPr>
          <a:lstStyle/>
          <a:p>
            <a:pPr algn="ctr"/>
            <a:r>
              <a:rPr lang="en-CA" dirty="0" smtClean="0">
                <a:solidFill>
                  <a:srgbClr val="FF0000"/>
                </a:solidFill>
              </a:rPr>
              <a:t>one with </a:t>
            </a:r>
          </a:p>
          <a:p>
            <a:pPr algn="ctr"/>
            <a:r>
              <a:rPr lang="en-CA" dirty="0" smtClean="0">
                <a:solidFill>
                  <a:srgbClr val="FF0000"/>
                </a:solidFill>
              </a:rPr>
              <a:t>Christ</a:t>
            </a:r>
            <a:endParaRPr lang="en-CA" dirty="0">
              <a:solidFill>
                <a:srgbClr val="FF0000"/>
              </a:solidFill>
            </a:endParaRPr>
          </a:p>
        </p:txBody>
      </p:sp>
      <p:sp>
        <p:nvSpPr>
          <p:cNvPr id="90" name="TextBox 89"/>
          <p:cNvSpPr txBox="1"/>
          <p:nvPr/>
        </p:nvSpPr>
        <p:spPr>
          <a:xfrm>
            <a:off x="5364088" y="1702549"/>
            <a:ext cx="1600200" cy="646331"/>
          </a:xfrm>
          <a:prstGeom prst="rect">
            <a:avLst/>
          </a:prstGeom>
          <a:noFill/>
        </p:spPr>
        <p:txBody>
          <a:bodyPr wrap="square" rtlCol="0">
            <a:spAutoFit/>
          </a:bodyPr>
          <a:lstStyle/>
          <a:p>
            <a:r>
              <a:rPr lang="en-CA" dirty="0" smtClean="0">
                <a:solidFill>
                  <a:srgbClr val="FF0000"/>
                </a:solidFill>
              </a:rPr>
              <a:t>      Bride of </a:t>
            </a:r>
          </a:p>
          <a:p>
            <a:r>
              <a:rPr lang="en-CA" dirty="0" smtClean="0">
                <a:solidFill>
                  <a:srgbClr val="FF0000"/>
                </a:solidFill>
              </a:rPr>
              <a:t>      Christ</a:t>
            </a:r>
            <a:endParaRPr lang="en-CA" dirty="0">
              <a:solidFill>
                <a:srgbClr val="FF0000"/>
              </a:solidFill>
            </a:endParaRPr>
          </a:p>
        </p:txBody>
      </p:sp>
      <p:sp>
        <p:nvSpPr>
          <p:cNvPr id="91" name="TextBox 90"/>
          <p:cNvSpPr txBox="1"/>
          <p:nvPr/>
        </p:nvSpPr>
        <p:spPr>
          <a:xfrm>
            <a:off x="4648200" y="2221468"/>
            <a:ext cx="1600200" cy="369332"/>
          </a:xfrm>
          <a:prstGeom prst="rect">
            <a:avLst/>
          </a:prstGeom>
          <a:noFill/>
        </p:spPr>
        <p:txBody>
          <a:bodyPr wrap="square" rtlCol="0">
            <a:spAutoFit/>
          </a:bodyPr>
          <a:lstStyle/>
          <a:p>
            <a:pPr algn="ctr"/>
            <a:r>
              <a:rPr lang="en-CA" dirty="0" smtClean="0">
                <a:solidFill>
                  <a:srgbClr val="FF0000"/>
                </a:solidFill>
              </a:rPr>
              <a:t>victory</a:t>
            </a:r>
            <a:endParaRPr lang="en-CA" dirty="0">
              <a:solidFill>
                <a:srgbClr val="FF0000"/>
              </a:solidFill>
            </a:endParaRPr>
          </a:p>
        </p:txBody>
      </p:sp>
      <p:sp>
        <p:nvSpPr>
          <p:cNvPr id="92" name="TextBox 91"/>
          <p:cNvSpPr txBox="1"/>
          <p:nvPr/>
        </p:nvSpPr>
        <p:spPr>
          <a:xfrm>
            <a:off x="3810000" y="3962400"/>
            <a:ext cx="1600200" cy="369332"/>
          </a:xfrm>
          <a:prstGeom prst="rect">
            <a:avLst/>
          </a:prstGeom>
          <a:noFill/>
        </p:spPr>
        <p:txBody>
          <a:bodyPr wrap="square" rtlCol="0">
            <a:spAutoFit/>
          </a:bodyPr>
          <a:lstStyle/>
          <a:p>
            <a:pPr algn="ctr"/>
            <a:r>
              <a:rPr lang="en-CA" dirty="0" smtClean="0">
                <a:solidFill>
                  <a:srgbClr val="FF0000"/>
                </a:solidFill>
              </a:rPr>
              <a:t>loved</a:t>
            </a:r>
            <a:endParaRPr lang="en-CA" dirty="0">
              <a:solidFill>
                <a:srgbClr val="FF0000"/>
              </a:solidFill>
            </a:endParaRPr>
          </a:p>
        </p:txBody>
      </p:sp>
      <p:sp>
        <p:nvSpPr>
          <p:cNvPr id="93" name="TextBox 92"/>
          <p:cNvSpPr txBox="1"/>
          <p:nvPr/>
        </p:nvSpPr>
        <p:spPr>
          <a:xfrm>
            <a:off x="1752600" y="4278868"/>
            <a:ext cx="1600200" cy="369332"/>
          </a:xfrm>
          <a:prstGeom prst="rect">
            <a:avLst/>
          </a:prstGeom>
          <a:noFill/>
        </p:spPr>
        <p:txBody>
          <a:bodyPr wrap="square" rtlCol="0">
            <a:spAutoFit/>
          </a:bodyPr>
          <a:lstStyle/>
          <a:p>
            <a:pPr algn="ctr"/>
            <a:r>
              <a:rPr lang="en-CA" dirty="0" smtClean="0">
                <a:solidFill>
                  <a:srgbClr val="FF0000"/>
                </a:solidFill>
              </a:rPr>
              <a:t>saved</a:t>
            </a:r>
            <a:endParaRPr lang="en-CA" dirty="0">
              <a:solidFill>
                <a:srgbClr val="FF0000"/>
              </a:solidFill>
            </a:endParaRPr>
          </a:p>
        </p:txBody>
      </p:sp>
      <p:sp>
        <p:nvSpPr>
          <p:cNvPr id="94" name="TextBox 93"/>
          <p:cNvSpPr txBox="1"/>
          <p:nvPr/>
        </p:nvSpPr>
        <p:spPr>
          <a:xfrm>
            <a:off x="4572000" y="2819400"/>
            <a:ext cx="1600200" cy="646331"/>
          </a:xfrm>
          <a:prstGeom prst="rect">
            <a:avLst/>
          </a:prstGeom>
          <a:noFill/>
        </p:spPr>
        <p:txBody>
          <a:bodyPr wrap="square" rtlCol="0">
            <a:spAutoFit/>
          </a:bodyPr>
          <a:lstStyle/>
          <a:p>
            <a:pPr algn="ctr"/>
            <a:r>
              <a:rPr lang="en-CA" dirty="0" smtClean="0">
                <a:solidFill>
                  <a:srgbClr val="FF0000"/>
                </a:solidFill>
              </a:rPr>
              <a:t>every </a:t>
            </a:r>
          </a:p>
          <a:p>
            <a:pPr algn="ctr"/>
            <a:r>
              <a:rPr lang="en-CA" dirty="0" smtClean="0">
                <a:solidFill>
                  <a:srgbClr val="FF0000"/>
                </a:solidFill>
              </a:rPr>
              <a:t>blessing</a:t>
            </a:r>
            <a:endParaRPr lang="en-CA" dirty="0">
              <a:solidFill>
                <a:srgbClr val="FF0000"/>
              </a:solidFill>
            </a:endParaRPr>
          </a:p>
        </p:txBody>
      </p:sp>
      <p:sp>
        <p:nvSpPr>
          <p:cNvPr id="95" name="TextBox 94"/>
          <p:cNvSpPr txBox="1"/>
          <p:nvPr/>
        </p:nvSpPr>
        <p:spPr>
          <a:xfrm>
            <a:off x="4724400" y="1066800"/>
            <a:ext cx="1600200" cy="512320"/>
          </a:xfrm>
          <a:prstGeom prst="rect">
            <a:avLst/>
          </a:prstGeom>
          <a:noFill/>
        </p:spPr>
        <p:txBody>
          <a:bodyPr wrap="square" rtlCol="0">
            <a:spAutoFit/>
          </a:bodyPr>
          <a:lstStyle/>
          <a:p>
            <a:pPr algn="ctr">
              <a:lnSpc>
                <a:spcPts val="1600"/>
              </a:lnSpc>
            </a:pPr>
            <a:r>
              <a:rPr lang="en-CA" dirty="0" smtClean="0">
                <a:solidFill>
                  <a:srgbClr val="FF0000"/>
                </a:solidFill>
              </a:rPr>
              <a:t>Christ</a:t>
            </a:r>
          </a:p>
          <a:p>
            <a:pPr algn="ctr">
              <a:lnSpc>
                <a:spcPts val="1600"/>
              </a:lnSpc>
            </a:pPr>
            <a:r>
              <a:rPr lang="en-CA" spc="-40" dirty="0" smtClean="0">
                <a:solidFill>
                  <a:srgbClr val="FF0000"/>
                </a:solidFill>
              </a:rPr>
              <a:t>intercedes</a:t>
            </a:r>
            <a:endParaRPr lang="en-CA" spc="-40" dirty="0">
              <a:solidFill>
                <a:srgbClr val="FF0000"/>
              </a:solidFill>
            </a:endParaRPr>
          </a:p>
        </p:txBody>
      </p:sp>
      <p:sp>
        <p:nvSpPr>
          <p:cNvPr id="96" name="TextBox 95"/>
          <p:cNvSpPr txBox="1"/>
          <p:nvPr/>
        </p:nvSpPr>
        <p:spPr>
          <a:xfrm>
            <a:off x="4495800" y="228600"/>
            <a:ext cx="1600200" cy="646331"/>
          </a:xfrm>
          <a:prstGeom prst="rect">
            <a:avLst/>
          </a:prstGeom>
          <a:noFill/>
        </p:spPr>
        <p:txBody>
          <a:bodyPr wrap="square" rtlCol="0">
            <a:spAutoFit/>
          </a:bodyPr>
          <a:lstStyle/>
          <a:p>
            <a:pPr algn="ctr"/>
            <a:r>
              <a:rPr lang="en-CA" dirty="0" smtClean="0">
                <a:solidFill>
                  <a:srgbClr val="FF0000"/>
                </a:solidFill>
              </a:rPr>
              <a:t>reign </a:t>
            </a:r>
          </a:p>
          <a:p>
            <a:pPr algn="ctr"/>
            <a:r>
              <a:rPr lang="en-CA" dirty="0" smtClean="0">
                <a:solidFill>
                  <a:srgbClr val="FF0000"/>
                </a:solidFill>
              </a:rPr>
              <a:t>  forever</a:t>
            </a:r>
            <a:endParaRPr lang="en-CA" dirty="0">
              <a:solidFill>
                <a:srgbClr val="FF0000"/>
              </a:solidFill>
            </a:endParaRPr>
          </a:p>
        </p:txBody>
      </p:sp>
      <p:sp>
        <p:nvSpPr>
          <p:cNvPr id="97" name="TextBox 96"/>
          <p:cNvSpPr txBox="1"/>
          <p:nvPr/>
        </p:nvSpPr>
        <p:spPr>
          <a:xfrm>
            <a:off x="7543800" y="2249269"/>
            <a:ext cx="1371600" cy="646331"/>
          </a:xfrm>
          <a:prstGeom prst="rect">
            <a:avLst/>
          </a:prstGeom>
          <a:noFill/>
        </p:spPr>
        <p:txBody>
          <a:bodyPr wrap="square" rtlCol="0">
            <a:spAutoFit/>
          </a:bodyPr>
          <a:lstStyle/>
          <a:p>
            <a:r>
              <a:rPr lang="en-CA" dirty="0" smtClean="0">
                <a:solidFill>
                  <a:srgbClr val="FF0000"/>
                </a:solidFill>
              </a:rPr>
              <a:t>kingdom of</a:t>
            </a:r>
          </a:p>
          <a:p>
            <a:r>
              <a:rPr lang="en-CA" dirty="0" smtClean="0">
                <a:solidFill>
                  <a:srgbClr val="FF0000"/>
                </a:solidFill>
              </a:rPr>
              <a:t>         Christ</a:t>
            </a:r>
            <a:endParaRPr lang="en-CA" dirty="0">
              <a:solidFill>
                <a:srgbClr val="FF0000"/>
              </a:solidFill>
            </a:endParaRPr>
          </a:p>
        </p:txBody>
      </p:sp>
      <p:sp>
        <p:nvSpPr>
          <p:cNvPr id="98" name="TextBox 97"/>
          <p:cNvSpPr txBox="1"/>
          <p:nvPr/>
        </p:nvSpPr>
        <p:spPr>
          <a:xfrm>
            <a:off x="381000" y="3163669"/>
            <a:ext cx="1238672" cy="646331"/>
          </a:xfrm>
          <a:prstGeom prst="rect">
            <a:avLst/>
          </a:prstGeom>
          <a:noFill/>
        </p:spPr>
        <p:txBody>
          <a:bodyPr wrap="square" rtlCol="0">
            <a:spAutoFit/>
          </a:bodyPr>
          <a:lstStyle/>
          <a:p>
            <a:r>
              <a:rPr lang="en-CA" dirty="0" smtClean="0">
                <a:solidFill>
                  <a:srgbClr val="FF0000"/>
                </a:solidFill>
              </a:rPr>
              <a:t>New </a:t>
            </a:r>
          </a:p>
          <a:p>
            <a:r>
              <a:rPr lang="en-CA" dirty="0" smtClean="0">
                <a:solidFill>
                  <a:srgbClr val="FF0000"/>
                </a:solidFill>
              </a:rPr>
              <a:t>Covenant</a:t>
            </a:r>
            <a:endParaRPr lang="en-CA" dirty="0">
              <a:solidFill>
                <a:srgbClr val="FF0000"/>
              </a:solidFill>
            </a:endParaRPr>
          </a:p>
        </p:txBody>
      </p:sp>
      <p:sp>
        <p:nvSpPr>
          <p:cNvPr id="99" name="TextBox 98"/>
          <p:cNvSpPr txBox="1"/>
          <p:nvPr/>
        </p:nvSpPr>
        <p:spPr>
          <a:xfrm>
            <a:off x="1752600" y="2971800"/>
            <a:ext cx="1600200" cy="369332"/>
          </a:xfrm>
          <a:prstGeom prst="rect">
            <a:avLst/>
          </a:prstGeom>
          <a:noFill/>
        </p:spPr>
        <p:txBody>
          <a:bodyPr wrap="square" rtlCol="0">
            <a:spAutoFit/>
          </a:bodyPr>
          <a:lstStyle/>
          <a:p>
            <a:pPr algn="ctr"/>
            <a:r>
              <a:rPr lang="en-CA" dirty="0" smtClean="0">
                <a:solidFill>
                  <a:srgbClr val="FF0000"/>
                </a:solidFill>
              </a:rPr>
              <a:t>peace</a:t>
            </a:r>
            <a:endParaRPr lang="en-CA" dirty="0">
              <a:solidFill>
                <a:srgbClr val="FF0000"/>
              </a:solidFill>
            </a:endParaRPr>
          </a:p>
        </p:txBody>
      </p:sp>
      <p:sp>
        <p:nvSpPr>
          <p:cNvPr id="100" name="TextBox 99"/>
          <p:cNvSpPr txBox="1"/>
          <p:nvPr/>
        </p:nvSpPr>
        <p:spPr>
          <a:xfrm>
            <a:off x="533400" y="1688068"/>
            <a:ext cx="1600200" cy="369332"/>
          </a:xfrm>
          <a:prstGeom prst="rect">
            <a:avLst/>
          </a:prstGeom>
          <a:noFill/>
        </p:spPr>
        <p:txBody>
          <a:bodyPr wrap="square" rtlCol="0">
            <a:spAutoFit/>
          </a:bodyPr>
          <a:lstStyle/>
          <a:p>
            <a:pPr algn="ctr"/>
            <a:r>
              <a:rPr lang="en-CA" dirty="0" smtClean="0">
                <a:solidFill>
                  <a:srgbClr val="FF0000"/>
                </a:solidFill>
              </a:rPr>
              <a:t>accepted</a:t>
            </a:r>
            <a:endParaRPr lang="en-CA" dirty="0">
              <a:solidFill>
                <a:srgbClr val="FF0000"/>
              </a:solidFill>
            </a:endParaRPr>
          </a:p>
        </p:txBody>
      </p:sp>
      <p:sp>
        <p:nvSpPr>
          <p:cNvPr id="101" name="TextBox 100"/>
          <p:cNvSpPr txBox="1"/>
          <p:nvPr/>
        </p:nvSpPr>
        <p:spPr>
          <a:xfrm>
            <a:off x="1752600" y="1688068"/>
            <a:ext cx="1600200" cy="369332"/>
          </a:xfrm>
          <a:prstGeom prst="rect">
            <a:avLst/>
          </a:prstGeom>
          <a:noFill/>
        </p:spPr>
        <p:txBody>
          <a:bodyPr wrap="square" rtlCol="0">
            <a:spAutoFit/>
          </a:bodyPr>
          <a:lstStyle/>
          <a:p>
            <a:pPr algn="ctr"/>
            <a:r>
              <a:rPr lang="en-CA" dirty="0" smtClean="0">
                <a:solidFill>
                  <a:srgbClr val="FF0000"/>
                </a:solidFill>
              </a:rPr>
              <a:t>adopted</a:t>
            </a:r>
            <a:endParaRPr lang="en-CA" dirty="0">
              <a:solidFill>
                <a:srgbClr val="FF0000"/>
              </a:solidFill>
            </a:endParaRPr>
          </a:p>
        </p:txBody>
      </p:sp>
      <p:sp>
        <p:nvSpPr>
          <p:cNvPr id="102" name="TextBox 101"/>
          <p:cNvSpPr txBox="1"/>
          <p:nvPr/>
        </p:nvSpPr>
        <p:spPr>
          <a:xfrm>
            <a:off x="2362200" y="152400"/>
            <a:ext cx="1600200" cy="646331"/>
          </a:xfrm>
          <a:prstGeom prst="rect">
            <a:avLst/>
          </a:prstGeom>
          <a:noFill/>
        </p:spPr>
        <p:txBody>
          <a:bodyPr wrap="square" rtlCol="0">
            <a:spAutoFit/>
          </a:bodyPr>
          <a:lstStyle/>
          <a:p>
            <a:pPr algn="ctr"/>
            <a:r>
              <a:rPr lang="en-CA" dirty="0" smtClean="0">
                <a:solidFill>
                  <a:srgbClr val="FF0000"/>
                </a:solidFill>
              </a:rPr>
              <a:t>Spirit</a:t>
            </a:r>
          </a:p>
          <a:p>
            <a:pPr algn="ctr"/>
            <a:r>
              <a:rPr lang="en-CA" dirty="0" smtClean="0">
                <a:solidFill>
                  <a:srgbClr val="FF0000"/>
                </a:solidFill>
              </a:rPr>
              <a:t>gifted</a:t>
            </a:r>
            <a:endParaRPr lang="en-CA" dirty="0">
              <a:solidFill>
                <a:srgbClr val="FF0000"/>
              </a:solidFill>
            </a:endParaRPr>
          </a:p>
        </p:txBody>
      </p:sp>
      <p:sp>
        <p:nvSpPr>
          <p:cNvPr id="103" name="TextBox 102"/>
          <p:cNvSpPr txBox="1"/>
          <p:nvPr/>
        </p:nvSpPr>
        <p:spPr>
          <a:xfrm>
            <a:off x="5562600" y="4038600"/>
            <a:ext cx="1600200" cy="369332"/>
          </a:xfrm>
          <a:prstGeom prst="rect">
            <a:avLst/>
          </a:prstGeom>
          <a:noFill/>
        </p:spPr>
        <p:txBody>
          <a:bodyPr wrap="square" rtlCol="0">
            <a:spAutoFit/>
          </a:bodyPr>
          <a:lstStyle/>
          <a:p>
            <a:pPr algn="ctr"/>
            <a:r>
              <a:rPr lang="en-CA" dirty="0" smtClean="0">
                <a:solidFill>
                  <a:srgbClr val="FF0000"/>
                </a:solidFill>
              </a:rPr>
              <a:t>forgiven</a:t>
            </a:r>
            <a:endParaRPr lang="en-CA" dirty="0">
              <a:solidFill>
                <a:srgbClr val="FF0000"/>
              </a:solidFill>
            </a:endParaRPr>
          </a:p>
        </p:txBody>
      </p:sp>
      <p:sp>
        <p:nvSpPr>
          <p:cNvPr id="104" name="TextBox 103"/>
          <p:cNvSpPr txBox="1"/>
          <p:nvPr/>
        </p:nvSpPr>
        <p:spPr>
          <a:xfrm>
            <a:off x="2438400" y="1981200"/>
            <a:ext cx="1600200" cy="369332"/>
          </a:xfrm>
          <a:prstGeom prst="rect">
            <a:avLst/>
          </a:prstGeom>
          <a:noFill/>
        </p:spPr>
        <p:txBody>
          <a:bodyPr wrap="square" rtlCol="0">
            <a:spAutoFit/>
          </a:bodyPr>
          <a:lstStyle/>
          <a:p>
            <a:pPr algn="ctr"/>
            <a:r>
              <a:rPr lang="en-CA" dirty="0" smtClean="0">
                <a:solidFill>
                  <a:srgbClr val="FF0000"/>
                </a:solidFill>
              </a:rPr>
              <a:t>access</a:t>
            </a:r>
            <a:endParaRPr lang="en-CA" dirty="0">
              <a:solidFill>
                <a:srgbClr val="FF0000"/>
              </a:solidFill>
            </a:endParaRPr>
          </a:p>
        </p:txBody>
      </p:sp>
      <p:sp>
        <p:nvSpPr>
          <p:cNvPr id="105" name="TextBox 104"/>
          <p:cNvSpPr txBox="1"/>
          <p:nvPr/>
        </p:nvSpPr>
        <p:spPr>
          <a:xfrm>
            <a:off x="7010400" y="1524000"/>
            <a:ext cx="1600200" cy="646331"/>
          </a:xfrm>
          <a:prstGeom prst="rect">
            <a:avLst/>
          </a:prstGeom>
          <a:noFill/>
        </p:spPr>
        <p:txBody>
          <a:bodyPr wrap="square" rtlCol="0">
            <a:spAutoFit/>
          </a:bodyPr>
          <a:lstStyle/>
          <a:p>
            <a:pPr algn="ctr"/>
            <a:r>
              <a:rPr lang="en-CA" dirty="0" smtClean="0">
                <a:solidFill>
                  <a:srgbClr val="FF0000"/>
                </a:solidFill>
              </a:rPr>
              <a:t>crucified </a:t>
            </a:r>
          </a:p>
          <a:p>
            <a:pPr algn="ctr"/>
            <a:r>
              <a:rPr lang="en-CA" dirty="0" smtClean="0">
                <a:solidFill>
                  <a:srgbClr val="FF0000"/>
                </a:solidFill>
              </a:rPr>
              <a:t>with Christ</a:t>
            </a:r>
            <a:endParaRPr lang="en-CA" dirty="0">
              <a:solidFill>
                <a:srgbClr val="FF0000"/>
              </a:solidFill>
            </a:endParaRPr>
          </a:p>
        </p:txBody>
      </p:sp>
      <p:sp>
        <p:nvSpPr>
          <p:cNvPr id="106" name="TextBox 105"/>
          <p:cNvSpPr txBox="1"/>
          <p:nvPr/>
        </p:nvSpPr>
        <p:spPr>
          <a:xfrm>
            <a:off x="350912" y="5020270"/>
            <a:ext cx="3429000" cy="1200329"/>
          </a:xfrm>
          <a:prstGeom prst="rect">
            <a:avLst/>
          </a:prstGeom>
          <a:noFill/>
        </p:spPr>
        <p:txBody>
          <a:bodyPr wrap="square" rtlCol="0">
            <a:spAutoFit/>
          </a:bodyPr>
          <a:lstStyle/>
          <a:p>
            <a:pPr algn="ctr"/>
            <a:r>
              <a:rPr lang="en-CA" sz="2400" b="1" dirty="0" smtClean="0">
                <a:solidFill>
                  <a:schemeClr val="bg1"/>
                </a:solidFill>
              </a:rPr>
              <a:t>When Christ rose,</a:t>
            </a:r>
          </a:p>
          <a:p>
            <a:pPr algn="ctr"/>
            <a:r>
              <a:rPr lang="en-CA" sz="2400" b="1" dirty="0" smtClean="0">
                <a:solidFill>
                  <a:schemeClr val="bg1"/>
                </a:solidFill>
              </a:rPr>
              <a:t>it’s as if his cross became a tree of life</a:t>
            </a:r>
            <a:endParaRPr lang="en-CA" sz="2400" b="1" dirty="0">
              <a:solidFill>
                <a:schemeClr val="bg1"/>
              </a:solidFill>
            </a:endParaRPr>
          </a:p>
        </p:txBody>
      </p:sp>
      <p:sp>
        <p:nvSpPr>
          <p:cNvPr id="107" name="TextBox 106"/>
          <p:cNvSpPr txBox="1"/>
          <p:nvPr/>
        </p:nvSpPr>
        <p:spPr>
          <a:xfrm>
            <a:off x="5274568" y="5020270"/>
            <a:ext cx="3329880" cy="1200329"/>
          </a:xfrm>
          <a:prstGeom prst="rect">
            <a:avLst/>
          </a:prstGeom>
          <a:noFill/>
        </p:spPr>
        <p:txBody>
          <a:bodyPr wrap="square" rtlCol="0">
            <a:spAutoFit/>
          </a:bodyPr>
          <a:lstStyle/>
          <a:p>
            <a:pPr algn="ctr"/>
            <a:r>
              <a:rPr lang="en-CA" sz="2400" b="1" dirty="0" smtClean="0">
                <a:solidFill>
                  <a:schemeClr val="bg1"/>
                </a:solidFill>
              </a:rPr>
              <a:t>with many fruits to joyfully eat by faith.</a:t>
            </a:r>
          </a:p>
          <a:p>
            <a:pPr algn="ctr"/>
            <a:r>
              <a:rPr lang="en-CA" sz="2400" b="1" dirty="0" smtClean="0">
                <a:solidFill>
                  <a:schemeClr val="bg1"/>
                </a:solidFill>
              </a:rPr>
              <a:t>Come to me and eat.</a:t>
            </a:r>
            <a:endParaRPr lang="en-CA" sz="2400" b="1" dirty="0">
              <a:solidFill>
                <a:schemeClr val="bg1"/>
              </a:solidFill>
            </a:endParaRPr>
          </a:p>
        </p:txBody>
      </p:sp>
      <p:sp>
        <p:nvSpPr>
          <p:cNvPr id="108" name="TextBox 107"/>
          <p:cNvSpPr txBox="1"/>
          <p:nvPr/>
        </p:nvSpPr>
        <p:spPr>
          <a:xfrm>
            <a:off x="2209800" y="3397296"/>
            <a:ext cx="1600200" cy="717504"/>
          </a:xfrm>
          <a:prstGeom prst="rect">
            <a:avLst/>
          </a:prstGeom>
          <a:noFill/>
        </p:spPr>
        <p:txBody>
          <a:bodyPr wrap="square" rtlCol="0">
            <a:spAutoFit/>
          </a:bodyPr>
          <a:lstStyle/>
          <a:p>
            <a:pPr algn="ctr">
              <a:lnSpc>
                <a:spcPts val="1600"/>
              </a:lnSpc>
            </a:pPr>
            <a:r>
              <a:rPr lang="en-CA" dirty="0" smtClean="0">
                <a:solidFill>
                  <a:srgbClr val="FF0000"/>
                </a:solidFill>
              </a:rPr>
              <a:t>hope</a:t>
            </a:r>
          </a:p>
          <a:p>
            <a:pPr algn="ctr">
              <a:lnSpc>
                <a:spcPts val="1600"/>
              </a:lnSpc>
            </a:pPr>
            <a:r>
              <a:rPr lang="en-CA" dirty="0" smtClean="0">
                <a:solidFill>
                  <a:srgbClr val="FF0000"/>
                </a:solidFill>
              </a:rPr>
              <a:t>of </a:t>
            </a:r>
          </a:p>
          <a:p>
            <a:pPr algn="ctr">
              <a:lnSpc>
                <a:spcPts val="1600"/>
              </a:lnSpc>
            </a:pPr>
            <a:r>
              <a:rPr lang="en-CA" dirty="0" smtClean="0">
                <a:solidFill>
                  <a:srgbClr val="FF0000"/>
                </a:solidFill>
              </a:rPr>
              <a:t>glory</a:t>
            </a:r>
            <a:endParaRPr lang="en-CA" dirty="0">
              <a:solidFill>
                <a:srgbClr val="FF0000"/>
              </a:solidFill>
            </a:endParaRPr>
          </a:p>
        </p:txBody>
      </p:sp>
      <p:sp>
        <p:nvSpPr>
          <p:cNvPr id="110" name="TextBox 109"/>
          <p:cNvSpPr txBox="1"/>
          <p:nvPr/>
        </p:nvSpPr>
        <p:spPr>
          <a:xfrm>
            <a:off x="1115616" y="1295400"/>
            <a:ext cx="1600200" cy="425758"/>
          </a:xfrm>
          <a:prstGeom prst="rect">
            <a:avLst/>
          </a:prstGeom>
          <a:noFill/>
        </p:spPr>
        <p:txBody>
          <a:bodyPr wrap="square" rtlCol="0">
            <a:spAutoFit/>
          </a:bodyPr>
          <a:lstStyle/>
          <a:p>
            <a:pPr>
              <a:lnSpc>
                <a:spcPts val="1300"/>
              </a:lnSpc>
            </a:pPr>
            <a:r>
              <a:rPr lang="en-CA" dirty="0" smtClean="0">
                <a:solidFill>
                  <a:srgbClr val="FF0000"/>
                </a:solidFill>
              </a:rPr>
              <a:t>in the </a:t>
            </a:r>
          </a:p>
          <a:p>
            <a:pPr>
              <a:lnSpc>
                <a:spcPts val="1300"/>
              </a:lnSpc>
            </a:pPr>
            <a:r>
              <a:rPr lang="en-CA" dirty="0" smtClean="0">
                <a:solidFill>
                  <a:srgbClr val="FF0000"/>
                </a:solidFill>
              </a:rPr>
              <a:t>         Spirit</a:t>
            </a:r>
            <a:endParaRPr lang="en-CA" dirty="0">
              <a:solidFill>
                <a:srgbClr val="FF0000"/>
              </a:solidFill>
            </a:endParaRPr>
          </a:p>
        </p:txBody>
      </p:sp>
      <p:sp>
        <p:nvSpPr>
          <p:cNvPr id="111" name="TextBox 110"/>
          <p:cNvSpPr txBox="1"/>
          <p:nvPr/>
        </p:nvSpPr>
        <p:spPr>
          <a:xfrm>
            <a:off x="3733800" y="2590800"/>
            <a:ext cx="1600200" cy="646331"/>
          </a:xfrm>
          <a:prstGeom prst="rect">
            <a:avLst/>
          </a:prstGeom>
          <a:noFill/>
        </p:spPr>
        <p:txBody>
          <a:bodyPr wrap="square" rtlCol="0">
            <a:spAutoFit/>
          </a:bodyPr>
          <a:lstStyle/>
          <a:p>
            <a:pPr algn="ctr"/>
            <a:r>
              <a:rPr lang="en-CA" dirty="0" smtClean="0">
                <a:solidFill>
                  <a:srgbClr val="FF0000"/>
                </a:solidFill>
              </a:rPr>
              <a:t>Christ</a:t>
            </a:r>
          </a:p>
          <a:p>
            <a:pPr algn="ctr"/>
            <a:r>
              <a:rPr lang="en-CA" dirty="0" smtClean="0">
                <a:solidFill>
                  <a:srgbClr val="FF0000"/>
                </a:solidFill>
              </a:rPr>
              <a:t> in us</a:t>
            </a:r>
            <a:endParaRPr lang="en-CA" dirty="0">
              <a:solidFill>
                <a:srgbClr val="FF0000"/>
              </a:solidFill>
            </a:endParaRPr>
          </a:p>
        </p:txBody>
      </p:sp>
      <p:sp>
        <p:nvSpPr>
          <p:cNvPr id="112" name="TextBox 111"/>
          <p:cNvSpPr txBox="1"/>
          <p:nvPr/>
        </p:nvSpPr>
        <p:spPr>
          <a:xfrm>
            <a:off x="6248400" y="2133600"/>
            <a:ext cx="1600200" cy="369332"/>
          </a:xfrm>
          <a:prstGeom prst="rect">
            <a:avLst/>
          </a:prstGeom>
          <a:noFill/>
        </p:spPr>
        <p:txBody>
          <a:bodyPr wrap="square" rtlCol="0">
            <a:spAutoFit/>
          </a:bodyPr>
          <a:lstStyle/>
          <a:p>
            <a:pPr algn="ctr"/>
            <a:r>
              <a:rPr lang="en-CA" dirty="0" smtClean="0">
                <a:solidFill>
                  <a:srgbClr val="FF0000"/>
                </a:solidFill>
              </a:rPr>
              <a:t>fullness</a:t>
            </a:r>
            <a:endParaRPr lang="en-CA" dirty="0">
              <a:solidFill>
                <a:srgbClr val="FF0000"/>
              </a:solidFill>
            </a:endParaRPr>
          </a:p>
        </p:txBody>
      </p:sp>
      <p:sp>
        <p:nvSpPr>
          <p:cNvPr id="113" name="TextBox 112"/>
          <p:cNvSpPr txBox="1"/>
          <p:nvPr/>
        </p:nvSpPr>
        <p:spPr>
          <a:xfrm>
            <a:off x="3429000" y="914400"/>
            <a:ext cx="1600200" cy="369332"/>
          </a:xfrm>
          <a:prstGeom prst="rect">
            <a:avLst/>
          </a:prstGeom>
          <a:noFill/>
        </p:spPr>
        <p:txBody>
          <a:bodyPr wrap="square" rtlCol="0">
            <a:spAutoFit/>
          </a:bodyPr>
          <a:lstStyle/>
          <a:p>
            <a:pPr algn="ctr"/>
            <a:r>
              <a:rPr lang="en-CA" dirty="0" smtClean="0">
                <a:solidFill>
                  <a:srgbClr val="FF0000"/>
                </a:solidFill>
              </a:rPr>
              <a:t>sanctified</a:t>
            </a:r>
            <a:endParaRPr lang="en-CA" dirty="0">
              <a:solidFill>
                <a:srgbClr val="FF0000"/>
              </a:solidFill>
            </a:endParaRPr>
          </a:p>
        </p:txBody>
      </p:sp>
      <p:sp>
        <p:nvSpPr>
          <p:cNvPr id="114" name="Rectangle 113"/>
          <p:cNvSpPr/>
          <p:nvPr/>
        </p:nvSpPr>
        <p:spPr>
          <a:xfrm>
            <a:off x="4465320" y="5029200"/>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5" name="Rectangle 114"/>
          <p:cNvSpPr/>
          <p:nvPr/>
        </p:nvSpPr>
        <p:spPr>
          <a:xfrm>
            <a:off x="4191000" y="5181600"/>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Freeform 108"/>
          <p:cNvSpPr/>
          <p:nvPr/>
        </p:nvSpPr>
        <p:spPr>
          <a:xfrm flipV="1">
            <a:off x="4860032" y="6387407"/>
            <a:ext cx="3008671" cy="353961"/>
          </a:xfrm>
          <a:custGeom>
            <a:avLst/>
            <a:gdLst>
              <a:gd name="connsiteX0" fmla="*/ 3008671 w 3008671"/>
              <a:gd name="connsiteY0" fmla="*/ 0 h 353961"/>
              <a:gd name="connsiteX1" fmla="*/ 2905432 w 3008671"/>
              <a:gd name="connsiteY1" fmla="*/ 14748 h 353961"/>
              <a:gd name="connsiteX2" fmla="*/ 2802194 w 3008671"/>
              <a:gd name="connsiteY2" fmla="*/ 58993 h 353961"/>
              <a:gd name="connsiteX3" fmla="*/ 2698955 w 3008671"/>
              <a:gd name="connsiteY3" fmla="*/ 88490 h 353961"/>
              <a:gd name="connsiteX4" fmla="*/ 2654710 w 3008671"/>
              <a:gd name="connsiteY4" fmla="*/ 117987 h 353961"/>
              <a:gd name="connsiteX5" fmla="*/ 2507226 w 3008671"/>
              <a:gd name="connsiteY5" fmla="*/ 132735 h 353961"/>
              <a:gd name="connsiteX6" fmla="*/ 2492478 w 3008671"/>
              <a:gd name="connsiteY6" fmla="*/ 191729 h 353961"/>
              <a:gd name="connsiteX7" fmla="*/ 2521974 w 3008671"/>
              <a:gd name="connsiteY7" fmla="*/ 235974 h 353961"/>
              <a:gd name="connsiteX8" fmla="*/ 2344994 w 3008671"/>
              <a:gd name="connsiteY8" fmla="*/ 206477 h 353961"/>
              <a:gd name="connsiteX9" fmla="*/ 2256503 w 3008671"/>
              <a:gd name="connsiteY9" fmla="*/ 176980 h 353961"/>
              <a:gd name="connsiteX10" fmla="*/ 2212258 w 3008671"/>
              <a:gd name="connsiteY10" fmla="*/ 147483 h 353961"/>
              <a:gd name="connsiteX11" fmla="*/ 2138516 w 3008671"/>
              <a:gd name="connsiteY11" fmla="*/ 132735 h 353961"/>
              <a:gd name="connsiteX12" fmla="*/ 2079523 w 3008671"/>
              <a:gd name="connsiteY12" fmla="*/ 117987 h 353961"/>
              <a:gd name="connsiteX13" fmla="*/ 1946787 w 3008671"/>
              <a:gd name="connsiteY13" fmla="*/ 73742 h 353961"/>
              <a:gd name="connsiteX14" fmla="*/ 1902542 w 3008671"/>
              <a:gd name="connsiteY14" fmla="*/ 58993 h 353961"/>
              <a:gd name="connsiteX15" fmla="*/ 1858297 w 3008671"/>
              <a:gd name="connsiteY15" fmla="*/ 44245 h 353961"/>
              <a:gd name="connsiteX16" fmla="*/ 1563329 w 3008671"/>
              <a:gd name="connsiteY16" fmla="*/ 73742 h 353961"/>
              <a:gd name="connsiteX17" fmla="*/ 1445342 w 3008671"/>
              <a:gd name="connsiteY17" fmla="*/ 103238 h 353961"/>
              <a:gd name="connsiteX18" fmla="*/ 1253613 w 3008671"/>
              <a:gd name="connsiteY18" fmla="*/ 132735 h 353961"/>
              <a:gd name="connsiteX19" fmla="*/ 796413 w 3008671"/>
              <a:gd name="connsiteY19" fmla="*/ 162232 h 353961"/>
              <a:gd name="connsiteX20" fmla="*/ 781665 w 3008671"/>
              <a:gd name="connsiteY20" fmla="*/ 206477 h 353961"/>
              <a:gd name="connsiteX21" fmla="*/ 560439 w 3008671"/>
              <a:gd name="connsiteY21" fmla="*/ 250722 h 353961"/>
              <a:gd name="connsiteX22" fmla="*/ 427703 w 3008671"/>
              <a:gd name="connsiteY22" fmla="*/ 280219 h 353961"/>
              <a:gd name="connsiteX23" fmla="*/ 58994 w 3008671"/>
              <a:gd name="connsiteY23" fmla="*/ 294967 h 353961"/>
              <a:gd name="connsiteX24" fmla="*/ 0 w 3008671"/>
              <a:gd name="connsiteY24" fmla="*/ 353961 h 353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08671" h="353961">
                <a:moveTo>
                  <a:pt x="3008671" y="0"/>
                </a:moveTo>
                <a:cubicBezTo>
                  <a:pt x="2974258" y="4916"/>
                  <a:pt x="2939519" y="7931"/>
                  <a:pt x="2905432" y="14748"/>
                </a:cubicBezTo>
                <a:cubicBezTo>
                  <a:pt x="2862196" y="23395"/>
                  <a:pt x="2844168" y="41004"/>
                  <a:pt x="2802194" y="58993"/>
                </a:cubicBezTo>
                <a:cubicBezTo>
                  <a:pt x="2772567" y="71690"/>
                  <a:pt x="2728898" y="81004"/>
                  <a:pt x="2698955" y="88490"/>
                </a:cubicBezTo>
                <a:cubicBezTo>
                  <a:pt x="2684207" y="98322"/>
                  <a:pt x="2671981" y="114001"/>
                  <a:pt x="2654710" y="117987"/>
                </a:cubicBezTo>
                <a:cubicBezTo>
                  <a:pt x="2606569" y="129096"/>
                  <a:pt x="2552204" y="112290"/>
                  <a:pt x="2507226" y="132735"/>
                </a:cubicBezTo>
                <a:cubicBezTo>
                  <a:pt x="2488773" y="141123"/>
                  <a:pt x="2497394" y="172064"/>
                  <a:pt x="2492478" y="191729"/>
                </a:cubicBezTo>
                <a:cubicBezTo>
                  <a:pt x="2502310" y="206477"/>
                  <a:pt x="2538790" y="230369"/>
                  <a:pt x="2521974" y="235974"/>
                </a:cubicBezTo>
                <a:cubicBezTo>
                  <a:pt x="2498860" y="243679"/>
                  <a:pt x="2383635" y="218069"/>
                  <a:pt x="2344994" y="206477"/>
                </a:cubicBezTo>
                <a:cubicBezTo>
                  <a:pt x="2315213" y="197543"/>
                  <a:pt x="2282373" y="194227"/>
                  <a:pt x="2256503" y="176980"/>
                </a:cubicBezTo>
                <a:cubicBezTo>
                  <a:pt x="2241755" y="167148"/>
                  <a:pt x="2228855" y="153707"/>
                  <a:pt x="2212258" y="147483"/>
                </a:cubicBezTo>
                <a:cubicBezTo>
                  <a:pt x="2188787" y="138681"/>
                  <a:pt x="2162987" y="138173"/>
                  <a:pt x="2138516" y="132735"/>
                </a:cubicBezTo>
                <a:cubicBezTo>
                  <a:pt x="2118729" y="128338"/>
                  <a:pt x="2098896" y="123948"/>
                  <a:pt x="2079523" y="117987"/>
                </a:cubicBezTo>
                <a:cubicBezTo>
                  <a:pt x="2034947" y="104271"/>
                  <a:pt x="1991032" y="88491"/>
                  <a:pt x="1946787" y="73742"/>
                </a:cubicBezTo>
                <a:lnTo>
                  <a:pt x="1902542" y="58993"/>
                </a:lnTo>
                <a:lnTo>
                  <a:pt x="1858297" y="44245"/>
                </a:lnTo>
                <a:cubicBezTo>
                  <a:pt x="1759974" y="54077"/>
                  <a:pt x="1659192" y="49777"/>
                  <a:pt x="1563329" y="73742"/>
                </a:cubicBezTo>
                <a:cubicBezTo>
                  <a:pt x="1524000" y="83574"/>
                  <a:pt x="1485330" y="96573"/>
                  <a:pt x="1445342" y="103238"/>
                </a:cubicBezTo>
                <a:cubicBezTo>
                  <a:pt x="1322563" y="123702"/>
                  <a:pt x="1386455" y="113758"/>
                  <a:pt x="1253613" y="132735"/>
                </a:cubicBezTo>
                <a:cubicBezTo>
                  <a:pt x="1053397" y="199472"/>
                  <a:pt x="1449061" y="72211"/>
                  <a:pt x="796413" y="162232"/>
                </a:cubicBezTo>
                <a:cubicBezTo>
                  <a:pt x="781013" y="164356"/>
                  <a:pt x="793608" y="196525"/>
                  <a:pt x="781665" y="206477"/>
                </a:cubicBezTo>
                <a:cubicBezTo>
                  <a:pt x="732731" y="247255"/>
                  <a:pt x="602360" y="246530"/>
                  <a:pt x="560439" y="250722"/>
                </a:cubicBezTo>
                <a:cubicBezTo>
                  <a:pt x="532177" y="257788"/>
                  <a:pt x="453241" y="278517"/>
                  <a:pt x="427703" y="280219"/>
                </a:cubicBezTo>
                <a:cubicBezTo>
                  <a:pt x="304974" y="288401"/>
                  <a:pt x="181897" y="290051"/>
                  <a:pt x="58994" y="294967"/>
                </a:cubicBezTo>
                <a:cubicBezTo>
                  <a:pt x="5602" y="330562"/>
                  <a:pt x="22676" y="308610"/>
                  <a:pt x="0" y="353961"/>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16" name="Freeform 115"/>
          <p:cNvSpPr/>
          <p:nvPr/>
        </p:nvSpPr>
        <p:spPr>
          <a:xfrm flipH="1">
            <a:off x="2771799" y="6381328"/>
            <a:ext cx="1855267" cy="452284"/>
          </a:xfrm>
          <a:custGeom>
            <a:avLst/>
            <a:gdLst>
              <a:gd name="connsiteX0" fmla="*/ 0 w 1423219"/>
              <a:gd name="connsiteY0" fmla="*/ 0 h 452284"/>
              <a:gd name="connsiteX1" fmla="*/ 560439 w 1423219"/>
              <a:gd name="connsiteY1" fmla="*/ 250722 h 452284"/>
              <a:gd name="connsiteX2" fmla="*/ 235974 w 1423219"/>
              <a:gd name="connsiteY2" fmla="*/ 427703 h 452284"/>
              <a:gd name="connsiteX3" fmla="*/ 1253613 w 1423219"/>
              <a:gd name="connsiteY3" fmla="*/ 398206 h 452284"/>
              <a:gd name="connsiteX4" fmla="*/ 1253613 w 1423219"/>
              <a:gd name="connsiteY4" fmla="*/ 339213 h 452284"/>
              <a:gd name="connsiteX5" fmla="*/ 1297858 w 1423219"/>
              <a:gd name="connsiteY5" fmla="*/ 398206 h 452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3219" h="452284">
                <a:moveTo>
                  <a:pt x="0" y="0"/>
                </a:moveTo>
                <a:cubicBezTo>
                  <a:pt x="260555" y="89719"/>
                  <a:pt x="521110" y="179438"/>
                  <a:pt x="560439" y="250722"/>
                </a:cubicBezTo>
                <a:cubicBezTo>
                  <a:pt x="599768" y="322006"/>
                  <a:pt x="120445" y="403122"/>
                  <a:pt x="235974" y="427703"/>
                </a:cubicBezTo>
                <a:cubicBezTo>
                  <a:pt x="351503" y="452284"/>
                  <a:pt x="1084007" y="412954"/>
                  <a:pt x="1253613" y="398206"/>
                </a:cubicBezTo>
                <a:cubicBezTo>
                  <a:pt x="1423219" y="383458"/>
                  <a:pt x="1246239" y="339213"/>
                  <a:pt x="1253613" y="339213"/>
                </a:cubicBezTo>
                <a:cubicBezTo>
                  <a:pt x="1260987" y="339213"/>
                  <a:pt x="1279422" y="368709"/>
                  <a:pt x="1297858" y="398206"/>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147" name="Teardrop 146"/>
          <p:cNvSpPr/>
          <p:nvPr/>
        </p:nvSpPr>
        <p:spPr>
          <a:xfrm flipH="1">
            <a:off x="6059016" y="4221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2" name="Teardrop 141"/>
          <p:cNvSpPr/>
          <p:nvPr/>
        </p:nvSpPr>
        <p:spPr>
          <a:xfrm rot="17050765" flipH="1">
            <a:off x="5422294" y="124960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6" name="Teardrop 115"/>
          <p:cNvSpPr/>
          <p:nvPr/>
        </p:nvSpPr>
        <p:spPr>
          <a:xfrm>
            <a:off x="457200" y="1524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4" name="Flowchart: Process 53"/>
          <p:cNvSpPr/>
          <p:nvPr/>
        </p:nvSpPr>
        <p:spPr>
          <a:xfrm>
            <a:off x="4089648" y="2690584"/>
            <a:ext cx="914400" cy="347472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1" name="Flowchart: Process 110"/>
          <p:cNvSpPr/>
          <p:nvPr/>
        </p:nvSpPr>
        <p:spPr>
          <a:xfrm rot="16200000">
            <a:off x="4099560" y="2072641"/>
            <a:ext cx="914400" cy="347472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TextBox 69"/>
          <p:cNvSpPr txBox="1"/>
          <p:nvPr/>
        </p:nvSpPr>
        <p:spPr>
          <a:xfrm>
            <a:off x="4932040" y="4366845"/>
            <a:ext cx="1728192" cy="646331"/>
          </a:xfrm>
          <a:prstGeom prst="rect">
            <a:avLst/>
          </a:prstGeom>
          <a:noFill/>
        </p:spPr>
        <p:txBody>
          <a:bodyPr wrap="square" rtlCol="0">
            <a:spAutoFit/>
          </a:bodyPr>
          <a:lstStyle/>
          <a:p>
            <a:pPr algn="ctr"/>
            <a:r>
              <a:rPr lang="en-CA" dirty="0" smtClean="0">
                <a:solidFill>
                  <a:srgbClr val="FF0000"/>
                </a:solidFill>
              </a:rPr>
              <a:t>Christ’s righteousness</a:t>
            </a:r>
            <a:endParaRPr lang="en-CA" dirty="0">
              <a:solidFill>
                <a:srgbClr val="FF0000"/>
              </a:solidFill>
            </a:endParaRPr>
          </a:p>
        </p:txBody>
      </p:sp>
      <p:sp>
        <p:nvSpPr>
          <p:cNvPr id="71" name="TextBox 70"/>
          <p:cNvSpPr txBox="1"/>
          <p:nvPr/>
        </p:nvSpPr>
        <p:spPr>
          <a:xfrm>
            <a:off x="685800" y="2706469"/>
            <a:ext cx="1600200" cy="646331"/>
          </a:xfrm>
          <a:prstGeom prst="rect">
            <a:avLst/>
          </a:prstGeom>
          <a:noFill/>
        </p:spPr>
        <p:txBody>
          <a:bodyPr wrap="square" rtlCol="0">
            <a:spAutoFit/>
          </a:bodyPr>
          <a:lstStyle/>
          <a:p>
            <a:pPr algn="ctr"/>
            <a:r>
              <a:rPr lang="en-CA" dirty="0" smtClean="0">
                <a:solidFill>
                  <a:srgbClr val="FF0000"/>
                </a:solidFill>
              </a:rPr>
              <a:t>alive </a:t>
            </a:r>
          </a:p>
          <a:p>
            <a:pPr algn="ctr"/>
            <a:r>
              <a:rPr lang="en-CA" dirty="0" smtClean="0">
                <a:solidFill>
                  <a:srgbClr val="FF0000"/>
                </a:solidFill>
              </a:rPr>
              <a:t>in Christ</a:t>
            </a:r>
            <a:endParaRPr lang="en-CA" dirty="0">
              <a:solidFill>
                <a:srgbClr val="FF0000"/>
              </a:solidFill>
            </a:endParaRPr>
          </a:p>
        </p:txBody>
      </p:sp>
      <p:sp>
        <p:nvSpPr>
          <p:cNvPr id="77" name="TextBox 76"/>
          <p:cNvSpPr txBox="1"/>
          <p:nvPr/>
        </p:nvSpPr>
        <p:spPr>
          <a:xfrm>
            <a:off x="6428184" y="422282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poured out</a:t>
            </a:r>
            <a:endParaRPr lang="en-CA" dirty="0">
              <a:solidFill>
                <a:srgbClr val="FF0000"/>
              </a:solidFill>
            </a:endParaRPr>
          </a:p>
        </p:txBody>
      </p:sp>
      <p:sp>
        <p:nvSpPr>
          <p:cNvPr id="78" name="TextBox 77"/>
          <p:cNvSpPr txBox="1"/>
          <p:nvPr/>
        </p:nvSpPr>
        <p:spPr>
          <a:xfrm>
            <a:off x="1459632" y="3505200"/>
            <a:ext cx="1600200" cy="646331"/>
          </a:xfrm>
          <a:prstGeom prst="rect">
            <a:avLst/>
          </a:prstGeom>
          <a:noFill/>
        </p:spPr>
        <p:txBody>
          <a:bodyPr wrap="square" rtlCol="0">
            <a:spAutoFit/>
          </a:bodyPr>
          <a:lstStyle/>
          <a:p>
            <a:pPr algn="ctr"/>
            <a:r>
              <a:rPr lang="en-CA" dirty="0" smtClean="0">
                <a:solidFill>
                  <a:srgbClr val="FF0000"/>
                </a:solidFill>
              </a:rPr>
              <a:t>led by </a:t>
            </a:r>
          </a:p>
          <a:p>
            <a:pPr algn="ctr"/>
            <a:r>
              <a:rPr lang="en-CA" dirty="0" smtClean="0">
                <a:solidFill>
                  <a:srgbClr val="FF0000"/>
                </a:solidFill>
              </a:rPr>
              <a:t>the Spirit </a:t>
            </a:r>
          </a:p>
        </p:txBody>
      </p:sp>
      <p:sp>
        <p:nvSpPr>
          <p:cNvPr id="80" name="TextBox 79"/>
          <p:cNvSpPr txBox="1"/>
          <p:nvPr/>
        </p:nvSpPr>
        <p:spPr>
          <a:xfrm>
            <a:off x="4772000" y="3581400"/>
            <a:ext cx="1600200" cy="512320"/>
          </a:xfrm>
          <a:prstGeom prst="rect">
            <a:avLst/>
          </a:prstGeom>
          <a:noFill/>
        </p:spPr>
        <p:txBody>
          <a:bodyPr wrap="square" rtlCol="0">
            <a:spAutoFit/>
          </a:bodyPr>
          <a:lstStyle/>
          <a:p>
            <a:pPr algn="ctr">
              <a:lnSpc>
                <a:spcPts val="1600"/>
              </a:lnSpc>
            </a:pPr>
            <a:r>
              <a:rPr lang="en-CA" dirty="0" smtClean="0"/>
              <a:t>born of </a:t>
            </a:r>
          </a:p>
          <a:p>
            <a:pPr algn="ctr">
              <a:lnSpc>
                <a:spcPts val="1600"/>
              </a:lnSpc>
            </a:pPr>
            <a:r>
              <a:rPr lang="en-CA" dirty="0" smtClean="0"/>
              <a:t>the Spirit </a:t>
            </a:r>
          </a:p>
        </p:txBody>
      </p:sp>
      <p:sp>
        <p:nvSpPr>
          <p:cNvPr id="83" name="TextBox 82"/>
          <p:cNvSpPr txBox="1"/>
          <p:nvPr/>
        </p:nvSpPr>
        <p:spPr>
          <a:xfrm>
            <a:off x="152400" y="2096869"/>
            <a:ext cx="1600200" cy="646331"/>
          </a:xfrm>
          <a:prstGeom prst="rect">
            <a:avLst/>
          </a:prstGeom>
          <a:noFill/>
        </p:spPr>
        <p:txBody>
          <a:bodyPr wrap="square" rtlCol="0">
            <a:spAutoFit/>
          </a:bodyPr>
          <a:lstStyle/>
          <a:p>
            <a:r>
              <a:rPr lang="en-CA" dirty="0" smtClean="0">
                <a:solidFill>
                  <a:srgbClr val="FF0000"/>
                </a:solidFill>
              </a:rPr>
              <a:t>      Christ’s </a:t>
            </a:r>
          </a:p>
          <a:p>
            <a:r>
              <a:rPr lang="en-CA" dirty="0" smtClean="0">
                <a:solidFill>
                  <a:srgbClr val="FF0000"/>
                </a:solidFill>
              </a:rPr>
              <a:t>    body</a:t>
            </a:r>
            <a:endParaRPr lang="en-CA" dirty="0">
              <a:solidFill>
                <a:srgbClr val="FF0000"/>
              </a:solidFill>
            </a:endParaRPr>
          </a:p>
        </p:txBody>
      </p:sp>
      <p:sp>
        <p:nvSpPr>
          <p:cNvPr id="85" name="TextBox 84"/>
          <p:cNvSpPr txBox="1"/>
          <p:nvPr/>
        </p:nvSpPr>
        <p:spPr>
          <a:xfrm>
            <a:off x="1600200" y="2249269"/>
            <a:ext cx="1600200" cy="646331"/>
          </a:xfrm>
          <a:prstGeom prst="rect">
            <a:avLst/>
          </a:prstGeom>
          <a:noFill/>
        </p:spPr>
        <p:txBody>
          <a:bodyPr wrap="square" rtlCol="0">
            <a:spAutoFit/>
          </a:bodyPr>
          <a:lstStyle/>
          <a:p>
            <a:pPr algn="ctr"/>
            <a:r>
              <a:rPr lang="en-CA" dirty="0" smtClean="0">
                <a:solidFill>
                  <a:srgbClr val="FF0000"/>
                </a:solidFill>
              </a:rPr>
              <a:t>eternal </a:t>
            </a:r>
          </a:p>
          <a:p>
            <a:pPr algn="ctr"/>
            <a:r>
              <a:rPr lang="en-CA" dirty="0" smtClean="0">
                <a:solidFill>
                  <a:srgbClr val="FF0000"/>
                </a:solidFill>
              </a:rPr>
              <a:t>life</a:t>
            </a:r>
            <a:endParaRPr lang="en-CA" dirty="0">
              <a:solidFill>
                <a:srgbClr val="FF0000"/>
              </a:solidFill>
            </a:endParaRPr>
          </a:p>
        </p:txBody>
      </p:sp>
      <p:sp>
        <p:nvSpPr>
          <p:cNvPr id="87" name="TextBox 86"/>
          <p:cNvSpPr txBox="1"/>
          <p:nvPr/>
        </p:nvSpPr>
        <p:spPr>
          <a:xfrm>
            <a:off x="1143000" y="609600"/>
            <a:ext cx="1600200" cy="369332"/>
          </a:xfrm>
          <a:prstGeom prst="rect">
            <a:avLst/>
          </a:prstGeom>
          <a:noFill/>
        </p:spPr>
        <p:txBody>
          <a:bodyPr wrap="square" rtlCol="0">
            <a:spAutoFit/>
          </a:bodyPr>
          <a:lstStyle/>
          <a:p>
            <a:pPr algn="ctr"/>
            <a:r>
              <a:rPr lang="en-CA" dirty="0" smtClean="0">
                <a:solidFill>
                  <a:srgbClr val="FF0000"/>
                </a:solidFill>
              </a:rPr>
              <a:t>resurrection</a:t>
            </a:r>
            <a:endParaRPr lang="en-CA" dirty="0">
              <a:solidFill>
                <a:srgbClr val="FF0000"/>
              </a:solidFill>
            </a:endParaRPr>
          </a:p>
        </p:txBody>
      </p:sp>
      <p:sp>
        <p:nvSpPr>
          <p:cNvPr id="92" name="TextBox 91"/>
          <p:cNvSpPr txBox="1"/>
          <p:nvPr/>
        </p:nvSpPr>
        <p:spPr>
          <a:xfrm>
            <a:off x="3779912" y="4139788"/>
            <a:ext cx="1600200" cy="369332"/>
          </a:xfrm>
          <a:prstGeom prst="rect">
            <a:avLst/>
          </a:prstGeom>
          <a:noFill/>
        </p:spPr>
        <p:txBody>
          <a:bodyPr wrap="square" rtlCol="0">
            <a:spAutoFit/>
          </a:bodyPr>
          <a:lstStyle/>
          <a:p>
            <a:pPr algn="ctr"/>
            <a:r>
              <a:rPr lang="en-CA" dirty="0" smtClean="0"/>
              <a:t>loved</a:t>
            </a:r>
            <a:endParaRPr lang="en-CA" dirty="0"/>
          </a:p>
        </p:txBody>
      </p:sp>
      <p:sp>
        <p:nvSpPr>
          <p:cNvPr id="98" name="TextBox 97"/>
          <p:cNvSpPr txBox="1"/>
          <p:nvPr/>
        </p:nvSpPr>
        <p:spPr>
          <a:xfrm>
            <a:off x="381000" y="3163669"/>
            <a:ext cx="1166664" cy="646331"/>
          </a:xfrm>
          <a:prstGeom prst="rect">
            <a:avLst/>
          </a:prstGeom>
          <a:noFill/>
        </p:spPr>
        <p:txBody>
          <a:bodyPr wrap="square" rtlCol="0">
            <a:spAutoFit/>
          </a:bodyPr>
          <a:lstStyle/>
          <a:p>
            <a:r>
              <a:rPr lang="en-CA" dirty="0" smtClean="0">
                <a:solidFill>
                  <a:srgbClr val="FF0000"/>
                </a:solidFill>
              </a:rPr>
              <a:t>New </a:t>
            </a:r>
          </a:p>
          <a:p>
            <a:r>
              <a:rPr lang="en-CA" dirty="0" smtClean="0">
                <a:solidFill>
                  <a:srgbClr val="FF0000"/>
                </a:solidFill>
              </a:rPr>
              <a:t>Covenant</a:t>
            </a:r>
            <a:endParaRPr lang="en-CA" dirty="0">
              <a:solidFill>
                <a:srgbClr val="FF0000"/>
              </a:solidFill>
            </a:endParaRPr>
          </a:p>
        </p:txBody>
      </p:sp>
      <p:sp>
        <p:nvSpPr>
          <p:cNvPr id="100" name="TextBox 99"/>
          <p:cNvSpPr txBox="1"/>
          <p:nvPr/>
        </p:nvSpPr>
        <p:spPr>
          <a:xfrm>
            <a:off x="533400" y="1688068"/>
            <a:ext cx="1600200" cy="369332"/>
          </a:xfrm>
          <a:prstGeom prst="rect">
            <a:avLst/>
          </a:prstGeom>
          <a:noFill/>
        </p:spPr>
        <p:txBody>
          <a:bodyPr wrap="square" rtlCol="0">
            <a:spAutoFit/>
          </a:bodyPr>
          <a:lstStyle/>
          <a:p>
            <a:pPr algn="ctr"/>
            <a:r>
              <a:rPr lang="en-CA" dirty="0" smtClean="0">
                <a:solidFill>
                  <a:srgbClr val="FF0000"/>
                </a:solidFill>
              </a:rPr>
              <a:t>accepted</a:t>
            </a:r>
            <a:endParaRPr lang="en-CA" dirty="0">
              <a:solidFill>
                <a:srgbClr val="FF0000"/>
              </a:solidFill>
            </a:endParaRPr>
          </a:p>
        </p:txBody>
      </p:sp>
      <p:sp>
        <p:nvSpPr>
          <p:cNvPr id="101" name="TextBox 100"/>
          <p:cNvSpPr txBox="1"/>
          <p:nvPr/>
        </p:nvSpPr>
        <p:spPr>
          <a:xfrm>
            <a:off x="1752600" y="1688068"/>
            <a:ext cx="1600200" cy="369332"/>
          </a:xfrm>
          <a:prstGeom prst="rect">
            <a:avLst/>
          </a:prstGeom>
          <a:noFill/>
        </p:spPr>
        <p:txBody>
          <a:bodyPr wrap="square" rtlCol="0">
            <a:spAutoFit/>
          </a:bodyPr>
          <a:lstStyle/>
          <a:p>
            <a:pPr algn="ctr"/>
            <a:r>
              <a:rPr lang="en-CA" dirty="0" smtClean="0">
                <a:solidFill>
                  <a:srgbClr val="FF0000"/>
                </a:solidFill>
              </a:rPr>
              <a:t>adopted</a:t>
            </a:r>
            <a:endParaRPr lang="en-CA" dirty="0">
              <a:solidFill>
                <a:srgbClr val="FF0000"/>
              </a:solidFill>
            </a:endParaRPr>
          </a:p>
        </p:txBody>
      </p:sp>
      <p:sp>
        <p:nvSpPr>
          <p:cNvPr id="102" name="TextBox 101"/>
          <p:cNvSpPr txBox="1"/>
          <p:nvPr/>
        </p:nvSpPr>
        <p:spPr>
          <a:xfrm>
            <a:off x="2362200" y="152400"/>
            <a:ext cx="1600200" cy="646331"/>
          </a:xfrm>
          <a:prstGeom prst="rect">
            <a:avLst/>
          </a:prstGeom>
          <a:noFill/>
        </p:spPr>
        <p:txBody>
          <a:bodyPr wrap="square" rtlCol="0">
            <a:spAutoFit/>
          </a:bodyPr>
          <a:lstStyle/>
          <a:p>
            <a:pPr algn="ctr"/>
            <a:r>
              <a:rPr lang="en-CA" dirty="0" smtClean="0">
                <a:solidFill>
                  <a:srgbClr val="FF0000"/>
                </a:solidFill>
              </a:rPr>
              <a:t>Spirit</a:t>
            </a:r>
          </a:p>
          <a:p>
            <a:pPr algn="ctr"/>
            <a:r>
              <a:rPr lang="en-CA" dirty="0" smtClean="0">
                <a:solidFill>
                  <a:srgbClr val="FF0000"/>
                </a:solidFill>
              </a:rPr>
              <a:t>gifted</a:t>
            </a:r>
            <a:endParaRPr lang="en-CA" dirty="0">
              <a:solidFill>
                <a:srgbClr val="FF0000"/>
              </a:solidFill>
            </a:endParaRPr>
          </a:p>
        </p:txBody>
      </p:sp>
      <p:sp>
        <p:nvSpPr>
          <p:cNvPr id="104" name="TextBox 103"/>
          <p:cNvSpPr txBox="1"/>
          <p:nvPr/>
        </p:nvSpPr>
        <p:spPr>
          <a:xfrm>
            <a:off x="2438400" y="1981200"/>
            <a:ext cx="1600200" cy="369332"/>
          </a:xfrm>
          <a:prstGeom prst="rect">
            <a:avLst/>
          </a:prstGeom>
          <a:noFill/>
        </p:spPr>
        <p:txBody>
          <a:bodyPr wrap="square" rtlCol="0">
            <a:spAutoFit/>
          </a:bodyPr>
          <a:lstStyle/>
          <a:p>
            <a:pPr algn="ctr"/>
            <a:r>
              <a:rPr lang="en-CA" dirty="0" smtClean="0">
                <a:solidFill>
                  <a:srgbClr val="FF0000"/>
                </a:solidFill>
              </a:rPr>
              <a:t>access</a:t>
            </a:r>
            <a:endParaRPr lang="en-CA" dirty="0">
              <a:solidFill>
                <a:srgbClr val="FF0000"/>
              </a:solidFill>
            </a:endParaRPr>
          </a:p>
        </p:txBody>
      </p:sp>
      <p:sp>
        <p:nvSpPr>
          <p:cNvPr id="106" name="TextBox 105"/>
          <p:cNvSpPr txBox="1"/>
          <p:nvPr/>
        </p:nvSpPr>
        <p:spPr>
          <a:xfrm>
            <a:off x="467544" y="5013176"/>
            <a:ext cx="3505200" cy="1200329"/>
          </a:xfrm>
          <a:prstGeom prst="rect">
            <a:avLst/>
          </a:prstGeom>
          <a:noFill/>
        </p:spPr>
        <p:txBody>
          <a:bodyPr wrap="square" rtlCol="0">
            <a:spAutoFit/>
          </a:bodyPr>
          <a:lstStyle/>
          <a:p>
            <a:pPr algn="ctr"/>
            <a:r>
              <a:rPr lang="en-CA" sz="2400" b="1" dirty="0" smtClean="0">
                <a:solidFill>
                  <a:schemeClr val="bg1"/>
                </a:solidFill>
              </a:rPr>
              <a:t>When Christ rose,</a:t>
            </a:r>
          </a:p>
          <a:p>
            <a:pPr algn="ctr"/>
            <a:r>
              <a:rPr lang="en-CA" sz="2400" b="1" dirty="0" smtClean="0">
                <a:solidFill>
                  <a:schemeClr val="bg1"/>
                </a:solidFill>
              </a:rPr>
              <a:t>it’s as if his cross became a fountain </a:t>
            </a:r>
            <a:endParaRPr lang="en-CA" sz="2400" b="1" dirty="0">
              <a:solidFill>
                <a:schemeClr val="bg1"/>
              </a:solidFill>
            </a:endParaRPr>
          </a:p>
        </p:txBody>
      </p:sp>
      <p:sp>
        <p:nvSpPr>
          <p:cNvPr id="107" name="TextBox 106"/>
          <p:cNvSpPr txBox="1"/>
          <p:nvPr/>
        </p:nvSpPr>
        <p:spPr>
          <a:xfrm>
            <a:off x="5220072" y="5020270"/>
            <a:ext cx="3744416" cy="1200329"/>
          </a:xfrm>
          <a:prstGeom prst="rect">
            <a:avLst/>
          </a:prstGeom>
          <a:noFill/>
        </p:spPr>
        <p:txBody>
          <a:bodyPr wrap="square" rtlCol="0">
            <a:spAutoFit/>
          </a:bodyPr>
          <a:lstStyle/>
          <a:p>
            <a:pPr algn="ctr"/>
            <a:r>
              <a:rPr lang="en-CA" sz="2400" b="1" dirty="0" smtClean="0">
                <a:solidFill>
                  <a:schemeClr val="bg1"/>
                </a:solidFill>
              </a:rPr>
              <a:t>of life-giving water to joyfully drink by faith.</a:t>
            </a:r>
          </a:p>
          <a:p>
            <a:pPr algn="ctr"/>
            <a:r>
              <a:rPr lang="en-CA" sz="2400" b="1" dirty="0" smtClean="0">
                <a:solidFill>
                  <a:schemeClr val="bg1"/>
                </a:solidFill>
              </a:rPr>
              <a:t>Come to me and drink.</a:t>
            </a:r>
            <a:endParaRPr lang="en-CA" sz="2400" b="1" dirty="0">
              <a:solidFill>
                <a:schemeClr val="bg1"/>
              </a:solidFill>
            </a:endParaRPr>
          </a:p>
        </p:txBody>
      </p:sp>
      <p:sp>
        <p:nvSpPr>
          <p:cNvPr id="120" name="TextBox 119"/>
          <p:cNvSpPr txBox="1"/>
          <p:nvPr/>
        </p:nvSpPr>
        <p:spPr>
          <a:xfrm>
            <a:off x="3733800" y="2782669"/>
            <a:ext cx="1600200" cy="646331"/>
          </a:xfrm>
          <a:prstGeom prst="rect">
            <a:avLst/>
          </a:prstGeom>
          <a:noFill/>
        </p:spPr>
        <p:txBody>
          <a:bodyPr wrap="square" rtlCol="0">
            <a:spAutoFit/>
          </a:bodyPr>
          <a:lstStyle/>
          <a:p>
            <a:pPr algn="ctr"/>
            <a:r>
              <a:rPr lang="en-CA" dirty="0" smtClean="0"/>
              <a:t>Christ</a:t>
            </a:r>
          </a:p>
          <a:p>
            <a:pPr algn="ctr"/>
            <a:r>
              <a:rPr lang="en-CA" dirty="0" smtClean="0"/>
              <a:t> in us</a:t>
            </a:r>
            <a:endParaRPr lang="en-CA" dirty="0"/>
          </a:p>
        </p:txBody>
      </p:sp>
      <p:sp>
        <p:nvSpPr>
          <p:cNvPr id="121" name="Teardrop 120"/>
          <p:cNvSpPr/>
          <p:nvPr/>
        </p:nvSpPr>
        <p:spPr>
          <a:xfrm>
            <a:off x="2057400" y="990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2" name="Teardrop 121"/>
          <p:cNvSpPr/>
          <p:nvPr/>
        </p:nvSpPr>
        <p:spPr>
          <a:xfrm>
            <a:off x="3048000" y="2362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4" name="Teardrop 123"/>
          <p:cNvSpPr/>
          <p:nvPr/>
        </p:nvSpPr>
        <p:spPr>
          <a:xfrm>
            <a:off x="2133600" y="1981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5" name="Teardrop 124"/>
          <p:cNvSpPr/>
          <p:nvPr/>
        </p:nvSpPr>
        <p:spPr>
          <a:xfrm>
            <a:off x="3124200" y="914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6" name="Teardrop 125"/>
          <p:cNvSpPr/>
          <p:nvPr/>
        </p:nvSpPr>
        <p:spPr>
          <a:xfrm>
            <a:off x="457200" y="2743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7" name="Teardrop 126"/>
          <p:cNvSpPr/>
          <p:nvPr/>
        </p:nvSpPr>
        <p:spPr>
          <a:xfrm>
            <a:off x="1066800" y="3810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8" name="Teardrop 127"/>
          <p:cNvSpPr/>
          <p:nvPr/>
        </p:nvSpPr>
        <p:spPr>
          <a:xfrm>
            <a:off x="2627784" y="4221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9" name="Teardrop 128"/>
          <p:cNvSpPr/>
          <p:nvPr/>
        </p:nvSpPr>
        <p:spPr>
          <a:xfrm>
            <a:off x="1828800" y="4191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0" name="Teardrop 129"/>
          <p:cNvSpPr/>
          <p:nvPr/>
        </p:nvSpPr>
        <p:spPr>
          <a:xfrm>
            <a:off x="2971800" y="1600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1" name="Teardrop 130"/>
          <p:cNvSpPr/>
          <p:nvPr/>
        </p:nvSpPr>
        <p:spPr>
          <a:xfrm>
            <a:off x="2843808" y="3212976"/>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2" name="Teardrop 131"/>
          <p:cNvSpPr/>
          <p:nvPr/>
        </p:nvSpPr>
        <p:spPr>
          <a:xfrm>
            <a:off x="1371600" y="2286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3" name="Teardrop 132"/>
          <p:cNvSpPr/>
          <p:nvPr/>
        </p:nvSpPr>
        <p:spPr>
          <a:xfrm flipH="1">
            <a:off x="7620000" y="1066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4" name="Teardrop 133"/>
          <p:cNvSpPr/>
          <p:nvPr/>
        </p:nvSpPr>
        <p:spPr>
          <a:xfrm>
            <a:off x="1752600" y="3200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7" name="Teardrop 116"/>
          <p:cNvSpPr/>
          <p:nvPr/>
        </p:nvSpPr>
        <p:spPr>
          <a:xfrm flipH="1">
            <a:off x="5791200" y="3200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5" name="Teardrop 134"/>
          <p:cNvSpPr/>
          <p:nvPr/>
        </p:nvSpPr>
        <p:spPr>
          <a:xfrm flipH="1">
            <a:off x="5334000" y="2514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6" name="Teardrop 135"/>
          <p:cNvSpPr/>
          <p:nvPr/>
        </p:nvSpPr>
        <p:spPr>
          <a:xfrm flipH="1">
            <a:off x="7543800" y="4038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7" name="Teardrop 136"/>
          <p:cNvSpPr/>
          <p:nvPr/>
        </p:nvSpPr>
        <p:spPr>
          <a:xfrm flipH="1">
            <a:off x="6858000" y="3733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8" name="Teardrop 137"/>
          <p:cNvSpPr/>
          <p:nvPr/>
        </p:nvSpPr>
        <p:spPr>
          <a:xfrm flipH="1">
            <a:off x="7315200" y="2438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9" name="Teardrop 138"/>
          <p:cNvSpPr/>
          <p:nvPr/>
        </p:nvSpPr>
        <p:spPr>
          <a:xfrm flipH="1">
            <a:off x="7010400" y="1828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0" name="Teardrop 139"/>
          <p:cNvSpPr/>
          <p:nvPr/>
        </p:nvSpPr>
        <p:spPr>
          <a:xfrm flipH="1">
            <a:off x="6172200" y="1600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1" name="Teardrop 140"/>
          <p:cNvSpPr/>
          <p:nvPr/>
        </p:nvSpPr>
        <p:spPr>
          <a:xfrm flipH="1">
            <a:off x="6553200" y="762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3" name="Teardrop 142"/>
          <p:cNvSpPr/>
          <p:nvPr/>
        </p:nvSpPr>
        <p:spPr>
          <a:xfrm flipH="1">
            <a:off x="8305800" y="2057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4" name="Teardrop 143"/>
          <p:cNvSpPr/>
          <p:nvPr/>
        </p:nvSpPr>
        <p:spPr>
          <a:xfrm flipH="1">
            <a:off x="8153400" y="2971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5" name="Teardrop 144"/>
          <p:cNvSpPr/>
          <p:nvPr/>
        </p:nvSpPr>
        <p:spPr>
          <a:xfrm flipH="1">
            <a:off x="6019800" y="2209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6" name="Teardrop 145"/>
          <p:cNvSpPr/>
          <p:nvPr/>
        </p:nvSpPr>
        <p:spPr>
          <a:xfrm flipH="1">
            <a:off x="6553200" y="3048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8" name="Teardrop 147"/>
          <p:cNvSpPr/>
          <p:nvPr/>
        </p:nvSpPr>
        <p:spPr>
          <a:xfrm>
            <a:off x="2286000" y="304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3" name="Teardrop 122"/>
          <p:cNvSpPr/>
          <p:nvPr/>
        </p:nvSpPr>
        <p:spPr>
          <a:xfrm>
            <a:off x="1219200" y="914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9" name="Teardrop 148"/>
          <p:cNvSpPr/>
          <p:nvPr/>
        </p:nvSpPr>
        <p:spPr>
          <a:xfrm flipH="1">
            <a:off x="7086600" y="457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0" name="Teardrop 149"/>
          <p:cNvSpPr/>
          <p:nvPr/>
        </p:nvSpPr>
        <p:spPr>
          <a:xfrm flipH="1">
            <a:off x="5791200" y="381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1" name="Teardrop 150"/>
          <p:cNvSpPr/>
          <p:nvPr/>
        </p:nvSpPr>
        <p:spPr>
          <a:xfrm rot="5029366">
            <a:off x="3776361" y="6262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2" name="Teardrop 151"/>
          <p:cNvSpPr/>
          <p:nvPr/>
        </p:nvSpPr>
        <p:spPr>
          <a:xfrm rot="6160588">
            <a:off x="3691239" y="12358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3" name="Teardrop 152"/>
          <p:cNvSpPr/>
          <p:nvPr/>
        </p:nvSpPr>
        <p:spPr>
          <a:xfrm rot="6719379">
            <a:off x="4309761" y="928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4" name="Teardrop 153"/>
          <p:cNvSpPr/>
          <p:nvPr/>
        </p:nvSpPr>
        <p:spPr>
          <a:xfrm rot="7706645">
            <a:off x="4300839" y="1812199"/>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5" name="Teardrop 154"/>
          <p:cNvSpPr/>
          <p:nvPr/>
        </p:nvSpPr>
        <p:spPr>
          <a:xfrm rot="6534103">
            <a:off x="3767439" y="21717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6" name="Teardrop 155"/>
          <p:cNvSpPr/>
          <p:nvPr/>
        </p:nvSpPr>
        <p:spPr>
          <a:xfrm rot="10481851">
            <a:off x="5164973" y="70611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7" name="Teardrop 156"/>
          <p:cNvSpPr/>
          <p:nvPr/>
        </p:nvSpPr>
        <p:spPr>
          <a:xfrm rot="7706645">
            <a:off x="4605639" y="2116999"/>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8" name="Teardrop 157"/>
          <p:cNvSpPr/>
          <p:nvPr/>
        </p:nvSpPr>
        <p:spPr>
          <a:xfrm rot="7706645">
            <a:off x="4177535" y="12646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9" name="Teardrop 158"/>
          <p:cNvSpPr/>
          <p:nvPr/>
        </p:nvSpPr>
        <p:spPr>
          <a:xfrm rot="7881477">
            <a:off x="4509265" y="7312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1" name="Teardrop 160"/>
          <p:cNvSpPr/>
          <p:nvPr/>
        </p:nvSpPr>
        <p:spPr>
          <a:xfrm rot="7706645">
            <a:off x="4737865" y="1326186"/>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2" name="Teardrop 161"/>
          <p:cNvSpPr/>
          <p:nvPr/>
        </p:nvSpPr>
        <p:spPr>
          <a:xfrm rot="11169300">
            <a:off x="4966465" y="1758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3" name="Teardrop 162"/>
          <p:cNvSpPr/>
          <p:nvPr/>
        </p:nvSpPr>
        <p:spPr>
          <a:xfrm rot="10014342">
            <a:off x="5220585" y="178338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6" name="TextBox 95"/>
          <p:cNvSpPr txBox="1"/>
          <p:nvPr/>
        </p:nvSpPr>
        <p:spPr>
          <a:xfrm>
            <a:off x="4495800" y="152400"/>
            <a:ext cx="1600200" cy="646331"/>
          </a:xfrm>
          <a:prstGeom prst="rect">
            <a:avLst/>
          </a:prstGeom>
          <a:noFill/>
        </p:spPr>
        <p:txBody>
          <a:bodyPr wrap="square" rtlCol="0">
            <a:spAutoFit/>
          </a:bodyPr>
          <a:lstStyle/>
          <a:p>
            <a:pPr algn="ctr"/>
            <a:r>
              <a:rPr lang="en-CA" dirty="0" smtClean="0">
                <a:solidFill>
                  <a:srgbClr val="FF0000"/>
                </a:solidFill>
              </a:rPr>
              <a:t>reign </a:t>
            </a:r>
          </a:p>
          <a:p>
            <a:pPr algn="ctr"/>
            <a:r>
              <a:rPr lang="en-CA" dirty="0" smtClean="0">
                <a:solidFill>
                  <a:srgbClr val="FF0000"/>
                </a:solidFill>
              </a:rPr>
              <a:t>  forever</a:t>
            </a:r>
            <a:endParaRPr lang="en-CA" dirty="0">
              <a:solidFill>
                <a:srgbClr val="FF0000"/>
              </a:solidFill>
            </a:endParaRPr>
          </a:p>
        </p:txBody>
      </p:sp>
      <p:sp>
        <p:nvSpPr>
          <p:cNvPr id="81" name="TextBox 80"/>
          <p:cNvSpPr txBox="1"/>
          <p:nvPr/>
        </p:nvSpPr>
        <p:spPr>
          <a:xfrm>
            <a:off x="4572000" y="1600200"/>
            <a:ext cx="1295400" cy="502702"/>
          </a:xfrm>
          <a:prstGeom prst="rect">
            <a:avLst/>
          </a:prstGeom>
          <a:noFill/>
        </p:spPr>
        <p:txBody>
          <a:bodyPr wrap="square" rtlCol="0">
            <a:spAutoFit/>
          </a:bodyPr>
          <a:lstStyle/>
          <a:p>
            <a:pPr>
              <a:lnSpc>
                <a:spcPts val="1600"/>
              </a:lnSpc>
            </a:pPr>
            <a:r>
              <a:rPr lang="en-CA" dirty="0" smtClean="0">
                <a:solidFill>
                  <a:srgbClr val="FF0000"/>
                </a:solidFill>
              </a:rPr>
              <a:t>Spirit </a:t>
            </a:r>
          </a:p>
          <a:p>
            <a:pPr>
              <a:lnSpc>
                <a:spcPts val="1600"/>
              </a:lnSpc>
            </a:pPr>
            <a:r>
              <a:rPr lang="en-CA" dirty="0" smtClean="0">
                <a:solidFill>
                  <a:srgbClr val="FF0000"/>
                </a:solidFill>
              </a:rPr>
              <a:t>anoints</a:t>
            </a:r>
            <a:endParaRPr lang="en-CA" dirty="0">
              <a:solidFill>
                <a:srgbClr val="FF0000"/>
              </a:solidFill>
            </a:endParaRPr>
          </a:p>
        </p:txBody>
      </p:sp>
      <p:sp>
        <p:nvSpPr>
          <p:cNvPr id="91" name="TextBox 90"/>
          <p:cNvSpPr txBox="1"/>
          <p:nvPr/>
        </p:nvSpPr>
        <p:spPr>
          <a:xfrm>
            <a:off x="4648200" y="2221468"/>
            <a:ext cx="1600200" cy="369332"/>
          </a:xfrm>
          <a:prstGeom prst="rect">
            <a:avLst/>
          </a:prstGeom>
          <a:noFill/>
        </p:spPr>
        <p:txBody>
          <a:bodyPr wrap="square" rtlCol="0">
            <a:spAutoFit/>
          </a:bodyPr>
          <a:lstStyle/>
          <a:p>
            <a:pPr algn="ctr"/>
            <a:r>
              <a:rPr lang="en-CA" dirty="0" smtClean="0">
                <a:solidFill>
                  <a:srgbClr val="FF0000"/>
                </a:solidFill>
              </a:rPr>
              <a:t>victory</a:t>
            </a:r>
            <a:endParaRPr lang="en-CA" dirty="0">
              <a:solidFill>
                <a:srgbClr val="FF0000"/>
              </a:solidFill>
            </a:endParaRPr>
          </a:p>
        </p:txBody>
      </p:sp>
      <p:sp>
        <p:nvSpPr>
          <p:cNvPr id="88" name="TextBox 87"/>
          <p:cNvSpPr txBox="1"/>
          <p:nvPr/>
        </p:nvSpPr>
        <p:spPr>
          <a:xfrm>
            <a:off x="5638800" y="228600"/>
            <a:ext cx="1600200" cy="369332"/>
          </a:xfrm>
          <a:prstGeom prst="rect">
            <a:avLst/>
          </a:prstGeom>
          <a:noFill/>
        </p:spPr>
        <p:txBody>
          <a:bodyPr wrap="square" rtlCol="0">
            <a:spAutoFit/>
          </a:bodyPr>
          <a:lstStyle/>
          <a:p>
            <a:pPr algn="ctr"/>
            <a:r>
              <a:rPr lang="en-CA" dirty="0" smtClean="0">
                <a:solidFill>
                  <a:srgbClr val="FF0000"/>
                </a:solidFill>
              </a:rPr>
              <a:t>see his face</a:t>
            </a:r>
            <a:endParaRPr lang="en-CA" dirty="0">
              <a:solidFill>
                <a:srgbClr val="FF0000"/>
              </a:solidFill>
            </a:endParaRPr>
          </a:p>
        </p:txBody>
      </p:sp>
      <p:sp>
        <p:nvSpPr>
          <p:cNvPr id="105" name="TextBox 104"/>
          <p:cNvSpPr txBox="1"/>
          <p:nvPr/>
        </p:nvSpPr>
        <p:spPr>
          <a:xfrm>
            <a:off x="7010400" y="1524000"/>
            <a:ext cx="1600200" cy="646331"/>
          </a:xfrm>
          <a:prstGeom prst="rect">
            <a:avLst/>
          </a:prstGeom>
          <a:noFill/>
        </p:spPr>
        <p:txBody>
          <a:bodyPr wrap="square" rtlCol="0">
            <a:spAutoFit/>
          </a:bodyPr>
          <a:lstStyle/>
          <a:p>
            <a:pPr algn="ctr"/>
            <a:r>
              <a:rPr lang="en-CA" dirty="0" smtClean="0">
                <a:solidFill>
                  <a:srgbClr val="FF0000"/>
                </a:solidFill>
              </a:rPr>
              <a:t>crucified </a:t>
            </a:r>
          </a:p>
          <a:p>
            <a:pPr algn="ctr"/>
            <a:r>
              <a:rPr lang="en-CA" dirty="0" smtClean="0">
                <a:solidFill>
                  <a:srgbClr val="FF0000"/>
                </a:solidFill>
              </a:rPr>
              <a:t>with Christ</a:t>
            </a:r>
            <a:endParaRPr lang="en-CA" dirty="0">
              <a:solidFill>
                <a:srgbClr val="FF0000"/>
              </a:solidFill>
            </a:endParaRPr>
          </a:p>
        </p:txBody>
      </p:sp>
      <p:sp>
        <p:nvSpPr>
          <p:cNvPr id="112" name="TextBox 111"/>
          <p:cNvSpPr txBox="1"/>
          <p:nvPr/>
        </p:nvSpPr>
        <p:spPr>
          <a:xfrm>
            <a:off x="6248400" y="2133600"/>
            <a:ext cx="1600200" cy="369332"/>
          </a:xfrm>
          <a:prstGeom prst="rect">
            <a:avLst/>
          </a:prstGeom>
          <a:noFill/>
        </p:spPr>
        <p:txBody>
          <a:bodyPr wrap="square" rtlCol="0">
            <a:spAutoFit/>
          </a:bodyPr>
          <a:lstStyle/>
          <a:p>
            <a:pPr algn="ctr"/>
            <a:r>
              <a:rPr lang="en-CA" dirty="0" smtClean="0">
                <a:solidFill>
                  <a:srgbClr val="FF0000"/>
                </a:solidFill>
              </a:rPr>
              <a:t>fullness</a:t>
            </a:r>
            <a:endParaRPr lang="en-CA" dirty="0">
              <a:solidFill>
                <a:srgbClr val="FF0000"/>
              </a:solidFill>
            </a:endParaRPr>
          </a:p>
        </p:txBody>
      </p:sp>
      <p:sp>
        <p:nvSpPr>
          <p:cNvPr id="72" name="TextBox 71"/>
          <p:cNvSpPr txBox="1"/>
          <p:nvPr/>
        </p:nvSpPr>
        <p:spPr>
          <a:xfrm>
            <a:off x="5562600" y="2514600"/>
            <a:ext cx="1600200" cy="646331"/>
          </a:xfrm>
          <a:prstGeom prst="rect">
            <a:avLst/>
          </a:prstGeom>
          <a:noFill/>
        </p:spPr>
        <p:txBody>
          <a:bodyPr wrap="square" rtlCol="0">
            <a:spAutoFit/>
          </a:bodyPr>
          <a:lstStyle/>
          <a:p>
            <a:pPr algn="ctr"/>
            <a:r>
              <a:rPr lang="en-CA" dirty="0" smtClean="0">
                <a:solidFill>
                  <a:srgbClr val="FF0000"/>
                </a:solidFill>
              </a:rPr>
              <a:t>raised with Christ</a:t>
            </a:r>
            <a:endParaRPr lang="en-CA" dirty="0">
              <a:solidFill>
                <a:srgbClr val="FF0000"/>
              </a:solidFill>
            </a:endParaRPr>
          </a:p>
        </p:txBody>
      </p:sp>
      <p:sp>
        <p:nvSpPr>
          <p:cNvPr id="89" name="TextBox 88"/>
          <p:cNvSpPr txBox="1"/>
          <p:nvPr/>
        </p:nvSpPr>
        <p:spPr>
          <a:xfrm>
            <a:off x="7436296" y="3429000"/>
            <a:ext cx="1600200" cy="646331"/>
          </a:xfrm>
          <a:prstGeom prst="rect">
            <a:avLst/>
          </a:prstGeom>
          <a:noFill/>
        </p:spPr>
        <p:txBody>
          <a:bodyPr wrap="square" rtlCol="0">
            <a:spAutoFit/>
          </a:bodyPr>
          <a:lstStyle/>
          <a:p>
            <a:pPr algn="ctr"/>
            <a:r>
              <a:rPr lang="en-CA" dirty="0" smtClean="0">
                <a:solidFill>
                  <a:srgbClr val="FF0000"/>
                </a:solidFill>
              </a:rPr>
              <a:t>one with </a:t>
            </a:r>
          </a:p>
          <a:p>
            <a:pPr algn="ctr"/>
            <a:r>
              <a:rPr lang="en-CA" dirty="0" smtClean="0">
                <a:solidFill>
                  <a:srgbClr val="FF0000"/>
                </a:solidFill>
              </a:rPr>
              <a:t>Christ</a:t>
            </a:r>
            <a:endParaRPr lang="en-CA" dirty="0">
              <a:solidFill>
                <a:srgbClr val="FF0000"/>
              </a:solidFill>
            </a:endParaRPr>
          </a:p>
        </p:txBody>
      </p:sp>
      <p:sp>
        <p:nvSpPr>
          <p:cNvPr id="119" name="TextBox 118"/>
          <p:cNvSpPr txBox="1"/>
          <p:nvPr/>
        </p:nvSpPr>
        <p:spPr>
          <a:xfrm>
            <a:off x="2035696" y="2843644"/>
            <a:ext cx="1600200" cy="369332"/>
          </a:xfrm>
          <a:prstGeom prst="rect">
            <a:avLst/>
          </a:prstGeom>
          <a:noFill/>
        </p:spPr>
        <p:txBody>
          <a:bodyPr wrap="square" rtlCol="0">
            <a:spAutoFit/>
          </a:bodyPr>
          <a:lstStyle/>
          <a:p>
            <a:pPr algn="ctr"/>
            <a:r>
              <a:rPr lang="en-CA" dirty="0" smtClean="0">
                <a:solidFill>
                  <a:srgbClr val="FF0000"/>
                </a:solidFill>
              </a:rPr>
              <a:t>peace</a:t>
            </a:r>
            <a:endParaRPr lang="en-CA" dirty="0">
              <a:solidFill>
                <a:srgbClr val="FF0000"/>
              </a:solidFill>
            </a:endParaRPr>
          </a:p>
        </p:txBody>
      </p:sp>
      <p:sp>
        <p:nvSpPr>
          <p:cNvPr id="95" name="TextBox 94"/>
          <p:cNvSpPr txBox="1"/>
          <p:nvPr/>
        </p:nvSpPr>
        <p:spPr>
          <a:xfrm>
            <a:off x="4724400" y="914400"/>
            <a:ext cx="1600200" cy="512320"/>
          </a:xfrm>
          <a:prstGeom prst="rect">
            <a:avLst/>
          </a:prstGeom>
          <a:noFill/>
        </p:spPr>
        <p:txBody>
          <a:bodyPr wrap="square" rtlCol="0">
            <a:spAutoFit/>
          </a:bodyPr>
          <a:lstStyle/>
          <a:p>
            <a:pPr algn="ctr">
              <a:lnSpc>
                <a:spcPts val="1600"/>
              </a:lnSpc>
            </a:pPr>
            <a:r>
              <a:rPr lang="en-CA" dirty="0" smtClean="0">
                <a:solidFill>
                  <a:srgbClr val="FF0000"/>
                </a:solidFill>
              </a:rPr>
              <a:t>Christ</a:t>
            </a:r>
          </a:p>
          <a:p>
            <a:pPr algn="ctr">
              <a:lnSpc>
                <a:spcPts val="1600"/>
              </a:lnSpc>
            </a:pPr>
            <a:r>
              <a:rPr lang="en-CA" spc="-40" dirty="0" smtClean="0">
                <a:solidFill>
                  <a:srgbClr val="FF0000"/>
                </a:solidFill>
              </a:rPr>
              <a:t>intercedes</a:t>
            </a:r>
            <a:endParaRPr lang="en-CA" spc="-40" dirty="0">
              <a:solidFill>
                <a:srgbClr val="FF0000"/>
              </a:solidFill>
            </a:endParaRPr>
          </a:p>
        </p:txBody>
      </p:sp>
      <p:sp>
        <p:nvSpPr>
          <p:cNvPr id="114" name="Teardrop 113"/>
          <p:cNvSpPr/>
          <p:nvPr/>
        </p:nvSpPr>
        <p:spPr>
          <a:xfrm rot="3386509">
            <a:off x="3409315" y="133472"/>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TextBox 108"/>
          <p:cNvSpPr txBox="1"/>
          <p:nvPr/>
        </p:nvSpPr>
        <p:spPr>
          <a:xfrm>
            <a:off x="3429000" y="152400"/>
            <a:ext cx="1600200" cy="646331"/>
          </a:xfrm>
          <a:prstGeom prst="rect">
            <a:avLst/>
          </a:prstGeom>
          <a:noFill/>
        </p:spPr>
        <p:txBody>
          <a:bodyPr wrap="square" rtlCol="0">
            <a:spAutoFit/>
          </a:bodyPr>
          <a:lstStyle/>
          <a:p>
            <a:pPr algn="ctr"/>
            <a:r>
              <a:rPr lang="en-CA" dirty="0" smtClean="0">
                <a:solidFill>
                  <a:srgbClr val="FF0000"/>
                </a:solidFill>
              </a:rPr>
              <a:t>glory with Christ</a:t>
            </a:r>
            <a:endParaRPr lang="en-CA" dirty="0">
              <a:solidFill>
                <a:srgbClr val="FF0000"/>
              </a:solidFill>
            </a:endParaRPr>
          </a:p>
        </p:txBody>
      </p:sp>
      <p:sp>
        <p:nvSpPr>
          <p:cNvPr id="113" name="TextBox 112"/>
          <p:cNvSpPr txBox="1"/>
          <p:nvPr/>
        </p:nvSpPr>
        <p:spPr>
          <a:xfrm>
            <a:off x="3429000" y="914400"/>
            <a:ext cx="1600200" cy="369332"/>
          </a:xfrm>
          <a:prstGeom prst="rect">
            <a:avLst/>
          </a:prstGeom>
          <a:noFill/>
        </p:spPr>
        <p:txBody>
          <a:bodyPr wrap="square" rtlCol="0">
            <a:spAutoFit/>
          </a:bodyPr>
          <a:lstStyle/>
          <a:p>
            <a:pPr algn="ctr"/>
            <a:r>
              <a:rPr lang="en-CA" dirty="0" smtClean="0">
                <a:solidFill>
                  <a:srgbClr val="FF0000"/>
                </a:solidFill>
              </a:rPr>
              <a:t>sanctified</a:t>
            </a:r>
            <a:endParaRPr lang="en-CA" dirty="0">
              <a:solidFill>
                <a:srgbClr val="FF0000"/>
              </a:solidFill>
            </a:endParaRPr>
          </a:p>
        </p:txBody>
      </p:sp>
      <p:sp>
        <p:nvSpPr>
          <p:cNvPr id="82" name="TextBox 81"/>
          <p:cNvSpPr txBox="1"/>
          <p:nvPr/>
        </p:nvSpPr>
        <p:spPr>
          <a:xfrm>
            <a:off x="3505200" y="2145268"/>
            <a:ext cx="1600200" cy="369332"/>
          </a:xfrm>
          <a:prstGeom prst="rect">
            <a:avLst/>
          </a:prstGeom>
          <a:noFill/>
        </p:spPr>
        <p:txBody>
          <a:bodyPr wrap="square" rtlCol="0">
            <a:spAutoFit/>
          </a:bodyPr>
          <a:lstStyle/>
          <a:p>
            <a:pPr algn="ctr"/>
            <a:r>
              <a:rPr lang="en-CA" dirty="0" smtClean="0">
                <a:solidFill>
                  <a:srgbClr val="FF0000"/>
                </a:solidFill>
              </a:rPr>
              <a:t>Spirit seals</a:t>
            </a:r>
            <a:endParaRPr lang="en-CA" dirty="0">
              <a:solidFill>
                <a:srgbClr val="FF0000"/>
              </a:solidFill>
            </a:endParaRPr>
          </a:p>
        </p:txBody>
      </p:sp>
      <p:sp>
        <p:nvSpPr>
          <p:cNvPr id="90" name="TextBox 89"/>
          <p:cNvSpPr txBox="1"/>
          <p:nvPr/>
        </p:nvSpPr>
        <p:spPr>
          <a:xfrm>
            <a:off x="5410200" y="1676400"/>
            <a:ext cx="1600200" cy="646331"/>
          </a:xfrm>
          <a:prstGeom prst="rect">
            <a:avLst/>
          </a:prstGeom>
          <a:noFill/>
        </p:spPr>
        <p:txBody>
          <a:bodyPr wrap="square" rtlCol="0">
            <a:spAutoFit/>
          </a:bodyPr>
          <a:lstStyle/>
          <a:p>
            <a:pPr algn="ctr"/>
            <a:r>
              <a:rPr lang="en-CA" dirty="0" smtClean="0">
                <a:solidFill>
                  <a:srgbClr val="FF0000"/>
                </a:solidFill>
              </a:rPr>
              <a:t>Bride of </a:t>
            </a:r>
          </a:p>
          <a:p>
            <a:r>
              <a:rPr lang="en-CA" dirty="0" smtClean="0">
                <a:solidFill>
                  <a:srgbClr val="FF0000"/>
                </a:solidFill>
              </a:rPr>
              <a:t>       Christ</a:t>
            </a:r>
            <a:endParaRPr lang="en-CA" dirty="0">
              <a:solidFill>
                <a:srgbClr val="FF0000"/>
              </a:solidFill>
            </a:endParaRPr>
          </a:p>
        </p:txBody>
      </p:sp>
      <p:sp>
        <p:nvSpPr>
          <p:cNvPr id="103" name="TextBox 102"/>
          <p:cNvSpPr txBox="1"/>
          <p:nvPr/>
        </p:nvSpPr>
        <p:spPr>
          <a:xfrm>
            <a:off x="5996136" y="3933056"/>
            <a:ext cx="1600200" cy="369332"/>
          </a:xfrm>
          <a:prstGeom prst="rect">
            <a:avLst/>
          </a:prstGeom>
          <a:noFill/>
        </p:spPr>
        <p:txBody>
          <a:bodyPr wrap="square" rtlCol="0">
            <a:spAutoFit/>
          </a:bodyPr>
          <a:lstStyle/>
          <a:p>
            <a:pPr algn="ctr"/>
            <a:r>
              <a:rPr lang="en-CA" dirty="0" smtClean="0">
                <a:solidFill>
                  <a:srgbClr val="FF0000"/>
                </a:solidFill>
              </a:rPr>
              <a:t>forgiven</a:t>
            </a:r>
            <a:endParaRPr lang="en-CA" dirty="0">
              <a:solidFill>
                <a:srgbClr val="FF0000"/>
              </a:solidFill>
            </a:endParaRPr>
          </a:p>
        </p:txBody>
      </p:sp>
      <p:sp>
        <p:nvSpPr>
          <p:cNvPr id="76" name="TextBox 75"/>
          <p:cNvSpPr txBox="1"/>
          <p:nvPr/>
        </p:nvSpPr>
        <p:spPr>
          <a:xfrm>
            <a:off x="6212160" y="3358733"/>
            <a:ext cx="1600200" cy="646331"/>
          </a:xfrm>
          <a:prstGeom prst="rect">
            <a:avLst/>
          </a:prstGeom>
          <a:noFill/>
        </p:spPr>
        <p:txBody>
          <a:bodyPr wrap="square" rtlCol="0">
            <a:spAutoFit/>
          </a:bodyPr>
          <a:lstStyle/>
          <a:p>
            <a:pPr algn="ctr"/>
            <a:r>
              <a:rPr lang="en-CA" dirty="0" smtClean="0">
                <a:solidFill>
                  <a:srgbClr val="FF0000"/>
                </a:solidFill>
              </a:rPr>
              <a:t>atonement </a:t>
            </a:r>
          </a:p>
          <a:p>
            <a:pPr algn="ctr"/>
            <a:r>
              <a:rPr lang="en-CA" dirty="0" smtClean="0">
                <a:solidFill>
                  <a:srgbClr val="FF0000"/>
                </a:solidFill>
              </a:rPr>
              <a:t>of Christ</a:t>
            </a:r>
            <a:endParaRPr lang="en-CA" dirty="0">
              <a:solidFill>
                <a:srgbClr val="FF0000"/>
              </a:solidFill>
            </a:endParaRPr>
          </a:p>
        </p:txBody>
      </p:sp>
      <p:sp>
        <p:nvSpPr>
          <p:cNvPr id="66" name="TextBox 65"/>
          <p:cNvSpPr txBox="1"/>
          <p:nvPr/>
        </p:nvSpPr>
        <p:spPr>
          <a:xfrm>
            <a:off x="3200400" y="1371600"/>
            <a:ext cx="1600200" cy="646331"/>
          </a:xfrm>
          <a:prstGeom prst="rect">
            <a:avLst/>
          </a:prstGeom>
          <a:noFill/>
        </p:spPr>
        <p:txBody>
          <a:bodyPr wrap="square" rtlCol="0">
            <a:spAutoFit/>
          </a:bodyPr>
          <a:lstStyle/>
          <a:p>
            <a:pPr algn="ctr"/>
            <a:r>
              <a:rPr lang="en-CA" dirty="0" smtClean="0">
                <a:solidFill>
                  <a:srgbClr val="FF0000"/>
                </a:solidFill>
              </a:rPr>
              <a:t>Christ’s </a:t>
            </a:r>
          </a:p>
          <a:p>
            <a:pPr algn="ctr"/>
            <a:r>
              <a:rPr lang="en-CA" dirty="0" smtClean="0">
                <a:solidFill>
                  <a:srgbClr val="FF0000"/>
                </a:solidFill>
              </a:rPr>
              <a:t>power</a:t>
            </a:r>
            <a:endParaRPr lang="en-CA" dirty="0">
              <a:solidFill>
                <a:srgbClr val="FF0000"/>
              </a:solidFill>
            </a:endParaRPr>
          </a:p>
        </p:txBody>
      </p:sp>
      <p:sp>
        <p:nvSpPr>
          <p:cNvPr id="86" name="TextBox 85"/>
          <p:cNvSpPr txBox="1"/>
          <p:nvPr/>
        </p:nvSpPr>
        <p:spPr>
          <a:xfrm>
            <a:off x="1603648" y="4499828"/>
            <a:ext cx="1600200" cy="369332"/>
          </a:xfrm>
          <a:prstGeom prst="rect">
            <a:avLst/>
          </a:prstGeom>
          <a:noFill/>
        </p:spPr>
        <p:txBody>
          <a:bodyPr wrap="square" rtlCol="0">
            <a:spAutoFit/>
          </a:bodyPr>
          <a:lstStyle/>
          <a:p>
            <a:pPr algn="ctr"/>
            <a:r>
              <a:rPr lang="en-CA" dirty="0" smtClean="0">
                <a:solidFill>
                  <a:srgbClr val="FF0000"/>
                </a:solidFill>
              </a:rPr>
              <a:t>reconciled</a:t>
            </a:r>
            <a:endParaRPr lang="en-CA" dirty="0">
              <a:solidFill>
                <a:srgbClr val="FF0000"/>
              </a:solidFill>
            </a:endParaRPr>
          </a:p>
        </p:txBody>
      </p:sp>
      <p:sp>
        <p:nvSpPr>
          <p:cNvPr id="93" name="TextBox 92"/>
          <p:cNvSpPr txBox="1"/>
          <p:nvPr/>
        </p:nvSpPr>
        <p:spPr>
          <a:xfrm>
            <a:off x="3763888" y="3635732"/>
            <a:ext cx="1600200" cy="369332"/>
          </a:xfrm>
          <a:prstGeom prst="rect">
            <a:avLst/>
          </a:prstGeom>
          <a:noFill/>
        </p:spPr>
        <p:txBody>
          <a:bodyPr wrap="square" rtlCol="0">
            <a:spAutoFit/>
          </a:bodyPr>
          <a:lstStyle/>
          <a:p>
            <a:pPr algn="ctr"/>
            <a:r>
              <a:rPr lang="en-CA" dirty="0" smtClean="0"/>
              <a:t>saved</a:t>
            </a:r>
            <a:endParaRPr lang="en-CA" dirty="0"/>
          </a:p>
        </p:txBody>
      </p:sp>
      <p:sp>
        <p:nvSpPr>
          <p:cNvPr id="99" name="TextBox 98"/>
          <p:cNvSpPr txBox="1"/>
          <p:nvPr/>
        </p:nvSpPr>
        <p:spPr>
          <a:xfrm>
            <a:off x="1043608" y="1340768"/>
            <a:ext cx="1600200" cy="369332"/>
          </a:xfrm>
          <a:prstGeom prst="rect">
            <a:avLst/>
          </a:prstGeom>
          <a:noFill/>
        </p:spPr>
        <p:txBody>
          <a:bodyPr wrap="square" rtlCol="0">
            <a:spAutoFit/>
          </a:bodyPr>
          <a:lstStyle/>
          <a:p>
            <a:pPr algn="ctr"/>
            <a:r>
              <a:rPr lang="en-CA" dirty="0" smtClean="0">
                <a:solidFill>
                  <a:srgbClr val="FF0000"/>
                </a:solidFill>
              </a:rPr>
              <a:t>in the Spirit</a:t>
            </a:r>
            <a:endParaRPr lang="en-CA" dirty="0">
              <a:solidFill>
                <a:srgbClr val="FF0000"/>
              </a:solidFill>
            </a:endParaRPr>
          </a:p>
        </p:txBody>
      </p:sp>
      <p:sp>
        <p:nvSpPr>
          <p:cNvPr id="115" name="TextBox 114"/>
          <p:cNvSpPr txBox="1"/>
          <p:nvPr/>
        </p:nvSpPr>
        <p:spPr>
          <a:xfrm>
            <a:off x="7543800" y="2249269"/>
            <a:ext cx="1371600" cy="646331"/>
          </a:xfrm>
          <a:prstGeom prst="rect">
            <a:avLst/>
          </a:prstGeom>
          <a:noFill/>
        </p:spPr>
        <p:txBody>
          <a:bodyPr wrap="square" rtlCol="0">
            <a:spAutoFit/>
          </a:bodyPr>
          <a:lstStyle/>
          <a:p>
            <a:pPr algn="ctr"/>
            <a:r>
              <a:rPr lang="en-CA" dirty="0" smtClean="0">
                <a:solidFill>
                  <a:srgbClr val="FF0000"/>
                </a:solidFill>
              </a:rPr>
              <a:t>kingdom of</a:t>
            </a:r>
          </a:p>
          <a:p>
            <a:pPr algn="ctr"/>
            <a:r>
              <a:rPr lang="en-CA" dirty="0" smtClean="0">
                <a:solidFill>
                  <a:srgbClr val="FF0000"/>
                </a:solidFill>
              </a:rPr>
              <a:t>Christ</a:t>
            </a:r>
            <a:endParaRPr lang="en-CA" dirty="0">
              <a:solidFill>
                <a:srgbClr val="FF0000"/>
              </a:solidFill>
            </a:endParaRPr>
          </a:p>
        </p:txBody>
      </p:sp>
      <p:sp>
        <p:nvSpPr>
          <p:cNvPr id="79" name="TextBox 78"/>
          <p:cNvSpPr txBox="1"/>
          <p:nvPr/>
        </p:nvSpPr>
        <p:spPr>
          <a:xfrm>
            <a:off x="1979712" y="9538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fills</a:t>
            </a:r>
            <a:endParaRPr lang="en-CA" dirty="0">
              <a:solidFill>
                <a:srgbClr val="FF0000"/>
              </a:solidFill>
            </a:endParaRPr>
          </a:p>
        </p:txBody>
      </p:sp>
      <p:sp>
        <p:nvSpPr>
          <p:cNvPr id="118" name="TextBox 117"/>
          <p:cNvSpPr txBox="1"/>
          <p:nvPr/>
        </p:nvSpPr>
        <p:spPr>
          <a:xfrm>
            <a:off x="6019800" y="990600"/>
            <a:ext cx="1600200" cy="646331"/>
          </a:xfrm>
          <a:prstGeom prst="rect">
            <a:avLst/>
          </a:prstGeom>
          <a:noFill/>
        </p:spPr>
        <p:txBody>
          <a:bodyPr wrap="square" rtlCol="0">
            <a:spAutoFit/>
          </a:bodyPr>
          <a:lstStyle/>
          <a:p>
            <a:pPr algn="ctr"/>
            <a:r>
              <a:rPr lang="en-CA" dirty="0" smtClean="0">
                <a:solidFill>
                  <a:srgbClr val="FF0000"/>
                </a:solidFill>
              </a:rPr>
              <a:t>seated with  Christ</a:t>
            </a:r>
            <a:endParaRPr lang="en-CA" dirty="0">
              <a:solidFill>
                <a:srgbClr val="FF0000"/>
              </a:solidFill>
            </a:endParaRPr>
          </a:p>
        </p:txBody>
      </p:sp>
      <p:sp>
        <p:nvSpPr>
          <p:cNvPr id="84" name="TextBox 83"/>
          <p:cNvSpPr txBox="1"/>
          <p:nvPr/>
        </p:nvSpPr>
        <p:spPr>
          <a:xfrm>
            <a:off x="6781800" y="2782669"/>
            <a:ext cx="1600200" cy="646331"/>
          </a:xfrm>
          <a:prstGeom prst="rect">
            <a:avLst/>
          </a:prstGeom>
          <a:noFill/>
        </p:spPr>
        <p:txBody>
          <a:bodyPr wrap="square" rtlCol="0">
            <a:spAutoFit/>
          </a:bodyPr>
          <a:lstStyle/>
          <a:p>
            <a:pPr algn="ctr"/>
            <a:r>
              <a:rPr lang="en-CA" dirty="0" smtClean="0">
                <a:solidFill>
                  <a:srgbClr val="FF0000"/>
                </a:solidFill>
              </a:rPr>
              <a:t>immersed</a:t>
            </a:r>
          </a:p>
          <a:p>
            <a:pPr algn="ctr"/>
            <a:r>
              <a:rPr lang="en-CA" dirty="0" smtClean="0">
                <a:solidFill>
                  <a:srgbClr val="FF0000"/>
                </a:solidFill>
              </a:rPr>
              <a:t>into Christ</a:t>
            </a:r>
            <a:endParaRPr lang="en-CA" dirty="0">
              <a:solidFill>
                <a:srgbClr val="FF0000"/>
              </a:solidFill>
            </a:endParaRPr>
          </a:p>
        </p:txBody>
      </p:sp>
      <p:sp>
        <p:nvSpPr>
          <p:cNvPr id="69" name="TextBox 68"/>
          <p:cNvSpPr txBox="1"/>
          <p:nvPr/>
        </p:nvSpPr>
        <p:spPr>
          <a:xfrm>
            <a:off x="2827784" y="4366845"/>
            <a:ext cx="1600200" cy="646331"/>
          </a:xfrm>
          <a:prstGeom prst="rect">
            <a:avLst/>
          </a:prstGeom>
          <a:noFill/>
        </p:spPr>
        <p:txBody>
          <a:bodyPr wrap="square" rtlCol="0">
            <a:spAutoFit/>
          </a:bodyPr>
          <a:lstStyle/>
          <a:p>
            <a:pPr algn="ctr"/>
            <a:r>
              <a:rPr lang="en-CA" dirty="0" smtClean="0">
                <a:solidFill>
                  <a:srgbClr val="FF0000"/>
                </a:solidFill>
              </a:rPr>
              <a:t>Christ’s ransom</a:t>
            </a:r>
            <a:endParaRPr lang="en-CA" dirty="0">
              <a:solidFill>
                <a:srgbClr val="FF0000"/>
              </a:solidFill>
            </a:endParaRPr>
          </a:p>
        </p:txBody>
      </p:sp>
      <p:sp>
        <p:nvSpPr>
          <p:cNvPr id="108" name="TextBox 107"/>
          <p:cNvSpPr txBox="1"/>
          <p:nvPr/>
        </p:nvSpPr>
        <p:spPr>
          <a:xfrm>
            <a:off x="2827784" y="2564904"/>
            <a:ext cx="1600200" cy="717504"/>
          </a:xfrm>
          <a:prstGeom prst="rect">
            <a:avLst/>
          </a:prstGeom>
          <a:noFill/>
        </p:spPr>
        <p:txBody>
          <a:bodyPr wrap="square" rtlCol="0">
            <a:spAutoFit/>
          </a:bodyPr>
          <a:lstStyle/>
          <a:p>
            <a:pPr algn="ctr">
              <a:lnSpc>
                <a:spcPts val="1600"/>
              </a:lnSpc>
            </a:pPr>
            <a:r>
              <a:rPr lang="en-CA" dirty="0" smtClean="0">
                <a:solidFill>
                  <a:srgbClr val="FF0000"/>
                </a:solidFill>
              </a:rPr>
              <a:t>hope</a:t>
            </a:r>
          </a:p>
          <a:p>
            <a:pPr algn="ctr">
              <a:lnSpc>
                <a:spcPts val="1600"/>
              </a:lnSpc>
            </a:pPr>
            <a:r>
              <a:rPr lang="en-CA" dirty="0" smtClean="0">
                <a:solidFill>
                  <a:srgbClr val="FF0000"/>
                </a:solidFill>
              </a:rPr>
              <a:t>of </a:t>
            </a:r>
          </a:p>
          <a:p>
            <a:pPr algn="ctr">
              <a:lnSpc>
                <a:spcPts val="1600"/>
              </a:lnSpc>
            </a:pPr>
            <a:r>
              <a:rPr lang="en-CA" dirty="0" smtClean="0">
                <a:solidFill>
                  <a:srgbClr val="FF0000"/>
                </a:solidFill>
              </a:rPr>
              <a:t>glory</a:t>
            </a:r>
            <a:endParaRPr lang="en-CA" dirty="0">
              <a:solidFill>
                <a:srgbClr val="FF0000"/>
              </a:solidFill>
            </a:endParaRPr>
          </a:p>
        </p:txBody>
      </p:sp>
      <p:sp>
        <p:nvSpPr>
          <p:cNvPr id="75" name="TextBox 74"/>
          <p:cNvSpPr txBox="1"/>
          <p:nvPr/>
        </p:nvSpPr>
        <p:spPr>
          <a:xfrm>
            <a:off x="2771800" y="3502749"/>
            <a:ext cx="1600200" cy="646331"/>
          </a:xfrm>
          <a:prstGeom prst="rect">
            <a:avLst/>
          </a:prstGeom>
          <a:noFill/>
        </p:spPr>
        <p:txBody>
          <a:bodyPr wrap="square" rtlCol="0">
            <a:spAutoFit/>
          </a:bodyPr>
          <a:lstStyle/>
          <a:p>
            <a:pPr algn="ctr"/>
            <a:r>
              <a:rPr lang="en-CA" dirty="0" smtClean="0"/>
              <a:t>set free</a:t>
            </a:r>
          </a:p>
          <a:p>
            <a:pPr algn="ctr"/>
            <a:r>
              <a:rPr lang="en-CA" dirty="0" smtClean="0"/>
              <a:t> from sin</a:t>
            </a:r>
            <a:endParaRPr lang="en-CA" dirty="0"/>
          </a:p>
        </p:txBody>
      </p:sp>
      <p:sp>
        <p:nvSpPr>
          <p:cNvPr id="73" name="TextBox 72"/>
          <p:cNvSpPr txBox="1"/>
          <p:nvPr/>
        </p:nvSpPr>
        <p:spPr>
          <a:xfrm>
            <a:off x="307504" y="3933056"/>
            <a:ext cx="1600200" cy="646331"/>
          </a:xfrm>
          <a:prstGeom prst="rect">
            <a:avLst/>
          </a:prstGeom>
          <a:noFill/>
        </p:spPr>
        <p:txBody>
          <a:bodyPr wrap="square" rtlCol="0">
            <a:spAutoFit/>
          </a:bodyPr>
          <a:lstStyle/>
          <a:p>
            <a:pPr algn="ctr"/>
            <a:r>
              <a:rPr lang="en-CA" dirty="0" smtClean="0">
                <a:solidFill>
                  <a:srgbClr val="FF0000"/>
                </a:solidFill>
              </a:rPr>
              <a:t>hidden with  Christ in God</a:t>
            </a:r>
            <a:endParaRPr lang="en-CA" dirty="0">
              <a:solidFill>
                <a:srgbClr val="FF0000"/>
              </a:solidFill>
            </a:endParaRPr>
          </a:p>
        </p:txBody>
      </p:sp>
      <p:sp>
        <p:nvSpPr>
          <p:cNvPr id="94" name="TextBox 93"/>
          <p:cNvSpPr txBox="1"/>
          <p:nvPr/>
        </p:nvSpPr>
        <p:spPr>
          <a:xfrm>
            <a:off x="4772000" y="2708920"/>
            <a:ext cx="1600200" cy="646331"/>
          </a:xfrm>
          <a:prstGeom prst="rect">
            <a:avLst/>
          </a:prstGeom>
          <a:noFill/>
        </p:spPr>
        <p:txBody>
          <a:bodyPr wrap="square" rtlCol="0">
            <a:spAutoFit/>
          </a:bodyPr>
          <a:lstStyle/>
          <a:p>
            <a:pPr algn="ctr"/>
            <a:r>
              <a:rPr lang="en-CA" dirty="0" smtClean="0">
                <a:solidFill>
                  <a:srgbClr val="FF0000"/>
                </a:solidFill>
              </a:rPr>
              <a:t>every </a:t>
            </a:r>
          </a:p>
          <a:p>
            <a:pPr algn="ctr"/>
            <a:r>
              <a:rPr lang="en-CA" dirty="0" smtClean="0">
                <a:solidFill>
                  <a:srgbClr val="FF0000"/>
                </a:solidFill>
              </a:rPr>
              <a:t>blessing</a:t>
            </a:r>
            <a:endParaRPr lang="en-CA" dirty="0">
              <a:solidFill>
                <a:srgbClr val="FF0000"/>
              </a:solidFill>
            </a:endParaRPr>
          </a:p>
        </p:txBody>
      </p:sp>
      <p:sp>
        <p:nvSpPr>
          <p:cNvPr id="97" name="TextBox 96"/>
          <p:cNvSpPr txBox="1"/>
          <p:nvPr/>
        </p:nvSpPr>
        <p:spPr>
          <a:xfrm>
            <a:off x="0" y="6309320"/>
            <a:ext cx="9144000" cy="461665"/>
          </a:xfrm>
          <a:prstGeom prst="rect">
            <a:avLst/>
          </a:prstGeom>
          <a:noFill/>
        </p:spPr>
        <p:txBody>
          <a:bodyPr wrap="square" rtlCol="0">
            <a:spAutoFit/>
          </a:bodyPr>
          <a:lstStyle/>
          <a:p>
            <a:pPr algn="ctr"/>
            <a:r>
              <a:rPr lang="en-CA" sz="2400" b="1" dirty="0" smtClean="0">
                <a:solidFill>
                  <a:srgbClr val="FF0000"/>
                </a:solidFill>
              </a:rPr>
              <a:t>a fountain flowing from the blood of Jesus Christ, God’s Son</a:t>
            </a:r>
            <a:endParaRPr lang="en-CA" sz="2400" b="1" dirty="0">
              <a:solidFill>
                <a:srgbClr val="FF0000"/>
              </a:solidFill>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lstStyle/>
          <a:p>
            <a:r>
              <a:rPr lang="en-CA" b="1" dirty="0" smtClean="0">
                <a:solidFill>
                  <a:srgbClr val="FFFF00"/>
                </a:solidFill>
                <a:latin typeface="Calibri" pitchFamily="34" charset="0"/>
              </a:rPr>
              <a:t>What is SIN?</a:t>
            </a:r>
            <a:endParaRPr lang="en-CA" b="1" dirty="0">
              <a:solidFill>
                <a:srgbClr val="FFFF00"/>
              </a:solidFill>
              <a:latin typeface="Calibri" pitchFamily="34" charset="0"/>
            </a:endParaRPr>
          </a:p>
        </p:txBody>
      </p:sp>
      <p:sp>
        <p:nvSpPr>
          <p:cNvPr id="3" name="TextBox 2"/>
          <p:cNvSpPr txBox="1"/>
          <p:nvPr/>
        </p:nvSpPr>
        <p:spPr>
          <a:xfrm>
            <a:off x="969223" y="606162"/>
            <a:ext cx="8067273" cy="6063198"/>
          </a:xfrm>
          <a:prstGeom prst="rect">
            <a:avLst/>
          </a:prstGeom>
          <a:noFill/>
        </p:spPr>
        <p:txBody>
          <a:bodyPr wrap="none" rtlCol="0">
            <a:spAutoFit/>
          </a:bodyPr>
          <a:lstStyle/>
          <a:p>
            <a:r>
              <a:rPr lang="en-CA" sz="3600" b="1" dirty="0" smtClean="0">
                <a:solidFill>
                  <a:srgbClr val="FFFF00"/>
                </a:solidFill>
                <a:latin typeface="Calibri" pitchFamily="34" charset="0"/>
              </a:rPr>
              <a:t>S</a:t>
            </a:r>
            <a:r>
              <a:rPr lang="en-CA" sz="2800" b="1" dirty="0" smtClean="0">
                <a:latin typeface="Calibri" pitchFamily="34" charset="0"/>
              </a:rPr>
              <a:t>eeking joy and satisfaction in created things  </a:t>
            </a:r>
          </a:p>
          <a:p>
            <a:r>
              <a:rPr lang="en-CA" sz="2800" b="1" dirty="0" smtClean="0">
                <a:latin typeface="Calibri" pitchFamily="34" charset="0"/>
              </a:rPr>
              <a:t>rather than in our supremely enjoyable Creator </a:t>
            </a:r>
          </a:p>
          <a:p>
            <a:r>
              <a:rPr lang="en-CA" sz="3600" b="1" dirty="0" smtClean="0">
                <a:solidFill>
                  <a:srgbClr val="FFFF00"/>
                </a:solidFill>
                <a:latin typeface="Calibri" pitchFamily="34" charset="0"/>
              </a:rPr>
              <a:t>S</a:t>
            </a:r>
            <a:r>
              <a:rPr lang="en-CA" sz="2800" b="1" dirty="0" smtClean="0">
                <a:latin typeface="Calibri" pitchFamily="34" charset="0"/>
              </a:rPr>
              <a:t>uppressing, exchanging truth about God for lies </a:t>
            </a:r>
          </a:p>
          <a:p>
            <a:r>
              <a:rPr lang="en-CA" sz="2800" b="1" dirty="0" smtClean="0">
                <a:latin typeface="Calibri" pitchFamily="34" charset="0"/>
              </a:rPr>
              <a:t>and other loves, disapproving of God </a:t>
            </a:r>
            <a:r>
              <a:rPr lang="en-CA" sz="2400" b="1" dirty="0" smtClean="0">
                <a:latin typeface="Calibri" pitchFamily="34" charset="0"/>
              </a:rPr>
              <a:t>(Rom 1:18,23,28</a:t>
            </a:r>
            <a:r>
              <a:rPr lang="en-CA" sz="2800" b="1" dirty="0" smtClean="0">
                <a:latin typeface="Calibri" pitchFamily="34" charset="0"/>
              </a:rPr>
              <a:t>)</a:t>
            </a:r>
          </a:p>
          <a:p>
            <a:r>
              <a:rPr lang="en-CA" sz="3600" b="1" dirty="0" smtClean="0">
                <a:solidFill>
                  <a:srgbClr val="FFFF00"/>
                </a:solidFill>
                <a:latin typeface="Calibri" pitchFamily="34" charset="0"/>
              </a:rPr>
              <a:t>S</a:t>
            </a:r>
            <a:r>
              <a:rPr lang="en-CA" sz="2800" b="1" dirty="0" smtClean="0">
                <a:latin typeface="Calibri" pitchFamily="34" charset="0"/>
              </a:rPr>
              <a:t>toring up wrath for ourselves on the day God’s </a:t>
            </a:r>
          </a:p>
          <a:p>
            <a:r>
              <a:rPr lang="en-CA" sz="2800" b="1" dirty="0" smtClean="0">
                <a:latin typeface="Calibri" pitchFamily="34" charset="0"/>
              </a:rPr>
              <a:t>righteous judgment will be revealed </a:t>
            </a:r>
            <a:r>
              <a:rPr lang="en-CA" sz="2400" b="1" dirty="0" smtClean="0">
                <a:latin typeface="Calibri" pitchFamily="34" charset="0"/>
              </a:rPr>
              <a:t>(Rom 2:5)</a:t>
            </a:r>
          </a:p>
          <a:p>
            <a:endParaRPr lang="en-CA" sz="1200" b="1" dirty="0" smtClean="0">
              <a:latin typeface="Calibri" pitchFamily="34" charset="0"/>
            </a:endParaRPr>
          </a:p>
          <a:p>
            <a:r>
              <a:rPr lang="en-CA" sz="3600" b="1" dirty="0" smtClean="0">
                <a:solidFill>
                  <a:srgbClr val="FFFF00"/>
                </a:solidFill>
                <a:latin typeface="Calibri" pitchFamily="34" charset="0"/>
              </a:rPr>
              <a:t>I</a:t>
            </a:r>
            <a:r>
              <a:rPr lang="en-CA" sz="2800" b="1" dirty="0" smtClean="0">
                <a:latin typeface="Calibri" pitchFamily="34" charset="0"/>
              </a:rPr>
              <a:t>dolatrous </a:t>
            </a:r>
            <a:r>
              <a:rPr lang="en-CA" sz="3600" b="1" dirty="0" smtClean="0">
                <a:solidFill>
                  <a:srgbClr val="FFFF00"/>
                </a:solidFill>
                <a:latin typeface="Calibri" pitchFamily="34" charset="0"/>
              </a:rPr>
              <a:t>I</a:t>
            </a:r>
            <a:r>
              <a:rPr lang="en-CA" sz="2800" b="1" dirty="0" smtClean="0">
                <a:latin typeface="Calibri" pitchFamily="34" charset="0"/>
              </a:rPr>
              <a:t>ndependence from God ; </a:t>
            </a:r>
            <a:r>
              <a:rPr lang="en-CA" sz="3600" b="1" dirty="0" smtClean="0">
                <a:solidFill>
                  <a:srgbClr val="FFFF00"/>
                </a:solidFill>
                <a:latin typeface="Calibri" pitchFamily="34" charset="0"/>
              </a:rPr>
              <a:t>I</a:t>
            </a:r>
            <a:r>
              <a:rPr lang="en-CA" sz="2800" b="1" dirty="0" smtClean="0">
                <a:latin typeface="Calibri" pitchFamily="34" charset="0"/>
              </a:rPr>
              <a:t>gnoring God</a:t>
            </a:r>
          </a:p>
          <a:p>
            <a:r>
              <a:rPr lang="en-CA" sz="3600" b="1" dirty="0" smtClean="0">
                <a:solidFill>
                  <a:srgbClr val="FFFF00"/>
                </a:solidFill>
                <a:latin typeface="Calibri" pitchFamily="34" charset="0"/>
              </a:rPr>
              <a:t>I</a:t>
            </a:r>
            <a:r>
              <a:rPr lang="en-CA" sz="2800" b="1" dirty="0" smtClean="0">
                <a:latin typeface="Calibri" pitchFamily="34" charset="0"/>
              </a:rPr>
              <a:t> do what </a:t>
            </a:r>
            <a:r>
              <a:rPr lang="en-CA" sz="3600" b="1" dirty="0" smtClean="0">
                <a:solidFill>
                  <a:srgbClr val="FFFF00"/>
                </a:solidFill>
                <a:latin typeface="Calibri" pitchFamily="34" charset="0"/>
              </a:rPr>
              <a:t>I</a:t>
            </a:r>
            <a:r>
              <a:rPr lang="en-CA" sz="2800" b="1" dirty="0" smtClean="0">
                <a:latin typeface="Calibri" pitchFamily="34" charset="0"/>
              </a:rPr>
              <a:t> want; </a:t>
            </a:r>
            <a:r>
              <a:rPr lang="en-CA" sz="3600" b="1" dirty="0" smtClean="0">
                <a:solidFill>
                  <a:srgbClr val="FFFF00"/>
                </a:solidFill>
                <a:latin typeface="Calibri" pitchFamily="34" charset="0"/>
              </a:rPr>
              <a:t>I</a:t>
            </a:r>
            <a:r>
              <a:rPr lang="en-CA" sz="2800" b="1" dirty="0" smtClean="0">
                <a:latin typeface="Calibri" pitchFamily="34" charset="0"/>
              </a:rPr>
              <a:t> am lord over my choices</a:t>
            </a:r>
          </a:p>
          <a:p>
            <a:r>
              <a:rPr lang="en-CA" sz="3600" b="1" dirty="0" smtClean="0">
                <a:solidFill>
                  <a:srgbClr val="FFFF00"/>
                </a:solidFill>
                <a:latin typeface="Calibri" pitchFamily="34" charset="0"/>
              </a:rPr>
              <a:t>I</a:t>
            </a:r>
            <a:r>
              <a:rPr lang="en-CA" sz="2800" b="1" dirty="0" smtClean="0">
                <a:latin typeface="Calibri" pitchFamily="34" charset="0"/>
              </a:rPr>
              <a:t>niquity = “crookedness” from God’s way</a:t>
            </a:r>
          </a:p>
          <a:p>
            <a:endParaRPr lang="en-CA" sz="1200" b="1" dirty="0" smtClean="0">
              <a:latin typeface="Calibri" pitchFamily="34" charset="0"/>
            </a:endParaRPr>
          </a:p>
          <a:p>
            <a:r>
              <a:rPr lang="en-CA" sz="3600" b="1" dirty="0" smtClean="0">
                <a:solidFill>
                  <a:srgbClr val="FFFF00"/>
                </a:solidFill>
                <a:latin typeface="Calibri" pitchFamily="34" charset="0"/>
              </a:rPr>
              <a:t>N</a:t>
            </a:r>
            <a:r>
              <a:rPr lang="en-CA" sz="2800" b="1" dirty="0" smtClean="0">
                <a:latin typeface="Calibri" pitchFamily="34" charset="0"/>
              </a:rPr>
              <a:t>ot honoring, thanking, believing, worshipping, </a:t>
            </a:r>
          </a:p>
          <a:p>
            <a:r>
              <a:rPr lang="en-CA" sz="2800" b="1" dirty="0" smtClean="0">
                <a:latin typeface="Calibri" pitchFamily="34" charset="0"/>
              </a:rPr>
              <a:t>serving, and approving of our Creator </a:t>
            </a:r>
            <a:r>
              <a:rPr lang="en-CA" sz="2400" b="1" dirty="0" smtClean="0">
                <a:latin typeface="Calibri" pitchFamily="34" charset="0"/>
              </a:rPr>
              <a:t>(Rom 1:21,25,28)</a:t>
            </a:r>
            <a:endParaRPr lang="en-CA" sz="2400" b="1" dirty="0">
              <a:latin typeface="Calibri" pitchFamily="34" charset="0"/>
            </a:endParaRPr>
          </a:p>
        </p:txBody>
      </p:sp>
      <p:sp>
        <p:nvSpPr>
          <p:cNvPr id="4" name="TextBox 3"/>
          <p:cNvSpPr txBox="1"/>
          <p:nvPr/>
        </p:nvSpPr>
        <p:spPr>
          <a:xfrm>
            <a:off x="112186" y="260648"/>
            <a:ext cx="691215" cy="6201698"/>
          </a:xfrm>
          <a:prstGeom prst="rect">
            <a:avLst/>
          </a:prstGeom>
          <a:noFill/>
        </p:spPr>
        <p:txBody>
          <a:bodyPr wrap="none" rtlCol="0">
            <a:spAutoFit/>
          </a:bodyPr>
          <a:lstStyle/>
          <a:p>
            <a:pPr algn="ctr"/>
            <a:endParaRPr lang="en-CA" sz="600" b="1" dirty="0" smtClean="0">
              <a:solidFill>
                <a:srgbClr val="FFFF00"/>
              </a:solidFill>
              <a:latin typeface="Calibri" pitchFamily="34" charset="0"/>
            </a:endParaRPr>
          </a:p>
          <a:p>
            <a:pPr algn="ctr"/>
            <a:r>
              <a:rPr lang="en-CA" sz="6000" b="1" dirty="0" smtClean="0">
                <a:solidFill>
                  <a:srgbClr val="FFFF00"/>
                </a:solidFill>
                <a:latin typeface="Calibri" pitchFamily="34" charset="0"/>
              </a:rPr>
              <a:t>S</a:t>
            </a:r>
          </a:p>
          <a:p>
            <a:pPr algn="ctr"/>
            <a:endParaRPr lang="en-CA" sz="1400" b="1" dirty="0" smtClean="0">
              <a:solidFill>
                <a:srgbClr val="FFFF00"/>
              </a:solidFill>
              <a:latin typeface="Calibri" pitchFamily="34" charset="0"/>
            </a:endParaRPr>
          </a:p>
          <a:p>
            <a:pPr algn="ctr"/>
            <a:endParaRPr lang="en-CA" sz="2800" b="1" dirty="0" smtClean="0">
              <a:solidFill>
                <a:srgbClr val="FFFF00"/>
              </a:solidFill>
              <a:latin typeface="Calibri" pitchFamily="34" charset="0"/>
            </a:endParaRPr>
          </a:p>
          <a:p>
            <a:pPr algn="ctr"/>
            <a:endParaRPr lang="en-CA" sz="2800" b="1" dirty="0" smtClean="0">
              <a:solidFill>
                <a:srgbClr val="FFFF00"/>
              </a:solidFill>
              <a:latin typeface="Calibri" pitchFamily="34" charset="0"/>
            </a:endParaRPr>
          </a:p>
          <a:p>
            <a:pPr algn="ctr"/>
            <a:endParaRPr lang="en-CA" sz="2400" b="1" dirty="0" smtClean="0">
              <a:solidFill>
                <a:srgbClr val="FFFF00"/>
              </a:solidFill>
              <a:latin typeface="Calibri" pitchFamily="34" charset="0"/>
            </a:endParaRPr>
          </a:p>
          <a:p>
            <a:pPr algn="ctr"/>
            <a:endParaRPr lang="en-CA" sz="1700" b="1" dirty="0" smtClean="0">
              <a:solidFill>
                <a:srgbClr val="FFFF00"/>
              </a:solidFill>
              <a:latin typeface="Calibri" pitchFamily="34" charset="0"/>
            </a:endParaRPr>
          </a:p>
          <a:p>
            <a:pPr algn="ctr"/>
            <a:r>
              <a:rPr lang="en-CA" sz="6000" b="1" dirty="0" smtClean="0">
                <a:solidFill>
                  <a:srgbClr val="FFFF00"/>
                </a:solidFill>
                <a:latin typeface="Calibri" pitchFamily="34" charset="0"/>
              </a:rPr>
              <a:t>I</a:t>
            </a:r>
          </a:p>
          <a:p>
            <a:pPr algn="ctr"/>
            <a:endParaRPr lang="en-CA" sz="4400" b="1" dirty="0" smtClean="0">
              <a:solidFill>
                <a:srgbClr val="FFFF00"/>
              </a:solidFill>
              <a:latin typeface="Calibri" pitchFamily="34" charset="0"/>
            </a:endParaRPr>
          </a:p>
          <a:p>
            <a:pPr algn="ctr"/>
            <a:endParaRPr lang="en-CA" sz="2800" b="1" dirty="0" smtClean="0">
              <a:solidFill>
                <a:srgbClr val="FFFF00"/>
              </a:solidFill>
              <a:latin typeface="Calibri" pitchFamily="34" charset="0"/>
            </a:endParaRPr>
          </a:p>
          <a:p>
            <a:pPr algn="ctr"/>
            <a:endParaRPr lang="en-CA" sz="1200" b="1" dirty="0" smtClean="0">
              <a:solidFill>
                <a:srgbClr val="FFFF00"/>
              </a:solidFill>
              <a:latin typeface="Calibri" pitchFamily="34" charset="0"/>
            </a:endParaRPr>
          </a:p>
          <a:p>
            <a:pPr algn="ctr"/>
            <a:endParaRPr lang="en-CA" sz="1600" b="1" dirty="0" smtClean="0">
              <a:solidFill>
                <a:srgbClr val="FFFF00"/>
              </a:solidFill>
              <a:latin typeface="Calibri" pitchFamily="34" charset="0"/>
            </a:endParaRPr>
          </a:p>
          <a:p>
            <a:pPr algn="ctr"/>
            <a:r>
              <a:rPr lang="en-CA" sz="6000" b="1" dirty="0" smtClean="0">
                <a:solidFill>
                  <a:srgbClr val="FFFF00"/>
                </a:solidFill>
                <a:latin typeface="Calibri" pitchFamily="34" charset="0"/>
              </a:rPr>
              <a:t>N</a:t>
            </a:r>
            <a:endParaRPr lang="en-CA" sz="6000" b="1" dirty="0">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363272" cy="1143000"/>
          </a:xfrm>
        </p:spPr>
        <p:txBody>
          <a:bodyPr/>
          <a:lstStyle/>
          <a:p>
            <a:r>
              <a:rPr lang="en-CA" sz="3200" b="1" dirty="0" smtClean="0">
                <a:solidFill>
                  <a:srgbClr val="FFFF00"/>
                </a:solidFill>
                <a:latin typeface="Calibri" pitchFamily="34" charset="0"/>
              </a:rPr>
              <a:t>What is sin?  It’s more than we think!</a:t>
            </a:r>
            <a:endParaRPr lang="en-CA" sz="3200" b="1" dirty="0">
              <a:solidFill>
                <a:srgbClr val="FFFF00"/>
              </a:solidFill>
              <a:latin typeface="Calibri" pitchFamily="34" charset="0"/>
            </a:endParaRPr>
          </a:p>
        </p:txBody>
      </p:sp>
      <p:sp>
        <p:nvSpPr>
          <p:cNvPr id="3" name="TextBox 2"/>
          <p:cNvSpPr txBox="1"/>
          <p:nvPr/>
        </p:nvSpPr>
        <p:spPr>
          <a:xfrm>
            <a:off x="323528" y="836712"/>
            <a:ext cx="8568952" cy="5693866"/>
          </a:xfrm>
          <a:prstGeom prst="rect">
            <a:avLst/>
          </a:prstGeom>
          <a:noFill/>
        </p:spPr>
        <p:txBody>
          <a:bodyPr wrap="square" rtlCol="0">
            <a:spAutoFit/>
          </a:bodyPr>
          <a:lstStyle/>
          <a:p>
            <a:r>
              <a:rPr lang="en-CA" sz="2800" dirty="0" smtClean="0">
                <a:latin typeface="Calibri" pitchFamily="34" charset="0"/>
                <a:cs typeface="Calibri" pitchFamily="34" charset="0"/>
              </a:rPr>
              <a:t>"You shall have no other gods before me.  </a:t>
            </a:r>
          </a:p>
          <a:p>
            <a:r>
              <a:rPr lang="en-CA" sz="2800" dirty="0" smtClean="0">
                <a:latin typeface="Calibri" pitchFamily="34" charset="0"/>
                <a:cs typeface="Calibri" pitchFamily="34" charset="0"/>
              </a:rPr>
              <a:t>You shall not make for yourself a carved image . . . </a:t>
            </a:r>
          </a:p>
          <a:p>
            <a:r>
              <a:rPr lang="en-CA" sz="2800" dirty="0" smtClean="0">
                <a:latin typeface="Calibri" pitchFamily="34" charset="0"/>
                <a:cs typeface="Calibri" pitchFamily="34" charset="0"/>
              </a:rPr>
              <a:t>You shall not bow down to them or serve them . . . </a:t>
            </a:r>
          </a:p>
          <a:p>
            <a:r>
              <a:rPr lang="en-CA" sz="2800" dirty="0" smtClean="0">
                <a:latin typeface="Calibri" pitchFamily="34" charset="0"/>
                <a:cs typeface="Calibri" pitchFamily="34" charset="0"/>
              </a:rPr>
              <a:t>You shall not take the name of the LORD your God in vain . . . Remember the Sabbath day, to keep it holy.  On it you shall not do any work . . . </a:t>
            </a:r>
          </a:p>
          <a:p>
            <a:r>
              <a:rPr lang="en-CA" sz="2800" dirty="0" smtClean="0">
                <a:latin typeface="Calibri" pitchFamily="34" charset="0"/>
                <a:cs typeface="Calibri" pitchFamily="34" charset="0"/>
              </a:rPr>
              <a:t>Honor your father and your mother . . . </a:t>
            </a:r>
          </a:p>
          <a:p>
            <a:r>
              <a:rPr lang="en-CA" sz="2800" dirty="0" smtClean="0">
                <a:latin typeface="Calibri" pitchFamily="34" charset="0"/>
                <a:cs typeface="Calibri" pitchFamily="34" charset="0"/>
              </a:rPr>
              <a:t>You shall not murder.  You shall not commit adultery.  </a:t>
            </a:r>
          </a:p>
          <a:p>
            <a:r>
              <a:rPr lang="en-CA" sz="2800" dirty="0" smtClean="0">
                <a:latin typeface="Calibri" pitchFamily="34" charset="0"/>
                <a:cs typeface="Calibri" pitchFamily="34" charset="0"/>
              </a:rPr>
              <a:t>You shall not steal.  </a:t>
            </a:r>
          </a:p>
          <a:p>
            <a:r>
              <a:rPr lang="en-CA" sz="2800" dirty="0" smtClean="0">
                <a:latin typeface="Calibri" pitchFamily="34" charset="0"/>
                <a:cs typeface="Calibri" pitchFamily="34" charset="0"/>
              </a:rPr>
              <a:t>You shall not bear false witness against your neighbor.  </a:t>
            </a:r>
          </a:p>
          <a:p>
            <a:r>
              <a:rPr lang="en-CA" sz="2800" dirty="0" smtClean="0">
                <a:latin typeface="Calibri" pitchFamily="34" charset="0"/>
                <a:cs typeface="Calibri" pitchFamily="34" charset="0"/>
              </a:rPr>
              <a:t>You shall not covet your neighbor's house; you shall not covet your neighbor's wife . . . or anything that is your neighbor's.”  </a:t>
            </a:r>
            <a:r>
              <a:rPr lang="en-CA" sz="2800" i="1" dirty="0" smtClean="0">
                <a:latin typeface="Calibri" pitchFamily="34" charset="0"/>
                <a:cs typeface="Calibri" pitchFamily="34" charset="0"/>
              </a:rPr>
              <a:t>The Ten Commandments in Exodus 20:3-17 </a:t>
            </a:r>
            <a:endParaRPr lang="en-CA" sz="2800" b="1" i="1"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864" y="-99392"/>
            <a:ext cx="8229600" cy="836712"/>
          </a:xfrm>
        </p:spPr>
        <p:txBody>
          <a:bodyPr/>
          <a:lstStyle/>
          <a:p>
            <a:r>
              <a:rPr lang="en-CA" sz="3200" b="1" dirty="0" smtClean="0">
                <a:solidFill>
                  <a:srgbClr val="FFFF00"/>
                </a:solidFill>
                <a:latin typeface="Calibri" pitchFamily="34" charset="0"/>
              </a:rPr>
              <a:t>What is sin?  </a:t>
            </a:r>
            <a:endParaRPr lang="en-CA" sz="3200" b="1" dirty="0">
              <a:solidFill>
                <a:srgbClr val="FFFF00"/>
              </a:solidFill>
              <a:latin typeface="Calibri" pitchFamily="34" charset="0"/>
            </a:endParaRPr>
          </a:p>
        </p:txBody>
      </p:sp>
      <p:sp>
        <p:nvSpPr>
          <p:cNvPr id="3" name="TextBox 2"/>
          <p:cNvSpPr txBox="1"/>
          <p:nvPr/>
        </p:nvSpPr>
        <p:spPr>
          <a:xfrm>
            <a:off x="179512" y="548680"/>
            <a:ext cx="8712968" cy="6186309"/>
          </a:xfrm>
          <a:prstGeom prst="rect">
            <a:avLst/>
          </a:prstGeom>
          <a:noFill/>
        </p:spPr>
        <p:txBody>
          <a:bodyPr wrap="square" rtlCol="0">
            <a:spAutoFit/>
          </a:bodyPr>
          <a:lstStyle/>
          <a:p>
            <a:r>
              <a:rPr lang="en-CA" sz="2800" dirty="0" smtClean="0">
                <a:latin typeface="Calibri" pitchFamily="34" charset="0"/>
                <a:cs typeface="Calibri" pitchFamily="34" charset="0"/>
              </a:rPr>
              <a:t>“God will judge the sexually immoral and adulterous.”</a:t>
            </a:r>
          </a:p>
          <a:p>
            <a:r>
              <a:rPr lang="en-CA" sz="2800" dirty="0" smtClean="0">
                <a:latin typeface="Calibri" pitchFamily="34" charset="0"/>
                <a:cs typeface="Calibri" pitchFamily="34" charset="0"/>
              </a:rPr>
              <a:t>Heb 13:4   </a:t>
            </a:r>
            <a:r>
              <a:rPr lang="en-CA" sz="2800" spc="-10" dirty="0" smtClean="0">
                <a:latin typeface="Calibri" pitchFamily="34" charset="0"/>
                <a:cs typeface="Calibri" pitchFamily="34" charset="0"/>
              </a:rPr>
              <a:t>(Do you please yourself with pornography? </a:t>
            </a:r>
          </a:p>
          <a:p>
            <a:r>
              <a:rPr lang="en-CA" sz="2800" spc="-10" dirty="0" smtClean="0">
                <a:latin typeface="Calibri" pitchFamily="34" charset="0"/>
                <a:cs typeface="Calibri" pitchFamily="34" charset="0"/>
              </a:rPr>
              <a:t>Do you think about having sex with those who attract you?)</a:t>
            </a:r>
          </a:p>
          <a:p>
            <a:endParaRPr lang="en-CA" sz="1400" b="1" dirty="0" smtClean="0">
              <a:latin typeface="Calibri" pitchFamily="34" charset="0"/>
              <a:cs typeface="Calibri" pitchFamily="34" charset="0"/>
            </a:endParaRPr>
          </a:p>
          <a:p>
            <a:r>
              <a:rPr lang="en-CA" sz="2800" b="1" dirty="0" smtClean="0">
                <a:solidFill>
                  <a:srgbClr val="FFFF00"/>
                </a:solidFill>
                <a:latin typeface="Calibri" pitchFamily="34" charset="0"/>
              </a:rPr>
              <a:t>Consider the contrast at the end of the Bible:</a:t>
            </a:r>
          </a:p>
          <a:p>
            <a:endParaRPr lang="en-CA" sz="800" b="1" dirty="0" smtClean="0">
              <a:latin typeface="Calibri" pitchFamily="34" charset="0"/>
              <a:cs typeface="Calibri" pitchFamily="34" charset="0"/>
            </a:endParaRPr>
          </a:p>
          <a:p>
            <a:r>
              <a:rPr lang="en-CA" sz="2800" dirty="0" smtClean="0">
                <a:latin typeface="Calibri" pitchFamily="34" charset="0"/>
                <a:cs typeface="Calibri" pitchFamily="34" charset="0"/>
              </a:rPr>
              <a:t>“Blessed are those who wash their robes, so that they may have the right to the tree of life and that they may enter the city by the gates.  Outside are . . .  sorcerers and the sexually immoral and murderers and idolaters, and </a:t>
            </a:r>
            <a:r>
              <a:rPr lang="en-CA" sz="2800" spc="-10" dirty="0" smtClean="0">
                <a:latin typeface="Calibri" pitchFamily="34" charset="0"/>
                <a:cs typeface="Calibri" pitchFamily="34" charset="0"/>
              </a:rPr>
              <a:t>everyone</a:t>
            </a:r>
            <a:r>
              <a:rPr lang="en-CA" sz="2000" spc="-10" dirty="0" smtClean="0">
                <a:latin typeface="Calibri" pitchFamily="34" charset="0"/>
                <a:cs typeface="Calibri" pitchFamily="34" charset="0"/>
              </a:rPr>
              <a:t> </a:t>
            </a:r>
            <a:r>
              <a:rPr lang="en-CA" sz="2800" spc="-10" dirty="0" smtClean="0">
                <a:latin typeface="Calibri" pitchFamily="34" charset="0"/>
                <a:cs typeface="Calibri" pitchFamily="34" charset="0"/>
              </a:rPr>
              <a:t>who</a:t>
            </a:r>
            <a:r>
              <a:rPr lang="en-CA" sz="2000" spc="-10" dirty="0" smtClean="0">
                <a:latin typeface="Calibri" pitchFamily="34" charset="0"/>
                <a:cs typeface="Calibri" pitchFamily="34" charset="0"/>
              </a:rPr>
              <a:t> </a:t>
            </a:r>
            <a:r>
              <a:rPr lang="en-CA" sz="2800" spc="-10" dirty="0" smtClean="0">
                <a:latin typeface="Calibri" pitchFamily="34" charset="0"/>
                <a:cs typeface="Calibri" pitchFamily="34" charset="0"/>
              </a:rPr>
              <a:t>loves</a:t>
            </a:r>
            <a:r>
              <a:rPr lang="en-CA" sz="2000" spc="-10" dirty="0" smtClean="0">
                <a:latin typeface="Calibri" pitchFamily="34" charset="0"/>
                <a:cs typeface="Calibri" pitchFamily="34" charset="0"/>
              </a:rPr>
              <a:t> </a:t>
            </a:r>
            <a:r>
              <a:rPr lang="en-CA" sz="2800" spc="-10" dirty="0" smtClean="0">
                <a:latin typeface="Calibri" pitchFamily="34" charset="0"/>
                <a:cs typeface="Calibri" pitchFamily="34" charset="0"/>
              </a:rPr>
              <a:t>and</a:t>
            </a:r>
            <a:r>
              <a:rPr lang="en-CA" sz="2000" spc="-10" dirty="0" smtClean="0">
                <a:latin typeface="Calibri" pitchFamily="34" charset="0"/>
                <a:cs typeface="Calibri" pitchFamily="34" charset="0"/>
              </a:rPr>
              <a:t> </a:t>
            </a:r>
            <a:r>
              <a:rPr lang="en-CA" sz="2800" spc="-10" dirty="0" smtClean="0">
                <a:latin typeface="Calibri" pitchFamily="34" charset="0"/>
                <a:cs typeface="Calibri" pitchFamily="34" charset="0"/>
              </a:rPr>
              <a:t>practices</a:t>
            </a:r>
            <a:r>
              <a:rPr lang="en-CA" sz="2000" spc="-10" dirty="0" smtClean="0">
                <a:latin typeface="Calibri" pitchFamily="34" charset="0"/>
                <a:cs typeface="Calibri" pitchFamily="34" charset="0"/>
              </a:rPr>
              <a:t> </a:t>
            </a:r>
            <a:r>
              <a:rPr lang="en-CA" sz="2800" spc="-10" dirty="0" smtClean="0">
                <a:latin typeface="Calibri" pitchFamily="34" charset="0"/>
                <a:cs typeface="Calibri" pitchFamily="34" charset="0"/>
              </a:rPr>
              <a:t>falsehood.” Rev 22:14-15</a:t>
            </a:r>
          </a:p>
          <a:p>
            <a:endParaRPr lang="en-CA" sz="1000" b="1" dirty="0" smtClean="0">
              <a:latin typeface="Calibri" pitchFamily="34" charset="0"/>
              <a:cs typeface="Calibri" pitchFamily="34" charset="0"/>
            </a:endParaRPr>
          </a:p>
          <a:p>
            <a:r>
              <a:rPr lang="en-CA" sz="2800" dirty="0" smtClean="0">
                <a:solidFill>
                  <a:srgbClr val="00FF00"/>
                </a:solidFill>
                <a:latin typeface="Calibri" pitchFamily="34" charset="0"/>
                <a:cs typeface="Calibri" pitchFamily="34" charset="0"/>
              </a:rPr>
              <a:t>Do we not all desperately need Jesus, the Son of God, whose death alone provides righteousness, redemption, atonement,  forgiveness and peace with God?</a:t>
            </a:r>
          </a:p>
          <a:p>
            <a:r>
              <a:rPr lang="en-CA" sz="2800" dirty="0" smtClean="0">
                <a:solidFill>
                  <a:srgbClr val="00FF00"/>
                </a:solidFill>
                <a:latin typeface="Calibri" pitchFamily="34" charset="0"/>
                <a:cs typeface="Calibri" pitchFamily="34" charset="0"/>
              </a:rPr>
              <a:t>Are you desperate to connect with Jesus and his cross?</a:t>
            </a:r>
            <a:endParaRPr lang="en-CA" sz="2800" dirty="0">
              <a:solidFill>
                <a:srgbClr val="00FF0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26" name="Rectangle 25"/>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28" name="TextBox 27"/>
          <p:cNvSpPr txBox="1"/>
          <p:nvPr/>
        </p:nvSpPr>
        <p:spPr>
          <a:xfrm>
            <a:off x="1187624" y="4747210"/>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32" name="Title 1"/>
          <p:cNvSpPr txBox="1">
            <a:spLocks/>
          </p:cNvSpPr>
          <p:nvPr/>
        </p:nvSpPr>
        <p:spPr>
          <a:xfrm>
            <a:off x="0" y="5517232"/>
            <a:ext cx="9144000" cy="1368152"/>
          </a:xfrm>
          <a:prstGeom prst="rect">
            <a:avLst/>
          </a:prstGeom>
          <a:solidFill>
            <a:schemeClr val="bg1"/>
          </a:solidFill>
        </p:spPr>
        <p:txBody>
          <a:bodyPr>
            <a:noAutofit/>
          </a:bodyPr>
          <a:lstStyle/>
          <a:p>
            <a:pPr lvl="0" algn="ctr" eaLnBrk="0" hangingPunct="0">
              <a:defRPr/>
            </a:pPr>
            <a:r>
              <a:rPr lang="en-US" sz="2600" spc="-20" dirty="0" smtClean="0">
                <a:latin typeface="Calibri" pitchFamily="34" charset="0"/>
                <a:cs typeface="Calibri" pitchFamily="34" charset="0"/>
              </a:rPr>
              <a:t>Sin is seeking joy and satisfaction in beauty, music, smart-phones, sports, cars, money, friends, romance, sex, food, drinking parties, homes or jobs instead of enjoying the Lord!   The Great Deception!</a:t>
            </a:r>
            <a:endParaRPr kumimoji="0" lang="en-US" sz="26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
        <p:nvSpPr>
          <p:cNvPr id="29" name="TextBox 28"/>
          <p:cNvSpPr txBox="1"/>
          <p:nvPr/>
        </p:nvSpPr>
        <p:spPr>
          <a:xfrm>
            <a:off x="72008" y="3934797"/>
            <a:ext cx="4427984" cy="769441"/>
          </a:xfrm>
          <a:prstGeom prst="rect">
            <a:avLst/>
          </a:prstGeom>
          <a:noFill/>
        </p:spPr>
        <p:txBody>
          <a:bodyPr wrap="square" rtlCol="0">
            <a:spAutoFit/>
          </a:bodyPr>
          <a:lstStyle/>
          <a:p>
            <a:pPr algn="ctr"/>
            <a:r>
              <a:rPr lang="en-CA" sz="2200" b="1" dirty="0" smtClean="0"/>
              <a:t>God’s completely different way </a:t>
            </a:r>
          </a:p>
          <a:p>
            <a:pPr algn="ctr"/>
            <a:r>
              <a:rPr lang="en-CA" sz="2200" b="1" dirty="0" smtClean="0"/>
              <a:t>to deepest joy and satisfaction</a:t>
            </a:r>
            <a:endParaRPr lang="en-CA" sz="2200" b="1"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06488" y="-1143000"/>
            <a:ext cx="6858000" cy="9144000"/>
          </a:xfrm>
          <a:prstGeom prst="rect">
            <a:avLst/>
          </a:prstGeom>
        </p:spPr>
      </p:pic>
      <p:sp>
        <p:nvSpPr>
          <p:cNvPr id="5" name="TextBox 4"/>
          <p:cNvSpPr txBox="1"/>
          <p:nvPr/>
        </p:nvSpPr>
        <p:spPr>
          <a:xfrm>
            <a:off x="2699792" y="404664"/>
            <a:ext cx="2304256" cy="1200329"/>
          </a:xfrm>
          <a:prstGeom prst="rect">
            <a:avLst/>
          </a:prstGeom>
          <a:noFill/>
        </p:spPr>
        <p:txBody>
          <a:bodyPr wrap="square" rtlCol="0">
            <a:spAutoFit/>
          </a:bodyPr>
          <a:lstStyle/>
          <a:p>
            <a:pPr algn="ctr"/>
            <a:r>
              <a:rPr lang="en-CA" b="1" dirty="0" smtClean="0"/>
              <a:t>I am your</a:t>
            </a:r>
          </a:p>
          <a:p>
            <a:pPr algn="ctr"/>
            <a:r>
              <a:rPr lang="en-CA" b="1" dirty="0" smtClean="0"/>
              <a:t>righteousness </a:t>
            </a:r>
          </a:p>
          <a:p>
            <a:pPr algn="ctr"/>
            <a:r>
              <a:rPr lang="en-CA" b="1" dirty="0" smtClean="0"/>
              <a:t>from God</a:t>
            </a:r>
          </a:p>
          <a:p>
            <a:pPr algn="ctr"/>
            <a:r>
              <a:rPr lang="en-CA" b="1" dirty="0" smtClean="0"/>
              <a:t>justification</a:t>
            </a:r>
            <a:endParaRPr lang="en-CA" b="1" dirty="0"/>
          </a:p>
        </p:txBody>
      </p:sp>
      <p:sp>
        <p:nvSpPr>
          <p:cNvPr id="9" name="TextBox 8"/>
          <p:cNvSpPr txBox="1"/>
          <p:nvPr/>
        </p:nvSpPr>
        <p:spPr>
          <a:xfrm>
            <a:off x="7848872" y="766445"/>
            <a:ext cx="1475656" cy="1200329"/>
          </a:xfrm>
          <a:prstGeom prst="rect">
            <a:avLst/>
          </a:prstGeom>
          <a:noFill/>
        </p:spPr>
        <p:txBody>
          <a:bodyPr wrap="square" rtlCol="0">
            <a:spAutoFit/>
          </a:bodyPr>
          <a:lstStyle/>
          <a:p>
            <a:pPr algn="ctr"/>
            <a:r>
              <a:rPr lang="en-CA" b="1" dirty="0" smtClean="0"/>
              <a:t>I am </a:t>
            </a:r>
          </a:p>
          <a:p>
            <a:pPr algn="ctr"/>
            <a:r>
              <a:rPr lang="en-CA" b="1" dirty="0" smtClean="0"/>
              <a:t>your</a:t>
            </a:r>
          </a:p>
          <a:p>
            <a:pPr algn="ctr"/>
            <a:r>
              <a:rPr lang="en-CA" b="1" dirty="0" smtClean="0"/>
              <a:t>peace </a:t>
            </a:r>
          </a:p>
          <a:p>
            <a:pPr algn="ctr"/>
            <a:r>
              <a:rPr lang="en-CA" b="1" dirty="0" smtClean="0"/>
              <a:t>with God</a:t>
            </a:r>
            <a:endParaRPr lang="en-CA" b="1"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at-one-</a:t>
            </a:r>
            <a:r>
              <a:rPr lang="en-CA" b="1" dirty="0" err="1" smtClean="0">
                <a:solidFill>
                  <a:srgbClr val="FF0000"/>
                </a:solidFill>
              </a:rPr>
              <a:t>ment</a:t>
            </a:r>
            <a:r>
              <a:rPr lang="en-CA" b="1" dirty="0" smtClean="0">
                <a:solidFill>
                  <a:srgbClr val="FF0000"/>
                </a:solidFill>
              </a:rPr>
              <a:t> with the Lord</a:t>
            </a:r>
          </a:p>
          <a:p>
            <a:pPr algn="ctr"/>
            <a:r>
              <a:rPr lang="en-CA" b="1" dirty="0" smtClean="0">
                <a:solidFill>
                  <a:srgbClr val="FF0000"/>
                </a:solidFill>
              </a:rPr>
              <a:t>God’s wrath turned away </a:t>
            </a:r>
          </a:p>
        </p:txBody>
      </p:sp>
      <p:sp>
        <p:nvSpPr>
          <p:cNvPr id="11" name="TextBox 10"/>
          <p:cNvSpPr txBox="1"/>
          <p:nvPr/>
        </p:nvSpPr>
        <p:spPr>
          <a:xfrm>
            <a:off x="4664854" y="44624"/>
            <a:ext cx="3579554" cy="646331"/>
          </a:xfrm>
          <a:prstGeom prst="rect">
            <a:avLst/>
          </a:prstGeom>
          <a:noFill/>
        </p:spPr>
        <p:txBody>
          <a:bodyPr wrap="square" rtlCol="0">
            <a:spAutoFit/>
          </a:bodyPr>
          <a:lstStyle/>
          <a:p>
            <a:pPr algn="ctr"/>
            <a:r>
              <a:rPr lang="en-CA" b="1" dirty="0" smtClean="0">
                <a:solidFill>
                  <a:srgbClr val="FF0000"/>
                </a:solidFill>
              </a:rPr>
              <a:t>I am your ransom</a:t>
            </a:r>
          </a:p>
          <a:p>
            <a:pPr algn="ctr"/>
            <a:r>
              <a:rPr lang="en-CA" b="1" dirty="0" smtClean="0">
                <a:solidFill>
                  <a:srgbClr val="FF0000"/>
                </a:solidFill>
              </a:rPr>
              <a:t>and redemption</a:t>
            </a:r>
            <a:endParaRPr lang="en-CA" b="1" dirty="0">
              <a:solidFill>
                <a:srgbClr val="FF0000"/>
              </a:solidFill>
            </a:endParaRPr>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b="1" dirty="0" smtClean="0"/>
              <a:t>I am your</a:t>
            </a:r>
          </a:p>
          <a:p>
            <a:pPr algn="ctr"/>
            <a:r>
              <a:rPr lang="en-CA" b="1" dirty="0" smtClean="0"/>
              <a:t>eternal</a:t>
            </a:r>
          </a:p>
          <a:p>
            <a:pPr algn="ctr"/>
            <a:r>
              <a:rPr lang="en-CA" b="1" dirty="0" smtClean="0"/>
              <a:t> life</a:t>
            </a:r>
            <a:endParaRPr lang="en-CA" b="1" dirty="0"/>
          </a:p>
        </p:txBody>
      </p:sp>
      <p:sp>
        <p:nvSpPr>
          <p:cNvPr id="15" name="TextBox 14"/>
          <p:cNvSpPr txBox="1"/>
          <p:nvPr/>
        </p:nvSpPr>
        <p:spPr>
          <a:xfrm>
            <a:off x="7596336" y="3212976"/>
            <a:ext cx="1512168" cy="2031325"/>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deliverance from darkness</a:t>
            </a:r>
          </a:p>
          <a:p>
            <a:pPr algn="ctr"/>
            <a:r>
              <a:rPr lang="en-CA" b="1" dirty="0" smtClean="0">
                <a:solidFill>
                  <a:srgbClr val="FF0000"/>
                </a:solidFill>
              </a:rPr>
              <a:t>into the kingdom of God’s Son</a:t>
            </a:r>
            <a:endParaRPr lang="en-CA" b="1" dirty="0">
              <a:solidFill>
                <a:srgbClr val="FF0000"/>
              </a:solidFill>
            </a:endParaRPr>
          </a:p>
        </p:txBody>
      </p:sp>
      <p:sp>
        <p:nvSpPr>
          <p:cNvPr id="16" name="TextBox 15"/>
          <p:cNvSpPr txBox="1"/>
          <p:nvPr/>
        </p:nvSpPr>
        <p:spPr>
          <a:xfrm>
            <a:off x="-468560" y="5097958"/>
            <a:ext cx="2267744" cy="923330"/>
          </a:xfrm>
          <a:prstGeom prst="rect">
            <a:avLst/>
          </a:prstGeom>
          <a:noFill/>
        </p:spPr>
        <p:txBody>
          <a:bodyPr wrap="square" rtlCol="0">
            <a:spAutoFit/>
          </a:bodyPr>
          <a:lstStyle/>
          <a:p>
            <a:pPr algn="ctr"/>
            <a:r>
              <a:rPr lang="en-CA" b="1" dirty="0" smtClean="0"/>
              <a:t>I am your </a:t>
            </a:r>
          </a:p>
          <a:p>
            <a:pPr algn="ctr"/>
            <a:r>
              <a:rPr lang="en-CA" b="1" dirty="0" smtClean="0"/>
              <a:t>fullness</a:t>
            </a:r>
          </a:p>
          <a:p>
            <a:pPr algn="ctr"/>
            <a:r>
              <a:rPr lang="en-CA" b="1" dirty="0" smtClean="0"/>
              <a:t>of blessing</a:t>
            </a:r>
            <a:endParaRPr lang="en-CA" b="1" dirty="0"/>
          </a:p>
        </p:txBody>
      </p:sp>
      <p:sp>
        <p:nvSpPr>
          <p:cNvPr id="19" name="TextBox 18"/>
          <p:cNvSpPr txBox="1"/>
          <p:nvPr/>
        </p:nvSpPr>
        <p:spPr>
          <a:xfrm>
            <a:off x="1259632" y="417438"/>
            <a:ext cx="1512168" cy="923330"/>
          </a:xfrm>
          <a:prstGeom prst="rect">
            <a:avLst/>
          </a:prstGeom>
          <a:noFill/>
        </p:spPr>
        <p:txBody>
          <a:bodyPr wrap="square" rtlCol="0">
            <a:spAutoFit/>
          </a:bodyPr>
          <a:lstStyle/>
          <a:p>
            <a:pPr algn="ctr"/>
            <a:r>
              <a:rPr lang="en-CA" b="1" dirty="0" smtClean="0"/>
              <a:t>I am your forgiveness</a:t>
            </a:r>
          </a:p>
          <a:p>
            <a:pPr algn="ctr"/>
            <a:r>
              <a:rPr lang="en-CA" b="1" dirty="0" smtClean="0"/>
              <a:t>from God</a:t>
            </a:r>
            <a:endParaRPr lang="en-CA" b="1" dirty="0"/>
          </a:p>
        </p:txBody>
      </p:sp>
      <p:sp>
        <p:nvSpPr>
          <p:cNvPr id="20" name="TextBox 19"/>
          <p:cNvSpPr txBox="1"/>
          <p:nvPr/>
        </p:nvSpPr>
        <p:spPr>
          <a:xfrm>
            <a:off x="1292528" y="5662989"/>
            <a:ext cx="3135456" cy="646331"/>
          </a:xfrm>
          <a:prstGeom prst="rect">
            <a:avLst/>
          </a:prstGeom>
          <a:noFill/>
        </p:spPr>
        <p:txBody>
          <a:bodyPr wrap="square" rtlCol="0">
            <a:spAutoFit/>
          </a:bodyPr>
          <a:lstStyle/>
          <a:p>
            <a:pPr algn="ctr"/>
            <a:r>
              <a:rPr lang="en-CA" b="1" dirty="0" smtClean="0">
                <a:solidFill>
                  <a:srgbClr val="FF0000"/>
                </a:solidFill>
              </a:rPr>
              <a:t>I am your fullness </a:t>
            </a:r>
          </a:p>
          <a:p>
            <a:pPr algn="ctr"/>
            <a:r>
              <a:rPr lang="en-CA" b="1" dirty="0" smtClean="0">
                <a:solidFill>
                  <a:srgbClr val="FF0000"/>
                </a:solidFill>
              </a:rPr>
              <a:t>of the Spirit of God</a:t>
            </a:r>
            <a:endParaRPr lang="en-CA" b="1" dirty="0">
              <a:solidFill>
                <a:srgbClr val="FF0000"/>
              </a:solidFill>
            </a:endParaRPr>
          </a:p>
        </p:txBody>
      </p:sp>
      <p:sp>
        <p:nvSpPr>
          <p:cNvPr id="17" name="TextBox 16"/>
          <p:cNvSpPr txBox="1"/>
          <p:nvPr/>
        </p:nvSpPr>
        <p:spPr>
          <a:xfrm>
            <a:off x="4860032" y="3790781"/>
            <a:ext cx="2147210" cy="646331"/>
          </a:xfrm>
          <a:prstGeom prst="rect">
            <a:avLst/>
          </a:prstGeom>
          <a:noFill/>
        </p:spPr>
        <p:txBody>
          <a:bodyPr wrap="square" rtlCol="0">
            <a:spAutoFit/>
          </a:bodyPr>
          <a:lstStyle/>
          <a:p>
            <a:pPr algn="r"/>
            <a:r>
              <a:rPr lang="en-CA" b="1" dirty="0" smtClean="0"/>
              <a:t>I am your</a:t>
            </a:r>
          </a:p>
          <a:p>
            <a:pPr algn="r"/>
            <a:r>
              <a:rPr lang="en-CA" b="1" dirty="0" smtClean="0"/>
              <a:t>hope of glory</a:t>
            </a:r>
            <a:endParaRPr lang="en-CA" b="1" dirty="0"/>
          </a:p>
        </p:txBody>
      </p:sp>
      <p:sp>
        <p:nvSpPr>
          <p:cNvPr id="21" name="TextBox 20"/>
          <p:cNvSpPr txBox="1"/>
          <p:nvPr/>
        </p:nvSpPr>
        <p:spPr>
          <a:xfrm>
            <a:off x="-252536" y="2300679"/>
            <a:ext cx="1944216" cy="1200329"/>
          </a:xfrm>
          <a:prstGeom prst="rect">
            <a:avLst/>
          </a:prstGeom>
          <a:noFill/>
        </p:spPr>
        <p:txBody>
          <a:bodyPr wrap="square" rtlCol="0">
            <a:spAutoFit/>
          </a:bodyPr>
          <a:lstStyle/>
          <a:p>
            <a:pPr algn="ctr"/>
            <a:r>
              <a:rPr lang="en-CA" b="1" dirty="0" smtClean="0"/>
              <a:t>I am your</a:t>
            </a:r>
          </a:p>
          <a:p>
            <a:pPr algn="ctr"/>
            <a:r>
              <a:rPr lang="en-CA" b="1" dirty="0" smtClean="0"/>
              <a:t> adoption</a:t>
            </a:r>
          </a:p>
          <a:p>
            <a:pPr algn="ctr"/>
            <a:r>
              <a:rPr lang="en-CA" b="1" dirty="0" smtClean="0"/>
              <a:t> as God’s</a:t>
            </a:r>
          </a:p>
          <a:p>
            <a:pPr algn="ctr"/>
            <a:r>
              <a:rPr lang="en-CA" b="1" dirty="0" smtClean="0"/>
              <a:t>child</a:t>
            </a:r>
            <a:endParaRPr lang="en-CA" b="1" dirty="0"/>
          </a:p>
        </p:txBody>
      </p:sp>
      <p:sp>
        <p:nvSpPr>
          <p:cNvPr id="22" name="Title 1"/>
          <p:cNvSpPr txBox="1">
            <a:spLocks/>
          </p:cNvSpPr>
          <p:nvPr/>
        </p:nvSpPr>
        <p:spPr bwMode="auto">
          <a:xfrm rot="19958346">
            <a:off x="1493356" y="1980310"/>
            <a:ext cx="6473064" cy="2286000"/>
          </a:xfrm>
          <a:prstGeom prst="rect">
            <a:avLst/>
          </a:prstGeom>
          <a:solidFill>
            <a:srgbClr val="FF00FF"/>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kern="0" dirty="0" smtClean="0">
                <a:solidFill>
                  <a:schemeClr val="bg1"/>
                </a:solidFill>
                <a:latin typeface="Arial Black" pitchFamily="34" charset="0"/>
                <a:ea typeface="+mj-ea"/>
                <a:cs typeface="+mj-cs"/>
              </a:rPr>
              <a:t>J</a:t>
            </a:r>
            <a:r>
              <a:rPr lang="en-CA" sz="2800" kern="0" noProof="0" dirty="0" err="1" smtClean="0">
                <a:solidFill>
                  <a:schemeClr val="bg1"/>
                </a:solidFill>
                <a:latin typeface="Arial Black" pitchFamily="34" charset="0"/>
                <a:ea typeface="+mj-ea"/>
                <a:cs typeface="+mj-cs"/>
              </a:rPr>
              <a:t>oy</a:t>
            </a:r>
            <a:r>
              <a:rPr lang="en-CA" sz="2800" kern="0" noProof="0" dirty="0" smtClean="0">
                <a:solidFill>
                  <a:schemeClr val="bg1"/>
                </a:solidFill>
                <a:latin typeface="Arial Black" pitchFamily="34" charset="0"/>
                <a:ea typeface="+mj-ea"/>
                <a:cs typeface="+mj-cs"/>
              </a:rPr>
              <a:t> and satisfaction are in God</a:t>
            </a:r>
            <a:r>
              <a:rPr lang="en-CA" sz="2800" kern="0" dirty="0" smtClean="0">
                <a:solidFill>
                  <a:schemeClr val="bg1"/>
                </a:solidFill>
                <a:latin typeface="Arial Black" pitchFamily="34" charset="0"/>
                <a:ea typeface="+mj-ea"/>
                <a:cs typeface="+mj-cs"/>
              </a:rPr>
              <a:t>. Open Christ’s gifts to enjoy the Lord by faith </a:t>
            </a:r>
            <a:r>
              <a:rPr lang="en-CA" sz="2800" kern="0" noProof="0" dirty="0" smtClean="0">
                <a:solidFill>
                  <a:schemeClr val="bg1"/>
                </a:solidFill>
                <a:latin typeface="Arial Black" pitchFamily="34" charset="0"/>
                <a:ea typeface="+mj-ea"/>
                <a:cs typeface="+mj-cs"/>
              </a:rPr>
              <a:t>in God’s promises expressed in praise!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0" i="0" u="none" strike="noStrike" kern="0" cap="none" spc="0" normalizeH="0" baseline="0" dirty="0" smtClean="0">
                <a:ln>
                  <a:noFill/>
                </a:ln>
                <a:solidFill>
                  <a:schemeClr val="bg1"/>
                </a:solidFill>
                <a:effectLst/>
                <a:uLnTx/>
                <a:uFillTx/>
                <a:latin typeface="Arial Black" pitchFamily="34" charset="0"/>
                <a:ea typeface="+mj-ea"/>
                <a:cs typeface="+mj-cs"/>
              </a:rPr>
              <a:t>Promises - Faith - Praise</a:t>
            </a:r>
            <a:endParaRPr kumimoji="0" lang="en-CA" sz="2800" b="0" i="0" u="none" strike="noStrike" kern="0" cap="none" spc="0" normalizeH="0" baseline="0" noProof="0" dirty="0">
              <a:ln>
                <a:noFill/>
              </a:ln>
              <a:solidFill>
                <a:schemeClr val="bg1"/>
              </a:solidFill>
              <a:effectLst/>
              <a:uLnTx/>
              <a:uFillTx/>
              <a:latin typeface="Arial Black" pitchFamily="34" charset="0"/>
              <a:ea typeface="+mj-ea"/>
              <a:cs typeface="+mj-cs"/>
            </a:endParaRPr>
          </a:p>
        </p:txBody>
      </p:sp>
    </p:spTree>
    <p:extLst>
      <p:ext uri="{BB962C8B-B14F-4D97-AF65-F5344CB8AC3E}">
        <p14:creationId xmlns:p14="http://schemas.microsoft.com/office/powerpoint/2010/main" xmlns="" val="379158180"/>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18" name="Picture 17" descr="lord-jesus-christ-coming-293608.gif"/>
          <p:cNvPicPr>
            <a:picLocks noChangeAspect="1"/>
          </p:cNvPicPr>
          <p:nvPr/>
        </p:nvPicPr>
        <p:blipFill>
          <a:blip r:embed="rId2" cstate="print"/>
          <a:srcRect b="36140"/>
          <a:stretch>
            <a:fillRect/>
          </a:stretch>
        </p:blipFill>
        <p:spPr>
          <a:xfrm>
            <a:off x="2786608" y="1700808"/>
            <a:ext cx="3657600" cy="3401558"/>
          </a:xfrm>
          <a:prstGeom prst="star32">
            <a:avLst/>
          </a:prstGeom>
        </p:spPr>
      </p:pic>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8"/>
          <p:cNvSpPr txBox="1">
            <a:spLocks noChangeArrowheads="1"/>
          </p:cNvSpPr>
          <p:nvPr/>
        </p:nvSpPr>
        <p:spPr bwMode="auto">
          <a:xfrm>
            <a:off x="3635896" y="4715852"/>
            <a:ext cx="1944216"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85000"/>
                  </a:schemeClr>
                </a:solidFill>
              </a:rPr>
              <a:t>Jesus © </a:t>
            </a:r>
            <a:r>
              <a:rPr lang="en-CA" sz="900" dirty="0" smtClean="0">
                <a:solidFill>
                  <a:schemeClr val="tx1">
                    <a:lumMod val="85000"/>
                  </a:schemeClr>
                </a:solidFill>
              </a:rPr>
              <a:t>GospelGifs.com </a:t>
            </a:r>
          </a:p>
          <a:p>
            <a:pPr algn="ctr">
              <a:defRPr/>
            </a:pPr>
            <a:r>
              <a:rPr lang="en-CA" sz="900" dirty="0" smtClean="0">
                <a:solidFill>
                  <a:schemeClr val="tx1">
                    <a:lumMod val="85000"/>
                  </a:schemeClr>
                </a:solidFill>
              </a:rPr>
              <a:t>with permission</a:t>
            </a:r>
          </a:p>
        </p:txBody>
      </p:sp>
      <p:sp>
        <p:nvSpPr>
          <p:cNvPr id="8" name="Rectangle 7"/>
          <p:cNvSpPr/>
          <p:nvPr/>
        </p:nvSpPr>
        <p:spPr>
          <a:xfrm>
            <a:off x="4499992" y="3068960"/>
            <a:ext cx="274320" cy="1371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rot="16200000">
            <a:off x="4495408" y="2782064"/>
            <a:ext cx="27432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46786" name="Text Box 2"/>
          <p:cNvSpPr txBox="1">
            <a:spLocks noChangeArrowheads="1"/>
          </p:cNvSpPr>
          <p:nvPr/>
        </p:nvSpPr>
        <p:spPr bwMode="auto">
          <a:xfrm>
            <a:off x="2555776" y="2924944"/>
            <a:ext cx="4176464" cy="6048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2000"/>
              </a:lnSpc>
              <a:spcBef>
                <a:spcPct val="0"/>
              </a:spcBef>
              <a:spcAft>
                <a:spcPts val="0"/>
              </a:spcAft>
              <a:buClrTx/>
              <a:buSzTx/>
              <a:buFontTx/>
              <a:buNone/>
              <a:tabLst/>
            </a:pPr>
            <a:r>
              <a:rPr kumimoji="0" lang="en-US" sz="2000" b="1" i="0" u="none" strike="noStrike" cap="none" spc="-30" normalizeH="0" baseline="0" dirty="0" smtClean="0">
                <a:ln>
                  <a:noFill/>
                </a:ln>
                <a:solidFill>
                  <a:schemeClr val="bg1"/>
                </a:solidFill>
                <a:effectLst/>
                <a:latin typeface="Arial Narrow" pitchFamily="34" charset="0"/>
                <a:ea typeface="Arial" pitchFamily="34" charset="0"/>
                <a:cs typeface="Calibri" pitchFamily="34" charset="0"/>
              </a:rPr>
              <a:t>WALK WITH CHRIST</a:t>
            </a:r>
          </a:p>
          <a:p>
            <a:pPr marL="0" marR="0" lvl="0" indent="0" algn="ctr" defTabSz="914400" rtl="0" eaLnBrk="1" fontAlgn="base" latinLnBrk="0" hangingPunct="1">
              <a:lnSpc>
                <a:spcPts val="2000"/>
              </a:lnSpc>
              <a:spcBef>
                <a:spcPct val="0"/>
              </a:spcBef>
              <a:spcAft>
                <a:spcPts val="0"/>
              </a:spcAft>
              <a:buClrTx/>
              <a:buSzTx/>
              <a:buFontTx/>
              <a:buNone/>
              <a:tabLst/>
            </a:pPr>
            <a:r>
              <a:rPr kumimoji="0" lang="en-US" sz="2000" b="1" i="0" u="none" strike="noStrike" cap="none" spc="-30" normalizeH="0" baseline="0" dirty="0" smtClean="0">
                <a:ln>
                  <a:noFill/>
                </a:ln>
                <a:solidFill>
                  <a:schemeClr val="bg1"/>
                </a:solidFill>
                <a:effectLst/>
                <a:latin typeface="Arial Narrow" pitchFamily="34" charset="0"/>
                <a:ea typeface="Arial" pitchFamily="34" charset="0"/>
                <a:cs typeface="Calibri" pitchFamily="34" charset="0"/>
              </a:rPr>
              <a:t>IN THE SPIRIT IN GOD’S WORD </a:t>
            </a:r>
          </a:p>
          <a:p>
            <a:pPr marL="0" marR="0" lvl="0" indent="0" algn="ctr" defTabSz="914400" rtl="0" eaLnBrk="1" fontAlgn="base" latinLnBrk="0" hangingPunct="1">
              <a:lnSpc>
                <a:spcPts val="2000"/>
              </a:lnSpc>
              <a:spcBef>
                <a:spcPct val="0"/>
              </a:spcBef>
              <a:spcAft>
                <a:spcPts val="0"/>
              </a:spcAft>
              <a:buClrTx/>
              <a:buSzTx/>
              <a:buFontTx/>
              <a:buNone/>
              <a:tabLst/>
            </a:pPr>
            <a:r>
              <a:rPr kumimoji="0" lang="en-US" sz="2000" b="1" i="0" u="none" strike="noStrike" cap="none" spc="-30" normalizeH="0" baseline="0" dirty="0" smtClean="0">
                <a:ln>
                  <a:noFill/>
                </a:ln>
                <a:solidFill>
                  <a:schemeClr val="bg1"/>
                </a:solidFill>
                <a:effectLst/>
                <a:latin typeface="Arial Narrow" pitchFamily="34" charset="0"/>
                <a:ea typeface="Arial" pitchFamily="34" charset="0"/>
                <a:cs typeface="Calibri" pitchFamily="34" charset="0"/>
              </a:rPr>
              <a:t> </a:t>
            </a:r>
            <a:r>
              <a:rPr lang="en-US" b="1" spc="-30" dirty="0" smtClean="0">
                <a:solidFill>
                  <a:schemeClr val="bg1"/>
                </a:solidFill>
                <a:latin typeface="Arial Narrow" pitchFamily="34" charset="0"/>
                <a:cs typeface="Calibri" pitchFamily="34" charset="0"/>
              </a:rPr>
              <a:t> enjoying the LORD with praise</a:t>
            </a:r>
          </a:p>
          <a:p>
            <a:pPr algn="ctr">
              <a:lnSpc>
                <a:spcPts val="2000"/>
              </a:lnSpc>
              <a:spcAft>
                <a:spcPts val="0"/>
              </a:spcAft>
            </a:pPr>
            <a:r>
              <a:rPr lang="en-US" b="1" spc="-30" dirty="0" smtClean="0">
                <a:solidFill>
                  <a:schemeClr val="bg1"/>
                </a:solidFill>
                <a:latin typeface="Arial Narrow" pitchFamily="34" charset="0"/>
                <a:cs typeface="Calibri" pitchFamily="34" charset="0"/>
              </a:rPr>
              <a:t> trusting God’s grace in Christ for all needs</a:t>
            </a:r>
          </a:p>
          <a:p>
            <a:pPr algn="ctr">
              <a:lnSpc>
                <a:spcPts val="2000"/>
              </a:lnSpc>
              <a:spcAft>
                <a:spcPts val="0"/>
              </a:spcAft>
            </a:pPr>
            <a:r>
              <a:rPr lang="en-US" b="1" spc="-30" dirty="0" smtClean="0">
                <a:solidFill>
                  <a:schemeClr val="bg1"/>
                </a:solidFill>
                <a:latin typeface="Arial Narrow" pitchFamily="34" charset="0"/>
                <a:cs typeface="Calibri" pitchFamily="34" charset="0"/>
              </a:rPr>
              <a:t> serving others in </a:t>
            </a:r>
            <a:r>
              <a:rPr lang="en-US" b="1" i="1" spc="-30" dirty="0" smtClean="0">
                <a:solidFill>
                  <a:schemeClr val="bg1"/>
                </a:solidFill>
                <a:latin typeface="Arial Narrow" pitchFamily="34" charset="0"/>
                <a:cs typeface="Calibri" pitchFamily="34" charset="0"/>
              </a:rPr>
              <a:t>agape</a:t>
            </a:r>
            <a:r>
              <a:rPr lang="en-US" b="1" spc="-30" dirty="0" smtClean="0">
                <a:solidFill>
                  <a:schemeClr val="bg1"/>
                </a:solidFill>
                <a:latin typeface="Arial Narrow" pitchFamily="34" charset="0"/>
                <a:cs typeface="Calibri" pitchFamily="34" charset="0"/>
              </a:rPr>
              <a:t> love, witness, prayer</a:t>
            </a:r>
          </a:p>
          <a:p>
            <a:pPr algn="ctr">
              <a:lnSpc>
                <a:spcPts val="2000"/>
              </a:lnSpc>
              <a:spcAft>
                <a:spcPts val="0"/>
              </a:spcAft>
            </a:pPr>
            <a:r>
              <a:rPr lang="en-US" b="1" spc="-30" dirty="0" smtClean="0">
                <a:solidFill>
                  <a:schemeClr val="bg1"/>
                </a:solidFill>
                <a:latin typeface="Arial Narrow" pitchFamily="34" charset="0"/>
                <a:cs typeface="Calibri" pitchFamily="34" charset="0"/>
              </a:rPr>
              <a:t>confessing and forsaking all sin</a:t>
            </a:r>
            <a:endParaRPr kumimoji="0" lang="en-US" sz="2000" b="1" i="0" u="none" strike="noStrike" cap="none" normalizeH="0" baseline="0" dirty="0" smtClean="0">
              <a:ln>
                <a:noFill/>
              </a:ln>
              <a:solidFill>
                <a:schemeClr val="bg1"/>
              </a:solidFill>
              <a:effectLst/>
              <a:latin typeface="Arial Narrow" pitchFamily="34" charset="0"/>
              <a:cs typeface="Calibri" pitchFamily="34" charset="0"/>
            </a:endParaRPr>
          </a:p>
        </p:txBody>
      </p:sp>
      <p:sp>
        <p:nvSpPr>
          <p:cNvPr id="9" name="Text Box 5"/>
          <p:cNvSpPr txBox="1">
            <a:spLocks noChangeArrowheads="1"/>
          </p:cNvSpPr>
          <p:nvPr/>
        </p:nvSpPr>
        <p:spPr bwMode="auto">
          <a:xfrm>
            <a:off x="35496" y="0"/>
            <a:ext cx="9036496" cy="6669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ransomed, redeemed    Passover Lamb, sin atoned, wrath turned</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f</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orgiven      peace with God      reconciled     eternal life      adopted sons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welcomed, accepted                filled, complete         blessed with every blessing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the domain of darkness into the light of the kingdom of the beloved Son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Christ and Christ in us                          in the Spirit and the Spirit in us, made God’s temple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God the Father and the Father in us                              immersed in the Father, Son, and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Father, Son, and Spirit fellowship with us                                                 access to God and his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answered prayer                                                                                               grace at the throne of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need supplied                                                                            Holy Spirit prays for us, helps us pray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H.P. intercedes as our mediator                                    Christ our H.P. advocates in our defense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 Christ and his death and res.                                         united with Christ in his death and res.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old self crucified and buried with Christ                                                    new self raised and alive with Christ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set free from sin                                                                                                           instrument for righteousness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lang="en-CA" altLang="ko-KR" sz="1600" dirty="0" smtClean="0">
                <a:solidFill>
                  <a:schemeClr val="bg1"/>
                </a:solidFill>
                <a:latin typeface="Calibri" pitchFamily="34" charset="0"/>
                <a:ea typeface="Malgun Gothic" pitchFamily="34" charset="-127"/>
                <a:cs typeface="Calibri" pitchFamily="34" charset="0"/>
              </a:rPr>
              <a:t>one with Christ</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seated with Christ                                                                                                                 hidden with Christ in God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married to Christ                                                                                       under law of the Spirit</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lang="en-CA" altLang="ko-KR" sz="1600" dirty="0" smtClean="0">
                <a:solidFill>
                  <a:schemeClr val="bg1"/>
                </a:solidFill>
                <a:latin typeface="Calibri" pitchFamily="34" charset="0"/>
                <a:ea typeface="Malgun Gothic" pitchFamily="34" charset="-127"/>
                <a:cs typeface="Calibri" pitchFamily="34" charset="0"/>
              </a:rPr>
              <a:t>born of the Spirit     </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given, receive, have Spirit				                    rivers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Spirit power to be ambassadors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sealed with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guarantee of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sanctifies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fills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dirty="0" smtClean="0">
                <a:ln>
                  <a:noFill/>
                </a:ln>
                <a:solidFill>
                  <a:schemeClr val="bg1"/>
                </a:solidFill>
                <a:effectLst/>
                <a:latin typeface="Calibri" pitchFamily="34" charset="0"/>
                <a:ea typeface="Malgun Gothic" pitchFamily="34" charset="-127"/>
                <a:cs typeface="Calibri" pitchFamily="34" charset="0"/>
              </a:rPr>
              <a:t>circumcised, set apart in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immeasurably great power                                                                                                  God’s workmanship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led in triumph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                                                                               members of Christ’s body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brothers and sisters                                                                                                  branches in Christ’s vine</a:t>
            </a:r>
          </a:p>
          <a:p>
            <a:pPr marL="0" marR="0" lvl="1"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members of the household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citizenship in heaven                                 hope of glory                  inheritance, heir, fellow heir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into heavenly kingdom                   enter joy of Lord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wrath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good work completed   resurrection body like Jesus</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married to the Lamb</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tear wiped away</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spcBef>
                <a:spcPct val="0"/>
              </a:spcBef>
              <a:spcAft>
                <a:spcPts val="0"/>
              </a:spcAft>
              <a:buClrTx/>
              <a:buSzTx/>
              <a:buFontTx/>
              <a:buNone/>
              <a:tabLst/>
            </a:pPr>
            <a:r>
              <a:rPr lang="en-CA" altLang="ko-KR" sz="1600" b="1" dirty="0" smtClean="0">
                <a:solidFill>
                  <a:schemeClr val="bg1"/>
                </a:solidFill>
                <a:latin typeface="Calibri" pitchFamily="34" charset="0"/>
                <a:ea typeface="Malgun Gothic" pitchFamily="34" charset="-127"/>
                <a:cs typeface="Calibri" pitchFamily="34" charset="0"/>
              </a:rPr>
              <a:t>l</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oved  and</a:t>
            </a:r>
            <a:r>
              <a:rPr kumimoji="0" lang="en-CA" altLang="ko-KR" sz="1600" b="1"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saved  </a:t>
            </a:r>
            <a:r>
              <a:rPr lang="en-CA" altLang="ko-KR" sz="1600" b="1" dirty="0" smtClean="0">
                <a:solidFill>
                  <a:schemeClr val="bg1"/>
                </a:solidFill>
                <a:latin typeface="Calibri" pitchFamily="34" charset="0"/>
                <a:ea typeface="Malgun Gothic" pitchFamily="34" charset="-127"/>
                <a:cs typeface="Calibri" pitchFamily="34" charset="0"/>
              </a:rPr>
              <a:t>i</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the  New  Covenant</a:t>
            </a:r>
          </a:p>
          <a:p>
            <a:pPr marL="0" marR="0" lvl="0" indent="0" algn="ctr" defTabSz="914400" rtl="0" eaLnBrk="1" fontAlgn="base" latinLnBrk="0" hangingPunct="1">
              <a:spcBef>
                <a:spcPct val="0"/>
              </a:spcBef>
              <a:spcAft>
                <a:spcPts val="0"/>
              </a:spcAft>
              <a:buClrTx/>
              <a:buSzTx/>
              <a:buFontTx/>
              <a:buNone/>
              <a:tabLst/>
            </a:pPr>
            <a:r>
              <a:rPr lang="en-CA" altLang="ko-KR" sz="2800" b="1" dirty="0" smtClean="0">
                <a:solidFill>
                  <a:srgbClr val="FF0000"/>
                </a:solidFill>
                <a:latin typeface="Arial Narrow" pitchFamily="34" charset="0"/>
                <a:ea typeface="Malgun Gothic" pitchFamily="34" charset="-127"/>
                <a:cs typeface="Calibri" pitchFamily="34" charset="0"/>
              </a:rPr>
              <a:t>Walk with Me believing, enjoying, trusting, serving, forsaking</a:t>
            </a:r>
            <a:endParaRPr kumimoji="0" lang="en-CA" altLang="ko-KR" sz="2800" b="1" i="0" u="none" strike="noStrike" cap="none" normalizeH="0" baseline="0" dirty="0" smtClean="0">
              <a:ln>
                <a:noFill/>
              </a:ln>
              <a:solidFill>
                <a:srgbClr val="FF0000"/>
              </a:solidFill>
              <a:effectLst/>
              <a:latin typeface="Arial Narrow" pitchFamily="34" charset="0"/>
              <a:ea typeface="Malgun Gothic" pitchFamily="34" charset="-127"/>
              <a:cs typeface="Calibri" pitchFamily="34" charset="0"/>
            </a:endParaRPr>
          </a:p>
          <a:p>
            <a:pPr marL="0" marR="0" lvl="0" indent="0" algn="ctr" defTabSz="914400" rtl="0" eaLnBrk="1" fontAlgn="base" latinLnBrk="0" hangingPunct="1">
              <a:spcBef>
                <a:spcPct val="0"/>
              </a:spcBef>
              <a:spcAft>
                <a:spcPts val="0"/>
              </a:spcAft>
              <a:buClrTx/>
              <a:buSzTx/>
              <a:buFontTx/>
              <a:buNone/>
              <a:tabLst/>
            </a:pPr>
            <a:endParaRPr kumimoji="0" lang="en-CA" altLang="ko-KR" sz="4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endParaRPr lang="en-CA" sz="1600" b="1" dirty="0" smtClean="0">
              <a:solidFill>
                <a:schemeClr val="bg1"/>
              </a:solidFill>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endParaRPr kumimoji="0" lang="en-US" sz="3200" b="0" i="0" u="none" strike="noStrike" cap="none" normalizeH="0" baseline="0" dirty="0" smtClean="0">
              <a:ln>
                <a:noFill/>
              </a:ln>
              <a:solidFill>
                <a:srgbClr val="FF0000"/>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186309"/>
          </a:xfrm>
          <a:prstGeom prst="rect">
            <a:avLst/>
          </a:prstGeom>
          <a:noFill/>
        </p:spPr>
        <p:txBody>
          <a:bodyPr wrap="square" rtlCol="0">
            <a:spAutoFit/>
          </a:bodyPr>
          <a:lstStyle/>
          <a:p>
            <a:r>
              <a:rPr lang="en-US" sz="2400" b="1" dirty="0" smtClean="0">
                <a:solidFill>
                  <a:schemeClr val="bg1"/>
                </a:solidFill>
                <a:cs typeface="Arial" pitchFamily="34" charset="0"/>
              </a:rPr>
              <a:t>Highly recommended</a:t>
            </a:r>
          </a:p>
          <a:p>
            <a:endParaRPr lang="en-US" sz="1200" b="1" dirty="0">
              <a:solidFill>
                <a:schemeClr val="bg1"/>
              </a:solidFill>
              <a:cs typeface="Arial" pitchFamily="34" charset="0"/>
            </a:endParaRPr>
          </a:p>
          <a:p>
            <a:r>
              <a:rPr lang="en-US" sz="2400" b="1" dirty="0" smtClean="0">
                <a:solidFill>
                  <a:schemeClr val="bg1"/>
                </a:solidFill>
              </a:rPr>
              <a:t>Develop the habit of praising the LORD every day for his grace in Christ.  Develop a mind and heart that rests in Christ for all. </a:t>
            </a:r>
          </a:p>
          <a:p>
            <a:endParaRPr lang="en-US" sz="1200" b="1" dirty="0" smtClean="0">
              <a:solidFill>
                <a:schemeClr val="bg1"/>
              </a:solidFill>
            </a:endParaRPr>
          </a:p>
          <a:p>
            <a:r>
              <a:rPr lang="en-US" sz="2400" b="1" dirty="0" smtClean="0">
                <a:solidFill>
                  <a:schemeClr val="bg1"/>
                </a:solidFill>
              </a:rPr>
              <a:t>During your prayer time each of the seven days of the week, praise the Lord through section 1 on Day 1, </a:t>
            </a:r>
          </a:p>
          <a:p>
            <a:r>
              <a:rPr lang="en-US" sz="2400" b="1" dirty="0" smtClean="0">
                <a:solidFill>
                  <a:schemeClr val="bg1"/>
                </a:solidFill>
              </a:rPr>
              <a:t>section two on Day 2, . . . seven on Day 7!</a:t>
            </a:r>
            <a:endParaRPr lang="en-CA" sz="2400" b="1" dirty="0" smtClean="0">
              <a:solidFill>
                <a:schemeClr val="bg1"/>
              </a:solidFill>
            </a:endParaRPr>
          </a:p>
          <a:p>
            <a:endParaRPr lang="en-US" sz="1200" b="1" dirty="0" smtClean="0">
              <a:solidFill>
                <a:schemeClr val="bg1"/>
              </a:solidFill>
              <a:latin typeface="Arial" pitchFamily="34" charset="0"/>
              <a:cs typeface="Arial" pitchFamily="34" charset="0"/>
            </a:endParaRPr>
          </a:p>
          <a:p>
            <a:r>
              <a:rPr lang="en-US" sz="2400" b="1" dirty="0" smtClean="0">
                <a:solidFill>
                  <a:schemeClr val="bg1"/>
                </a:solidFill>
                <a:cs typeface="Arial" pitchFamily="34" charset="0"/>
              </a:rPr>
              <a:t>	Monday – Section 1</a:t>
            </a:r>
          </a:p>
          <a:p>
            <a:r>
              <a:rPr lang="en-US" sz="2400" b="1" dirty="0" smtClean="0">
                <a:solidFill>
                  <a:schemeClr val="bg1"/>
                </a:solidFill>
                <a:cs typeface="Arial" pitchFamily="34" charset="0"/>
              </a:rPr>
              <a:t>	</a:t>
            </a:r>
            <a:r>
              <a:rPr lang="en-US" sz="2400" b="1" dirty="0" smtClean="0">
                <a:solidFill>
                  <a:srgbClr val="FF0000"/>
                </a:solidFill>
                <a:cs typeface="Arial" pitchFamily="34" charset="0"/>
              </a:rPr>
              <a:t>Tuesday – 2</a:t>
            </a:r>
            <a:r>
              <a:rPr lang="en-US" sz="2400" b="1" spc="-10" dirty="0" smtClean="0">
                <a:solidFill>
                  <a:srgbClr val="FF0000"/>
                </a:solidFill>
                <a:latin typeface="Calibri" pitchFamily="34" charset="0"/>
                <a:cs typeface="Calibri" pitchFamily="34" charset="0"/>
              </a:rPr>
              <a:t>    Gifts of connection with Father, Son and Spirit </a:t>
            </a:r>
            <a:endParaRPr lang="en-US" sz="2400" b="1" dirty="0" smtClean="0">
              <a:solidFill>
                <a:srgbClr val="FF0000"/>
              </a:solidFill>
              <a:cs typeface="Arial" pitchFamily="34" charset="0"/>
            </a:endParaRPr>
          </a:p>
          <a:p>
            <a:r>
              <a:rPr lang="en-US" sz="2400" b="1" dirty="0" smtClean="0">
                <a:solidFill>
                  <a:schemeClr val="bg1"/>
                </a:solidFill>
                <a:cs typeface="Arial" pitchFamily="34" charset="0"/>
              </a:rPr>
              <a:t>	Wednesday – Section 3</a:t>
            </a:r>
          </a:p>
          <a:p>
            <a:r>
              <a:rPr lang="en-US" sz="2400" b="1" dirty="0" smtClean="0">
                <a:solidFill>
                  <a:schemeClr val="bg1"/>
                </a:solidFill>
                <a:cs typeface="Arial" pitchFamily="34" charset="0"/>
              </a:rPr>
              <a:t>	Thursday – Section 4</a:t>
            </a:r>
          </a:p>
          <a:p>
            <a:r>
              <a:rPr lang="en-US" sz="2400" b="1" dirty="0" smtClean="0">
                <a:solidFill>
                  <a:schemeClr val="bg1"/>
                </a:solidFill>
                <a:cs typeface="Arial" pitchFamily="34" charset="0"/>
              </a:rPr>
              <a:t>	Friday – Section 5</a:t>
            </a:r>
          </a:p>
          <a:p>
            <a:r>
              <a:rPr lang="en-US" sz="2400" b="1" dirty="0" smtClean="0">
                <a:solidFill>
                  <a:schemeClr val="bg1"/>
                </a:solidFill>
                <a:cs typeface="Arial" pitchFamily="34" charset="0"/>
              </a:rPr>
              <a:t>	Saturday – Section 6</a:t>
            </a:r>
          </a:p>
          <a:p>
            <a:r>
              <a:rPr lang="en-US" sz="2400" b="1" dirty="0" smtClean="0">
                <a:solidFill>
                  <a:schemeClr val="bg1"/>
                </a:solidFill>
                <a:cs typeface="Arial" pitchFamily="34" charset="0"/>
              </a:rPr>
              <a:t>	Sunday – Section 7</a:t>
            </a:r>
          </a:p>
          <a:p>
            <a:endParaRPr lang="en-US" sz="2400" b="1"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366120"/>
            <a:ext cx="9144000" cy="1143000"/>
          </a:xfrm>
        </p:spPr>
        <p:txBody>
          <a:bodyPr/>
          <a:lstStyle/>
          <a:p>
            <a:r>
              <a:rPr lang="en-US" sz="3200" b="1" dirty="0" smtClean="0">
                <a:solidFill>
                  <a:srgbClr val="FFFF00"/>
                </a:solidFill>
                <a:latin typeface="Calibri" pitchFamily="34" charset="0"/>
                <a:cs typeface="Calibri" pitchFamily="34" charset="0"/>
              </a:rPr>
              <a:t>The Grace of God in Christ </a:t>
            </a:r>
            <a:br>
              <a:rPr lang="en-US" sz="3200" b="1" dirty="0" smtClean="0">
                <a:solidFill>
                  <a:srgbClr val="FFFF00"/>
                </a:solidFill>
                <a:latin typeface="Calibri" pitchFamily="34" charset="0"/>
                <a:cs typeface="Calibri" pitchFamily="34" charset="0"/>
              </a:rPr>
            </a:br>
            <a:r>
              <a:rPr lang="en-US" sz="2400" b="1" dirty="0" smtClean="0">
                <a:solidFill>
                  <a:srgbClr val="FFFF00"/>
                </a:solidFill>
                <a:latin typeface="Calibri" pitchFamily="34" charset="0"/>
                <a:cs typeface="Calibri" pitchFamily="34" charset="0"/>
              </a:rPr>
              <a:t>100 gifts of delight we receive in the Lord’s gift of Christ crucified</a:t>
            </a:r>
            <a:r>
              <a:rPr lang="en-US" sz="3200" b="1" dirty="0" smtClean="0">
                <a:solidFill>
                  <a:srgbClr val="FFFF00"/>
                </a:solidFill>
                <a:latin typeface="Calibri" pitchFamily="34" charset="0"/>
                <a:cs typeface="Calibri" pitchFamily="34" charset="0"/>
              </a:rPr>
              <a:t/>
            </a:r>
            <a:br>
              <a:rPr lang="en-US" sz="32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that are a firm foundation 1-14</a:t>
            </a:r>
            <a:br>
              <a:rPr lang="en-US" sz="3200" b="1" dirty="0" smtClean="0">
                <a:solidFill>
                  <a:schemeClr val="tx1"/>
                </a:solidFill>
                <a:latin typeface="Calibri" pitchFamily="34" charset="0"/>
                <a:cs typeface="Calibri" pitchFamily="34" charset="0"/>
              </a:rPr>
            </a:br>
            <a:r>
              <a:rPr lang="en-US" sz="3200" b="1" spc="-10" dirty="0" smtClean="0">
                <a:solidFill>
                  <a:srgbClr val="00FF00"/>
                </a:solidFill>
                <a:latin typeface="Calibri" pitchFamily="34" charset="0"/>
                <a:cs typeface="Calibri" pitchFamily="34" charset="0"/>
              </a:rPr>
              <a:t>Gifts of connection with Father, Son and Spirit 15-23 </a:t>
            </a:r>
            <a:r>
              <a:rPr lang="en-CA" sz="3200" dirty="0" smtClean="0">
                <a:solidFill>
                  <a:srgbClr val="00FF00"/>
                </a:solidFill>
                <a:latin typeface="Calibri" pitchFamily="34" charset="0"/>
                <a:cs typeface="Calibri" pitchFamily="34" charset="0"/>
              </a:rPr>
              <a:t/>
            </a:r>
            <a:br>
              <a:rPr lang="en-CA" sz="3200" dirty="0" smtClean="0">
                <a:solidFill>
                  <a:srgbClr val="00FF00"/>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at God’s throne 24-31</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set free from sin 32-48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in the Holy Spirit 48-71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the body of Christ 72-82 </a:t>
            </a:r>
            <a:r>
              <a:rPr lang="en-US" sz="3200" dirty="0" smtClean="0">
                <a:solidFill>
                  <a:schemeClr val="tx1"/>
                </a:solidFill>
                <a:latin typeface="Calibri" pitchFamily="34" charset="0"/>
                <a:cs typeface="Calibri" pitchFamily="34" charset="0"/>
              </a:rPr>
              <a:t/>
            </a:r>
            <a:br>
              <a:rPr lang="en-US"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future glory 83-97</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Three great gifts that include all the others 98-100 </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solidFill>
                  <a:srgbClr val="FF0000"/>
                </a:solidFill>
                <a:latin typeface="Calibri" pitchFamily="34" charset="0"/>
                <a:cs typeface="Calibri" pitchFamily="34" charset="0"/>
              </a:rPr>
              <a:t>Use “search” on your smart-phone</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1400" b="1" dirty="0" smtClean="0">
                <a:latin typeface="+mn-lt"/>
              </a:rPr>
              <a:t/>
            </a:r>
            <a:br>
              <a:rPr lang="en-US" sz="1400" b="1" dirty="0" smtClean="0">
                <a:latin typeface="+mn-lt"/>
              </a:rPr>
            </a:br>
            <a:r>
              <a:rPr lang="en-CA" sz="3200" dirty="0" smtClean="0"/>
              <a:t/>
            </a:r>
            <a:br>
              <a:rPr lang="en-CA" sz="3200" dirty="0" smtClean="0"/>
            </a:br>
            <a:endParaRPr lang="en-CA" sz="3200"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 name="Oval 3"/>
          <p:cNvSpPr/>
          <p:nvPr/>
        </p:nvSpPr>
        <p:spPr>
          <a:xfrm>
            <a:off x="1115616" y="116632"/>
            <a:ext cx="7344816" cy="6669360"/>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Text Box 4"/>
          <p:cNvSpPr txBox="1">
            <a:spLocks noChangeArrowheads="1"/>
          </p:cNvSpPr>
          <p:nvPr/>
        </p:nvSpPr>
        <p:spPr bwMode="auto">
          <a:xfrm>
            <a:off x="-324544" y="725795"/>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6" name="TextBox 5"/>
          <p:cNvSpPr txBox="1">
            <a:spLocks noChangeArrowheads="1"/>
          </p:cNvSpPr>
          <p:nvPr/>
        </p:nvSpPr>
        <p:spPr bwMode="auto">
          <a:xfrm>
            <a:off x="116921" y="5589239"/>
            <a:ext cx="8919575" cy="1280160"/>
          </a:xfrm>
          <a:prstGeom prst="rect">
            <a:avLst/>
          </a:prstGeom>
          <a:solidFill>
            <a:srgbClr val="7030A0"/>
          </a:solidFill>
          <a:ln w="9525">
            <a:noFill/>
            <a:miter lim="800000"/>
            <a:headEnd/>
            <a:tailEnd/>
          </a:ln>
        </p:spPr>
        <p:txBody>
          <a:bodyPr wrap="square">
            <a:spAutoFit/>
          </a:bodyPr>
          <a:lstStyle/>
          <a:p>
            <a:pPr algn="ctr">
              <a:lnSpc>
                <a:spcPts val="3000"/>
              </a:lnSpc>
            </a:pPr>
            <a:r>
              <a:rPr lang="en-CA" sz="2800" b="1" dirty="0" smtClean="0">
                <a:latin typeface="Calibri" pitchFamily="34" charset="0"/>
              </a:rPr>
              <a:t>Lord, thank you that Christ’s death provides </a:t>
            </a:r>
          </a:p>
          <a:p>
            <a:pPr algn="ctr">
              <a:lnSpc>
                <a:spcPts val="3000"/>
              </a:lnSpc>
            </a:pPr>
            <a:r>
              <a:rPr lang="en-CA" sz="2800" b="1" dirty="0" smtClean="0">
                <a:latin typeface="Calibri" pitchFamily="34" charset="0"/>
              </a:rPr>
              <a:t>riches of connection with you, Father, Son and Spirit, </a:t>
            </a:r>
          </a:p>
          <a:p>
            <a:pPr algn="ctr">
              <a:lnSpc>
                <a:spcPts val="3000"/>
              </a:lnSpc>
            </a:pPr>
            <a:r>
              <a:rPr lang="en-CA" sz="2800" b="1" dirty="0" smtClean="0">
                <a:latin typeface="Calibri" pitchFamily="34" charset="0"/>
              </a:rPr>
              <a:t>that no one else can give! </a:t>
            </a:r>
            <a:endParaRPr lang="en-CA" sz="2800" b="1" dirty="0">
              <a:latin typeface="Calibri" pitchFamily="34" charset="0"/>
            </a:endParaRPr>
          </a:p>
        </p:txBody>
      </p:sp>
      <p:sp>
        <p:nvSpPr>
          <p:cNvPr id="8" name="Right Arrow 7"/>
          <p:cNvSpPr/>
          <p:nvPr/>
        </p:nvSpPr>
        <p:spPr>
          <a:xfrm>
            <a:off x="179512" y="1556792"/>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Text Box 3"/>
          <p:cNvSpPr txBox="1">
            <a:spLocks noChangeArrowheads="1"/>
          </p:cNvSpPr>
          <p:nvPr/>
        </p:nvSpPr>
        <p:spPr bwMode="auto">
          <a:xfrm>
            <a:off x="1115616" y="116632"/>
            <a:ext cx="7452990" cy="5509200"/>
          </a:xfrm>
          <a:prstGeom prst="rect">
            <a:avLst/>
          </a:prstGeom>
          <a:noFill/>
          <a:ln w="9525">
            <a:noFill/>
            <a:miter lim="800000"/>
            <a:headEnd/>
            <a:tailEnd/>
          </a:ln>
        </p:spPr>
        <p:txBody>
          <a:bodyPr wrap="square">
            <a:spAutoFit/>
          </a:bodyPr>
          <a:lstStyle/>
          <a:p>
            <a:pPr algn="ctr"/>
            <a:r>
              <a:rPr lang="en-CA" sz="4800" b="1" dirty="0" smtClean="0">
                <a:solidFill>
                  <a:schemeClr val="bg1"/>
                </a:solidFill>
                <a:latin typeface="Calibri" pitchFamily="34" charset="0"/>
              </a:rPr>
              <a:t>in Christ</a:t>
            </a:r>
            <a:r>
              <a:rPr lang="en-US" sz="4800" b="1" dirty="0" smtClean="0">
                <a:solidFill>
                  <a:schemeClr val="bg1"/>
                </a:solidFill>
                <a:latin typeface="Calibri" pitchFamily="34" charset="0"/>
              </a:rPr>
              <a:t>  </a:t>
            </a:r>
          </a:p>
          <a:p>
            <a:pPr algn="ctr"/>
            <a:endParaRPr lang="en-US" sz="1000" b="1" dirty="0" smtClean="0">
              <a:solidFill>
                <a:schemeClr val="bg1"/>
              </a:solidFill>
              <a:latin typeface="Calibri" pitchFamily="34" charset="0"/>
            </a:endParaRPr>
          </a:p>
          <a:p>
            <a:pPr algn="ctr"/>
            <a:r>
              <a:rPr lang="en-US" sz="3200" b="1" dirty="0" smtClean="0">
                <a:solidFill>
                  <a:schemeClr val="bg1"/>
                </a:solidFill>
                <a:latin typeface="Calibri" pitchFamily="34" charset="0"/>
              </a:rPr>
              <a:t>in Christ and Christ in us</a:t>
            </a:r>
          </a:p>
          <a:p>
            <a:pPr algn="ctr"/>
            <a:endParaRPr lang="en-US" sz="1600" b="1" dirty="0" smtClean="0">
              <a:solidFill>
                <a:schemeClr val="bg1"/>
              </a:solidFill>
              <a:latin typeface="Calibri" pitchFamily="34" charset="0"/>
            </a:endParaRPr>
          </a:p>
          <a:p>
            <a:pPr algn="ctr"/>
            <a:r>
              <a:rPr lang="en-US" sz="3200" b="1" dirty="0" smtClean="0">
                <a:latin typeface="Calibri" pitchFamily="34" charset="0"/>
              </a:rPr>
              <a:t>in the Spirit and the Spirit in us, </a:t>
            </a:r>
          </a:p>
          <a:p>
            <a:pPr algn="ctr"/>
            <a:r>
              <a:rPr lang="en-US" sz="3200" b="1" dirty="0" smtClean="0">
                <a:latin typeface="Calibri" pitchFamily="34" charset="0"/>
              </a:rPr>
              <a:t>making us God’s temple  </a:t>
            </a:r>
          </a:p>
          <a:p>
            <a:pPr algn="ctr"/>
            <a:endParaRPr lang="en-US" sz="1600" b="1" dirty="0" smtClean="0">
              <a:solidFill>
                <a:schemeClr val="bg1"/>
              </a:solidFill>
              <a:latin typeface="Calibri" pitchFamily="34" charset="0"/>
            </a:endParaRPr>
          </a:p>
          <a:p>
            <a:pPr algn="ctr"/>
            <a:r>
              <a:rPr lang="en-US" sz="3200" b="1" dirty="0" smtClean="0">
                <a:solidFill>
                  <a:schemeClr val="bg1"/>
                </a:solidFill>
                <a:latin typeface="Calibri" pitchFamily="34" charset="0"/>
              </a:rPr>
              <a:t>in God the Father and the Father in us  </a:t>
            </a:r>
          </a:p>
          <a:p>
            <a:pPr algn="ctr"/>
            <a:endParaRPr lang="en-US" sz="1600" b="1" dirty="0" smtClean="0">
              <a:solidFill>
                <a:schemeClr val="bg1"/>
              </a:solidFill>
              <a:latin typeface="Calibri" pitchFamily="34" charset="0"/>
            </a:endParaRPr>
          </a:p>
          <a:p>
            <a:pPr algn="ctr"/>
            <a:r>
              <a:rPr lang="en-US" sz="3200" b="1" dirty="0" smtClean="0">
                <a:latin typeface="Calibri" pitchFamily="34" charset="0"/>
              </a:rPr>
              <a:t>immersed in the Father, Son and Spirit</a:t>
            </a:r>
          </a:p>
          <a:p>
            <a:pPr algn="ctr"/>
            <a:endParaRPr lang="en-US" sz="1600" b="1" dirty="0" smtClean="0">
              <a:solidFill>
                <a:schemeClr val="bg1"/>
              </a:solidFill>
              <a:latin typeface="Calibri" pitchFamily="34" charset="0"/>
            </a:endParaRPr>
          </a:p>
          <a:p>
            <a:pPr algn="ctr"/>
            <a:r>
              <a:rPr lang="en-US" sz="3200" b="1" dirty="0" smtClean="0">
                <a:solidFill>
                  <a:schemeClr val="bg1"/>
                </a:solidFill>
                <a:latin typeface="Calibri" pitchFamily="34" charset="0"/>
              </a:rPr>
              <a:t>Father, Son and Spirit fellowship</a:t>
            </a:r>
          </a:p>
          <a:p>
            <a:pPr algn="ctr"/>
            <a:r>
              <a:rPr lang="en-US" sz="3200" b="1" dirty="0" smtClean="0">
                <a:solidFill>
                  <a:schemeClr val="bg1"/>
                </a:solidFill>
                <a:latin typeface="Calibri" pitchFamily="34" charset="0"/>
              </a:rPr>
              <a:t>with us and we with them</a:t>
            </a:r>
            <a:endParaRPr lang="en-CA" sz="3200" b="1" dirty="0">
              <a:solidFill>
                <a:schemeClr val="bg1"/>
              </a:solidFill>
              <a:latin typeface="Calibri" pitchFamily="34" charset="0"/>
            </a:endParaRPr>
          </a:p>
        </p:txBody>
      </p:sp>
      <p:sp>
        <p:nvSpPr>
          <p:cNvPr id="7"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15-23</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28" name="Picture 27" descr="lord-jesus-christ-coming-293608.gif"/>
          <p:cNvPicPr>
            <a:picLocks noChangeAspect="1"/>
          </p:cNvPicPr>
          <p:nvPr/>
        </p:nvPicPr>
        <p:blipFill>
          <a:blip r:embed="rId2" cstate="print"/>
          <a:srcRect b="36140"/>
          <a:stretch>
            <a:fillRect/>
          </a:stretch>
        </p:blipFill>
        <p:spPr>
          <a:xfrm>
            <a:off x="251520" y="2211680"/>
            <a:ext cx="3244654" cy="3017520"/>
          </a:xfrm>
          <a:prstGeom prst="star32">
            <a:avLst/>
          </a:prstGeom>
        </p:spPr>
      </p:pic>
      <p:sp>
        <p:nvSpPr>
          <p:cNvPr id="22" name="Rounded Rectangle 21"/>
          <p:cNvSpPr/>
          <p:nvPr/>
        </p:nvSpPr>
        <p:spPr>
          <a:xfrm>
            <a:off x="7308304" y="3040360"/>
            <a:ext cx="1512168" cy="18288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8" name="Oval 17"/>
          <p:cNvSpPr/>
          <p:nvPr/>
        </p:nvSpPr>
        <p:spPr>
          <a:xfrm>
            <a:off x="7596336" y="2132856"/>
            <a:ext cx="936104" cy="86409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Rectangle 22"/>
          <p:cNvSpPr/>
          <p:nvPr/>
        </p:nvSpPr>
        <p:spPr>
          <a:xfrm>
            <a:off x="7662624"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Rectangle 23"/>
          <p:cNvSpPr/>
          <p:nvPr/>
        </p:nvSpPr>
        <p:spPr>
          <a:xfrm>
            <a:off x="8166680"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15" name="Picture 14" descr="angry-face-01s.gif"/>
          <p:cNvPicPr>
            <a:picLocks noChangeAspect="1"/>
          </p:cNvPicPr>
          <p:nvPr/>
        </p:nvPicPr>
        <p:blipFill>
          <a:blip r:embed="rId3" cstate="print"/>
          <a:stretch>
            <a:fillRect/>
          </a:stretch>
        </p:blipFill>
        <p:spPr>
          <a:xfrm>
            <a:off x="35496" y="5949280"/>
            <a:ext cx="864096" cy="864096"/>
          </a:xfrm>
          <a:prstGeom prst="ellipse">
            <a:avLst/>
          </a:prstGeom>
        </p:spPr>
      </p:pic>
      <p:sp>
        <p:nvSpPr>
          <p:cNvPr id="17" name="TextBox 16"/>
          <p:cNvSpPr txBox="1"/>
          <p:nvPr/>
        </p:nvSpPr>
        <p:spPr>
          <a:xfrm>
            <a:off x="35496"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0" name="TextBox 8"/>
          <p:cNvSpPr txBox="1">
            <a:spLocks noChangeArrowheads="1"/>
          </p:cNvSpPr>
          <p:nvPr/>
        </p:nvSpPr>
        <p:spPr bwMode="auto">
          <a:xfrm>
            <a:off x="-365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30" name="TextBox 29"/>
          <p:cNvSpPr txBox="1"/>
          <p:nvPr/>
        </p:nvSpPr>
        <p:spPr>
          <a:xfrm>
            <a:off x="1043608" y="6095037"/>
            <a:ext cx="7056784" cy="646331"/>
          </a:xfrm>
          <a:prstGeom prst="rect">
            <a:avLst/>
          </a:prstGeom>
          <a:noFill/>
        </p:spPr>
        <p:txBody>
          <a:bodyPr wrap="square" rtlCol="0">
            <a:spAutoFit/>
          </a:bodyPr>
          <a:lstStyle/>
          <a:p>
            <a:pPr algn="ctr"/>
            <a:r>
              <a:rPr lang="en-CA" b="1" dirty="0" smtClean="0">
                <a:solidFill>
                  <a:srgbClr val="FF0000"/>
                </a:solidFill>
              </a:rPr>
              <a:t>“In Christ, in him, in whom, in the Beloved” </a:t>
            </a:r>
          </a:p>
          <a:p>
            <a:pPr algn="ctr"/>
            <a:r>
              <a:rPr lang="en-CA" b="1" dirty="0" smtClean="0">
                <a:solidFill>
                  <a:srgbClr val="FF0000"/>
                </a:solidFill>
              </a:rPr>
              <a:t>is stressed more than 160 times in the NT</a:t>
            </a:r>
            <a:endParaRPr lang="en-CA" b="1" dirty="0">
              <a:solidFill>
                <a:srgbClr val="FF0000"/>
              </a:solidFill>
            </a:endParaRPr>
          </a:p>
        </p:txBody>
      </p:sp>
      <p:sp>
        <p:nvSpPr>
          <p:cNvPr id="31" name="TextBox 30"/>
          <p:cNvSpPr txBox="1"/>
          <p:nvPr/>
        </p:nvSpPr>
        <p:spPr>
          <a:xfrm>
            <a:off x="3347864" y="1038788"/>
            <a:ext cx="4039858" cy="6247864"/>
          </a:xfrm>
          <a:prstGeom prst="rect">
            <a:avLst/>
          </a:prstGeom>
          <a:noFill/>
        </p:spPr>
        <p:txBody>
          <a:bodyPr wrap="square" rtlCol="0">
            <a:spAutoFit/>
          </a:bodyPr>
          <a:lstStyle/>
          <a:p>
            <a:pPr algn="ctr"/>
            <a:endParaRPr lang="en-CA" sz="2800" b="1" dirty="0" smtClean="0">
              <a:solidFill>
                <a:schemeClr val="bg1"/>
              </a:solidFill>
              <a:latin typeface="Calibri" pitchFamily="34" charset="0"/>
            </a:endParaRPr>
          </a:p>
          <a:p>
            <a:pPr algn="ctr"/>
            <a:r>
              <a:rPr lang="en-US" sz="2800" b="1" dirty="0" smtClean="0">
                <a:solidFill>
                  <a:schemeClr val="bg1"/>
                </a:solidFill>
                <a:latin typeface="Calibri" pitchFamily="34" charset="0"/>
              </a:rPr>
              <a:t>“To the saints and faithful brothers </a:t>
            </a:r>
            <a:r>
              <a:rPr lang="en-US" sz="2800" b="1" dirty="0" smtClean="0">
                <a:solidFill>
                  <a:srgbClr val="FF0000"/>
                </a:solidFill>
                <a:latin typeface="Calibri" pitchFamily="34" charset="0"/>
              </a:rPr>
              <a:t>in Christ </a:t>
            </a:r>
          </a:p>
          <a:p>
            <a:pPr algn="ctr"/>
            <a:r>
              <a:rPr lang="en-US" sz="2800" b="1" dirty="0" smtClean="0">
                <a:solidFill>
                  <a:schemeClr val="bg1"/>
                </a:solidFill>
                <a:latin typeface="Calibri" pitchFamily="34" charset="0"/>
              </a:rPr>
              <a:t>in Colossae” Col 1:2</a:t>
            </a:r>
          </a:p>
          <a:p>
            <a:pPr algn="ctr"/>
            <a:endParaRPr lang="en-US" sz="800" b="1" dirty="0" smtClean="0">
              <a:solidFill>
                <a:schemeClr val="bg1"/>
              </a:solidFill>
              <a:latin typeface="Calibri" pitchFamily="34" charset="0"/>
            </a:endParaRPr>
          </a:p>
          <a:p>
            <a:pPr algn="ctr"/>
            <a:r>
              <a:rPr lang="en-US" sz="2800" b="1" dirty="0" smtClean="0">
                <a:solidFill>
                  <a:schemeClr val="bg1"/>
                </a:solidFill>
                <a:latin typeface="Calibri" pitchFamily="34" charset="0"/>
              </a:rPr>
              <a:t>“I have been crucified with Christ. It is . . . </a:t>
            </a:r>
          </a:p>
          <a:p>
            <a:pPr algn="ctr"/>
            <a:r>
              <a:rPr lang="en-US" sz="2800" b="1" dirty="0" smtClean="0">
                <a:solidFill>
                  <a:srgbClr val="FF0000"/>
                </a:solidFill>
                <a:latin typeface="Calibri" pitchFamily="34" charset="0"/>
              </a:rPr>
              <a:t>Christ</a:t>
            </a:r>
            <a:r>
              <a:rPr lang="en-US" sz="2800" b="1" dirty="0" smtClean="0">
                <a:solidFill>
                  <a:schemeClr val="bg1"/>
                </a:solidFill>
                <a:latin typeface="Calibri" pitchFamily="34" charset="0"/>
              </a:rPr>
              <a:t> who lives </a:t>
            </a:r>
            <a:r>
              <a:rPr lang="en-US" sz="2800" b="1" dirty="0" smtClean="0">
                <a:solidFill>
                  <a:srgbClr val="FF0000"/>
                </a:solidFill>
                <a:latin typeface="Calibri" pitchFamily="34" charset="0"/>
              </a:rPr>
              <a:t>in me </a:t>
            </a:r>
            <a:r>
              <a:rPr lang="en-US" sz="2800" b="1" dirty="0" smtClean="0">
                <a:solidFill>
                  <a:schemeClr val="bg1"/>
                </a:solidFill>
                <a:latin typeface="Calibri" pitchFamily="34" charset="0"/>
              </a:rPr>
              <a:t>. . .</a:t>
            </a:r>
          </a:p>
          <a:p>
            <a:pPr algn="ctr"/>
            <a:r>
              <a:rPr lang="en-US" sz="2800" b="1" dirty="0" smtClean="0">
                <a:solidFill>
                  <a:schemeClr val="bg1"/>
                </a:solidFill>
                <a:latin typeface="Calibri" pitchFamily="34" charset="0"/>
              </a:rPr>
              <a:t>the Son of God, </a:t>
            </a:r>
          </a:p>
          <a:p>
            <a:pPr algn="ctr"/>
            <a:r>
              <a:rPr lang="en-US" sz="2800" b="1" dirty="0" smtClean="0">
                <a:solidFill>
                  <a:schemeClr val="bg1"/>
                </a:solidFill>
                <a:latin typeface="Calibri" pitchFamily="34" charset="0"/>
              </a:rPr>
              <a:t>who loved me and </a:t>
            </a:r>
          </a:p>
          <a:p>
            <a:pPr algn="ctr"/>
            <a:r>
              <a:rPr lang="en-US" sz="2800" b="1" dirty="0" smtClean="0">
                <a:solidFill>
                  <a:schemeClr val="bg1"/>
                </a:solidFill>
                <a:latin typeface="Calibri" pitchFamily="34" charset="0"/>
              </a:rPr>
              <a:t>gave himself for me”   </a:t>
            </a:r>
          </a:p>
          <a:p>
            <a:pPr algn="ctr"/>
            <a:r>
              <a:rPr lang="en-US" sz="2800" b="1" dirty="0" smtClean="0">
                <a:solidFill>
                  <a:schemeClr val="bg1"/>
                </a:solidFill>
                <a:latin typeface="Calibri" pitchFamily="34" charset="0"/>
              </a:rPr>
              <a:t>Gal 2:20</a:t>
            </a:r>
          </a:p>
          <a:p>
            <a:pPr algn="ctr"/>
            <a:endParaRPr lang="en-US" sz="2800" b="1" dirty="0" smtClean="0">
              <a:solidFill>
                <a:schemeClr val="bg1"/>
              </a:solidFill>
              <a:latin typeface="Calibri" pitchFamily="34" charset="0"/>
            </a:endParaRPr>
          </a:p>
          <a:p>
            <a:pPr algn="ctr"/>
            <a:r>
              <a:rPr lang="en-CA" sz="2800" dirty="0" smtClean="0">
                <a:solidFill>
                  <a:schemeClr val="bg1"/>
                </a:solidFill>
              </a:rPr>
              <a:t/>
            </a:r>
            <a:br>
              <a:rPr lang="en-CA" sz="2800" dirty="0" smtClean="0">
                <a:solidFill>
                  <a:schemeClr val="bg1"/>
                </a:solidFill>
              </a:rPr>
            </a:br>
            <a:endParaRPr lang="en-CA" sz="2800" dirty="0">
              <a:solidFill>
                <a:schemeClr val="bg1"/>
              </a:solidFill>
            </a:endParaRPr>
          </a:p>
        </p:txBody>
      </p:sp>
      <p:pic>
        <p:nvPicPr>
          <p:cNvPr id="25" name="Picture 24" descr="www.fg-a.com valentine 2-jumping-heart.gif"/>
          <p:cNvPicPr>
            <a:picLocks noChangeAspect="1"/>
          </p:cNvPicPr>
          <p:nvPr/>
        </p:nvPicPr>
        <p:blipFill>
          <a:blip r:embed="rId4" cstate="print"/>
          <a:stretch>
            <a:fillRect/>
          </a:stretch>
        </p:blipFill>
        <p:spPr>
          <a:xfrm>
            <a:off x="1259632" y="3247628"/>
            <a:ext cx="1143000" cy="1333500"/>
          </a:xfrm>
          <a:prstGeom prst="rect">
            <a:avLst/>
          </a:prstGeom>
        </p:spPr>
      </p:pic>
      <p:sp>
        <p:nvSpPr>
          <p:cNvPr id="32" name="Title 1"/>
          <p:cNvSpPr txBox="1">
            <a:spLocks/>
          </p:cNvSpPr>
          <p:nvPr/>
        </p:nvSpPr>
        <p:spPr>
          <a:xfrm>
            <a:off x="2051720" y="125760"/>
            <a:ext cx="5206360" cy="1005840"/>
          </a:xfrm>
          <a:prstGeom prst="rect">
            <a:avLst/>
          </a:prstGeom>
          <a:solidFill>
            <a:schemeClr val="tx1"/>
          </a:solid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15-16. in Christ and Christ in us!</a:t>
            </a:r>
          </a:p>
          <a:p>
            <a:pPr marL="0" marR="0" lvl="0" indent="0" algn="ctr" defTabSz="914400" rtl="0" eaLnBrk="0" fontAlgn="base" latinLnBrk="0" hangingPunct="0">
              <a:lnSpc>
                <a:spcPct val="100000"/>
              </a:lnSpc>
              <a:spcBef>
                <a:spcPct val="0"/>
              </a:spcBef>
              <a:spcAft>
                <a:spcPct val="0"/>
              </a:spcAft>
              <a:buClrTx/>
              <a:buSzTx/>
              <a:buFontTx/>
              <a:buNone/>
              <a:tabLst/>
              <a:defRPr/>
            </a:pPr>
            <a:r>
              <a:rPr lang="en-CA" sz="2800" b="1" kern="0" dirty="0" smtClean="0">
                <a:solidFill>
                  <a:srgbClr val="FF0000"/>
                </a:solidFill>
                <a:latin typeface="Calibri" pitchFamily="34" charset="0"/>
                <a:ea typeface="+mj-ea"/>
                <a:cs typeface="+mj-cs"/>
              </a:rPr>
              <a:t>Thank you, Lord!</a:t>
            </a:r>
            <a:endPar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endParaRPr>
          </a:p>
        </p:txBody>
      </p:sp>
      <p:pic>
        <p:nvPicPr>
          <p:cNvPr id="26" name="Picture 25" descr="www.clipartbest.com dc6XLjAMi.gif"/>
          <p:cNvPicPr>
            <a:picLocks noChangeAspect="1"/>
          </p:cNvPicPr>
          <p:nvPr/>
        </p:nvPicPr>
        <p:blipFill>
          <a:blip r:embed="rId5" cstate="print"/>
          <a:stretch>
            <a:fillRect/>
          </a:stretch>
        </p:blipFill>
        <p:spPr>
          <a:xfrm>
            <a:off x="6876256" y="3007216"/>
            <a:ext cx="2341629" cy="1645920"/>
          </a:xfrm>
          <a:prstGeom prst="rect">
            <a:avLst/>
          </a:prstGeom>
        </p:spPr>
      </p:pic>
      <p:pic>
        <p:nvPicPr>
          <p:cNvPr id="29" name="Picture 28" descr="lord-jesus-christ-coming-293608.gif"/>
          <p:cNvPicPr>
            <a:picLocks noChangeAspect="1"/>
          </p:cNvPicPr>
          <p:nvPr/>
        </p:nvPicPr>
        <p:blipFill>
          <a:blip r:embed="rId2" cstate="print"/>
          <a:srcRect b="36140"/>
          <a:stretch>
            <a:fillRect/>
          </a:stretch>
        </p:blipFill>
        <p:spPr>
          <a:xfrm>
            <a:off x="7319317" y="3046080"/>
            <a:ext cx="1501155" cy="1463040"/>
          </a:xfrm>
          <a:prstGeom prst="star32">
            <a:avLst/>
          </a:prstGeom>
        </p:spPr>
      </p:pic>
      <p:sp>
        <p:nvSpPr>
          <p:cNvPr id="34" name="TextBox 33"/>
          <p:cNvSpPr txBox="1"/>
          <p:nvPr/>
        </p:nvSpPr>
        <p:spPr>
          <a:xfrm>
            <a:off x="827584" y="5157192"/>
            <a:ext cx="2088232" cy="461665"/>
          </a:xfrm>
          <a:prstGeom prst="rect">
            <a:avLst/>
          </a:prstGeom>
          <a:noFill/>
        </p:spPr>
        <p:txBody>
          <a:bodyPr wrap="square" rtlCol="0">
            <a:spAutoFit/>
          </a:bodyPr>
          <a:lstStyle/>
          <a:p>
            <a:pPr algn="ctr"/>
            <a:r>
              <a:rPr lang="en-CA" altLang="ko-KR" sz="800" dirty="0" smtClean="0">
                <a:solidFill>
                  <a:schemeClr val="tx1">
                    <a:lumMod val="95000"/>
                  </a:schemeClr>
                </a:solidFill>
              </a:rPr>
              <a:t>Jesus © </a:t>
            </a:r>
            <a:r>
              <a:rPr lang="en-CA" sz="800" dirty="0" smtClean="0">
                <a:solidFill>
                  <a:schemeClr val="tx1">
                    <a:lumMod val="95000"/>
                  </a:schemeClr>
                </a:solidFill>
              </a:rPr>
              <a:t>GospelGifs.com </a:t>
            </a:r>
          </a:p>
          <a:p>
            <a:pPr algn="ctr"/>
            <a:r>
              <a:rPr lang="en-CA" sz="800" dirty="0" smtClean="0">
                <a:solidFill>
                  <a:schemeClr val="tx1">
                    <a:lumMod val="95000"/>
                  </a:schemeClr>
                </a:solidFill>
              </a:rPr>
              <a:t>pulsing heart © clipartbest.com</a:t>
            </a:r>
          </a:p>
          <a:p>
            <a:pPr algn="ctr"/>
            <a:r>
              <a:rPr lang="en-CA" sz="800" dirty="0" smtClean="0">
                <a:solidFill>
                  <a:schemeClr val="tx1">
                    <a:lumMod val="95000"/>
                  </a:schemeClr>
                </a:solidFill>
              </a:rPr>
              <a:t>Jumping heart © www.fg-a.com</a:t>
            </a:r>
            <a:endParaRPr lang="en-CA" sz="800" dirty="0">
              <a:solidFill>
                <a:schemeClr val="tx1">
                  <a:lumMod val="95000"/>
                </a:schemeClr>
              </a:solidFill>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026" name="Oval 2"/>
          <p:cNvSpPr>
            <a:spLocks noChangeArrowheads="1"/>
          </p:cNvSpPr>
          <p:nvPr/>
        </p:nvSpPr>
        <p:spPr bwMode="auto">
          <a:xfrm>
            <a:off x="35496" y="412576"/>
            <a:ext cx="7132320" cy="6309360"/>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18" name="Text Box 5"/>
          <p:cNvSpPr txBox="1">
            <a:spLocks noChangeArrowheads="1"/>
          </p:cNvSpPr>
          <p:nvPr/>
        </p:nvSpPr>
        <p:spPr bwMode="auto">
          <a:xfrm>
            <a:off x="-76200" y="7540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Passover</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Lamb</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sin atoned, wrath turned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eternal life      adopted sons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Holy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intercedes as mediator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old self crucified and buried with Christ                                                         new self raised and alive with Christ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fontAlgn="base">
              <a:lnSpc>
                <a:spcPts val="1200"/>
              </a:lnSpc>
              <a:spcBef>
                <a:spcPct val="0"/>
              </a:spcBef>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one with Christ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seated with Christ                                                                                                                         </a:t>
            </a:r>
            <a:r>
              <a:rPr lang="en-CA" altLang="ko-KR" sz="800" dirty="0" smtClean="0">
                <a:solidFill>
                  <a:schemeClr val="bg1"/>
                </a:solidFill>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hidden with Christ in God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released from law, married to Christ                                                                                                under law of the Spirit</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8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born of the Spirit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given, receive, have Spirit				                     rivers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Spirit power to be ambassadors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sanctifies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fills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resurrection body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married to the Lamb                                   every tear wiped away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loved and saved</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Calibri" pitchFamily="34" charset="0"/>
                <a:ea typeface="Malgun Gothic" pitchFamily="34" charset="-127"/>
                <a:cs typeface="Calibri" pitchFamily="34" charset="0"/>
              </a:rPr>
              <a:t>   i</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3486144" y="2924944"/>
            <a:ext cx="22860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72976" y="3174112"/>
            <a:ext cx="822960" cy="228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987824" y="278092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3923928" y="27946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987824" y="37890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923928" y="3802752"/>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36512"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2020 </a:t>
            </a:r>
            <a:endParaRPr lang="en-CA" sz="1200" dirty="0">
              <a:solidFill>
                <a:schemeClr val="bg1"/>
              </a:solidFill>
              <a:latin typeface="Arial Narrow" pitchFamily="34" charset="0"/>
            </a:endParaRPr>
          </a:p>
        </p:txBody>
      </p:sp>
      <p:pic>
        <p:nvPicPr>
          <p:cNvPr id="19" name="Picture 18" descr="www.fg-a.com valentine 2-jumping-heart.gif"/>
          <p:cNvPicPr>
            <a:picLocks noChangeAspect="1"/>
          </p:cNvPicPr>
          <p:nvPr/>
        </p:nvPicPr>
        <p:blipFill>
          <a:blip r:embed="rId3" cstate="print"/>
          <a:stretch>
            <a:fillRect/>
          </a:stretch>
        </p:blipFill>
        <p:spPr>
          <a:xfrm>
            <a:off x="3059832" y="2852936"/>
            <a:ext cx="1049259" cy="1224136"/>
          </a:xfrm>
          <a:prstGeom prst="rect">
            <a:avLst/>
          </a:prstGeom>
        </p:spPr>
      </p:pic>
      <p:sp>
        <p:nvSpPr>
          <p:cNvPr id="23"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4" name="TextBox 23"/>
          <p:cNvSpPr txBox="1"/>
          <p:nvPr/>
        </p:nvSpPr>
        <p:spPr>
          <a:xfrm>
            <a:off x="2627784" y="404664"/>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21" name="Title 3"/>
          <p:cNvSpPr txBox="1">
            <a:spLocks/>
          </p:cNvSpPr>
          <p:nvPr/>
        </p:nvSpPr>
        <p:spPr>
          <a:xfrm>
            <a:off x="6408868" y="476672"/>
            <a:ext cx="2592288" cy="6209928"/>
          </a:xfrm>
          <a:prstGeom prst="rect">
            <a:avLst/>
          </a:prstGeom>
          <a:noFill/>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Lord, thank you that if you place us in Christ, </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you give us </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all Christ provides </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through </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his death </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for our sin!</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It is finished!</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We believe </a:t>
            </a:r>
            <a:b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and freely receive all Jesus is as Lamb of</a:t>
            </a:r>
            <a:r>
              <a:rPr kumimoji="0" lang="en-CA" sz="2600" b="1" i="0" u="none" strike="noStrike" kern="0" cap="none" spc="0" normalizeH="0" noProof="0" dirty="0" smtClean="0">
                <a:ln>
                  <a:noFill/>
                </a:ln>
                <a:solidFill>
                  <a:schemeClr val="bg1"/>
                </a:solidFill>
                <a:effectLst/>
                <a:uLnTx/>
                <a:uFillTx/>
                <a:latin typeface="Calibri" pitchFamily="34" charset="0"/>
                <a:ea typeface="+mj-ea"/>
                <a:cs typeface="+mj-cs"/>
              </a:rPr>
              <a:t> God and Lord of all</a:t>
            </a:r>
            <a:r>
              <a:rPr kumimoji="0" lang="en-CA" sz="2600" b="1" i="0" u="none" strike="noStrike" kern="0" cap="none" spc="0" normalizeH="0" baseline="0" noProof="0" dirty="0" smtClean="0">
                <a:ln>
                  <a:noFill/>
                </a:ln>
                <a:solidFill>
                  <a:schemeClr val="bg1"/>
                </a:solidFill>
                <a:effectLst/>
                <a:uLnTx/>
                <a:uFillTx/>
                <a:latin typeface="Calibri" pitchFamily="34" charset="0"/>
                <a:ea typeface="+mj-ea"/>
                <a:cs typeface="+mj-cs"/>
              </a:rPr>
              <a:t>!</a:t>
            </a:r>
            <a:endParaRPr kumimoji="0" lang="en-CA" sz="2600" b="1" i="0" u="none" strike="noStrike" kern="0" cap="none" spc="0" normalizeH="0" baseline="0" noProof="0" dirty="0">
              <a:ln>
                <a:noFill/>
              </a:ln>
              <a:solidFill>
                <a:schemeClr val="tx2"/>
              </a:solidFill>
              <a:effectLst/>
              <a:uLnTx/>
              <a:uFillTx/>
              <a:latin typeface="Calibri" pitchFamily="34" charset="0"/>
              <a:ea typeface="+mj-ea"/>
              <a:cs typeface="+mj-cs"/>
            </a:endParaRPr>
          </a:p>
        </p:txBody>
      </p:sp>
      <p:sp>
        <p:nvSpPr>
          <p:cNvPr id="25" name="TextBox 24"/>
          <p:cNvSpPr txBox="1"/>
          <p:nvPr/>
        </p:nvSpPr>
        <p:spPr>
          <a:xfrm>
            <a:off x="-108520" y="6237312"/>
            <a:ext cx="208823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jumping heart © www.fg-a.com</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4" name="Oval 3"/>
          <p:cNvSpPr/>
          <p:nvPr/>
        </p:nvSpPr>
        <p:spPr>
          <a:xfrm>
            <a:off x="1763688" y="980728"/>
            <a:ext cx="2286000" cy="2286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p:cNvSpPr>
            <a:spLocks noGrp="1"/>
          </p:cNvSpPr>
          <p:nvPr>
            <p:ph type="title"/>
          </p:nvPr>
        </p:nvSpPr>
        <p:spPr>
          <a:xfrm>
            <a:off x="1763688" y="1484784"/>
            <a:ext cx="2314600" cy="1143000"/>
          </a:xfrm>
        </p:spPr>
        <p:txBody>
          <a:bodyPr/>
          <a:lstStyle/>
          <a:p>
            <a:r>
              <a:rPr lang="en-CA" b="1" dirty="0" smtClean="0">
                <a:solidFill>
                  <a:schemeClr val="bg1"/>
                </a:solidFill>
                <a:latin typeface="Calibri" pitchFamily="34" charset="0"/>
                <a:cs typeface="Calibri" pitchFamily="34" charset="0"/>
              </a:rPr>
              <a:t>Abba</a:t>
            </a:r>
            <a:endParaRPr lang="en-CA" b="1" dirty="0">
              <a:solidFill>
                <a:schemeClr val="bg1"/>
              </a:solidFill>
              <a:latin typeface="Calibri" pitchFamily="34" charset="0"/>
              <a:cs typeface="Calibri" pitchFamily="34" charset="0"/>
            </a:endParaRPr>
          </a:p>
        </p:txBody>
      </p:sp>
      <p:sp>
        <p:nvSpPr>
          <p:cNvPr id="5" name="Oval 4"/>
          <p:cNvSpPr/>
          <p:nvPr/>
        </p:nvSpPr>
        <p:spPr>
          <a:xfrm>
            <a:off x="1763688" y="4167336"/>
            <a:ext cx="2286000" cy="2286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Title 1"/>
          <p:cNvSpPr txBox="1">
            <a:spLocks/>
          </p:cNvSpPr>
          <p:nvPr/>
        </p:nvSpPr>
        <p:spPr bwMode="auto">
          <a:xfrm>
            <a:off x="1691680" y="4734272"/>
            <a:ext cx="2314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44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Son</a:t>
            </a:r>
            <a:endParaRPr kumimoji="0" lang="en-CA" sz="4400" b="1" i="0" u="none" strike="noStrike" kern="0" cap="none" spc="0" normalizeH="0" baseline="0" noProof="0" dirty="0">
              <a:ln>
                <a:noFill/>
              </a:ln>
              <a:solidFill>
                <a:schemeClr val="bg1"/>
              </a:solidFill>
              <a:effectLst/>
              <a:uLnTx/>
              <a:uFillTx/>
              <a:latin typeface="Calibri" pitchFamily="34" charset="0"/>
              <a:ea typeface="+mj-ea"/>
              <a:cs typeface="Calibri" pitchFamily="34" charset="0"/>
            </a:endParaRPr>
          </a:p>
        </p:txBody>
      </p:sp>
      <p:sp>
        <p:nvSpPr>
          <p:cNvPr id="7" name="Smiley Face 6"/>
          <p:cNvSpPr/>
          <p:nvPr/>
        </p:nvSpPr>
        <p:spPr>
          <a:xfrm>
            <a:off x="2987824" y="5877272"/>
            <a:ext cx="431800" cy="431800"/>
          </a:xfrm>
          <a:prstGeom prst="smileyFace">
            <a:avLst/>
          </a:prstGeom>
          <a:solidFill>
            <a:srgbClr val="66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8" name="Smiley Face 7"/>
          <p:cNvSpPr/>
          <p:nvPr/>
        </p:nvSpPr>
        <p:spPr>
          <a:xfrm>
            <a:off x="3491880" y="4941168"/>
            <a:ext cx="431800" cy="431800"/>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0" name="Smiley Face 9"/>
          <p:cNvSpPr/>
          <p:nvPr/>
        </p:nvSpPr>
        <p:spPr>
          <a:xfrm>
            <a:off x="3419872" y="5515892"/>
            <a:ext cx="431800" cy="433388"/>
          </a:xfrm>
          <a:prstGeom prst="smileyFace">
            <a:avLst/>
          </a:prstGeom>
          <a:solidFill>
            <a:srgbClr val="00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1" name="Smiley Face 10"/>
          <p:cNvSpPr/>
          <p:nvPr/>
        </p:nvSpPr>
        <p:spPr>
          <a:xfrm>
            <a:off x="1907704" y="5517232"/>
            <a:ext cx="431800" cy="431800"/>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2" name="Smiley Face 11"/>
          <p:cNvSpPr/>
          <p:nvPr/>
        </p:nvSpPr>
        <p:spPr>
          <a:xfrm>
            <a:off x="2339752" y="5877272"/>
            <a:ext cx="431800" cy="431800"/>
          </a:xfrm>
          <a:prstGeom prst="smileyFace">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3" name="Smiley Face 12"/>
          <p:cNvSpPr/>
          <p:nvPr/>
        </p:nvSpPr>
        <p:spPr>
          <a:xfrm>
            <a:off x="2627784" y="4221088"/>
            <a:ext cx="431800" cy="431800"/>
          </a:xfrm>
          <a:prstGeom prst="smileyFace">
            <a:avLst/>
          </a:prstGeom>
          <a:solidFill>
            <a:schemeClr val="tx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5" name="Smiley Face 14"/>
          <p:cNvSpPr/>
          <p:nvPr/>
        </p:nvSpPr>
        <p:spPr>
          <a:xfrm>
            <a:off x="3203848" y="4437112"/>
            <a:ext cx="433388" cy="431800"/>
          </a:xfrm>
          <a:prstGeom prst="smileyFace">
            <a:avLst/>
          </a:prstGeom>
          <a:solidFill>
            <a:srgbClr val="FF00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6" name="Smiley Face 15"/>
          <p:cNvSpPr/>
          <p:nvPr/>
        </p:nvSpPr>
        <p:spPr>
          <a:xfrm>
            <a:off x="2123728" y="4437360"/>
            <a:ext cx="431800" cy="431800"/>
          </a:xfrm>
          <a:prstGeom prst="smileyFac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7" name="Smiley Face 16"/>
          <p:cNvSpPr/>
          <p:nvPr/>
        </p:nvSpPr>
        <p:spPr>
          <a:xfrm>
            <a:off x="1835696" y="4941416"/>
            <a:ext cx="431800" cy="431800"/>
          </a:xfrm>
          <a:prstGeom prst="smileyFace">
            <a:avLst/>
          </a:prstGeom>
          <a:solidFill>
            <a:schemeClr val="accent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21" name="Straight Arrow Connector 20"/>
          <p:cNvCxnSpPr/>
          <p:nvPr/>
        </p:nvCxnSpPr>
        <p:spPr>
          <a:xfrm rot="300000" flipH="1" flipV="1">
            <a:off x="2875550" y="3358739"/>
            <a:ext cx="72008" cy="731520"/>
          </a:xfrm>
          <a:prstGeom prst="straightConnector1">
            <a:avLst/>
          </a:prstGeom>
          <a:ln w="7620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4572000" y="980728"/>
            <a:ext cx="4176464" cy="4832092"/>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Thank you, Father, </a:t>
            </a:r>
          </a:p>
          <a:p>
            <a:pPr algn="ctr"/>
            <a:r>
              <a:rPr lang="en-CA" sz="2800" b="1" dirty="0" smtClean="0">
                <a:solidFill>
                  <a:schemeClr val="bg1"/>
                </a:solidFill>
                <a:latin typeface="Calibri" pitchFamily="34" charset="0"/>
                <a:cs typeface="Calibri" pitchFamily="34" charset="0"/>
              </a:rPr>
              <a:t>that if we are in your Son, you relate to us as you relate to your Son;</a:t>
            </a:r>
          </a:p>
          <a:p>
            <a:pPr algn="ctr"/>
            <a:r>
              <a:rPr lang="en-CA" sz="2800" b="1" dirty="0" smtClean="0">
                <a:solidFill>
                  <a:schemeClr val="bg1"/>
                </a:solidFill>
                <a:latin typeface="Calibri" pitchFamily="34" charset="0"/>
                <a:cs typeface="Calibri" pitchFamily="34" charset="0"/>
              </a:rPr>
              <a:t>you love us</a:t>
            </a:r>
          </a:p>
          <a:p>
            <a:pPr algn="ctr"/>
            <a:r>
              <a:rPr lang="en-CA" sz="2800" b="1" dirty="0" smtClean="0">
                <a:solidFill>
                  <a:schemeClr val="bg1"/>
                </a:solidFill>
                <a:latin typeface="Calibri" pitchFamily="34" charset="0"/>
                <a:cs typeface="Calibri" pitchFamily="34" charset="0"/>
              </a:rPr>
              <a:t>as you love your Son, </a:t>
            </a:r>
          </a:p>
          <a:p>
            <a:pPr algn="ctr"/>
            <a:r>
              <a:rPr lang="en-CA" sz="2800" b="1" dirty="0" smtClean="0">
                <a:solidFill>
                  <a:schemeClr val="bg1"/>
                </a:solidFill>
                <a:latin typeface="Calibri" pitchFamily="34" charset="0"/>
                <a:cs typeface="Calibri" pitchFamily="34" charset="0"/>
              </a:rPr>
              <a:t>you fellowship with us </a:t>
            </a:r>
          </a:p>
          <a:p>
            <a:pPr algn="ctr"/>
            <a:r>
              <a:rPr lang="en-CA" sz="2800" b="1" dirty="0" smtClean="0">
                <a:solidFill>
                  <a:schemeClr val="bg1"/>
                </a:solidFill>
                <a:latin typeface="Calibri" pitchFamily="34" charset="0"/>
                <a:cs typeface="Calibri" pitchFamily="34" charset="0"/>
              </a:rPr>
              <a:t>as you fellowship with your Son, you will raise us </a:t>
            </a:r>
          </a:p>
          <a:p>
            <a:pPr algn="ctr"/>
            <a:r>
              <a:rPr lang="en-CA" sz="2800" b="1" dirty="0" smtClean="0">
                <a:solidFill>
                  <a:schemeClr val="bg1"/>
                </a:solidFill>
                <a:latin typeface="Calibri" pitchFamily="34" charset="0"/>
                <a:cs typeface="Calibri" pitchFamily="34" charset="0"/>
              </a:rPr>
              <a:t>as you raised your Son!</a:t>
            </a:r>
          </a:p>
          <a:p>
            <a:pPr algn="ctr"/>
            <a:r>
              <a:rPr lang="en-CA" sz="2800" b="1" dirty="0" smtClean="0">
                <a:solidFill>
                  <a:schemeClr val="bg1"/>
                </a:solidFill>
                <a:latin typeface="Calibri" pitchFamily="34" charset="0"/>
                <a:cs typeface="Calibri" pitchFamily="34" charset="0"/>
              </a:rPr>
              <a:t>All praise to you!</a:t>
            </a:r>
            <a:endParaRPr lang="en-CA" sz="28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1" name="Rectangle 10"/>
          <p:cNvSpPr/>
          <p:nvPr/>
        </p:nvSpPr>
        <p:spPr>
          <a:xfrm>
            <a:off x="4422304" y="292494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3812704" y="3212976"/>
            <a:ext cx="1581912"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1983904" y="476672"/>
            <a:ext cx="4915810" cy="2926080"/>
          </a:xfrm>
          <a:prstGeom prst="rect">
            <a:avLst/>
          </a:prstGeom>
        </p:spPr>
      </p:pic>
      <p:pic>
        <p:nvPicPr>
          <p:cNvPr id="7" name="Picture 6" descr="egyptian.gif"/>
          <p:cNvPicPr>
            <a:picLocks noChangeAspect="1"/>
          </p:cNvPicPr>
          <p:nvPr/>
        </p:nvPicPr>
        <p:blipFill>
          <a:blip r:embed="rId3" cstate="print"/>
          <a:stretch>
            <a:fillRect/>
          </a:stretch>
        </p:blipFill>
        <p:spPr>
          <a:xfrm rot="7200000">
            <a:off x="3601966" y="3025889"/>
            <a:ext cx="4915810" cy="292608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721645" y="2953881"/>
            <a:ext cx="4915810" cy="2926080"/>
          </a:xfrm>
          <a:prstGeom prst="rect">
            <a:avLst/>
          </a:prstGeom>
        </p:spPr>
      </p:pic>
      <p:sp>
        <p:nvSpPr>
          <p:cNvPr id="21" name="TextBox 20"/>
          <p:cNvSpPr txBox="1"/>
          <p:nvPr/>
        </p:nvSpPr>
        <p:spPr>
          <a:xfrm>
            <a:off x="1475656" y="2462699"/>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sp>
        <p:nvSpPr>
          <p:cNvPr id="24" name="WordArt 2"/>
          <p:cNvSpPr>
            <a:spLocks noChangeArrowheads="1" noChangeShapeType="1" noTextEdit="1"/>
          </p:cNvSpPr>
          <p:nvPr/>
        </p:nvSpPr>
        <p:spPr bwMode="auto">
          <a:xfrm>
            <a:off x="2555776" y="620688"/>
            <a:ext cx="4058344" cy="2374776"/>
          </a:xfrm>
          <a:prstGeom prst="rect">
            <a:avLst/>
          </a:prstGeom>
        </p:spPr>
        <p:txBody>
          <a:bodyPr wrap="none" fromWordArt="1">
            <a:prstTxWarp prst="textArchUp">
              <a:avLst>
                <a:gd name="adj" fmla="val 11999963"/>
              </a:avLst>
            </a:prstTxWarp>
          </a:bodyPr>
          <a:lstStyle/>
          <a:p>
            <a:pPr algn="ctr" rtl="0"/>
            <a:r>
              <a:rPr lang="en-CA" sz="3200" kern="10" spc="0" dirty="0" smtClean="0">
                <a:ln w="9525">
                  <a:solidFill>
                    <a:srgbClr val="000000"/>
                  </a:solidFill>
                  <a:round/>
                  <a:headEnd/>
                  <a:tailEnd/>
                </a:ln>
                <a:solidFill>
                  <a:srgbClr val="FFC000"/>
                </a:solidFill>
                <a:effectLst/>
              </a:rPr>
              <a:t> THE LORD</a:t>
            </a:r>
            <a:endParaRPr lang="en-CA" sz="3200" kern="10" spc="0" dirty="0">
              <a:ln w="9525">
                <a:solidFill>
                  <a:srgbClr val="000000"/>
                </a:solidFill>
                <a:round/>
                <a:headEnd/>
                <a:tailEnd/>
              </a:ln>
              <a:solidFill>
                <a:srgbClr val="FFC000"/>
              </a:solidFill>
              <a:effectLst/>
            </a:endParaRPr>
          </a:p>
        </p:txBody>
      </p:sp>
      <p:pic>
        <p:nvPicPr>
          <p:cNvPr id="25" name="Picture 24" descr="egyptian.gif"/>
          <p:cNvPicPr>
            <a:picLocks noChangeAspect="1"/>
          </p:cNvPicPr>
          <p:nvPr/>
        </p:nvPicPr>
        <p:blipFill>
          <a:blip r:embed="rId3" cstate="print"/>
          <a:stretch>
            <a:fillRect/>
          </a:stretch>
        </p:blipFill>
        <p:spPr>
          <a:xfrm rot="14400000" flipH="1">
            <a:off x="3066971" y="3546939"/>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2994965" y="4123003"/>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2490907" y="3762962"/>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3499019" y="4483043"/>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2922956" y="4699066"/>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2418900" y="4339027"/>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3571027" y="3906979"/>
            <a:ext cx="921716" cy="548640"/>
          </a:xfrm>
          <a:prstGeom prst="rect">
            <a:avLst/>
          </a:prstGeom>
        </p:spPr>
      </p:pic>
      <p:sp>
        <p:nvSpPr>
          <p:cNvPr id="18" name="TextBox 17"/>
          <p:cNvSpPr txBox="1"/>
          <p:nvPr/>
        </p:nvSpPr>
        <p:spPr>
          <a:xfrm>
            <a:off x="251520" y="5949280"/>
            <a:ext cx="8640960" cy="830997"/>
          </a:xfrm>
          <a:prstGeom prst="rect">
            <a:avLst/>
          </a:prstGeom>
          <a:noFill/>
        </p:spPr>
        <p:txBody>
          <a:bodyPr wrap="square" rtlCol="0">
            <a:spAutoFit/>
          </a:bodyPr>
          <a:lstStyle/>
          <a:p>
            <a:pPr algn="ctr"/>
            <a:r>
              <a:rPr lang="en-CA" sz="2400" b="1" dirty="0" smtClean="0">
                <a:solidFill>
                  <a:schemeClr val="bg1"/>
                </a:solidFill>
              </a:rPr>
              <a:t>If we are in Christ, Abba relates to us as his sons </a:t>
            </a:r>
          </a:p>
          <a:p>
            <a:pPr algn="ctr"/>
            <a:r>
              <a:rPr lang="en-CA" sz="2400" b="1" dirty="0" smtClean="0">
                <a:solidFill>
                  <a:schemeClr val="bg1"/>
                </a:solidFill>
              </a:rPr>
              <a:t>and daughters in his Son</a:t>
            </a:r>
            <a:endParaRPr lang="en-CA" sz="2400" b="1" dirty="0">
              <a:solidFill>
                <a:schemeClr val="bg1"/>
              </a:solidFill>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1" name="Rectangle 10"/>
          <p:cNvSpPr/>
          <p:nvPr/>
        </p:nvSpPr>
        <p:spPr>
          <a:xfrm>
            <a:off x="4422304" y="292494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3812704" y="3212976"/>
            <a:ext cx="1581912"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1983904" y="476672"/>
            <a:ext cx="4915810" cy="2926080"/>
          </a:xfrm>
          <a:prstGeom prst="rect">
            <a:avLst/>
          </a:prstGeom>
        </p:spPr>
      </p:pic>
      <p:pic>
        <p:nvPicPr>
          <p:cNvPr id="7" name="Picture 6" descr="egyptian.gif"/>
          <p:cNvPicPr>
            <a:picLocks noChangeAspect="1"/>
          </p:cNvPicPr>
          <p:nvPr/>
        </p:nvPicPr>
        <p:blipFill>
          <a:blip r:embed="rId3" cstate="print"/>
          <a:stretch>
            <a:fillRect/>
          </a:stretch>
        </p:blipFill>
        <p:spPr>
          <a:xfrm rot="7200000">
            <a:off x="3601966" y="3025889"/>
            <a:ext cx="4915810" cy="292608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721645" y="2953881"/>
            <a:ext cx="4915810" cy="2926080"/>
          </a:xfrm>
          <a:prstGeom prst="rect">
            <a:avLst/>
          </a:prstGeom>
        </p:spPr>
      </p:pic>
      <p:sp>
        <p:nvSpPr>
          <p:cNvPr id="21" name="TextBox 20"/>
          <p:cNvSpPr txBox="1"/>
          <p:nvPr/>
        </p:nvSpPr>
        <p:spPr>
          <a:xfrm>
            <a:off x="1475656" y="2462699"/>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sp>
        <p:nvSpPr>
          <p:cNvPr id="24" name="WordArt 2"/>
          <p:cNvSpPr>
            <a:spLocks noChangeArrowheads="1" noChangeShapeType="1" noTextEdit="1"/>
          </p:cNvSpPr>
          <p:nvPr/>
        </p:nvSpPr>
        <p:spPr bwMode="auto">
          <a:xfrm>
            <a:off x="2555776" y="620688"/>
            <a:ext cx="4058344" cy="2374776"/>
          </a:xfrm>
          <a:prstGeom prst="rect">
            <a:avLst/>
          </a:prstGeom>
        </p:spPr>
        <p:txBody>
          <a:bodyPr wrap="none" fromWordArt="1">
            <a:prstTxWarp prst="textArchUp">
              <a:avLst>
                <a:gd name="adj" fmla="val 11999963"/>
              </a:avLst>
            </a:prstTxWarp>
          </a:bodyPr>
          <a:lstStyle/>
          <a:p>
            <a:pPr algn="ctr" rtl="0"/>
            <a:r>
              <a:rPr lang="en-CA" sz="3200" kern="10" spc="0" dirty="0" smtClean="0">
                <a:ln w="9525">
                  <a:solidFill>
                    <a:srgbClr val="000000"/>
                  </a:solidFill>
                  <a:round/>
                  <a:headEnd/>
                  <a:tailEnd/>
                </a:ln>
                <a:solidFill>
                  <a:srgbClr val="FFC000"/>
                </a:solidFill>
                <a:effectLst/>
              </a:rPr>
              <a:t> THE LORD</a:t>
            </a:r>
            <a:endParaRPr lang="en-CA" sz="3200" kern="10" spc="0" dirty="0">
              <a:ln w="9525">
                <a:solidFill>
                  <a:srgbClr val="000000"/>
                </a:solidFill>
                <a:round/>
                <a:headEnd/>
                <a:tailEnd/>
              </a:ln>
              <a:solidFill>
                <a:srgbClr val="FFC000"/>
              </a:solidFill>
              <a:effectLst/>
            </a:endParaRPr>
          </a:p>
        </p:txBody>
      </p:sp>
      <p:pic>
        <p:nvPicPr>
          <p:cNvPr id="25" name="Picture 24" descr="egyptian.gif"/>
          <p:cNvPicPr>
            <a:picLocks noChangeAspect="1"/>
          </p:cNvPicPr>
          <p:nvPr/>
        </p:nvPicPr>
        <p:blipFill>
          <a:blip r:embed="rId3" cstate="print"/>
          <a:stretch>
            <a:fillRect/>
          </a:stretch>
        </p:blipFill>
        <p:spPr>
          <a:xfrm rot="14400000" flipH="1">
            <a:off x="3066971" y="3546939"/>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2994965" y="4123003"/>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2490907" y="3762962"/>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3499019" y="4483043"/>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2922956" y="4699066"/>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2418900" y="4339027"/>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3571027" y="3906979"/>
            <a:ext cx="921716" cy="548640"/>
          </a:xfrm>
          <a:prstGeom prst="rect">
            <a:avLst/>
          </a:prstGeom>
        </p:spPr>
      </p:pic>
      <p:sp>
        <p:nvSpPr>
          <p:cNvPr id="19" name="TextBox 18"/>
          <p:cNvSpPr txBox="1"/>
          <p:nvPr/>
        </p:nvSpPr>
        <p:spPr>
          <a:xfrm>
            <a:off x="35496" y="5949280"/>
            <a:ext cx="9036496" cy="830997"/>
          </a:xfrm>
          <a:prstGeom prst="rect">
            <a:avLst/>
          </a:prstGeom>
          <a:noFill/>
        </p:spPr>
        <p:txBody>
          <a:bodyPr wrap="square" rtlCol="0">
            <a:spAutoFit/>
          </a:bodyPr>
          <a:lstStyle/>
          <a:p>
            <a:pPr algn="ctr"/>
            <a:r>
              <a:rPr lang="en-CA" sz="2400" b="1" dirty="0" smtClean="0">
                <a:solidFill>
                  <a:schemeClr val="bg1"/>
                </a:solidFill>
              </a:rPr>
              <a:t>If we are in Christ, he works in us so we relate to the Father and the Spirit like he does, as his brothers and sisters</a:t>
            </a:r>
            <a:endParaRPr lang="en-CA" sz="2400" b="1" dirty="0">
              <a:solidFill>
                <a:schemeClr val="bg1"/>
              </a:solidFill>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0033CC"/>
        </a:solidFill>
        <a:effectLst/>
      </p:bgPr>
    </p:bg>
    <p:spTree>
      <p:nvGrpSpPr>
        <p:cNvPr id="1" name=""/>
        <p:cNvGrpSpPr/>
        <p:nvPr/>
      </p:nvGrpSpPr>
      <p:grpSpPr>
        <a:xfrm>
          <a:off x="0" y="0"/>
          <a:ext cx="0" cy="0"/>
          <a:chOff x="0" y="0"/>
          <a:chExt cx="0" cy="0"/>
        </a:xfrm>
      </p:grpSpPr>
      <p:pic>
        <p:nvPicPr>
          <p:cNvPr id="42" name="Picture 41" descr="Jesus coming in circle.jpg"/>
          <p:cNvPicPr>
            <a:picLocks noChangeAspect="1"/>
          </p:cNvPicPr>
          <p:nvPr/>
        </p:nvPicPr>
        <p:blipFill>
          <a:blip r:embed="rId3" cstate="print"/>
          <a:stretch>
            <a:fillRect/>
          </a:stretch>
        </p:blipFill>
        <p:spPr>
          <a:xfrm>
            <a:off x="5013136" y="1319762"/>
            <a:ext cx="4023360" cy="3981446"/>
          </a:xfrm>
          <a:prstGeom prst="ellipse">
            <a:avLst/>
          </a:prstGeom>
        </p:spPr>
      </p:pic>
      <p:sp>
        <p:nvSpPr>
          <p:cNvPr id="11" name="Rectangle 10"/>
          <p:cNvSpPr/>
          <p:nvPr/>
        </p:nvSpPr>
        <p:spPr>
          <a:xfrm>
            <a:off x="2699792" y="292494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051720" y="3068960"/>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4" cstate="print"/>
          <a:stretch>
            <a:fillRect/>
          </a:stretch>
        </p:blipFill>
        <p:spPr>
          <a:xfrm>
            <a:off x="683568" y="764704"/>
            <a:ext cx="4301334" cy="2560320"/>
          </a:xfrm>
          <a:prstGeom prst="rect">
            <a:avLst/>
          </a:prstGeom>
        </p:spPr>
      </p:pic>
      <p:pic>
        <p:nvPicPr>
          <p:cNvPr id="7" name="Picture 6" descr="egyptian.gif"/>
          <p:cNvPicPr>
            <a:picLocks noChangeAspect="1"/>
          </p:cNvPicPr>
          <p:nvPr/>
        </p:nvPicPr>
        <p:blipFill>
          <a:blip r:embed="rId4" cstate="print"/>
          <a:stretch>
            <a:fillRect/>
          </a:stretch>
        </p:blipFill>
        <p:spPr>
          <a:xfrm rot="7200000">
            <a:off x="1965540" y="3067277"/>
            <a:ext cx="4301334" cy="256032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579258" y="2995269"/>
            <a:ext cx="4301334" cy="2560320"/>
          </a:xfrm>
          <a:prstGeom prst="rect">
            <a:avLst/>
          </a:prstGeom>
        </p:spPr>
      </p:pic>
      <p:sp>
        <p:nvSpPr>
          <p:cNvPr id="21" name="TextBox 20"/>
          <p:cNvSpPr txBox="1"/>
          <p:nvPr/>
        </p:nvSpPr>
        <p:spPr>
          <a:xfrm>
            <a:off x="1835696" y="5157192"/>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pic>
        <p:nvPicPr>
          <p:cNvPr id="25" name="Picture 24" descr="egyptian.gif"/>
          <p:cNvPicPr>
            <a:picLocks noChangeAspect="1"/>
          </p:cNvPicPr>
          <p:nvPr/>
        </p:nvPicPr>
        <p:blipFill>
          <a:blip r:embed="rId4" cstate="print"/>
          <a:stretch>
            <a:fillRect/>
          </a:stretch>
        </p:blipFill>
        <p:spPr>
          <a:xfrm rot="14400000" flipH="1">
            <a:off x="1194764" y="3402923"/>
            <a:ext cx="921716" cy="548640"/>
          </a:xfrm>
          <a:prstGeom prst="rect">
            <a:avLst/>
          </a:prstGeom>
        </p:spPr>
      </p:pic>
      <p:pic>
        <p:nvPicPr>
          <p:cNvPr id="26" name="Picture 25" descr="egyptian.gif"/>
          <p:cNvPicPr>
            <a:picLocks noChangeAspect="1"/>
          </p:cNvPicPr>
          <p:nvPr/>
        </p:nvPicPr>
        <p:blipFill>
          <a:blip r:embed="rId4" cstate="print"/>
          <a:stretch>
            <a:fillRect/>
          </a:stretch>
        </p:blipFill>
        <p:spPr>
          <a:xfrm rot="14400000" flipH="1">
            <a:off x="1194764" y="3906979"/>
            <a:ext cx="921716" cy="548640"/>
          </a:xfrm>
          <a:prstGeom prst="rect">
            <a:avLst/>
          </a:prstGeom>
        </p:spPr>
      </p:pic>
      <p:pic>
        <p:nvPicPr>
          <p:cNvPr id="27" name="Picture 26" descr="egyptian.gif"/>
          <p:cNvPicPr>
            <a:picLocks noChangeAspect="1"/>
          </p:cNvPicPr>
          <p:nvPr/>
        </p:nvPicPr>
        <p:blipFill>
          <a:blip r:embed="rId4" cstate="print"/>
          <a:stretch>
            <a:fillRect/>
          </a:stretch>
        </p:blipFill>
        <p:spPr>
          <a:xfrm rot="14400000" flipH="1">
            <a:off x="762716" y="3618947"/>
            <a:ext cx="921716" cy="548640"/>
          </a:xfrm>
          <a:prstGeom prst="rect">
            <a:avLst/>
          </a:prstGeom>
        </p:spPr>
      </p:pic>
      <p:pic>
        <p:nvPicPr>
          <p:cNvPr id="28" name="Picture 27" descr="egyptian.gif"/>
          <p:cNvPicPr>
            <a:picLocks noChangeAspect="1"/>
          </p:cNvPicPr>
          <p:nvPr/>
        </p:nvPicPr>
        <p:blipFill>
          <a:blip r:embed="rId4" cstate="print"/>
          <a:stretch>
            <a:fillRect/>
          </a:stretch>
        </p:blipFill>
        <p:spPr>
          <a:xfrm rot="14400000" flipH="1">
            <a:off x="1626812" y="4195011"/>
            <a:ext cx="921716" cy="548640"/>
          </a:xfrm>
          <a:prstGeom prst="rect">
            <a:avLst/>
          </a:prstGeom>
        </p:spPr>
      </p:pic>
      <p:pic>
        <p:nvPicPr>
          <p:cNvPr id="29" name="Picture 28" descr="egyptian.gif"/>
          <p:cNvPicPr>
            <a:picLocks noChangeAspect="1"/>
          </p:cNvPicPr>
          <p:nvPr/>
        </p:nvPicPr>
        <p:blipFill>
          <a:blip r:embed="rId4" cstate="print"/>
          <a:stretch>
            <a:fillRect/>
          </a:stretch>
        </p:blipFill>
        <p:spPr>
          <a:xfrm rot="14400000" flipH="1">
            <a:off x="1194764" y="4411035"/>
            <a:ext cx="921716" cy="548640"/>
          </a:xfrm>
          <a:prstGeom prst="rect">
            <a:avLst/>
          </a:prstGeom>
        </p:spPr>
      </p:pic>
      <p:pic>
        <p:nvPicPr>
          <p:cNvPr id="30" name="Picture 29" descr="egyptian.gif"/>
          <p:cNvPicPr>
            <a:picLocks noChangeAspect="1"/>
          </p:cNvPicPr>
          <p:nvPr/>
        </p:nvPicPr>
        <p:blipFill>
          <a:blip r:embed="rId4" cstate="print"/>
          <a:stretch>
            <a:fillRect/>
          </a:stretch>
        </p:blipFill>
        <p:spPr>
          <a:xfrm rot="14400000" flipH="1">
            <a:off x="762716" y="4195011"/>
            <a:ext cx="921716" cy="548640"/>
          </a:xfrm>
          <a:prstGeom prst="rect">
            <a:avLst/>
          </a:prstGeom>
        </p:spPr>
      </p:pic>
      <p:pic>
        <p:nvPicPr>
          <p:cNvPr id="31" name="Picture 30" descr="egyptian.gif"/>
          <p:cNvPicPr>
            <a:picLocks noChangeAspect="1"/>
          </p:cNvPicPr>
          <p:nvPr/>
        </p:nvPicPr>
        <p:blipFill>
          <a:blip r:embed="rId4" cstate="print"/>
          <a:stretch>
            <a:fillRect/>
          </a:stretch>
        </p:blipFill>
        <p:spPr>
          <a:xfrm rot="14400000" flipH="1">
            <a:off x="1626812" y="3618947"/>
            <a:ext cx="921716" cy="548640"/>
          </a:xfrm>
          <a:prstGeom prst="rect">
            <a:avLst/>
          </a:prstGeom>
        </p:spPr>
      </p:pic>
      <p:sp>
        <p:nvSpPr>
          <p:cNvPr id="18" name="WordArt 2"/>
          <p:cNvSpPr>
            <a:spLocks noChangeArrowheads="1" noChangeShapeType="1" noTextEdit="1"/>
          </p:cNvSpPr>
          <p:nvPr/>
        </p:nvSpPr>
        <p:spPr bwMode="auto">
          <a:xfrm>
            <a:off x="899592" y="620688"/>
            <a:ext cx="4058344" cy="2374776"/>
          </a:xfrm>
          <a:prstGeom prst="rect">
            <a:avLst/>
          </a:prstGeom>
        </p:spPr>
        <p:txBody>
          <a:bodyPr wrap="none" fromWordArt="1">
            <a:prstTxWarp prst="textArchUp">
              <a:avLst>
                <a:gd name="adj" fmla="val 11999963"/>
              </a:avLst>
            </a:prstTxWarp>
          </a:bodyPr>
          <a:lstStyle/>
          <a:p>
            <a:pPr algn="ctr" rtl="0"/>
            <a:r>
              <a:rPr lang="en-CA" sz="3200" kern="10" spc="0" dirty="0" smtClean="0">
                <a:ln w="9525">
                  <a:solidFill>
                    <a:srgbClr val="000000"/>
                  </a:solidFill>
                  <a:round/>
                  <a:headEnd/>
                  <a:tailEnd/>
                </a:ln>
                <a:solidFill>
                  <a:srgbClr val="FFC000"/>
                </a:solidFill>
                <a:effectLst/>
              </a:rPr>
              <a:t> THE LORD</a:t>
            </a:r>
            <a:endParaRPr lang="en-CA" sz="3200" kern="10" spc="0" dirty="0">
              <a:ln w="9525">
                <a:solidFill>
                  <a:srgbClr val="000000"/>
                </a:solidFill>
                <a:round/>
                <a:headEnd/>
                <a:tailEnd/>
              </a:ln>
              <a:solidFill>
                <a:srgbClr val="FFC000"/>
              </a:solidFill>
              <a:effectLst/>
            </a:endParaRPr>
          </a:p>
        </p:txBody>
      </p:sp>
      <p:sp>
        <p:nvSpPr>
          <p:cNvPr id="22" name="Title 1"/>
          <p:cNvSpPr txBox="1">
            <a:spLocks/>
          </p:cNvSpPr>
          <p:nvPr/>
        </p:nvSpPr>
        <p:spPr bwMode="auto">
          <a:xfrm>
            <a:off x="0" y="5310336"/>
            <a:ext cx="910850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
            </a:r>
            <a:b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800" b="1" i="0" u="none" strike="noStrike" kern="0" cap="none" spc="0" normalizeH="0" baseline="0" noProof="0" dirty="0" smtClean="0">
                <a:ln>
                  <a:noFill/>
                </a:ln>
                <a:effectLst/>
                <a:uLnTx/>
                <a:uFillTx/>
                <a:latin typeface="Calibri" pitchFamily="34" charset="0"/>
                <a:ea typeface="+mj-ea"/>
                <a:cs typeface="+mj-cs"/>
              </a:rPr>
              <a:t>There is nothing better than being in Christ!</a:t>
            </a:r>
          </a:p>
        </p:txBody>
      </p:sp>
      <p:sp>
        <p:nvSpPr>
          <p:cNvPr id="23" name="TextBox 22"/>
          <p:cNvSpPr txBox="1"/>
          <p:nvPr/>
        </p:nvSpPr>
        <p:spPr>
          <a:xfrm>
            <a:off x="5940152" y="5147900"/>
            <a:ext cx="2088232" cy="369332"/>
          </a:xfrm>
          <a:prstGeom prst="rect">
            <a:avLst/>
          </a:prstGeom>
          <a:noFill/>
        </p:spPr>
        <p:txBody>
          <a:bodyPr wrap="square" rtlCol="0">
            <a:spAutoFit/>
          </a:bodyPr>
          <a:lstStyle/>
          <a:p>
            <a:pPr algn="ctr"/>
            <a:endParaRPr lang="en-CA" sz="900" dirty="0" smtClean="0">
              <a:solidFill>
                <a:srgbClr val="00B0F0"/>
              </a:solidFill>
            </a:endParaRPr>
          </a:p>
          <a:p>
            <a:pPr algn="ctr"/>
            <a:r>
              <a:rPr lang="en-CA" sz="900" dirty="0" smtClean="0">
                <a:solidFill>
                  <a:srgbClr val="00B0F0"/>
                </a:solidFill>
              </a:rPr>
              <a:t>Jumping heart © www.fg-a.com</a:t>
            </a:r>
          </a:p>
        </p:txBody>
      </p:sp>
      <p:sp>
        <p:nvSpPr>
          <p:cNvPr id="24" name="TextBox 8"/>
          <p:cNvSpPr txBox="1">
            <a:spLocks noChangeArrowheads="1"/>
          </p:cNvSpPr>
          <p:nvPr/>
        </p:nvSpPr>
        <p:spPr bwMode="auto">
          <a:xfrm>
            <a:off x="5940152" y="5430416"/>
            <a:ext cx="2088233" cy="230832"/>
          </a:xfrm>
          <a:prstGeom prst="rect">
            <a:avLst/>
          </a:prstGeom>
          <a:noFill/>
          <a:ln w="9525">
            <a:noFill/>
            <a:miter lim="800000"/>
            <a:headEnd/>
            <a:tailEnd/>
          </a:ln>
        </p:spPr>
        <p:txBody>
          <a:bodyPr wrap="square">
            <a:spAutoFit/>
          </a:bodyPr>
          <a:lstStyle/>
          <a:p>
            <a:pPr algn="ctr">
              <a:defRPr/>
            </a:pPr>
            <a:r>
              <a:rPr lang="en-CA" altLang="ko-KR" sz="900" dirty="0" smtClean="0">
                <a:solidFill>
                  <a:srgbClr val="00B0F0"/>
                </a:solidFill>
              </a:rPr>
              <a:t>© </a:t>
            </a:r>
            <a:r>
              <a:rPr lang="en-CA" sz="900" dirty="0" smtClean="0">
                <a:solidFill>
                  <a:srgbClr val="00B0F0"/>
                </a:solidFill>
              </a:rPr>
              <a:t>GospelGifs.com  with permission</a:t>
            </a:r>
            <a:endParaRPr lang="en-CA" sz="900" dirty="0">
              <a:solidFill>
                <a:srgbClr val="00B0F0"/>
              </a:solidFill>
            </a:endParaRPr>
          </a:p>
        </p:txBody>
      </p:sp>
      <p:pic>
        <p:nvPicPr>
          <p:cNvPr id="32" name="Picture 31" descr="www.fg-a.com valentine 2-jumping-heart.gif"/>
          <p:cNvPicPr>
            <a:picLocks noChangeAspect="1"/>
          </p:cNvPicPr>
          <p:nvPr/>
        </p:nvPicPr>
        <p:blipFill>
          <a:blip r:embed="rId5" cstate="print"/>
          <a:stretch>
            <a:fillRect/>
          </a:stretch>
        </p:blipFill>
        <p:spPr>
          <a:xfrm>
            <a:off x="5724128" y="2599556"/>
            <a:ext cx="1143000" cy="1333500"/>
          </a:xfrm>
          <a:prstGeom prst="rect">
            <a:avLst/>
          </a:prstGeom>
        </p:spPr>
      </p:pic>
      <p:pic>
        <p:nvPicPr>
          <p:cNvPr id="33" name="Picture 32" descr="www.fg-a.com valentine 2-jumping-heart.gif"/>
          <p:cNvPicPr>
            <a:picLocks noChangeAspect="1"/>
          </p:cNvPicPr>
          <p:nvPr/>
        </p:nvPicPr>
        <p:blipFill>
          <a:blip r:embed="rId5" cstate="print"/>
          <a:stretch>
            <a:fillRect/>
          </a:stretch>
        </p:blipFill>
        <p:spPr>
          <a:xfrm>
            <a:off x="7020272" y="2636912"/>
            <a:ext cx="1143000" cy="1333500"/>
          </a:xfrm>
          <a:prstGeom prst="rect">
            <a:avLst/>
          </a:prstGeom>
        </p:spPr>
      </p:pic>
      <p:pic>
        <p:nvPicPr>
          <p:cNvPr id="34" name="Picture 33" descr="www.fg-a.com valentine 2-jumping-heart.gif"/>
          <p:cNvPicPr>
            <a:picLocks noChangeAspect="1"/>
          </p:cNvPicPr>
          <p:nvPr/>
        </p:nvPicPr>
        <p:blipFill>
          <a:blip r:embed="rId5" cstate="print"/>
          <a:stretch>
            <a:fillRect/>
          </a:stretch>
        </p:blipFill>
        <p:spPr>
          <a:xfrm>
            <a:off x="5940152" y="3319636"/>
            <a:ext cx="1143000" cy="1333500"/>
          </a:xfrm>
          <a:prstGeom prst="rect">
            <a:avLst/>
          </a:prstGeom>
        </p:spPr>
      </p:pic>
      <p:pic>
        <p:nvPicPr>
          <p:cNvPr id="35" name="Picture 34" descr="www.fg-a.com valentine 2-jumping-heart.gif"/>
          <p:cNvPicPr>
            <a:picLocks noChangeAspect="1"/>
          </p:cNvPicPr>
          <p:nvPr/>
        </p:nvPicPr>
        <p:blipFill>
          <a:blip r:embed="rId5" cstate="print"/>
          <a:stretch>
            <a:fillRect/>
          </a:stretch>
        </p:blipFill>
        <p:spPr>
          <a:xfrm>
            <a:off x="6372200" y="2276872"/>
            <a:ext cx="1143000" cy="1333500"/>
          </a:xfrm>
          <a:prstGeom prst="rect">
            <a:avLst/>
          </a:prstGeom>
        </p:spPr>
      </p:pic>
      <p:pic>
        <p:nvPicPr>
          <p:cNvPr id="36" name="Picture 35" descr="www.fg-a.com valentine 2-jumping-heart.gif"/>
          <p:cNvPicPr>
            <a:picLocks noChangeAspect="1"/>
          </p:cNvPicPr>
          <p:nvPr/>
        </p:nvPicPr>
        <p:blipFill>
          <a:blip r:embed="rId5" cstate="print"/>
          <a:stretch>
            <a:fillRect/>
          </a:stretch>
        </p:blipFill>
        <p:spPr>
          <a:xfrm>
            <a:off x="6813376" y="3319636"/>
            <a:ext cx="1143000" cy="1333500"/>
          </a:xfrm>
          <a:prstGeom prst="rect">
            <a:avLst/>
          </a:prstGeom>
        </p:spPr>
      </p:pic>
      <p:pic>
        <p:nvPicPr>
          <p:cNvPr id="37" name="Picture 36" descr="www.fg-a.com valentine 2-jumping-heart.gif"/>
          <p:cNvPicPr>
            <a:picLocks noChangeAspect="1"/>
          </p:cNvPicPr>
          <p:nvPr/>
        </p:nvPicPr>
        <p:blipFill>
          <a:blip r:embed="rId5" cstate="print"/>
          <a:stretch>
            <a:fillRect/>
          </a:stretch>
        </p:blipFill>
        <p:spPr>
          <a:xfrm>
            <a:off x="6804248" y="4005064"/>
            <a:ext cx="1143000" cy="1333500"/>
          </a:xfrm>
          <a:prstGeom prst="rect">
            <a:avLst/>
          </a:prstGeom>
        </p:spPr>
      </p:pic>
      <p:pic>
        <p:nvPicPr>
          <p:cNvPr id="39" name="Picture 38" descr="www.fg-a.com valentine 2-jumping-heart.gif"/>
          <p:cNvPicPr>
            <a:picLocks noChangeAspect="1"/>
          </p:cNvPicPr>
          <p:nvPr/>
        </p:nvPicPr>
        <p:blipFill>
          <a:blip r:embed="rId5" cstate="print"/>
          <a:stretch>
            <a:fillRect/>
          </a:stretch>
        </p:blipFill>
        <p:spPr>
          <a:xfrm>
            <a:off x="5940152" y="4005064"/>
            <a:ext cx="1143000" cy="1333500"/>
          </a:xfrm>
          <a:prstGeom prst="rect">
            <a:avLst/>
          </a:prstGeom>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2" name="Rounded Rectangle 21"/>
          <p:cNvSpPr/>
          <p:nvPr/>
        </p:nvSpPr>
        <p:spPr>
          <a:xfrm>
            <a:off x="7308304" y="3040360"/>
            <a:ext cx="1512168" cy="18288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9" name="32-Point Star 18"/>
          <p:cNvSpPr/>
          <p:nvPr/>
        </p:nvSpPr>
        <p:spPr>
          <a:xfrm>
            <a:off x="108600" y="2211680"/>
            <a:ext cx="3383280" cy="3017520"/>
          </a:xfrm>
          <a:prstGeom prst="star3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5" name="Picture 14" descr="dove and sword large cropped.png"/>
          <p:cNvPicPr>
            <a:picLocks noChangeAspect="1"/>
          </p:cNvPicPr>
          <p:nvPr/>
        </p:nvPicPr>
        <p:blipFill>
          <a:blip r:embed="rId2" cstate="print"/>
          <a:stretch>
            <a:fillRect/>
          </a:stretch>
        </p:blipFill>
        <p:spPr>
          <a:xfrm>
            <a:off x="755576" y="2500410"/>
            <a:ext cx="2219542" cy="2296742"/>
          </a:xfrm>
          <a:prstGeom prst="rect">
            <a:avLst/>
          </a:prstGeom>
        </p:spPr>
      </p:pic>
      <p:sp>
        <p:nvSpPr>
          <p:cNvPr id="18" name="Oval 17"/>
          <p:cNvSpPr/>
          <p:nvPr/>
        </p:nvSpPr>
        <p:spPr>
          <a:xfrm>
            <a:off x="7596336" y="2132856"/>
            <a:ext cx="936104" cy="86409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Rectangle 22"/>
          <p:cNvSpPr/>
          <p:nvPr/>
        </p:nvSpPr>
        <p:spPr>
          <a:xfrm>
            <a:off x="7662624"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Rectangle 23"/>
          <p:cNvSpPr/>
          <p:nvPr/>
        </p:nvSpPr>
        <p:spPr>
          <a:xfrm>
            <a:off x="8166680"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30" name="Picture 29" descr="angry-face-01s.gif"/>
          <p:cNvPicPr>
            <a:picLocks noChangeAspect="1"/>
          </p:cNvPicPr>
          <p:nvPr/>
        </p:nvPicPr>
        <p:blipFill>
          <a:blip r:embed="rId3" cstate="print"/>
          <a:stretch>
            <a:fillRect/>
          </a:stretch>
        </p:blipFill>
        <p:spPr>
          <a:xfrm>
            <a:off x="35496" y="5949280"/>
            <a:ext cx="864096" cy="864096"/>
          </a:xfrm>
          <a:prstGeom prst="ellipse">
            <a:avLst/>
          </a:prstGeom>
        </p:spPr>
      </p:pic>
      <p:sp>
        <p:nvSpPr>
          <p:cNvPr id="29" name="TextBox 28"/>
          <p:cNvSpPr txBox="1"/>
          <p:nvPr/>
        </p:nvSpPr>
        <p:spPr>
          <a:xfrm>
            <a:off x="35496"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1" name="TextBox 8"/>
          <p:cNvSpPr txBox="1">
            <a:spLocks noChangeArrowheads="1"/>
          </p:cNvSpPr>
          <p:nvPr/>
        </p:nvSpPr>
        <p:spPr bwMode="auto">
          <a:xfrm>
            <a:off x="-365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25" name="Title 11"/>
          <p:cNvSpPr txBox="1">
            <a:spLocks/>
          </p:cNvSpPr>
          <p:nvPr/>
        </p:nvSpPr>
        <p:spPr>
          <a:xfrm>
            <a:off x="179512" y="1133872"/>
            <a:ext cx="8712968" cy="1143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“You, however, are not in the flesh but in the Spirit,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if in fact the Spirit of God dwells in you” Rom 8:9 </a:t>
            </a:r>
            <a:r>
              <a:rPr kumimoji="0" lang="en-CA" sz="2800" b="0"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CA" sz="2800" b="0"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26" name="Title 1"/>
          <p:cNvSpPr txBox="1">
            <a:spLocks/>
          </p:cNvSpPr>
          <p:nvPr/>
        </p:nvSpPr>
        <p:spPr bwMode="auto">
          <a:xfrm>
            <a:off x="2915816" y="2564904"/>
            <a:ext cx="4680520" cy="1143000"/>
          </a:xfrm>
          <a:prstGeom prst="rect">
            <a:avLst/>
          </a:prstGeom>
          <a:noFill/>
          <a:ln w="9525">
            <a:noFill/>
            <a:miter lim="800000"/>
            <a:headEnd/>
            <a:tailEnd/>
          </a:ln>
        </p:spPr>
        <p:txBody>
          <a:bodyPr anchor="ctr"/>
          <a:lstStyle/>
          <a:p>
            <a:pPr algn="ctr" eaLnBrk="0" hangingPunct="0">
              <a:defRPr/>
            </a:pPr>
            <a:r>
              <a:rPr lang="en-CA" sz="2800" b="1" dirty="0" smtClean="0">
                <a:solidFill>
                  <a:schemeClr val="bg1"/>
                </a:solidFill>
                <a:latin typeface="Calibri" pitchFamily="34" charset="0"/>
              </a:rPr>
              <a:t>“Do you not know that you are God's temple and that God's Spirit dwells</a:t>
            </a:r>
          </a:p>
          <a:p>
            <a:pPr algn="ctr" eaLnBrk="0" hangingPunct="0">
              <a:defRPr/>
            </a:pPr>
            <a:r>
              <a:rPr lang="en-CA" sz="2800" b="1" dirty="0" smtClean="0">
                <a:solidFill>
                  <a:schemeClr val="bg1"/>
                </a:solidFill>
                <a:latin typeface="Calibri" pitchFamily="34" charset="0"/>
              </a:rPr>
              <a:t> in you?” 1 </a:t>
            </a:r>
            <a:r>
              <a:rPr lang="en-CA" sz="2800" b="1" dirty="0" err="1" smtClean="0">
                <a:solidFill>
                  <a:schemeClr val="bg1"/>
                </a:solidFill>
                <a:latin typeface="Calibri" pitchFamily="34" charset="0"/>
              </a:rPr>
              <a:t>Cor</a:t>
            </a:r>
            <a:r>
              <a:rPr lang="en-CA" sz="2800" b="1" dirty="0" smtClean="0">
                <a:solidFill>
                  <a:schemeClr val="bg1"/>
                </a:solidFill>
                <a:latin typeface="Calibri" pitchFamily="34" charset="0"/>
              </a:rPr>
              <a:t> 3:16</a:t>
            </a:r>
            <a:endParaRPr lang="en-CA" sz="2800" kern="0" dirty="0">
              <a:solidFill>
                <a:schemeClr val="bg1"/>
              </a:solidFill>
              <a:latin typeface="Calibri" pitchFamily="34" charset="0"/>
              <a:ea typeface="+mj-ea"/>
              <a:cs typeface="+mj-cs"/>
            </a:endParaRPr>
          </a:p>
        </p:txBody>
      </p:sp>
      <p:sp>
        <p:nvSpPr>
          <p:cNvPr id="33" name="TextBox 32"/>
          <p:cNvSpPr txBox="1"/>
          <p:nvPr/>
        </p:nvSpPr>
        <p:spPr>
          <a:xfrm>
            <a:off x="2843808" y="4254065"/>
            <a:ext cx="4464496" cy="2246769"/>
          </a:xfrm>
          <a:prstGeom prst="rect">
            <a:avLst/>
          </a:prstGeom>
          <a:noFill/>
        </p:spPr>
        <p:txBody>
          <a:bodyPr wrap="square" rtlCol="0">
            <a:spAutoFit/>
          </a:bodyPr>
          <a:lstStyle/>
          <a:p>
            <a:pPr algn="ctr"/>
            <a:r>
              <a:rPr lang="en-CA" sz="2800" b="1" dirty="0" smtClean="0">
                <a:solidFill>
                  <a:schemeClr val="bg1"/>
                </a:solidFill>
                <a:latin typeface="Calibri" pitchFamily="34" charset="0"/>
              </a:rPr>
              <a:t>“Or do you not know that your body is a temple </a:t>
            </a:r>
          </a:p>
          <a:p>
            <a:pPr algn="ctr"/>
            <a:r>
              <a:rPr lang="en-CA" sz="2800" b="1" dirty="0" smtClean="0">
                <a:solidFill>
                  <a:schemeClr val="bg1"/>
                </a:solidFill>
                <a:latin typeface="Calibri" pitchFamily="34" charset="0"/>
              </a:rPr>
              <a:t>of the Holy Spirit within you, </a:t>
            </a:r>
          </a:p>
          <a:p>
            <a:pPr algn="ctr"/>
            <a:r>
              <a:rPr lang="en-CA" sz="2800" b="1" dirty="0" smtClean="0">
                <a:solidFill>
                  <a:schemeClr val="bg1"/>
                </a:solidFill>
                <a:latin typeface="Calibri" pitchFamily="34" charset="0"/>
              </a:rPr>
              <a:t>whom you have from God?”  1 </a:t>
            </a:r>
            <a:r>
              <a:rPr lang="en-CA" sz="2800" b="1" dirty="0" err="1" smtClean="0">
                <a:solidFill>
                  <a:schemeClr val="bg1"/>
                </a:solidFill>
                <a:latin typeface="Calibri" pitchFamily="34" charset="0"/>
              </a:rPr>
              <a:t>Cor</a:t>
            </a:r>
            <a:r>
              <a:rPr lang="en-CA" sz="2800" b="1" dirty="0" smtClean="0">
                <a:solidFill>
                  <a:schemeClr val="bg1"/>
                </a:solidFill>
                <a:latin typeface="Calibri" pitchFamily="34" charset="0"/>
              </a:rPr>
              <a:t> 6:19</a:t>
            </a:r>
            <a:endParaRPr lang="en-CA" sz="2800" b="1" dirty="0">
              <a:solidFill>
                <a:schemeClr val="bg1"/>
              </a:solidFill>
              <a:latin typeface="Calibri" pitchFamily="34" charset="0"/>
            </a:endParaRPr>
          </a:p>
        </p:txBody>
      </p:sp>
      <p:pic>
        <p:nvPicPr>
          <p:cNvPr id="21" name="Picture 20" descr="www.fg-a.com valentine 2-jumping-heart.gif"/>
          <p:cNvPicPr>
            <a:picLocks noChangeAspect="1"/>
          </p:cNvPicPr>
          <p:nvPr/>
        </p:nvPicPr>
        <p:blipFill>
          <a:blip r:embed="rId4" cstate="print"/>
          <a:stretch>
            <a:fillRect/>
          </a:stretch>
        </p:blipFill>
        <p:spPr>
          <a:xfrm>
            <a:off x="1475656" y="3247628"/>
            <a:ext cx="1143000" cy="1333500"/>
          </a:xfrm>
          <a:prstGeom prst="rect">
            <a:avLst/>
          </a:prstGeom>
        </p:spPr>
      </p:pic>
      <p:sp>
        <p:nvSpPr>
          <p:cNvPr id="28" name="Title 1"/>
          <p:cNvSpPr txBox="1">
            <a:spLocks/>
          </p:cNvSpPr>
          <p:nvPr/>
        </p:nvSpPr>
        <p:spPr bwMode="auto">
          <a:xfrm>
            <a:off x="179512" y="72048"/>
            <a:ext cx="8748464" cy="908680"/>
          </a:xfrm>
          <a:prstGeom prst="rect">
            <a:avLst/>
          </a:prstGeom>
          <a:solidFill>
            <a:schemeClr val="tx1"/>
          </a:solidFill>
          <a:ln w="9525">
            <a:noFill/>
            <a:miter lim="800000"/>
            <a:headEnd/>
            <a:tailEnd/>
          </a:ln>
        </p:spPr>
        <p:txBody>
          <a:bodyPr anchor="ctr"/>
          <a:lstStyle/>
          <a:p>
            <a:pPr algn="ctr" eaLnBrk="0" hangingPunct="0">
              <a:defRPr/>
            </a:pPr>
            <a:r>
              <a:rPr lang="en-CA" sz="2800" b="1" dirty="0" smtClean="0">
                <a:solidFill>
                  <a:srgbClr val="FF0000"/>
                </a:solidFill>
                <a:latin typeface="Calibri" pitchFamily="34" charset="0"/>
              </a:rPr>
              <a:t>17-19. in the Spirit and the Holy Spirit in us, God’s temple.</a:t>
            </a:r>
          </a:p>
          <a:p>
            <a:pPr algn="ctr" eaLnBrk="0" hangingPunct="0">
              <a:defRPr/>
            </a:pPr>
            <a:r>
              <a:rPr lang="en-CA" sz="2800" b="1" kern="0" dirty="0" smtClean="0">
                <a:solidFill>
                  <a:srgbClr val="FF0000"/>
                </a:solidFill>
                <a:latin typeface="Calibri" pitchFamily="34" charset="0"/>
                <a:ea typeface="+mj-ea"/>
                <a:cs typeface="+mj-cs"/>
              </a:rPr>
              <a:t>Thank you, Lord!</a:t>
            </a:r>
            <a:endParaRPr lang="en-CA" sz="3200" b="1" kern="0" dirty="0">
              <a:solidFill>
                <a:srgbClr val="FF0000"/>
              </a:solidFill>
              <a:latin typeface="+mj-lt"/>
              <a:ea typeface="+mj-ea"/>
              <a:cs typeface="+mj-cs"/>
            </a:endParaRPr>
          </a:p>
        </p:txBody>
      </p:sp>
      <p:pic>
        <p:nvPicPr>
          <p:cNvPr id="34" name="Picture 33" descr="www.clipartbest.com dc6XLjAMi.gif"/>
          <p:cNvPicPr>
            <a:picLocks noChangeAspect="1"/>
          </p:cNvPicPr>
          <p:nvPr/>
        </p:nvPicPr>
        <p:blipFill>
          <a:blip r:embed="rId5" cstate="print"/>
          <a:stretch>
            <a:fillRect/>
          </a:stretch>
        </p:blipFill>
        <p:spPr>
          <a:xfrm>
            <a:off x="6876256" y="3068960"/>
            <a:ext cx="2341629" cy="1645920"/>
          </a:xfrm>
          <a:prstGeom prst="rect">
            <a:avLst/>
          </a:prstGeom>
        </p:spPr>
      </p:pic>
      <p:sp>
        <p:nvSpPr>
          <p:cNvPr id="27" name="32-Point Star 26"/>
          <p:cNvSpPr/>
          <p:nvPr/>
        </p:nvSpPr>
        <p:spPr>
          <a:xfrm>
            <a:off x="7236296" y="3118088"/>
            <a:ext cx="1645920" cy="1463040"/>
          </a:xfrm>
          <a:prstGeom prst="star3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0" name="Picture 19" descr="dove and sword large cropped.png"/>
          <p:cNvPicPr>
            <a:picLocks noChangeAspect="1"/>
          </p:cNvPicPr>
          <p:nvPr/>
        </p:nvPicPr>
        <p:blipFill>
          <a:blip r:embed="rId6" cstate="print"/>
          <a:stretch>
            <a:fillRect/>
          </a:stretch>
        </p:blipFill>
        <p:spPr>
          <a:xfrm>
            <a:off x="7452320" y="3203430"/>
            <a:ext cx="1192214" cy="1233682"/>
          </a:xfrm>
          <a:prstGeom prst="rect">
            <a:avLst/>
          </a:prstGeom>
        </p:spPr>
      </p:pic>
      <p:sp>
        <p:nvSpPr>
          <p:cNvPr id="35" name="TextBox 34"/>
          <p:cNvSpPr txBox="1"/>
          <p:nvPr/>
        </p:nvSpPr>
        <p:spPr>
          <a:xfrm>
            <a:off x="755576" y="5322694"/>
            <a:ext cx="2088232" cy="338554"/>
          </a:xfrm>
          <a:prstGeom prst="rect">
            <a:avLst/>
          </a:prstGeom>
          <a:noFill/>
        </p:spPr>
        <p:txBody>
          <a:bodyPr wrap="square" rtlCol="0">
            <a:spAutoFit/>
          </a:bodyPr>
          <a:lstStyle/>
          <a:p>
            <a:pPr algn="ctr"/>
            <a:r>
              <a:rPr lang="en-CA" sz="800" dirty="0" smtClean="0">
                <a:solidFill>
                  <a:schemeClr val="tx1">
                    <a:lumMod val="95000"/>
                  </a:schemeClr>
                </a:solidFill>
              </a:rPr>
              <a:t>pulsing heart © clipartbest.com</a:t>
            </a:r>
          </a:p>
          <a:p>
            <a:pPr algn="ctr"/>
            <a:r>
              <a:rPr lang="en-CA" sz="800" dirty="0" smtClean="0">
                <a:solidFill>
                  <a:schemeClr val="tx1">
                    <a:lumMod val="95000"/>
                  </a:schemeClr>
                </a:solidFill>
              </a:rPr>
              <a:t>Jumping heart © www.fg-a.com</a:t>
            </a:r>
            <a:endParaRPr lang="en-CA" sz="800" dirty="0">
              <a:solidFill>
                <a:schemeClr val="tx1">
                  <a:lumMod val="95000"/>
                </a:schemeClr>
              </a:solidFill>
            </a:endParaRPr>
          </a:p>
        </p:txBody>
      </p:sp>
      <p:sp>
        <p:nvSpPr>
          <p:cNvPr id="32" name="Rectangle 31"/>
          <p:cNvSpPr/>
          <p:nvPr/>
        </p:nvSpPr>
        <p:spPr>
          <a:xfrm>
            <a:off x="539552" y="5168805"/>
            <a:ext cx="2448272" cy="369332"/>
          </a:xfrm>
          <a:prstGeom prst="rect">
            <a:avLst/>
          </a:prstGeom>
        </p:spPr>
        <p:txBody>
          <a:bodyPr wrap="square">
            <a:spAutoFit/>
          </a:bodyPr>
          <a:lstStyle/>
          <a:p>
            <a:pPr algn="ctr"/>
            <a:r>
              <a:rPr lang="en-CA" sz="800" dirty="0" smtClean="0"/>
              <a:t>Dove and Bible  Microsoft Corp clip art © 2013   . </a:t>
            </a:r>
          </a:p>
          <a:p>
            <a:pPr algn="ctr"/>
            <a:endParaRPr lang="en-CA" sz="1000" dirty="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1" name="Rectangle 10"/>
          <p:cNvSpPr/>
          <p:nvPr/>
        </p:nvSpPr>
        <p:spPr>
          <a:xfrm>
            <a:off x="2987824" y="292494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339752" y="3351272"/>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1043608" y="1052736"/>
            <a:ext cx="4301334" cy="2560320"/>
          </a:xfrm>
          <a:prstGeom prst="rect">
            <a:avLst/>
          </a:prstGeom>
        </p:spPr>
      </p:pic>
      <p:pic>
        <p:nvPicPr>
          <p:cNvPr id="7" name="Picture 6" descr="egyptian.gif"/>
          <p:cNvPicPr>
            <a:picLocks noChangeAspect="1"/>
          </p:cNvPicPr>
          <p:nvPr/>
        </p:nvPicPr>
        <p:blipFill>
          <a:blip r:embed="rId3" cstate="print"/>
          <a:stretch>
            <a:fillRect/>
          </a:stretch>
        </p:blipFill>
        <p:spPr>
          <a:xfrm rot="7200000">
            <a:off x="2301062" y="3067277"/>
            <a:ext cx="4301334" cy="25603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219218" y="3075227"/>
            <a:ext cx="4301334" cy="2560320"/>
          </a:xfrm>
          <a:prstGeom prst="rect">
            <a:avLst/>
          </a:prstGeom>
        </p:spPr>
      </p:pic>
      <p:sp>
        <p:nvSpPr>
          <p:cNvPr id="21" name="TextBox 20"/>
          <p:cNvSpPr txBox="1"/>
          <p:nvPr/>
        </p:nvSpPr>
        <p:spPr>
          <a:xfrm>
            <a:off x="2195736" y="6495147"/>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pic>
        <p:nvPicPr>
          <p:cNvPr id="25" name="Picture 24" descr="egyptian.gif"/>
          <p:cNvPicPr>
            <a:picLocks noChangeAspect="1"/>
          </p:cNvPicPr>
          <p:nvPr/>
        </p:nvPicPr>
        <p:blipFill>
          <a:blip r:embed="rId3" cstate="print"/>
          <a:stretch>
            <a:fillRect/>
          </a:stretch>
        </p:blipFill>
        <p:spPr>
          <a:xfrm rot="14400000" flipH="1">
            <a:off x="1698820" y="3474931"/>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1698820" y="3978987"/>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1266772" y="3690955"/>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2130868" y="4195011"/>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1698820" y="4490613"/>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1266880" y="4195011"/>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2130868" y="3690955"/>
            <a:ext cx="921716" cy="548640"/>
          </a:xfrm>
          <a:prstGeom prst="rect">
            <a:avLst/>
          </a:prstGeom>
        </p:spPr>
      </p:pic>
      <p:sp>
        <p:nvSpPr>
          <p:cNvPr id="17" name="WordArt 2"/>
          <p:cNvSpPr>
            <a:spLocks noChangeArrowheads="1" noChangeShapeType="1" noTextEdit="1"/>
          </p:cNvSpPr>
          <p:nvPr/>
        </p:nvSpPr>
        <p:spPr bwMode="auto">
          <a:xfrm>
            <a:off x="428596" y="1124744"/>
            <a:ext cx="5394960" cy="4937760"/>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rPr>
              <a:t>THE LORD</a:t>
            </a:r>
            <a:endParaRPr lang="en-CA" sz="1400" kern="10" spc="0" dirty="0" smtClean="0">
              <a:ln w="9525">
                <a:solidFill>
                  <a:srgbClr val="000000"/>
                </a:solidFill>
                <a:round/>
                <a:headEnd/>
                <a:tailEnd/>
              </a:ln>
              <a:solidFill>
                <a:srgbClr val="FFC000"/>
              </a:solidFill>
              <a:effectLst/>
            </a:endParaRPr>
          </a:p>
          <a:p>
            <a:pPr algn="ctr" rtl="0"/>
            <a:r>
              <a:rPr lang="en-CA" sz="1200" kern="10" dirty="0" smtClean="0">
                <a:ln w="9525">
                  <a:solidFill>
                    <a:srgbClr val="000000"/>
                  </a:solidFill>
                  <a:round/>
                  <a:headEnd/>
                  <a:tailEnd/>
                </a:ln>
                <a:solidFill>
                  <a:srgbClr val="FFC000"/>
                </a:solidFill>
              </a:rPr>
              <a:t>Father, Son and Spirit oneness</a:t>
            </a:r>
          </a:p>
          <a:p>
            <a:pPr algn="ctr" rtl="0"/>
            <a:endParaRPr lang="en-CA" sz="1200" kern="10" dirty="0" smtClean="0">
              <a:ln w="9525">
                <a:solidFill>
                  <a:srgbClr val="000000"/>
                </a:solidFill>
                <a:round/>
                <a:headEnd/>
                <a:tailEnd/>
              </a:ln>
              <a:solidFill>
                <a:srgbClr val="FFC000"/>
              </a:solidFill>
            </a:endParaRPr>
          </a:p>
          <a:p>
            <a:pPr algn="ctr" rtl="0"/>
            <a:endParaRPr lang="en-CA" sz="1200" kern="10" dirty="0" smtClean="0">
              <a:ln w="9525">
                <a:solidFill>
                  <a:srgbClr val="000000"/>
                </a:solidFill>
                <a:round/>
                <a:headEnd/>
                <a:tailEnd/>
              </a:ln>
              <a:solidFill>
                <a:srgbClr val="FFC000"/>
              </a:solidFill>
            </a:endParaRPr>
          </a:p>
          <a:p>
            <a:pPr algn="ctr" rtl="0"/>
            <a:endParaRPr lang="en-CA" sz="1200" kern="10" dirty="0">
              <a:ln w="9525">
                <a:solidFill>
                  <a:srgbClr val="000000"/>
                </a:solidFill>
                <a:round/>
                <a:headEnd/>
                <a:tailEnd/>
              </a:ln>
              <a:solidFill>
                <a:srgbClr val="FFC000"/>
              </a:solidFill>
            </a:endParaRPr>
          </a:p>
          <a:p>
            <a:pPr algn="ctr" rtl="0"/>
            <a:r>
              <a:rPr lang="en-CA" sz="1200" kern="10" spc="0" dirty="0" smtClean="0">
                <a:ln w="9525">
                  <a:solidFill>
                    <a:srgbClr val="000000"/>
                  </a:solidFill>
                  <a:round/>
                  <a:headEnd/>
                  <a:tailEnd/>
                </a:ln>
                <a:solidFill>
                  <a:srgbClr val="FFC000"/>
                </a:solidFill>
                <a:effectLst/>
              </a:rPr>
              <a:t> love, fellowship and cooperation</a:t>
            </a:r>
            <a:endParaRPr lang="en-CA" sz="1200" kern="10" spc="0" dirty="0">
              <a:ln w="9525">
                <a:solidFill>
                  <a:srgbClr val="000000"/>
                </a:solidFill>
                <a:round/>
                <a:headEnd/>
                <a:tailEnd/>
              </a:ln>
              <a:solidFill>
                <a:srgbClr val="FFC000"/>
              </a:solidFill>
              <a:effectLst/>
            </a:endParaRPr>
          </a:p>
        </p:txBody>
      </p:sp>
      <p:sp>
        <p:nvSpPr>
          <p:cNvPr id="19" name="TextBox 18"/>
          <p:cNvSpPr txBox="1"/>
          <p:nvPr/>
        </p:nvSpPr>
        <p:spPr>
          <a:xfrm>
            <a:off x="5292080" y="188640"/>
            <a:ext cx="3816424" cy="6124754"/>
          </a:xfrm>
          <a:prstGeom prst="rect">
            <a:avLst/>
          </a:prstGeom>
          <a:noFill/>
        </p:spPr>
        <p:txBody>
          <a:bodyPr wrap="square" rtlCol="0">
            <a:spAutoFit/>
          </a:bodyPr>
          <a:lstStyle/>
          <a:p>
            <a:pPr algn="r"/>
            <a:r>
              <a:rPr lang="en-CA" sz="2800" b="1" dirty="0" smtClean="0">
                <a:solidFill>
                  <a:schemeClr val="bg1"/>
                </a:solidFill>
                <a:latin typeface="Calibri" pitchFamily="34" charset="0"/>
                <a:cs typeface="Calibri" pitchFamily="34" charset="0"/>
              </a:rPr>
              <a:t>Because we are sons in the Son, the Spirit loves, fellowships with, and empowers us as he loves, fellowships </a:t>
            </a:r>
          </a:p>
          <a:p>
            <a:pPr algn="r"/>
            <a:r>
              <a:rPr lang="en-CA" sz="2800" b="1" dirty="0" smtClean="0">
                <a:solidFill>
                  <a:schemeClr val="bg1"/>
                </a:solidFill>
                <a:latin typeface="Calibri" pitchFamily="34" charset="0"/>
                <a:cs typeface="Calibri" pitchFamily="34" charset="0"/>
              </a:rPr>
              <a:t>with, and empowers </a:t>
            </a:r>
          </a:p>
          <a:p>
            <a:pPr algn="r"/>
            <a:r>
              <a:rPr lang="en-CA" sz="2800" b="1" dirty="0" smtClean="0">
                <a:solidFill>
                  <a:schemeClr val="bg1"/>
                </a:solidFill>
                <a:latin typeface="Calibri" pitchFamily="34" charset="0"/>
                <a:cs typeface="Calibri" pitchFamily="34" charset="0"/>
              </a:rPr>
              <a:t>the Son.</a:t>
            </a:r>
          </a:p>
          <a:p>
            <a:pPr algn="r"/>
            <a:r>
              <a:rPr lang="en-CA" sz="2800" b="1" dirty="0" smtClean="0">
                <a:solidFill>
                  <a:schemeClr val="bg1"/>
                </a:solidFill>
                <a:latin typeface="Calibri" pitchFamily="34" charset="0"/>
                <a:cs typeface="Calibri" pitchFamily="34" charset="0"/>
              </a:rPr>
              <a:t>Because we are sons, the Spirit of the Son </a:t>
            </a:r>
          </a:p>
          <a:p>
            <a:pPr algn="r"/>
            <a:r>
              <a:rPr lang="en-CA" sz="2800" b="1" dirty="0" smtClean="0">
                <a:solidFill>
                  <a:schemeClr val="bg1"/>
                </a:solidFill>
                <a:latin typeface="Calibri" pitchFamily="34" charset="0"/>
                <a:cs typeface="Calibri" pitchFamily="34" charset="0"/>
              </a:rPr>
              <a:t>leads us to love, fellowship with, </a:t>
            </a:r>
          </a:p>
          <a:p>
            <a:pPr algn="r"/>
            <a:r>
              <a:rPr lang="en-CA" sz="2800" b="1" dirty="0" smtClean="0">
                <a:solidFill>
                  <a:schemeClr val="bg1"/>
                </a:solidFill>
                <a:latin typeface="Calibri" pitchFamily="34" charset="0"/>
                <a:cs typeface="Calibri" pitchFamily="34" charset="0"/>
              </a:rPr>
              <a:t>and cooperate with </a:t>
            </a:r>
          </a:p>
          <a:p>
            <a:pPr algn="r"/>
            <a:r>
              <a:rPr lang="en-CA" sz="2800" b="1" dirty="0" smtClean="0">
                <a:solidFill>
                  <a:schemeClr val="bg1"/>
                </a:solidFill>
                <a:latin typeface="Calibri" pitchFamily="34" charset="0"/>
                <a:cs typeface="Calibri" pitchFamily="34" charset="0"/>
              </a:rPr>
              <a:t>the Holy Spirit </a:t>
            </a:r>
          </a:p>
          <a:p>
            <a:pPr algn="r"/>
            <a:r>
              <a:rPr lang="en-CA" sz="2800" b="1" dirty="0" smtClean="0">
                <a:solidFill>
                  <a:schemeClr val="bg1"/>
                </a:solidFill>
                <a:latin typeface="Calibri" pitchFamily="34" charset="0"/>
                <a:cs typeface="Calibri" pitchFamily="34" charset="0"/>
              </a:rPr>
              <a:t>as the Son does.</a:t>
            </a:r>
            <a:endParaRPr lang="en-CA" sz="28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1" name="Rectangle 10"/>
          <p:cNvSpPr/>
          <p:nvPr/>
        </p:nvSpPr>
        <p:spPr>
          <a:xfrm>
            <a:off x="2714612" y="292494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071670" y="3351272"/>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642910" y="1052736"/>
            <a:ext cx="4301334" cy="2560320"/>
          </a:xfrm>
          <a:prstGeom prst="rect">
            <a:avLst/>
          </a:prstGeom>
        </p:spPr>
      </p:pic>
      <p:pic>
        <p:nvPicPr>
          <p:cNvPr id="7" name="Picture 6" descr="egyptian.gif"/>
          <p:cNvPicPr>
            <a:picLocks noChangeAspect="1"/>
          </p:cNvPicPr>
          <p:nvPr/>
        </p:nvPicPr>
        <p:blipFill>
          <a:blip r:embed="rId3" cstate="print"/>
          <a:stretch>
            <a:fillRect/>
          </a:stretch>
        </p:blipFill>
        <p:spPr>
          <a:xfrm rot="7200000">
            <a:off x="2104988" y="3067277"/>
            <a:ext cx="4301334" cy="25603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609656" y="3075227"/>
            <a:ext cx="4301334" cy="2560320"/>
          </a:xfrm>
          <a:prstGeom prst="rect">
            <a:avLst/>
          </a:prstGeom>
        </p:spPr>
      </p:pic>
      <p:sp>
        <p:nvSpPr>
          <p:cNvPr id="21" name="TextBox 20"/>
          <p:cNvSpPr txBox="1"/>
          <p:nvPr/>
        </p:nvSpPr>
        <p:spPr>
          <a:xfrm>
            <a:off x="1857356" y="6495147"/>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pic>
        <p:nvPicPr>
          <p:cNvPr id="25" name="Picture 24" descr="egyptian.gif"/>
          <p:cNvPicPr>
            <a:picLocks noChangeAspect="1"/>
          </p:cNvPicPr>
          <p:nvPr/>
        </p:nvPicPr>
        <p:blipFill>
          <a:blip r:embed="rId3" cstate="print"/>
          <a:stretch>
            <a:fillRect/>
          </a:stretch>
        </p:blipFill>
        <p:spPr>
          <a:xfrm rot="14400000" flipH="1">
            <a:off x="1292992" y="3474931"/>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1292992" y="3978987"/>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864364" y="3690955"/>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1770828" y="4346597"/>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1292992" y="4483043"/>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834832" y="4195011"/>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1770828" y="3842541"/>
            <a:ext cx="921716" cy="548640"/>
          </a:xfrm>
          <a:prstGeom prst="rect">
            <a:avLst/>
          </a:prstGeom>
        </p:spPr>
      </p:pic>
      <p:sp>
        <p:nvSpPr>
          <p:cNvPr id="17" name="WordArt 2"/>
          <p:cNvSpPr>
            <a:spLocks noChangeArrowheads="1" noChangeShapeType="1" noTextEdit="1"/>
          </p:cNvSpPr>
          <p:nvPr/>
        </p:nvSpPr>
        <p:spPr bwMode="auto">
          <a:xfrm>
            <a:off x="1259632" y="1189912"/>
            <a:ext cx="3096344" cy="1879048"/>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rPr>
              <a:t> THE LORD</a:t>
            </a:r>
            <a:endParaRPr lang="en-CA" sz="1400" kern="10" spc="0" dirty="0" smtClean="0">
              <a:ln w="9525">
                <a:solidFill>
                  <a:srgbClr val="000000"/>
                </a:solidFill>
                <a:round/>
                <a:headEnd/>
                <a:tailEnd/>
              </a:ln>
              <a:solidFill>
                <a:srgbClr val="FFC000"/>
              </a:solidFill>
              <a:effectLst/>
            </a:endParaRPr>
          </a:p>
          <a:p>
            <a:pPr algn="ctr" rtl="0"/>
            <a:endParaRPr lang="en-CA" sz="1200" kern="10" spc="0" dirty="0">
              <a:ln w="9525">
                <a:solidFill>
                  <a:srgbClr val="000000"/>
                </a:solidFill>
                <a:round/>
                <a:headEnd/>
                <a:tailEnd/>
              </a:ln>
              <a:solidFill>
                <a:srgbClr val="FFC000"/>
              </a:solidFill>
              <a:effectLst/>
            </a:endParaRPr>
          </a:p>
        </p:txBody>
      </p:sp>
      <p:sp>
        <p:nvSpPr>
          <p:cNvPr id="19" name="Title 16"/>
          <p:cNvSpPr txBox="1">
            <a:spLocks/>
          </p:cNvSpPr>
          <p:nvPr/>
        </p:nvSpPr>
        <p:spPr>
          <a:xfrm>
            <a:off x="5334000" y="228600"/>
            <a:ext cx="3733800" cy="4373562"/>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CA" sz="2800" b="1" i="0" u="none" strike="noStrike" kern="1200" cap="none" spc="0" normalizeH="0" baseline="0" noProof="0" dirty="0" smtClean="0">
                <a:ln>
                  <a:noFill/>
                </a:ln>
                <a:solidFill>
                  <a:schemeClr val="bg1"/>
                </a:solidFill>
                <a:effectLst/>
                <a:uLnTx/>
                <a:uFillTx/>
                <a:latin typeface="Calibri" pitchFamily="34" charset="0"/>
                <a:ea typeface="+mj-ea"/>
                <a:cs typeface="Calibri" pitchFamily="34" charset="0"/>
              </a:rPr>
              <a:t>We thank you, Father, that you put your Spirit in us to make your sons  like your Son - to enjoy</a:t>
            </a:r>
            <a:r>
              <a:rPr kumimoji="0" lang="en-CA" sz="2800" b="1" i="0" u="none" strike="noStrike" kern="1200" cap="none" spc="0" normalizeH="0" noProof="0" dirty="0" smtClean="0">
                <a:ln>
                  <a:noFill/>
                </a:ln>
                <a:solidFill>
                  <a:schemeClr val="bg1"/>
                </a:solidFill>
                <a:effectLst/>
                <a:uLnTx/>
                <a:uFillTx/>
                <a:latin typeface="Calibri" pitchFamily="34" charset="0"/>
                <a:ea typeface="+mj-ea"/>
                <a:cs typeface="Calibri" pitchFamily="34" charset="0"/>
              </a:rPr>
              <a:t> you completely as your Son does, </a:t>
            </a:r>
            <a:r>
              <a:rPr kumimoji="0" lang="en-CA" sz="2800" b="1" i="0" u="none" strike="noStrike" kern="1200" cap="none" spc="0" normalizeH="0" baseline="0" noProof="0" dirty="0" smtClean="0">
                <a:ln>
                  <a:noFill/>
                </a:ln>
                <a:solidFill>
                  <a:schemeClr val="bg1"/>
                </a:solidFill>
                <a:effectLst/>
                <a:uLnTx/>
                <a:uFillTx/>
                <a:latin typeface="Calibri" pitchFamily="34" charset="0"/>
                <a:ea typeface="+mj-ea"/>
                <a:cs typeface="Calibri" pitchFamily="34" charset="0"/>
              </a:rPr>
              <a:t>to want to do your will as your Son</a:t>
            </a:r>
            <a:r>
              <a:rPr kumimoji="0" lang="en-CA" sz="2800" b="1" i="0" u="none" strike="noStrike" kern="1200" cap="none" spc="0" normalizeH="0" noProof="0" dirty="0" smtClean="0">
                <a:ln>
                  <a:noFill/>
                </a:ln>
                <a:solidFill>
                  <a:schemeClr val="bg1"/>
                </a:solidFill>
                <a:effectLst/>
                <a:uLnTx/>
                <a:uFillTx/>
                <a:latin typeface="Calibri" pitchFamily="34" charset="0"/>
                <a:ea typeface="+mj-ea"/>
                <a:cs typeface="Calibri" pitchFamily="34" charset="0"/>
              </a:rPr>
              <a:t> does</a:t>
            </a:r>
            <a:r>
              <a:rPr kumimoji="0" lang="en-CA" sz="2800" b="1" i="0" u="none" strike="noStrike" kern="1200" cap="none" spc="0" normalizeH="0" baseline="0" noProof="0" dirty="0" smtClean="0">
                <a:ln>
                  <a:noFill/>
                </a:ln>
                <a:solidFill>
                  <a:schemeClr val="bg1"/>
                </a:solidFill>
                <a:effectLst/>
                <a:uLnTx/>
                <a:uFillTx/>
                <a:latin typeface="Calibri" pitchFamily="34" charset="0"/>
                <a:ea typeface="+mj-ea"/>
                <a:cs typeface="Calibri" pitchFamily="34" charset="0"/>
              </a:rPr>
              <a:t>, to join you in your mission to make the good news of Christ known to all nations, and sacrifice anything to finish the work given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CA" sz="2800" b="1" i="0" u="none" strike="noStrike" kern="1200" cap="none" spc="0" normalizeH="0" baseline="0" noProof="0" dirty="0" smtClean="0">
                <a:ln>
                  <a:noFill/>
                </a:ln>
                <a:solidFill>
                  <a:schemeClr val="bg1"/>
                </a:solidFill>
                <a:effectLst/>
                <a:uLnTx/>
                <a:uFillTx/>
                <a:latin typeface="Calibri" pitchFamily="34" charset="0"/>
                <a:ea typeface="+mj-ea"/>
                <a:cs typeface="Calibri" pitchFamily="34" charset="0"/>
              </a:rPr>
              <a:t>to us, as your Son</a:t>
            </a:r>
            <a:r>
              <a:rPr kumimoji="0" lang="en-CA" sz="2800" b="1" i="0" u="none" strike="noStrike" kern="1200" cap="none" spc="0" normalizeH="0" noProof="0" dirty="0" smtClean="0">
                <a:ln>
                  <a:noFill/>
                </a:ln>
                <a:solidFill>
                  <a:schemeClr val="bg1"/>
                </a:solidFill>
                <a:effectLst/>
                <a:uLnTx/>
                <a:uFillTx/>
                <a:latin typeface="Calibri" pitchFamily="34" charset="0"/>
                <a:ea typeface="+mj-ea"/>
                <a:cs typeface="Calibri" pitchFamily="34" charset="0"/>
              </a:rPr>
              <a:t> did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CA" sz="2800" b="1" i="0" u="none" strike="noStrike" kern="1200" cap="none" spc="0" normalizeH="0" noProof="0" dirty="0" smtClean="0">
                <a:ln>
                  <a:noFill/>
                </a:ln>
                <a:solidFill>
                  <a:schemeClr val="bg1"/>
                </a:solidFill>
                <a:effectLst/>
                <a:uLnTx/>
                <a:uFillTx/>
                <a:latin typeface="Calibri" pitchFamily="34" charset="0"/>
                <a:ea typeface="+mj-ea"/>
                <a:cs typeface="Calibri" pitchFamily="34" charset="0"/>
              </a:rPr>
              <a:t>in love for you, Abba.</a:t>
            </a:r>
            <a:endParaRPr kumimoji="0" lang="en-CA" sz="2800" b="1" i="0" u="none" strike="noStrike" kern="1200" cap="none" spc="0" normalizeH="0" baseline="0" noProof="0" dirty="0">
              <a:ln>
                <a:noFill/>
              </a:ln>
              <a:solidFill>
                <a:schemeClr val="bg1"/>
              </a:solidFill>
              <a:effectLst/>
              <a:uLnTx/>
              <a:uFillTx/>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2" name="Rounded Rectangle 21"/>
          <p:cNvSpPr/>
          <p:nvPr/>
        </p:nvSpPr>
        <p:spPr>
          <a:xfrm>
            <a:off x="7308304" y="3040360"/>
            <a:ext cx="1512168" cy="18288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5" name="32-Point Star 14"/>
          <p:cNvSpPr/>
          <p:nvPr/>
        </p:nvSpPr>
        <p:spPr>
          <a:xfrm>
            <a:off x="108600" y="2211680"/>
            <a:ext cx="3383280" cy="3017520"/>
          </a:xfrm>
          <a:prstGeom prst="star3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TextBox 11"/>
          <p:cNvSpPr txBox="1">
            <a:spLocks noChangeArrowheads="1"/>
          </p:cNvSpPr>
          <p:nvPr/>
        </p:nvSpPr>
        <p:spPr bwMode="auto">
          <a:xfrm>
            <a:off x="1332260" y="2823022"/>
            <a:ext cx="1007492" cy="461962"/>
          </a:xfrm>
          <a:prstGeom prst="rect">
            <a:avLst/>
          </a:prstGeom>
          <a:noFill/>
          <a:ln w="9525">
            <a:noFill/>
            <a:miter lim="800000"/>
            <a:headEnd/>
            <a:tailEnd/>
          </a:ln>
        </p:spPr>
        <p:txBody>
          <a:bodyPr wrap="square">
            <a:spAutoFit/>
          </a:bodyPr>
          <a:lstStyle/>
          <a:p>
            <a:r>
              <a:rPr lang="en-CA" sz="2400" b="1" dirty="0">
                <a:solidFill>
                  <a:schemeClr val="bg1"/>
                </a:solidFill>
              </a:rPr>
              <a:t>Abba</a:t>
            </a:r>
          </a:p>
        </p:txBody>
      </p:sp>
      <p:sp>
        <p:nvSpPr>
          <p:cNvPr id="18" name="Oval 17"/>
          <p:cNvSpPr/>
          <p:nvPr/>
        </p:nvSpPr>
        <p:spPr>
          <a:xfrm>
            <a:off x="7596336" y="2132856"/>
            <a:ext cx="936104" cy="86409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Rectangle 22"/>
          <p:cNvSpPr/>
          <p:nvPr/>
        </p:nvSpPr>
        <p:spPr>
          <a:xfrm>
            <a:off x="7662624"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Rectangle 23"/>
          <p:cNvSpPr/>
          <p:nvPr/>
        </p:nvSpPr>
        <p:spPr>
          <a:xfrm>
            <a:off x="8166680"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21" name="Picture 20" descr="angry-face-01s.gif"/>
          <p:cNvPicPr>
            <a:picLocks noChangeAspect="1"/>
          </p:cNvPicPr>
          <p:nvPr/>
        </p:nvPicPr>
        <p:blipFill>
          <a:blip r:embed="rId2" cstate="print"/>
          <a:stretch>
            <a:fillRect/>
          </a:stretch>
        </p:blipFill>
        <p:spPr>
          <a:xfrm>
            <a:off x="35496" y="5949280"/>
            <a:ext cx="864096" cy="864096"/>
          </a:xfrm>
          <a:prstGeom prst="ellipse">
            <a:avLst/>
          </a:prstGeom>
        </p:spPr>
      </p:pic>
      <p:sp>
        <p:nvSpPr>
          <p:cNvPr id="20" name="TextBox 19"/>
          <p:cNvSpPr txBox="1"/>
          <p:nvPr/>
        </p:nvSpPr>
        <p:spPr>
          <a:xfrm>
            <a:off x="35496"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5" name="TextBox 8"/>
          <p:cNvSpPr txBox="1">
            <a:spLocks noChangeArrowheads="1"/>
          </p:cNvSpPr>
          <p:nvPr/>
        </p:nvSpPr>
        <p:spPr bwMode="auto">
          <a:xfrm>
            <a:off x="-365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28" name="TextBox 27"/>
          <p:cNvSpPr txBox="1"/>
          <p:nvPr/>
        </p:nvSpPr>
        <p:spPr>
          <a:xfrm>
            <a:off x="0" y="1178749"/>
            <a:ext cx="9144000" cy="954107"/>
          </a:xfrm>
          <a:prstGeom prst="rect">
            <a:avLst/>
          </a:prstGeom>
          <a:noFill/>
        </p:spPr>
        <p:txBody>
          <a:bodyPr wrap="square" rtlCol="0">
            <a:spAutoFit/>
          </a:bodyPr>
          <a:lstStyle/>
          <a:p>
            <a:pPr algn="ctr"/>
            <a:r>
              <a:rPr lang="en-US" sz="2800" b="1" dirty="0" smtClean="0">
                <a:solidFill>
                  <a:schemeClr val="bg1"/>
                </a:solidFill>
                <a:latin typeface="Calibri" pitchFamily="34" charset="0"/>
              </a:rPr>
              <a:t>“To the church of the Thessalonians in God the Father </a:t>
            </a:r>
          </a:p>
          <a:p>
            <a:pPr algn="ctr"/>
            <a:r>
              <a:rPr lang="en-US" sz="2800" b="1" dirty="0" smtClean="0">
                <a:solidFill>
                  <a:schemeClr val="bg1"/>
                </a:solidFill>
                <a:latin typeface="Calibri" pitchFamily="34" charset="0"/>
              </a:rPr>
              <a:t>and the Lord Jesus Christ”  1 </a:t>
            </a:r>
            <a:r>
              <a:rPr lang="en-US" sz="2800" b="1" dirty="0" err="1" smtClean="0">
                <a:solidFill>
                  <a:schemeClr val="bg1"/>
                </a:solidFill>
                <a:latin typeface="Calibri" pitchFamily="34" charset="0"/>
              </a:rPr>
              <a:t>Thess</a:t>
            </a:r>
            <a:r>
              <a:rPr lang="en-US" sz="2800" b="1" dirty="0" smtClean="0">
                <a:solidFill>
                  <a:schemeClr val="bg1"/>
                </a:solidFill>
                <a:latin typeface="Calibri" pitchFamily="34" charset="0"/>
              </a:rPr>
              <a:t> 1:1</a:t>
            </a:r>
            <a:endParaRPr lang="en-CA" sz="2800" dirty="0">
              <a:solidFill>
                <a:schemeClr val="bg1"/>
              </a:solidFill>
              <a:latin typeface="Calibri" pitchFamily="34" charset="0"/>
            </a:endParaRPr>
          </a:p>
        </p:txBody>
      </p:sp>
      <p:sp>
        <p:nvSpPr>
          <p:cNvPr id="29" name="TextBox 28"/>
          <p:cNvSpPr txBox="1"/>
          <p:nvPr/>
        </p:nvSpPr>
        <p:spPr>
          <a:xfrm>
            <a:off x="2736304" y="2420888"/>
            <a:ext cx="4932040" cy="3539430"/>
          </a:xfrm>
          <a:prstGeom prst="rect">
            <a:avLst/>
          </a:prstGeom>
          <a:noFill/>
        </p:spPr>
        <p:txBody>
          <a:bodyPr wrap="square" rtlCol="0">
            <a:spAutoFit/>
          </a:bodyPr>
          <a:lstStyle/>
          <a:p>
            <a:pPr algn="ctr"/>
            <a:r>
              <a:rPr lang="en-US" sz="2800" b="1" dirty="0" smtClean="0">
                <a:solidFill>
                  <a:schemeClr val="bg1"/>
                </a:solidFill>
                <a:latin typeface="Calibri" pitchFamily="34" charset="0"/>
              </a:rPr>
              <a:t>“If anyone loves me, </a:t>
            </a:r>
          </a:p>
          <a:p>
            <a:pPr algn="ctr"/>
            <a:r>
              <a:rPr lang="en-US" sz="2800" b="1" dirty="0" smtClean="0">
                <a:solidFill>
                  <a:schemeClr val="bg1"/>
                </a:solidFill>
                <a:latin typeface="Calibri" pitchFamily="34" charset="0"/>
              </a:rPr>
              <a:t>he will keep my word, </a:t>
            </a:r>
          </a:p>
          <a:p>
            <a:pPr algn="ctr"/>
            <a:r>
              <a:rPr lang="en-US" sz="2800" b="1" dirty="0" smtClean="0">
                <a:solidFill>
                  <a:schemeClr val="bg1"/>
                </a:solidFill>
                <a:latin typeface="Calibri" pitchFamily="34" charset="0"/>
              </a:rPr>
              <a:t>and my Father </a:t>
            </a:r>
          </a:p>
          <a:p>
            <a:pPr algn="ctr"/>
            <a:r>
              <a:rPr lang="en-US" sz="2800" b="1" dirty="0" smtClean="0">
                <a:solidFill>
                  <a:schemeClr val="bg1"/>
                </a:solidFill>
                <a:latin typeface="Calibri" pitchFamily="34" charset="0"/>
              </a:rPr>
              <a:t>will love him, </a:t>
            </a:r>
          </a:p>
          <a:p>
            <a:pPr algn="ctr"/>
            <a:r>
              <a:rPr lang="en-US" sz="2800" b="1" dirty="0" smtClean="0">
                <a:solidFill>
                  <a:schemeClr val="bg1"/>
                </a:solidFill>
                <a:latin typeface="Calibri" pitchFamily="34" charset="0"/>
              </a:rPr>
              <a:t>and we will come to him </a:t>
            </a:r>
          </a:p>
          <a:p>
            <a:pPr algn="ctr"/>
            <a:r>
              <a:rPr lang="en-US" sz="2800" b="1" dirty="0" smtClean="0">
                <a:solidFill>
                  <a:schemeClr val="bg1"/>
                </a:solidFill>
                <a:latin typeface="Calibri" pitchFamily="34" charset="0"/>
              </a:rPr>
              <a:t>and make our home </a:t>
            </a:r>
          </a:p>
          <a:p>
            <a:pPr algn="ctr"/>
            <a:r>
              <a:rPr lang="en-US" sz="2800" b="1" dirty="0" smtClean="0">
                <a:solidFill>
                  <a:schemeClr val="bg1"/>
                </a:solidFill>
                <a:latin typeface="Calibri" pitchFamily="34" charset="0"/>
              </a:rPr>
              <a:t>with him”  </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John 14:23</a:t>
            </a:r>
            <a:endParaRPr lang="en-CA" sz="2800" dirty="0">
              <a:solidFill>
                <a:schemeClr val="bg1"/>
              </a:solidFill>
              <a:latin typeface="Calibri" pitchFamily="34" charset="0"/>
            </a:endParaRPr>
          </a:p>
        </p:txBody>
      </p:sp>
      <p:pic>
        <p:nvPicPr>
          <p:cNvPr id="26" name="Picture 25" descr="www.fg-a.com valentine 2-jumping-heart.gif"/>
          <p:cNvPicPr>
            <a:picLocks noChangeAspect="1"/>
          </p:cNvPicPr>
          <p:nvPr/>
        </p:nvPicPr>
        <p:blipFill>
          <a:blip r:embed="rId3" cstate="print"/>
          <a:stretch>
            <a:fillRect/>
          </a:stretch>
        </p:blipFill>
        <p:spPr>
          <a:xfrm>
            <a:off x="1187624" y="3247628"/>
            <a:ext cx="1143000" cy="1333500"/>
          </a:xfrm>
          <a:prstGeom prst="rect">
            <a:avLst/>
          </a:prstGeom>
        </p:spPr>
      </p:pic>
      <p:sp>
        <p:nvSpPr>
          <p:cNvPr id="19" name="Title 1"/>
          <p:cNvSpPr txBox="1">
            <a:spLocks/>
          </p:cNvSpPr>
          <p:nvPr/>
        </p:nvSpPr>
        <p:spPr>
          <a:xfrm>
            <a:off x="611560" y="125760"/>
            <a:ext cx="7954184" cy="926976"/>
          </a:xfrm>
          <a:prstGeom prst="rect">
            <a:avLst/>
          </a:prstGeom>
          <a:solidFill>
            <a:schemeClr val="tx1"/>
          </a:solidFill>
        </p:spPr>
        <p:txBody>
          <a:bodyPr/>
          <a:lstStyle/>
          <a:p>
            <a:pPr algn="ctr" eaLnBrk="0" hangingPunct="0">
              <a:defRPr/>
            </a:pPr>
            <a:r>
              <a:rPr lang="en-CA" sz="2800" b="1" dirty="0" smtClean="0">
                <a:solidFill>
                  <a:srgbClr val="FF0000"/>
                </a:solidFill>
                <a:latin typeface="Calibri" pitchFamily="34" charset="0"/>
              </a:rPr>
              <a:t>20-21. in </a:t>
            </a:r>
            <a:r>
              <a:rPr lang="en-CA" sz="2800" b="1" kern="0" dirty="0" smtClean="0">
                <a:solidFill>
                  <a:srgbClr val="FF0000"/>
                </a:solidFill>
                <a:latin typeface="Calibri" pitchFamily="34" charset="0"/>
                <a:ea typeface="+mj-ea"/>
                <a:cs typeface="+mj-cs"/>
              </a:rPr>
              <a:t>God the Father and God the Father in us!</a:t>
            </a:r>
          </a:p>
          <a:p>
            <a:pPr algn="ctr" eaLnBrk="0" hangingPunct="0">
              <a:defRPr/>
            </a:pPr>
            <a:r>
              <a:rPr lang="en-CA" sz="2800" b="1" kern="0" dirty="0" smtClean="0">
                <a:solidFill>
                  <a:srgbClr val="FF0000"/>
                </a:solidFill>
                <a:latin typeface="Calibri" pitchFamily="34" charset="0"/>
                <a:ea typeface="+mj-ea"/>
                <a:cs typeface="+mj-cs"/>
              </a:rPr>
              <a:t>Thank you, Father!</a:t>
            </a:r>
          </a:p>
        </p:txBody>
      </p:sp>
      <p:pic>
        <p:nvPicPr>
          <p:cNvPr id="32" name="Picture 31" descr="www.clipartbest.com dc6XLjAMi.gif"/>
          <p:cNvPicPr>
            <a:picLocks noChangeAspect="1"/>
          </p:cNvPicPr>
          <p:nvPr/>
        </p:nvPicPr>
        <p:blipFill>
          <a:blip r:embed="rId4" cstate="print"/>
          <a:stretch>
            <a:fillRect/>
          </a:stretch>
        </p:blipFill>
        <p:spPr>
          <a:xfrm>
            <a:off x="6876256" y="2996952"/>
            <a:ext cx="2341629" cy="1645920"/>
          </a:xfrm>
          <a:prstGeom prst="rect">
            <a:avLst/>
          </a:prstGeom>
        </p:spPr>
      </p:pic>
      <p:sp>
        <p:nvSpPr>
          <p:cNvPr id="17" name="32-Point Star 16"/>
          <p:cNvSpPr/>
          <p:nvPr/>
        </p:nvSpPr>
        <p:spPr>
          <a:xfrm>
            <a:off x="7246560" y="3068960"/>
            <a:ext cx="1645920" cy="1463040"/>
          </a:xfrm>
          <a:prstGeom prst="star3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TextBox 11"/>
          <p:cNvSpPr txBox="1">
            <a:spLocks noChangeArrowheads="1"/>
          </p:cNvSpPr>
          <p:nvPr/>
        </p:nvSpPr>
        <p:spPr bwMode="auto">
          <a:xfrm>
            <a:off x="7596956" y="3543102"/>
            <a:ext cx="1079500" cy="461962"/>
          </a:xfrm>
          <a:prstGeom prst="rect">
            <a:avLst/>
          </a:prstGeom>
          <a:noFill/>
          <a:ln w="9525">
            <a:noFill/>
            <a:miter lim="800000"/>
            <a:headEnd/>
            <a:tailEnd/>
          </a:ln>
        </p:spPr>
        <p:txBody>
          <a:bodyPr>
            <a:spAutoFit/>
          </a:bodyPr>
          <a:lstStyle/>
          <a:p>
            <a:r>
              <a:rPr lang="en-CA" sz="2400" b="1" dirty="0">
                <a:solidFill>
                  <a:schemeClr val="bg1"/>
                </a:solidFill>
              </a:rPr>
              <a:t>Abba</a:t>
            </a:r>
          </a:p>
        </p:txBody>
      </p:sp>
      <p:sp>
        <p:nvSpPr>
          <p:cNvPr id="33" name="TextBox 32"/>
          <p:cNvSpPr txBox="1"/>
          <p:nvPr/>
        </p:nvSpPr>
        <p:spPr>
          <a:xfrm>
            <a:off x="755576" y="5199583"/>
            <a:ext cx="2088232" cy="338554"/>
          </a:xfrm>
          <a:prstGeom prst="rect">
            <a:avLst/>
          </a:prstGeom>
          <a:noFill/>
        </p:spPr>
        <p:txBody>
          <a:bodyPr wrap="square" rtlCol="0">
            <a:spAutoFit/>
          </a:bodyPr>
          <a:lstStyle/>
          <a:p>
            <a:pPr algn="ctr"/>
            <a:r>
              <a:rPr lang="en-CA" sz="800" dirty="0" smtClean="0">
                <a:solidFill>
                  <a:schemeClr val="tx1">
                    <a:lumMod val="95000"/>
                  </a:schemeClr>
                </a:solidFill>
              </a:rPr>
              <a:t>pulsing heart © clipartbest.com</a:t>
            </a:r>
          </a:p>
          <a:p>
            <a:pPr algn="ctr"/>
            <a:r>
              <a:rPr lang="en-CA" sz="800" dirty="0" smtClean="0">
                <a:solidFill>
                  <a:schemeClr val="tx1">
                    <a:lumMod val="95000"/>
                  </a:schemeClr>
                </a:solidFill>
              </a:rPr>
              <a:t>Jumping heart © www.fg-a.com</a:t>
            </a:r>
            <a:endParaRPr lang="en-CA" sz="800" dirty="0">
              <a:solidFill>
                <a:schemeClr val="tx1">
                  <a:lumMod val="95000"/>
                </a:schemeClr>
              </a:solidFill>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2" name="Rounded Rectangle 21"/>
          <p:cNvSpPr/>
          <p:nvPr/>
        </p:nvSpPr>
        <p:spPr>
          <a:xfrm>
            <a:off x="7308304" y="3040360"/>
            <a:ext cx="1512168" cy="18288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5" name="32-Point Star 14"/>
          <p:cNvSpPr/>
          <p:nvPr/>
        </p:nvSpPr>
        <p:spPr>
          <a:xfrm>
            <a:off x="108600" y="2211680"/>
            <a:ext cx="3383280" cy="3017520"/>
          </a:xfrm>
          <a:prstGeom prst="star3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TextBox 11"/>
          <p:cNvSpPr txBox="1">
            <a:spLocks noChangeArrowheads="1"/>
          </p:cNvSpPr>
          <p:nvPr/>
        </p:nvSpPr>
        <p:spPr bwMode="auto">
          <a:xfrm>
            <a:off x="1332260" y="2823022"/>
            <a:ext cx="1007492" cy="461962"/>
          </a:xfrm>
          <a:prstGeom prst="rect">
            <a:avLst/>
          </a:prstGeom>
          <a:noFill/>
          <a:ln w="9525">
            <a:noFill/>
            <a:miter lim="800000"/>
            <a:headEnd/>
            <a:tailEnd/>
          </a:ln>
        </p:spPr>
        <p:txBody>
          <a:bodyPr wrap="square">
            <a:spAutoFit/>
          </a:bodyPr>
          <a:lstStyle/>
          <a:p>
            <a:r>
              <a:rPr lang="en-CA" sz="2400" b="1" dirty="0">
                <a:solidFill>
                  <a:schemeClr val="bg1"/>
                </a:solidFill>
              </a:rPr>
              <a:t>Abba</a:t>
            </a:r>
          </a:p>
        </p:txBody>
      </p:sp>
      <p:sp>
        <p:nvSpPr>
          <p:cNvPr id="18" name="Oval 17"/>
          <p:cNvSpPr/>
          <p:nvPr/>
        </p:nvSpPr>
        <p:spPr>
          <a:xfrm>
            <a:off x="7596336" y="2132856"/>
            <a:ext cx="936104" cy="86409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Rectangle 22"/>
          <p:cNvSpPr/>
          <p:nvPr/>
        </p:nvSpPr>
        <p:spPr>
          <a:xfrm>
            <a:off x="7662624"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Rectangle 23"/>
          <p:cNvSpPr/>
          <p:nvPr/>
        </p:nvSpPr>
        <p:spPr>
          <a:xfrm>
            <a:off x="8166680"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21" name="Picture 20" descr="angry-face-01s.gif"/>
          <p:cNvPicPr>
            <a:picLocks noChangeAspect="1"/>
          </p:cNvPicPr>
          <p:nvPr/>
        </p:nvPicPr>
        <p:blipFill>
          <a:blip r:embed="rId2" cstate="print"/>
          <a:stretch>
            <a:fillRect/>
          </a:stretch>
        </p:blipFill>
        <p:spPr>
          <a:xfrm>
            <a:off x="35496" y="5949280"/>
            <a:ext cx="864096" cy="864096"/>
          </a:xfrm>
          <a:prstGeom prst="ellipse">
            <a:avLst/>
          </a:prstGeom>
        </p:spPr>
      </p:pic>
      <p:sp>
        <p:nvSpPr>
          <p:cNvPr id="20" name="TextBox 19"/>
          <p:cNvSpPr txBox="1"/>
          <p:nvPr/>
        </p:nvSpPr>
        <p:spPr>
          <a:xfrm>
            <a:off x="35496"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5" name="TextBox 8"/>
          <p:cNvSpPr txBox="1">
            <a:spLocks noChangeArrowheads="1"/>
          </p:cNvSpPr>
          <p:nvPr/>
        </p:nvSpPr>
        <p:spPr bwMode="auto">
          <a:xfrm>
            <a:off x="-365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29" name="TextBox 28"/>
          <p:cNvSpPr txBox="1"/>
          <p:nvPr/>
        </p:nvSpPr>
        <p:spPr>
          <a:xfrm>
            <a:off x="3419872" y="2552705"/>
            <a:ext cx="3744416" cy="3108543"/>
          </a:xfrm>
          <a:prstGeom prst="rect">
            <a:avLst/>
          </a:prstGeom>
          <a:noFill/>
        </p:spPr>
        <p:txBody>
          <a:bodyPr wrap="square" rtlCol="0">
            <a:spAutoFit/>
          </a:bodyPr>
          <a:lstStyle/>
          <a:p>
            <a:pPr algn="ctr"/>
            <a:r>
              <a:rPr lang="en-US" sz="2800" b="1" dirty="0" smtClean="0">
                <a:solidFill>
                  <a:schemeClr val="bg1"/>
                </a:solidFill>
                <a:latin typeface="Calibri" pitchFamily="34" charset="0"/>
                <a:cs typeface="Calibri" pitchFamily="34" charset="0"/>
              </a:rPr>
              <a:t>“If the Spirit of him </a:t>
            </a:r>
          </a:p>
          <a:p>
            <a:pPr algn="ctr"/>
            <a:r>
              <a:rPr lang="en-US" sz="2800" b="1" dirty="0" smtClean="0">
                <a:solidFill>
                  <a:schemeClr val="bg1"/>
                </a:solidFill>
                <a:latin typeface="Calibri" pitchFamily="34" charset="0"/>
                <a:cs typeface="Calibri" pitchFamily="34" charset="0"/>
              </a:rPr>
              <a:t>who raised Jesus </a:t>
            </a:r>
          </a:p>
          <a:p>
            <a:pPr algn="ctr"/>
            <a:r>
              <a:rPr lang="en-US" sz="2800" b="1" dirty="0" smtClean="0">
                <a:solidFill>
                  <a:schemeClr val="bg1"/>
                </a:solidFill>
                <a:latin typeface="Calibri" pitchFamily="34" charset="0"/>
                <a:cs typeface="Calibri" pitchFamily="34" charset="0"/>
              </a:rPr>
              <a:t>from the dead </a:t>
            </a:r>
          </a:p>
          <a:p>
            <a:pPr algn="ctr"/>
            <a:r>
              <a:rPr lang="en-US" sz="2800" b="1" dirty="0" smtClean="0">
                <a:solidFill>
                  <a:schemeClr val="bg1"/>
                </a:solidFill>
                <a:latin typeface="Calibri" pitchFamily="34" charset="0"/>
                <a:cs typeface="Calibri" pitchFamily="34" charset="0"/>
              </a:rPr>
              <a:t>dwells in you, </a:t>
            </a:r>
          </a:p>
          <a:p>
            <a:pPr algn="ctr"/>
            <a:r>
              <a:rPr lang="en-US" sz="2800" b="1" dirty="0" smtClean="0">
                <a:solidFill>
                  <a:schemeClr val="bg1"/>
                </a:solidFill>
                <a:latin typeface="Calibri" pitchFamily="34" charset="0"/>
                <a:cs typeface="Calibri" pitchFamily="34" charset="0"/>
              </a:rPr>
              <a:t>. . . his Spirit who dwells in you</a:t>
            </a:r>
            <a:r>
              <a:rPr lang="en-US" sz="2800" b="1" dirty="0" smtClean="0">
                <a:solidFill>
                  <a:schemeClr val="bg1"/>
                </a:solidFill>
                <a:latin typeface="Calibri" pitchFamily="34" charset="0"/>
              </a:rPr>
              <a:t>”  </a:t>
            </a:r>
          </a:p>
          <a:p>
            <a:pPr algn="ctr"/>
            <a:r>
              <a:rPr lang="en-US" sz="2800" b="1" dirty="0" smtClean="0">
                <a:solidFill>
                  <a:schemeClr val="bg1"/>
                </a:solidFill>
                <a:latin typeface="Calibri" pitchFamily="34" charset="0"/>
              </a:rPr>
              <a:t>Rom 8:11</a:t>
            </a:r>
            <a:endParaRPr lang="en-CA" sz="2800" dirty="0">
              <a:solidFill>
                <a:schemeClr val="bg1"/>
              </a:solidFill>
              <a:latin typeface="Calibri" pitchFamily="34" charset="0"/>
            </a:endParaRPr>
          </a:p>
        </p:txBody>
      </p:sp>
      <p:pic>
        <p:nvPicPr>
          <p:cNvPr id="26" name="Picture 25" descr="www.fg-a.com valentine 2-jumping-heart.gif"/>
          <p:cNvPicPr>
            <a:picLocks noChangeAspect="1"/>
          </p:cNvPicPr>
          <p:nvPr/>
        </p:nvPicPr>
        <p:blipFill>
          <a:blip r:embed="rId3" cstate="print"/>
          <a:stretch>
            <a:fillRect/>
          </a:stretch>
        </p:blipFill>
        <p:spPr>
          <a:xfrm>
            <a:off x="1187624" y="3247628"/>
            <a:ext cx="1143000" cy="1333500"/>
          </a:xfrm>
          <a:prstGeom prst="rect">
            <a:avLst/>
          </a:prstGeom>
        </p:spPr>
      </p:pic>
      <p:sp>
        <p:nvSpPr>
          <p:cNvPr id="19" name="TextBox 18"/>
          <p:cNvSpPr txBox="1"/>
          <p:nvPr/>
        </p:nvSpPr>
        <p:spPr>
          <a:xfrm>
            <a:off x="0" y="1178749"/>
            <a:ext cx="9144000" cy="954107"/>
          </a:xfrm>
          <a:prstGeom prst="rect">
            <a:avLst/>
          </a:prstGeom>
          <a:noFill/>
        </p:spPr>
        <p:txBody>
          <a:bodyPr wrap="square" rtlCol="0">
            <a:spAutoFit/>
          </a:bodyPr>
          <a:lstStyle/>
          <a:p>
            <a:pPr algn="ctr"/>
            <a:r>
              <a:rPr lang="en-US" sz="2800" b="1" dirty="0" smtClean="0">
                <a:solidFill>
                  <a:schemeClr val="bg1"/>
                </a:solidFill>
                <a:latin typeface="Calibri" pitchFamily="34" charset="0"/>
              </a:rPr>
              <a:t>“To the church of the Thessalonians in God our Father </a:t>
            </a:r>
          </a:p>
          <a:p>
            <a:pPr algn="ctr"/>
            <a:r>
              <a:rPr lang="en-US" sz="2800" b="1" dirty="0" smtClean="0">
                <a:solidFill>
                  <a:schemeClr val="bg1"/>
                </a:solidFill>
                <a:latin typeface="Calibri" pitchFamily="34" charset="0"/>
              </a:rPr>
              <a:t>and the Lord Jesus Christ”  2 </a:t>
            </a:r>
            <a:r>
              <a:rPr lang="en-US" sz="2800" b="1" dirty="0" err="1" smtClean="0">
                <a:solidFill>
                  <a:schemeClr val="bg1"/>
                </a:solidFill>
                <a:latin typeface="Calibri" pitchFamily="34" charset="0"/>
              </a:rPr>
              <a:t>Thess</a:t>
            </a:r>
            <a:r>
              <a:rPr lang="en-US" sz="2800" b="1" dirty="0" smtClean="0">
                <a:solidFill>
                  <a:schemeClr val="bg1"/>
                </a:solidFill>
                <a:latin typeface="Calibri" pitchFamily="34" charset="0"/>
              </a:rPr>
              <a:t> 1:1</a:t>
            </a:r>
            <a:endParaRPr lang="en-CA" sz="2800" dirty="0">
              <a:solidFill>
                <a:schemeClr val="bg1"/>
              </a:solidFill>
              <a:latin typeface="Calibri" pitchFamily="34" charset="0"/>
            </a:endParaRPr>
          </a:p>
        </p:txBody>
      </p:sp>
      <p:sp>
        <p:nvSpPr>
          <p:cNvPr id="32" name="Title 1"/>
          <p:cNvSpPr txBox="1">
            <a:spLocks/>
          </p:cNvSpPr>
          <p:nvPr/>
        </p:nvSpPr>
        <p:spPr>
          <a:xfrm>
            <a:off x="611560" y="125760"/>
            <a:ext cx="7954184" cy="926976"/>
          </a:xfrm>
          <a:prstGeom prst="rect">
            <a:avLst/>
          </a:prstGeom>
          <a:solidFill>
            <a:schemeClr val="tx1"/>
          </a:solidFill>
        </p:spPr>
        <p:txBody>
          <a:bodyPr/>
          <a:lstStyle/>
          <a:p>
            <a:pPr algn="ctr" eaLnBrk="0" hangingPunct="0">
              <a:defRPr/>
            </a:pPr>
            <a:r>
              <a:rPr lang="en-CA" sz="2800" b="1" dirty="0" smtClean="0">
                <a:solidFill>
                  <a:srgbClr val="FF0000"/>
                </a:solidFill>
                <a:latin typeface="Calibri" pitchFamily="34" charset="0"/>
              </a:rPr>
              <a:t>20-21. in </a:t>
            </a:r>
            <a:r>
              <a:rPr lang="en-CA" sz="2800" b="1" kern="0" dirty="0" smtClean="0">
                <a:solidFill>
                  <a:srgbClr val="FF0000"/>
                </a:solidFill>
                <a:latin typeface="Calibri" pitchFamily="34" charset="0"/>
                <a:ea typeface="+mj-ea"/>
                <a:cs typeface="+mj-cs"/>
              </a:rPr>
              <a:t>God the Father and God the Father in us!</a:t>
            </a:r>
          </a:p>
          <a:p>
            <a:pPr algn="ctr" eaLnBrk="0" hangingPunct="0">
              <a:defRPr/>
            </a:pPr>
            <a:r>
              <a:rPr lang="en-CA" sz="2800" b="1" kern="0" dirty="0" smtClean="0">
                <a:solidFill>
                  <a:srgbClr val="FF0000"/>
                </a:solidFill>
                <a:latin typeface="Calibri" pitchFamily="34" charset="0"/>
                <a:ea typeface="+mj-ea"/>
                <a:cs typeface="+mj-cs"/>
              </a:rPr>
              <a:t>Thank you, Father!</a:t>
            </a:r>
          </a:p>
        </p:txBody>
      </p:sp>
      <p:pic>
        <p:nvPicPr>
          <p:cNvPr id="28" name="Picture 27" descr="www.clipartbest.com dc6XLjAMi.gif"/>
          <p:cNvPicPr>
            <a:picLocks noChangeAspect="1"/>
          </p:cNvPicPr>
          <p:nvPr/>
        </p:nvPicPr>
        <p:blipFill>
          <a:blip r:embed="rId4" cstate="print"/>
          <a:stretch>
            <a:fillRect/>
          </a:stretch>
        </p:blipFill>
        <p:spPr>
          <a:xfrm>
            <a:off x="6876256" y="2996952"/>
            <a:ext cx="2341629" cy="1645920"/>
          </a:xfrm>
          <a:prstGeom prst="rect">
            <a:avLst/>
          </a:prstGeom>
        </p:spPr>
      </p:pic>
      <p:sp>
        <p:nvSpPr>
          <p:cNvPr id="17" name="32-Point Star 16"/>
          <p:cNvSpPr/>
          <p:nvPr/>
        </p:nvSpPr>
        <p:spPr>
          <a:xfrm>
            <a:off x="7236296" y="3065512"/>
            <a:ext cx="1645920" cy="1463040"/>
          </a:xfrm>
          <a:prstGeom prst="star3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TextBox 11"/>
          <p:cNvSpPr txBox="1">
            <a:spLocks noChangeArrowheads="1"/>
          </p:cNvSpPr>
          <p:nvPr/>
        </p:nvSpPr>
        <p:spPr bwMode="auto">
          <a:xfrm>
            <a:off x="7596956" y="3543102"/>
            <a:ext cx="1079500" cy="461962"/>
          </a:xfrm>
          <a:prstGeom prst="rect">
            <a:avLst/>
          </a:prstGeom>
          <a:noFill/>
          <a:ln w="9525">
            <a:noFill/>
            <a:miter lim="800000"/>
            <a:headEnd/>
            <a:tailEnd/>
          </a:ln>
        </p:spPr>
        <p:txBody>
          <a:bodyPr>
            <a:spAutoFit/>
          </a:bodyPr>
          <a:lstStyle/>
          <a:p>
            <a:r>
              <a:rPr lang="en-CA" sz="2400" b="1" dirty="0">
                <a:solidFill>
                  <a:schemeClr val="bg1"/>
                </a:solidFill>
              </a:rPr>
              <a:t>Abba</a:t>
            </a:r>
          </a:p>
        </p:txBody>
      </p:sp>
      <p:sp>
        <p:nvSpPr>
          <p:cNvPr id="33" name="TextBox 32"/>
          <p:cNvSpPr txBox="1"/>
          <p:nvPr/>
        </p:nvSpPr>
        <p:spPr>
          <a:xfrm>
            <a:off x="755576" y="5199583"/>
            <a:ext cx="2088232" cy="338554"/>
          </a:xfrm>
          <a:prstGeom prst="rect">
            <a:avLst/>
          </a:prstGeom>
          <a:noFill/>
        </p:spPr>
        <p:txBody>
          <a:bodyPr wrap="square" rtlCol="0">
            <a:spAutoFit/>
          </a:bodyPr>
          <a:lstStyle/>
          <a:p>
            <a:pPr algn="ctr"/>
            <a:r>
              <a:rPr lang="en-CA" sz="800" dirty="0" smtClean="0">
                <a:solidFill>
                  <a:schemeClr val="tx1">
                    <a:lumMod val="95000"/>
                  </a:schemeClr>
                </a:solidFill>
              </a:rPr>
              <a:t>pulsing heart © clipartbest.com</a:t>
            </a:r>
          </a:p>
          <a:p>
            <a:pPr algn="ctr"/>
            <a:r>
              <a:rPr lang="en-CA" sz="800" dirty="0" smtClean="0">
                <a:solidFill>
                  <a:schemeClr val="tx1">
                    <a:lumMod val="95000"/>
                  </a:schemeClr>
                </a:solidFill>
              </a:rPr>
              <a:t>Jumping heart © www.fg-a.com</a:t>
            </a:r>
            <a:endParaRPr lang="en-CA" sz="800" dirty="0">
              <a:solidFill>
                <a:schemeClr val="tx1">
                  <a:lumMod val="95000"/>
                </a:schemeClr>
              </a:solidFill>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1" name="Rectangle 10"/>
          <p:cNvSpPr/>
          <p:nvPr/>
        </p:nvSpPr>
        <p:spPr>
          <a:xfrm>
            <a:off x="2987824" y="292494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339752" y="3351272"/>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1043608" y="1052736"/>
            <a:ext cx="4301334" cy="2560320"/>
          </a:xfrm>
          <a:prstGeom prst="rect">
            <a:avLst/>
          </a:prstGeom>
        </p:spPr>
      </p:pic>
      <p:pic>
        <p:nvPicPr>
          <p:cNvPr id="7" name="Picture 6" descr="egyptian.gif"/>
          <p:cNvPicPr>
            <a:picLocks noChangeAspect="1"/>
          </p:cNvPicPr>
          <p:nvPr/>
        </p:nvPicPr>
        <p:blipFill>
          <a:blip r:embed="rId3" cstate="print"/>
          <a:stretch>
            <a:fillRect/>
          </a:stretch>
        </p:blipFill>
        <p:spPr>
          <a:xfrm rot="7200000">
            <a:off x="2301062" y="3067277"/>
            <a:ext cx="4301334" cy="25603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219218" y="3075227"/>
            <a:ext cx="4301334" cy="2560320"/>
          </a:xfrm>
          <a:prstGeom prst="rect">
            <a:avLst/>
          </a:prstGeom>
        </p:spPr>
      </p:pic>
      <p:sp>
        <p:nvSpPr>
          <p:cNvPr id="21" name="TextBox 20"/>
          <p:cNvSpPr txBox="1"/>
          <p:nvPr/>
        </p:nvSpPr>
        <p:spPr>
          <a:xfrm>
            <a:off x="2195736" y="6495147"/>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pic>
        <p:nvPicPr>
          <p:cNvPr id="25" name="Picture 24" descr="egyptian.gif"/>
          <p:cNvPicPr>
            <a:picLocks noChangeAspect="1"/>
          </p:cNvPicPr>
          <p:nvPr/>
        </p:nvPicPr>
        <p:blipFill>
          <a:blip r:embed="rId3" cstate="print"/>
          <a:stretch>
            <a:fillRect/>
          </a:stretch>
        </p:blipFill>
        <p:spPr>
          <a:xfrm rot="14400000" flipH="1">
            <a:off x="1698820" y="3474931"/>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1698820" y="3978987"/>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1266772" y="3690955"/>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2130868" y="4195011"/>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1698820" y="4490613"/>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1266880" y="4195011"/>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2130868" y="3690955"/>
            <a:ext cx="921716" cy="548640"/>
          </a:xfrm>
          <a:prstGeom prst="rect">
            <a:avLst/>
          </a:prstGeom>
        </p:spPr>
      </p:pic>
      <p:sp>
        <p:nvSpPr>
          <p:cNvPr id="17" name="WordArt 2"/>
          <p:cNvSpPr>
            <a:spLocks noChangeArrowheads="1" noChangeShapeType="1" noTextEdit="1"/>
          </p:cNvSpPr>
          <p:nvPr/>
        </p:nvSpPr>
        <p:spPr bwMode="auto">
          <a:xfrm>
            <a:off x="428596" y="1124744"/>
            <a:ext cx="5394960" cy="4937760"/>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rPr>
              <a:t>THE LORD</a:t>
            </a:r>
            <a:endParaRPr lang="en-CA" sz="1400" kern="10" spc="0" dirty="0" smtClean="0">
              <a:ln w="9525">
                <a:solidFill>
                  <a:srgbClr val="000000"/>
                </a:solidFill>
                <a:round/>
                <a:headEnd/>
                <a:tailEnd/>
              </a:ln>
              <a:solidFill>
                <a:srgbClr val="FFC000"/>
              </a:solidFill>
              <a:effectLst/>
            </a:endParaRPr>
          </a:p>
          <a:p>
            <a:pPr algn="ctr" rtl="0"/>
            <a:r>
              <a:rPr lang="en-CA" sz="1200" kern="10" dirty="0" smtClean="0">
                <a:ln w="9525">
                  <a:solidFill>
                    <a:srgbClr val="000000"/>
                  </a:solidFill>
                  <a:round/>
                  <a:headEnd/>
                  <a:tailEnd/>
                </a:ln>
                <a:solidFill>
                  <a:srgbClr val="FFC000"/>
                </a:solidFill>
              </a:rPr>
              <a:t>Father, Son and Spirit oneness</a:t>
            </a:r>
          </a:p>
          <a:p>
            <a:pPr algn="ctr" rtl="0"/>
            <a:endParaRPr lang="en-CA" sz="1200" kern="10" dirty="0" smtClean="0">
              <a:ln w="9525">
                <a:solidFill>
                  <a:srgbClr val="000000"/>
                </a:solidFill>
                <a:round/>
                <a:headEnd/>
                <a:tailEnd/>
              </a:ln>
              <a:solidFill>
                <a:srgbClr val="FFC000"/>
              </a:solidFill>
            </a:endParaRPr>
          </a:p>
          <a:p>
            <a:pPr algn="ctr" rtl="0"/>
            <a:endParaRPr lang="en-CA" sz="1200" kern="10" dirty="0" smtClean="0">
              <a:ln w="9525">
                <a:solidFill>
                  <a:srgbClr val="000000"/>
                </a:solidFill>
                <a:round/>
                <a:headEnd/>
                <a:tailEnd/>
              </a:ln>
              <a:solidFill>
                <a:srgbClr val="FFC000"/>
              </a:solidFill>
            </a:endParaRPr>
          </a:p>
          <a:p>
            <a:pPr algn="ctr" rtl="0"/>
            <a:endParaRPr lang="en-CA" sz="1200" kern="10" dirty="0">
              <a:ln w="9525">
                <a:solidFill>
                  <a:srgbClr val="000000"/>
                </a:solidFill>
                <a:round/>
                <a:headEnd/>
                <a:tailEnd/>
              </a:ln>
              <a:solidFill>
                <a:srgbClr val="FFC000"/>
              </a:solidFill>
            </a:endParaRPr>
          </a:p>
          <a:p>
            <a:pPr algn="ctr" rtl="0"/>
            <a:r>
              <a:rPr lang="en-CA" sz="1200" kern="10" spc="0" dirty="0" smtClean="0">
                <a:ln w="9525">
                  <a:solidFill>
                    <a:srgbClr val="000000"/>
                  </a:solidFill>
                  <a:round/>
                  <a:headEnd/>
                  <a:tailEnd/>
                </a:ln>
                <a:solidFill>
                  <a:srgbClr val="FFC000"/>
                </a:solidFill>
                <a:effectLst/>
              </a:rPr>
              <a:t> love, fellowship and cooperation</a:t>
            </a:r>
            <a:endParaRPr lang="en-CA" sz="1200" kern="10" spc="0" dirty="0">
              <a:ln w="9525">
                <a:solidFill>
                  <a:srgbClr val="000000"/>
                </a:solidFill>
                <a:round/>
                <a:headEnd/>
                <a:tailEnd/>
              </a:ln>
              <a:solidFill>
                <a:srgbClr val="FFC000"/>
              </a:solidFill>
              <a:effectLst/>
            </a:endParaRPr>
          </a:p>
        </p:txBody>
      </p:sp>
      <p:sp>
        <p:nvSpPr>
          <p:cNvPr id="18" name="TextBox 17"/>
          <p:cNvSpPr txBox="1"/>
          <p:nvPr/>
        </p:nvSpPr>
        <p:spPr>
          <a:xfrm>
            <a:off x="5364088" y="184566"/>
            <a:ext cx="3744416" cy="6124754"/>
          </a:xfrm>
          <a:prstGeom prst="rect">
            <a:avLst/>
          </a:prstGeom>
          <a:noFill/>
        </p:spPr>
        <p:txBody>
          <a:bodyPr wrap="square" rtlCol="0">
            <a:spAutoFit/>
          </a:bodyPr>
          <a:lstStyle/>
          <a:p>
            <a:pPr algn="r"/>
            <a:r>
              <a:rPr lang="en-CA" sz="2800" b="1" dirty="0" smtClean="0">
                <a:solidFill>
                  <a:schemeClr val="bg1"/>
                </a:solidFill>
                <a:latin typeface="Calibri" pitchFamily="34" charset="0"/>
                <a:cs typeface="Calibri" pitchFamily="34" charset="0"/>
              </a:rPr>
              <a:t>Because we are sons in the Son, Abba loves, fellowships with, and </a:t>
            </a:r>
          </a:p>
          <a:p>
            <a:pPr algn="r"/>
            <a:r>
              <a:rPr lang="en-CA" sz="2800" b="1" dirty="0" smtClean="0">
                <a:solidFill>
                  <a:schemeClr val="bg1"/>
                </a:solidFill>
                <a:latin typeface="Calibri" pitchFamily="34" charset="0"/>
                <a:cs typeface="Calibri" pitchFamily="34" charset="0"/>
              </a:rPr>
              <a:t>is a Father to us as </a:t>
            </a:r>
          </a:p>
          <a:p>
            <a:pPr algn="r"/>
            <a:r>
              <a:rPr lang="en-CA" sz="2800" b="1" dirty="0" smtClean="0">
                <a:solidFill>
                  <a:schemeClr val="bg1"/>
                </a:solidFill>
                <a:latin typeface="Calibri" pitchFamily="34" charset="0"/>
                <a:cs typeface="Calibri" pitchFamily="34" charset="0"/>
              </a:rPr>
              <a:t>he loves, fellowships with and is a Father </a:t>
            </a:r>
          </a:p>
          <a:p>
            <a:pPr algn="r"/>
            <a:r>
              <a:rPr lang="en-CA" sz="2800" b="1" dirty="0" smtClean="0">
                <a:solidFill>
                  <a:schemeClr val="bg1"/>
                </a:solidFill>
                <a:latin typeface="Calibri" pitchFamily="34" charset="0"/>
                <a:cs typeface="Calibri" pitchFamily="34" charset="0"/>
              </a:rPr>
              <a:t>to his Son.</a:t>
            </a:r>
          </a:p>
          <a:p>
            <a:pPr algn="r"/>
            <a:r>
              <a:rPr lang="en-CA" sz="2800" b="1" dirty="0" smtClean="0">
                <a:solidFill>
                  <a:schemeClr val="bg1"/>
                </a:solidFill>
                <a:latin typeface="Calibri" pitchFamily="34" charset="0"/>
                <a:cs typeface="Calibri" pitchFamily="34" charset="0"/>
              </a:rPr>
              <a:t>Because we are sons, the Spirit of the Son </a:t>
            </a:r>
          </a:p>
          <a:p>
            <a:pPr algn="r"/>
            <a:r>
              <a:rPr lang="en-CA" sz="2800" b="1" dirty="0" smtClean="0">
                <a:solidFill>
                  <a:schemeClr val="bg1"/>
                </a:solidFill>
                <a:latin typeface="Calibri" pitchFamily="34" charset="0"/>
                <a:cs typeface="Calibri" pitchFamily="34" charset="0"/>
              </a:rPr>
              <a:t>leads us to love, fellowship with, </a:t>
            </a:r>
          </a:p>
          <a:p>
            <a:pPr algn="r"/>
            <a:r>
              <a:rPr lang="en-CA" sz="2800" b="1" dirty="0" smtClean="0">
                <a:solidFill>
                  <a:schemeClr val="bg1"/>
                </a:solidFill>
                <a:latin typeface="Calibri" pitchFamily="34" charset="0"/>
                <a:cs typeface="Calibri" pitchFamily="34" charset="0"/>
              </a:rPr>
              <a:t>and cooperate with </a:t>
            </a:r>
          </a:p>
          <a:p>
            <a:pPr algn="r"/>
            <a:r>
              <a:rPr lang="en-CA" sz="2800" b="1" dirty="0" smtClean="0">
                <a:solidFill>
                  <a:schemeClr val="bg1"/>
                </a:solidFill>
                <a:latin typeface="Calibri" pitchFamily="34" charset="0"/>
                <a:cs typeface="Calibri" pitchFamily="34" charset="0"/>
              </a:rPr>
              <a:t>the Father as </a:t>
            </a:r>
          </a:p>
          <a:p>
            <a:pPr algn="r"/>
            <a:r>
              <a:rPr lang="en-CA" sz="2800" b="1" dirty="0" smtClean="0">
                <a:solidFill>
                  <a:schemeClr val="bg1"/>
                </a:solidFill>
                <a:latin typeface="Calibri" pitchFamily="34" charset="0"/>
                <a:cs typeface="Calibri" pitchFamily="34" charset="0"/>
              </a:rPr>
              <a:t>the Son does.</a:t>
            </a:r>
            <a:endParaRPr lang="en-CA" sz="28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2" name="Rounded Rectangle 21"/>
          <p:cNvSpPr/>
          <p:nvPr/>
        </p:nvSpPr>
        <p:spPr>
          <a:xfrm>
            <a:off x="7308304" y="3040360"/>
            <a:ext cx="1512168" cy="18288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8" name="Oval 17"/>
          <p:cNvSpPr/>
          <p:nvPr/>
        </p:nvSpPr>
        <p:spPr>
          <a:xfrm>
            <a:off x="7596336" y="2132856"/>
            <a:ext cx="936104" cy="86409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Rectangle 22"/>
          <p:cNvSpPr/>
          <p:nvPr/>
        </p:nvSpPr>
        <p:spPr>
          <a:xfrm>
            <a:off x="7662624"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Rectangle 23"/>
          <p:cNvSpPr/>
          <p:nvPr/>
        </p:nvSpPr>
        <p:spPr>
          <a:xfrm>
            <a:off x="8166680"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21" name="Picture 20" descr="angry-face-01s.gif"/>
          <p:cNvPicPr>
            <a:picLocks noChangeAspect="1"/>
          </p:cNvPicPr>
          <p:nvPr/>
        </p:nvPicPr>
        <p:blipFill>
          <a:blip r:embed="rId2" cstate="print"/>
          <a:stretch>
            <a:fillRect/>
          </a:stretch>
        </p:blipFill>
        <p:spPr>
          <a:xfrm>
            <a:off x="35496" y="5949280"/>
            <a:ext cx="864096" cy="864096"/>
          </a:xfrm>
          <a:prstGeom prst="ellipse">
            <a:avLst/>
          </a:prstGeom>
        </p:spPr>
      </p:pic>
      <p:sp>
        <p:nvSpPr>
          <p:cNvPr id="20" name="TextBox 19"/>
          <p:cNvSpPr txBox="1"/>
          <p:nvPr/>
        </p:nvSpPr>
        <p:spPr>
          <a:xfrm>
            <a:off x="35496"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6" name="TextBox 8"/>
          <p:cNvSpPr txBox="1">
            <a:spLocks noChangeArrowheads="1"/>
          </p:cNvSpPr>
          <p:nvPr/>
        </p:nvSpPr>
        <p:spPr bwMode="auto">
          <a:xfrm>
            <a:off x="-365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29" name="TextBox 28"/>
          <p:cNvSpPr txBox="1"/>
          <p:nvPr/>
        </p:nvSpPr>
        <p:spPr>
          <a:xfrm>
            <a:off x="216024" y="188640"/>
            <a:ext cx="8748464" cy="954107"/>
          </a:xfrm>
          <a:prstGeom prst="rect">
            <a:avLst/>
          </a:prstGeom>
          <a:noFill/>
        </p:spPr>
        <p:txBody>
          <a:bodyPr wrap="square" rtlCol="0">
            <a:spAutoFit/>
          </a:bodyPr>
          <a:lstStyle/>
          <a:p>
            <a:pPr lvl="0" algn="ctr" eaLnBrk="0" hangingPunct="0">
              <a:defRPr/>
            </a:pPr>
            <a:r>
              <a:rPr lang="en-CA" sz="2800" b="1" kern="0" dirty="0" smtClean="0">
                <a:solidFill>
                  <a:srgbClr val="0000FF"/>
                </a:solidFill>
                <a:latin typeface="Calibri" pitchFamily="34" charset="0"/>
                <a:cs typeface="Calibri" pitchFamily="34" charset="0"/>
              </a:rPr>
              <a:t>What a privilege!  What undeserved favor in Christ!</a:t>
            </a:r>
          </a:p>
          <a:p>
            <a:pPr lvl="0" algn="ctr" eaLnBrk="0" hangingPunct="0">
              <a:defRPr/>
            </a:pPr>
            <a:r>
              <a:rPr lang="en-CA" sz="2800" b="1" kern="0" dirty="0" smtClean="0">
                <a:solidFill>
                  <a:srgbClr val="0000FF"/>
                </a:solidFill>
                <a:latin typeface="Calibri" pitchFamily="34" charset="0"/>
                <a:cs typeface="Calibri" pitchFamily="34" charset="0"/>
              </a:rPr>
              <a:t>All because God the Son died for us.</a:t>
            </a:r>
          </a:p>
        </p:txBody>
      </p:sp>
      <p:pic>
        <p:nvPicPr>
          <p:cNvPr id="30" name="Picture 29" descr="egyptian.gif"/>
          <p:cNvPicPr>
            <a:picLocks noChangeAspect="1"/>
          </p:cNvPicPr>
          <p:nvPr/>
        </p:nvPicPr>
        <p:blipFill>
          <a:blip r:embed="rId3" cstate="print"/>
          <a:stretch>
            <a:fillRect/>
          </a:stretch>
        </p:blipFill>
        <p:spPr>
          <a:xfrm>
            <a:off x="755576" y="2780928"/>
            <a:ext cx="1920240" cy="1142995"/>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194386" y="3686707"/>
            <a:ext cx="1920240" cy="1143000"/>
          </a:xfrm>
          <a:prstGeom prst="rect">
            <a:avLst/>
          </a:prstGeom>
        </p:spPr>
      </p:pic>
      <p:pic>
        <p:nvPicPr>
          <p:cNvPr id="34" name="Picture 33" descr="egyptian.gif"/>
          <p:cNvPicPr>
            <a:picLocks noChangeAspect="1"/>
          </p:cNvPicPr>
          <p:nvPr/>
        </p:nvPicPr>
        <p:blipFill>
          <a:blip r:embed="rId3" cstate="print"/>
          <a:stretch>
            <a:fillRect/>
          </a:stretch>
        </p:blipFill>
        <p:spPr>
          <a:xfrm rot="7200000">
            <a:off x="1274504" y="3686708"/>
            <a:ext cx="1920240" cy="1142996"/>
          </a:xfrm>
          <a:prstGeom prst="rect">
            <a:avLst/>
          </a:prstGeom>
        </p:spPr>
      </p:pic>
      <p:pic>
        <p:nvPicPr>
          <p:cNvPr id="35" name="Picture 34" descr="www.fg-a.com valentine 2-jumping-heart.gif"/>
          <p:cNvPicPr>
            <a:picLocks noChangeAspect="1"/>
          </p:cNvPicPr>
          <p:nvPr/>
        </p:nvPicPr>
        <p:blipFill>
          <a:blip r:embed="rId4" cstate="print"/>
          <a:stretch>
            <a:fillRect/>
          </a:stretch>
        </p:blipFill>
        <p:spPr>
          <a:xfrm>
            <a:off x="1115616" y="3103612"/>
            <a:ext cx="1143000" cy="1333500"/>
          </a:xfrm>
          <a:prstGeom prst="rect">
            <a:avLst/>
          </a:prstGeom>
        </p:spPr>
      </p:pic>
      <p:sp>
        <p:nvSpPr>
          <p:cNvPr id="39" name="TextBox 38"/>
          <p:cNvSpPr txBox="1"/>
          <p:nvPr/>
        </p:nvSpPr>
        <p:spPr>
          <a:xfrm>
            <a:off x="1448544" y="1395933"/>
            <a:ext cx="6435824" cy="1384995"/>
          </a:xfrm>
          <a:prstGeom prst="rect">
            <a:avLst/>
          </a:prstGeom>
          <a:noFill/>
        </p:spPr>
        <p:txBody>
          <a:bodyPr wrap="square" rtlCol="0">
            <a:spAutoFit/>
          </a:bodyPr>
          <a:lstStyle/>
          <a:p>
            <a:pPr lvl="0" algn="ctr" eaLnBrk="0" hangingPunct="0">
              <a:defRPr/>
            </a:pPr>
            <a:r>
              <a:rPr lang="en-CA" sz="2800" b="1" kern="0" dirty="0" smtClean="0">
                <a:solidFill>
                  <a:srgbClr val="0000FF"/>
                </a:solidFill>
                <a:latin typeface="Calibri" pitchFamily="34" charset="0"/>
                <a:cs typeface="Calibri" pitchFamily="34" charset="0"/>
              </a:rPr>
              <a:t>in Christ and Christ in us! </a:t>
            </a:r>
            <a:br>
              <a:rPr lang="en-CA" sz="2800" b="1" kern="0" dirty="0" smtClean="0">
                <a:solidFill>
                  <a:srgbClr val="0000FF"/>
                </a:solidFill>
                <a:latin typeface="Calibri" pitchFamily="34" charset="0"/>
                <a:cs typeface="Calibri" pitchFamily="34" charset="0"/>
              </a:rPr>
            </a:br>
            <a:r>
              <a:rPr lang="en-CA" sz="2800" b="1" kern="0" dirty="0" smtClean="0">
                <a:solidFill>
                  <a:srgbClr val="0000FF"/>
                </a:solidFill>
                <a:latin typeface="Calibri" pitchFamily="34" charset="0"/>
                <a:cs typeface="Calibri" pitchFamily="34" charset="0"/>
              </a:rPr>
              <a:t>in the Spirit and the Spirit in us!  </a:t>
            </a:r>
            <a:br>
              <a:rPr lang="en-CA" sz="2800" b="1" kern="0" dirty="0" smtClean="0">
                <a:solidFill>
                  <a:srgbClr val="0000FF"/>
                </a:solidFill>
                <a:latin typeface="Calibri" pitchFamily="34" charset="0"/>
                <a:cs typeface="Calibri" pitchFamily="34" charset="0"/>
              </a:rPr>
            </a:br>
            <a:r>
              <a:rPr lang="en-CA" sz="2800" b="1" kern="0" dirty="0" smtClean="0">
                <a:solidFill>
                  <a:srgbClr val="0000FF"/>
                </a:solidFill>
                <a:latin typeface="Calibri" pitchFamily="34" charset="0"/>
                <a:cs typeface="Calibri" pitchFamily="34" charset="0"/>
              </a:rPr>
              <a:t>in the Father and the Father in us!</a:t>
            </a:r>
          </a:p>
        </p:txBody>
      </p:sp>
      <p:pic>
        <p:nvPicPr>
          <p:cNvPr id="40" name="Picture 39" descr="4you.png"/>
          <p:cNvPicPr>
            <a:picLocks noChangeAspect="1"/>
          </p:cNvPicPr>
          <p:nvPr/>
        </p:nvPicPr>
        <p:blipFill>
          <a:blip r:embed="rId5" cstate="print"/>
          <a:srcRect l="17780" t="14858" r="54067" b="44000"/>
          <a:stretch>
            <a:fillRect/>
          </a:stretch>
        </p:blipFill>
        <p:spPr>
          <a:xfrm>
            <a:off x="3779912" y="2996952"/>
            <a:ext cx="1944216" cy="2592288"/>
          </a:xfrm>
          <a:prstGeom prst="rect">
            <a:avLst/>
          </a:prstGeom>
        </p:spPr>
      </p:pic>
      <p:sp>
        <p:nvSpPr>
          <p:cNvPr id="41" name="TextBox 8"/>
          <p:cNvSpPr txBox="1">
            <a:spLocks noChangeArrowheads="1"/>
          </p:cNvSpPr>
          <p:nvPr/>
        </p:nvSpPr>
        <p:spPr bwMode="auto">
          <a:xfrm>
            <a:off x="3779911" y="5086345"/>
            <a:ext cx="1944217" cy="430887"/>
          </a:xfrm>
          <a:prstGeom prst="rect">
            <a:avLst/>
          </a:prstGeom>
          <a:noFill/>
          <a:ln w="9525">
            <a:noFill/>
            <a:miter lim="800000"/>
            <a:headEnd/>
            <a:tailEnd/>
          </a:ln>
        </p:spPr>
        <p:txBody>
          <a:bodyPr wrap="square">
            <a:spAutoFit/>
          </a:bodyPr>
          <a:lstStyle/>
          <a:p>
            <a:pPr algn="ctr">
              <a:defRPr/>
            </a:pPr>
            <a:r>
              <a:rPr lang="en-CA" altLang="ko-KR" sz="1200" dirty="0" smtClean="0">
                <a:solidFill>
                  <a:schemeClr val="tx1">
                    <a:lumMod val="50000"/>
                  </a:schemeClr>
                </a:solidFill>
              </a:rPr>
              <a:t>©</a:t>
            </a:r>
            <a:r>
              <a:rPr lang="en-CA" altLang="ko-KR" sz="1000" dirty="0" smtClean="0">
                <a:solidFill>
                  <a:schemeClr val="tx1">
                    <a:lumMod val="50000"/>
                  </a:schemeClr>
                </a:solidFill>
              </a:rPr>
              <a:t> </a:t>
            </a:r>
            <a:r>
              <a:rPr lang="en-CA" sz="1000" dirty="0" smtClean="0">
                <a:solidFill>
                  <a:schemeClr val="tx1">
                    <a:lumMod val="50000"/>
                  </a:schemeClr>
                </a:solidFill>
              </a:rPr>
              <a:t>GospelGifs.com </a:t>
            </a:r>
          </a:p>
          <a:p>
            <a:pPr algn="ctr">
              <a:defRPr/>
            </a:pPr>
            <a:r>
              <a:rPr lang="en-CA" sz="1000" dirty="0" smtClean="0">
                <a:solidFill>
                  <a:schemeClr val="tx1">
                    <a:lumMod val="50000"/>
                  </a:schemeClr>
                </a:solidFill>
              </a:rPr>
              <a:t>used with permission</a:t>
            </a:r>
            <a:endParaRPr lang="en-CA" sz="1000" dirty="0">
              <a:solidFill>
                <a:schemeClr val="tx1">
                  <a:lumMod val="50000"/>
                </a:schemeClr>
              </a:solidFill>
            </a:endParaRPr>
          </a:p>
        </p:txBody>
      </p:sp>
      <p:sp>
        <p:nvSpPr>
          <p:cNvPr id="42" name="TextBox 41"/>
          <p:cNvSpPr txBox="1"/>
          <p:nvPr/>
        </p:nvSpPr>
        <p:spPr>
          <a:xfrm>
            <a:off x="1600944" y="5714092"/>
            <a:ext cx="6435824" cy="954107"/>
          </a:xfrm>
          <a:prstGeom prst="rect">
            <a:avLst/>
          </a:prstGeom>
          <a:noFill/>
        </p:spPr>
        <p:txBody>
          <a:bodyPr wrap="square" rtlCol="0">
            <a:spAutoFit/>
          </a:bodyPr>
          <a:lstStyle/>
          <a:p>
            <a:pPr lvl="0" algn="ctr" eaLnBrk="0" hangingPunct="0">
              <a:defRPr/>
            </a:pPr>
            <a:r>
              <a:rPr lang="en-CA" sz="2800" b="1" kern="0" dirty="0" smtClean="0">
                <a:solidFill>
                  <a:srgbClr val="0000FF"/>
                </a:solidFill>
                <a:latin typeface="Calibri" pitchFamily="34" charset="0"/>
                <a:cs typeface="Calibri" pitchFamily="34" charset="0"/>
              </a:rPr>
              <a:t>Complete reconciliation with God!</a:t>
            </a:r>
            <a:endParaRPr lang="en-CA" sz="2800" b="1" kern="0" smtClean="0">
              <a:solidFill>
                <a:srgbClr val="0000FF"/>
              </a:solidFill>
              <a:latin typeface="Calibri" pitchFamily="34" charset="0"/>
              <a:cs typeface="Calibri" pitchFamily="34" charset="0"/>
            </a:endParaRPr>
          </a:p>
          <a:p>
            <a:pPr lvl="0" algn="ctr" eaLnBrk="0" hangingPunct="0">
              <a:defRPr/>
            </a:pPr>
            <a:r>
              <a:rPr lang="en-CA" sz="2800" b="1" kern="0" smtClean="0">
                <a:solidFill>
                  <a:srgbClr val="0000FF"/>
                </a:solidFill>
                <a:latin typeface="Calibri" pitchFamily="34" charset="0"/>
                <a:cs typeface="Calibri" pitchFamily="34" charset="0"/>
              </a:rPr>
              <a:t>Thank </a:t>
            </a:r>
            <a:r>
              <a:rPr lang="en-CA" sz="2800" b="1" kern="0" dirty="0" smtClean="0">
                <a:solidFill>
                  <a:srgbClr val="0000FF"/>
                </a:solidFill>
                <a:latin typeface="Calibri" pitchFamily="34" charset="0"/>
                <a:cs typeface="Calibri" pitchFamily="34" charset="0"/>
              </a:rPr>
              <a:t>you, thank you, Lord!</a:t>
            </a:r>
          </a:p>
        </p:txBody>
      </p:sp>
      <p:sp>
        <p:nvSpPr>
          <p:cNvPr id="43" name="Rectangle 42"/>
          <p:cNvSpPr/>
          <p:nvPr/>
        </p:nvSpPr>
        <p:spPr>
          <a:xfrm>
            <a:off x="8008952" y="3645024"/>
            <a:ext cx="137160" cy="5486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4" name="Rectangle 43"/>
          <p:cNvSpPr/>
          <p:nvPr/>
        </p:nvSpPr>
        <p:spPr>
          <a:xfrm>
            <a:off x="7859216" y="3717032"/>
            <a:ext cx="457200" cy="137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pic>
        <p:nvPicPr>
          <p:cNvPr id="37" name="Picture 36" descr="egyptian.gif"/>
          <p:cNvPicPr>
            <a:picLocks noChangeAspect="1"/>
          </p:cNvPicPr>
          <p:nvPr/>
        </p:nvPicPr>
        <p:blipFill>
          <a:blip r:embed="rId3" cstate="print"/>
          <a:stretch>
            <a:fillRect/>
          </a:stretch>
        </p:blipFill>
        <p:spPr>
          <a:xfrm rot="14400000" flipH="1">
            <a:off x="7077943" y="3706265"/>
            <a:ext cx="1228954" cy="731520"/>
          </a:xfrm>
          <a:prstGeom prst="rect">
            <a:avLst/>
          </a:prstGeom>
        </p:spPr>
      </p:pic>
      <p:pic>
        <p:nvPicPr>
          <p:cNvPr id="38" name="Picture 37" descr="egyptian.gif"/>
          <p:cNvPicPr>
            <a:picLocks noChangeAspect="1"/>
          </p:cNvPicPr>
          <p:nvPr/>
        </p:nvPicPr>
        <p:blipFill>
          <a:blip r:embed="rId3" cstate="print"/>
          <a:stretch>
            <a:fillRect/>
          </a:stretch>
        </p:blipFill>
        <p:spPr>
          <a:xfrm>
            <a:off x="7447498" y="3129528"/>
            <a:ext cx="1228958" cy="731520"/>
          </a:xfrm>
          <a:prstGeom prst="rect">
            <a:avLst/>
          </a:prstGeom>
        </p:spPr>
      </p:pic>
      <p:pic>
        <p:nvPicPr>
          <p:cNvPr id="36" name="Picture 35" descr="egyptian.gif"/>
          <p:cNvPicPr>
            <a:picLocks noChangeAspect="1"/>
          </p:cNvPicPr>
          <p:nvPr/>
        </p:nvPicPr>
        <p:blipFill>
          <a:blip r:embed="rId3" cstate="print"/>
          <a:stretch>
            <a:fillRect/>
          </a:stretch>
        </p:blipFill>
        <p:spPr>
          <a:xfrm rot="7200000">
            <a:off x="7821879" y="3716358"/>
            <a:ext cx="1228957" cy="731520"/>
          </a:xfrm>
          <a:prstGeom prst="rect">
            <a:avLst/>
          </a:prstGeom>
        </p:spPr>
      </p:pic>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 name="Picture 9" descr="www.clipartfest.com aaf199e4e5444100a944d574457b2f7a_animated-powerpoint-templates-free-animated-clipart-for-ppt_1024-768.gif"/>
          <p:cNvPicPr>
            <a:picLocks noChangeAspect="1"/>
          </p:cNvPicPr>
          <p:nvPr/>
        </p:nvPicPr>
        <p:blipFill>
          <a:blip r:embed="rId3" cstate="print"/>
          <a:stretch>
            <a:fillRect/>
          </a:stretch>
        </p:blipFill>
        <p:spPr>
          <a:xfrm>
            <a:off x="36512" y="315416"/>
            <a:ext cx="9144000" cy="6858000"/>
          </a:xfrm>
          <a:prstGeom prst="rect">
            <a:avLst/>
          </a:prstGeom>
        </p:spPr>
      </p:pic>
      <p:sp>
        <p:nvSpPr>
          <p:cNvPr id="13" name="Rectangle 12"/>
          <p:cNvSpPr/>
          <p:nvPr/>
        </p:nvSpPr>
        <p:spPr>
          <a:xfrm>
            <a:off x="4050784" y="3802752"/>
            <a:ext cx="109728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4441696" y="3536424"/>
            <a:ext cx="274320" cy="11887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4" cstate="print"/>
          <a:stretch>
            <a:fillRect/>
          </a:stretch>
        </p:blipFill>
        <p:spPr>
          <a:xfrm>
            <a:off x="3066464" y="2176264"/>
            <a:ext cx="3072384" cy="1828800"/>
          </a:xfrm>
          <a:prstGeom prst="rect">
            <a:avLst/>
          </a:prstGeom>
        </p:spPr>
      </p:pic>
      <p:pic>
        <p:nvPicPr>
          <p:cNvPr id="7" name="Picture 6" descr="egyptian.gif"/>
          <p:cNvPicPr>
            <a:picLocks noChangeAspect="1"/>
          </p:cNvPicPr>
          <p:nvPr/>
        </p:nvPicPr>
        <p:blipFill>
          <a:blip r:embed="rId4" cstate="print"/>
          <a:stretch>
            <a:fillRect/>
          </a:stretch>
        </p:blipFill>
        <p:spPr>
          <a:xfrm rot="7200000">
            <a:off x="3875718" y="3679346"/>
            <a:ext cx="3072385" cy="182880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2195899" y="3654109"/>
            <a:ext cx="3072383" cy="1828800"/>
          </a:xfrm>
          <a:prstGeom prst="rect">
            <a:avLst/>
          </a:prstGeom>
        </p:spPr>
      </p:pic>
      <p:pic>
        <p:nvPicPr>
          <p:cNvPr id="11" name="Picture 10" descr="www.fg-a.com valentine 2-jumping-heart.gif"/>
          <p:cNvPicPr>
            <a:picLocks noChangeAspect="1"/>
          </p:cNvPicPr>
          <p:nvPr/>
        </p:nvPicPr>
        <p:blipFill>
          <a:blip r:embed="rId5" cstate="print"/>
          <a:stretch>
            <a:fillRect/>
          </a:stretch>
        </p:blipFill>
        <p:spPr>
          <a:xfrm>
            <a:off x="4000500" y="3212976"/>
            <a:ext cx="1143000" cy="1333500"/>
          </a:xfrm>
          <a:prstGeom prst="rect">
            <a:avLst/>
          </a:prstGeom>
        </p:spPr>
      </p:pic>
      <p:sp>
        <p:nvSpPr>
          <p:cNvPr id="9" name="TextBox 8"/>
          <p:cNvSpPr txBox="1">
            <a:spLocks noChangeArrowheads="1"/>
          </p:cNvSpPr>
          <p:nvPr/>
        </p:nvSpPr>
        <p:spPr bwMode="auto">
          <a:xfrm>
            <a:off x="72008" y="44624"/>
            <a:ext cx="8964488" cy="1815882"/>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Heaven is full of God the Father, Son and Spirit enjoying each other, and God’s people enjoying the LORD!</a:t>
            </a:r>
          </a:p>
          <a:p>
            <a:pPr algn="ctr"/>
            <a:r>
              <a:rPr lang="en-CA" sz="2800" b="1" dirty="0" smtClean="0">
                <a:solidFill>
                  <a:schemeClr val="bg1"/>
                </a:solidFill>
                <a:latin typeface="Calibri" pitchFamily="34" charset="0"/>
                <a:cs typeface="Calibri" pitchFamily="34" charset="0"/>
              </a:rPr>
              <a:t>Life on earth is a bit of heaven as we enjoy </a:t>
            </a:r>
          </a:p>
          <a:p>
            <a:pPr algn="ctr"/>
            <a:r>
              <a:rPr lang="en-CA" sz="2800" b="1" dirty="0" smtClean="0">
                <a:solidFill>
                  <a:schemeClr val="bg1"/>
                </a:solidFill>
                <a:latin typeface="Calibri" pitchFamily="34" charset="0"/>
                <a:cs typeface="Calibri" pitchFamily="34" charset="0"/>
              </a:rPr>
              <a:t>the Father, Son and Spirit as they do!</a:t>
            </a:r>
            <a:endParaRPr lang="en-CA" sz="2800" b="1" dirty="0">
              <a:solidFill>
                <a:schemeClr val="bg1"/>
              </a:solidFill>
              <a:latin typeface="Calibri" pitchFamily="34" charset="0"/>
              <a:cs typeface="Calibri" pitchFamily="34" charset="0"/>
            </a:endParaRPr>
          </a:p>
        </p:txBody>
      </p:sp>
      <p:sp>
        <p:nvSpPr>
          <p:cNvPr id="17" name="TextBox 16"/>
          <p:cNvSpPr txBox="1"/>
          <p:nvPr/>
        </p:nvSpPr>
        <p:spPr>
          <a:xfrm>
            <a:off x="6876256" y="6237312"/>
            <a:ext cx="2088232" cy="553998"/>
          </a:xfrm>
          <a:prstGeom prst="rect">
            <a:avLst/>
          </a:prstGeom>
          <a:noFill/>
        </p:spPr>
        <p:txBody>
          <a:bodyPr wrap="square" rtlCol="0">
            <a:spAutoFit/>
          </a:bodyPr>
          <a:lstStyle/>
          <a:p>
            <a:pPr algn="ctr"/>
            <a:r>
              <a:rPr lang="en-CA" sz="1000" dirty="0" smtClean="0">
                <a:solidFill>
                  <a:schemeClr val="tx1">
                    <a:lumMod val="75000"/>
                  </a:schemeClr>
                </a:solidFill>
              </a:rPr>
              <a:t>smiley © sherv.net</a:t>
            </a:r>
          </a:p>
          <a:p>
            <a:pPr algn="ctr"/>
            <a:r>
              <a:rPr lang="en-CA" sz="1000" dirty="0" smtClean="0">
                <a:solidFill>
                  <a:schemeClr val="tx1">
                    <a:lumMod val="75000"/>
                  </a:schemeClr>
                </a:solidFill>
              </a:rPr>
              <a:t>Jumping heart © www.fg-a.com</a:t>
            </a:r>
          </a:p>
          <a:p>
            <a:pPr algn="ctr"/>
            <a:r>
              <a:rPr lang="en-CA" sz="1000" dirty="0" smtClean="0">
                <a:solidFill>
                  <a:schemeClr val="tx1">
                    <a:lumMod val="75000"/>
                  </a:schemeClr>
                </a:solidFill>
              </a:rPr>
              <a:t>People circle © clipartfest.com</a:t>
            </a:r>
            <a:endParaRPr lang="en-CA" dirty="0">
              <a:solidFill>
                <a:schemeClr val="tx1">
                  <a:lumMod val="75000"/>
                </a:schemeClr>
              </a:solidFill>
            </a:endParaRPr>
          </a:p>
        </p:txBody>
      </p:sp>
      <p:pic>
        <p:nvPicPr>
          <p:cNvPr id="12" name="Picture 11" descr="egyptian.gif"/>
          <p:cNvPicPr>
            <a:picLocks noChangeAspect="1"/>
          </p:cNvPicPr>
          <p:nvPr/>
        </p:nvPicPr>
        <p:blipFill>
          <a:blip r:embed="rId4" cstate="print"/>
          <a:stretch>
            <a:fillRect/>
          </a:stretch>
        </p:blipFill>
        <p:spPr>
          <a:xfrm rot="14400000" flipH="1">
            <a:off x="3592722" y="3891669"/>
            <a:ext cx="614478" cy="365760"/>
          </a:xfrm>
          <a:prstGeom prst="rect">
            <a:avLst/>
          </a:prstGeom>
        </p:spPr>
      </p:pic>
      <p:pic>
        <p:nvPicPr>
          <p:cNvPr id="14" name="Picture 13" descr="egyptian.gif"/>
          <p:cNvPicPr>
            <a:picLocks noChangeAspect="1"/>
          </p:cNvPicPr>
          <p:nvPr/>
        </p:nvPicPr>
        <p:blipFill>
          <a:blip r:embed="rId4" cstate="print"/>
          <a:stretch>
            <a:fillRect/>
          </a:stretch>
        </p:blipFill>
        <p:spPr>
          <a:xfrm rot="14400000" flipH="1">
            <a:off x="3592722" y="4323717"/>
            <a:ext cx="614478" cy="365760"/>
          </a:xfrm>
          <a:prstGeom prst="rect">
            <a:avLst/>
          </a:prstGeom>
        </p:spPr>
      </p:pic>
      <p:pic>
        <p:nvPicPr>
          <p:cNvPr id="15" name="Picture 14" descr="egyptian.gif"/>
          <p:cNvPicPr>
            <a:picLocks noChangeAspect="1"/>
          </p:cNvPicPr>
          <p:nvPr/>
        </p:nvPicPr>
        <p:blipFill>
          <a:blip r:embed="rId4" cstate="print"/>
          <a:stretch>
            <a:fillRect/>
          </a:stretch>
        </p:blipFill>
        <p:spPr>
          <a:xfrm rot="14400000" flipH="1">
            <a:off x="3592722" y="4755765"/>
            <a:ext cx="614478" cy="365760"/>
          </a:xfrm>
          <a:prstGeom prst="rect">
            <a:avLst/>
          </a:prstGeom>
        </p:spPr>
      </p:pic>
      <p:pic>
        <p:nvPicPr>
          <p:cNvPr id="18" name="Picture 17" descr="egyptian.gif"/>
          <p:cNvPicPr>
            <a:picLocks noChangeAspect="1"/>
          </p:cNvPicPr>
          <p:nvPr/>
        </p:nvPicPr>
        <p:blipFill>
          <a:blip r:embed="rId4" cstate="print"/>
          <a:stretch>
            <a:fillRect/>
          </a:stretch>
        </p:blipFill>
        <p:spPr>
          <a:xfrm rot="14400000" flipH="1">
            <a:off x="3952762" y="4107693"/>
            <a:ext cx="614478" cy="365760"/>
          </a:xfrm>
          <a:prstGeom prst="rect">
            <a:avLst/>
          </a:prstGeom>
        </p:spPr>
      </p:pic>
      <p:pic>
        <p:nvPicPr>
          <p:cNvPr id="19" name="Picture 18" descr="egyptian.gif"/>
          <p:cNvPicPr>
            <a:picLocks noChangeAspect="1"/>
          </p:cNvPicPr>
          <p:nvPr/>
        </p:nvPicPr>
        <p:blipFill>
          <a:blip r:embed="rId4" cstate="print"/>
          <a:stretch>
            <a:fillRect/>
          </a:stretch>
        </p:blipFill>
        <p:spPr>
          <a:xfrm rot="14400000" flipH="1">
            <a:off x="3928688" y="4539741"/>
            <a:ext cx="614478" cy="365760"/>
          </a:xfrm>
          <a:prstGeom prst="rect">
            <a:avLst/>
          </a:prstGeom>
        </p:spPr>
      </p:pic>
      <p:pic>
        <p:nvPicPr>
          <p:cNvPr id="20" name="Picture 19" descr="egyptian.gif"/>
          <p:cNvPicPr>
            <a:picLocks noChangeAspect="1"/>
          </p:cNvPicPr>
          <p:nvPr/>
        </p:nvPicPr>
        <p:blipFill>
          <a:blip r:embed="rId4" cstate="print"/>
          <a:stretch>
            <a:fillRect/>
          </a:stretch>
        </p:blipFill>
        <p:spPr>
          <a:xfrm rot="14400000" flipH="1">
            <a:off x="3280616" y="4107693"/>
            <a:ext cx="614478" cy="365760"/>
          </a:xfrm>
          <a:prstGeom prst="rect">
            <a:avLst/>
          </a:prstGeom>
        </p:spPr>
      </p:pic>
      <p:pic>
        <p:nvPicPr>
          <p:cNvPr id="21" name="Picture 20" descr="egyptian.gif"/>
          <p:cNvPicPr>
            <a:picLocks noChangeAspect="1"/>
          </p:cNvPicPr>
          <p:nvPr/>
        </p:nvPicPr>
        <p:blipFill>
          <a:blip r:embed="rId4" cstate="print"/>
          <a:stretch>
            <a:fillRect/>
          </a:stretch>
        </p:blipFill>
        <p:spPr>
          <a:xfrm rot="14400000" flipH="1">
            <a:off x="3304690" y="4539741"/>
            <a:ext cx="614478" cy="365760"/>
          </a:xfrm>
          <a:prstGeom prst="rect">
            <a:avLst/>
          </a:prstGeom>
        </p:spPr>
      </p:pic>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1" name="Rectangle 30"/>
          <p:cNvSpPr/>
          <p:nvPr/>
        </p:nvSpPr>
        <p:spPr>
          <a:xfrm>
            <a:off x="2339752" y="3068960"/>
            <a:ext cx="182880" cy="9144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Rectangle 31"/>
          <p:cNvSpPr/>
          <p:nvPr/>
        </p:nvSpPr>
        <p:spPr>
          <a:xfrm>
            <a:off x="2020848" y="3246120"/>
            <a:ext cx="8229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026" name="Picture 2" descr="C:\Users\Supernike\AppData\Local\Microsoft\Windows\INetCache\IE\0T8911TG\waves-311635__180[1].png"/>
          <p:cNvPicPr>
            <a:picLocks noChangeAspect="1" noChangeArrowheads="1"/>
          </p:cNvPicPr>
          <p:nvPr/>
        </p:nvPicPr>
        <p:blipFill>
          <a:blip r:embed="rId2" cstate="print"/>
          <a:srcRect/>
          <a:stretch>
            <a:fillRect/>
          </a:stretch>
        </p:blipFill>
        <p:spPr bwMode="auto">
          <a:xfrm>
            <a:off x="323528" y="1040985"/>
            <a:ext cx="4114800" cy="1379903"/>
          </a:xfrm>
          <a:prstGeom prst="rect">
            <a:avLst/>
          </a:prstGeom>
          <a:noFill/>
        </p:spPr>
      </p:pic>
      <p:sp>
        <p:nvSpPr>
          <p:cNvPr id="18" name="Down Arrow 17"/>
          <p:cNvSpPr/>
          <p:nvPr/>
        </p:nvSpPr>
        <p:spPr>
          <a:xfrm>
            <a:off x="2051720" y="1323608"/>
            <a:ext cx="720080" cy="1097280"/>
          </a:xfrm>
          <a:prstGeom prst="downArrow">
            <a:avLst/>
          </a:prstGeom>
          <a:solidFill>
            <a:schemeClr val="tx1"/>
          </a:solidFill>
          <a:ln>
            <a:solidFill>
              <a:srgbClr val="00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7" name="Picture 16" descr="angry-face-01s.gif"/>
          <p:cNvPicPr>
            <a:picLocks noChangeAspect="1"/>
          </p:cNvPicPr>
          <p:nvPr/>
        </p:nvPicPr>
        <p:blipFill>
          <a:blip r:embed="rId3" cstate="print"/>
          <a:stretch>
            <a:fillRect/>
          </a:stretch>
        </p:blipFill>
        <p:spPr>
          <a:xfrm>
            <a:off x="251520" y="188640"/>
            <a:ext cx="864096" cy="864096"/>
          </a:xfrm>
          <a:prstGeom prst="ellipse">
            <a:avLst/>
          </a:prstGeom>
        </p:spPr>
      </p:pic>
      <p:sp>
        <p:nvSpPr>
          <p:cNvPr id="20" name="TextBox 19"/>
          <p:cNvSpPr txBox="1"/>
          <p:nvPr/>
        </p:nvSpPr>
        <p:spPr>
          <a:xfrm>
            <a:off x="251520" y="11663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1" name="TextBox 8"/>
          <p:cNvSpPr txBox="1">
            <a:spLocks noChangeArrowheads="1"/>
          </p:cNvSpPr>
          <p:nvPr/>
        </p:nvSpPr>
        <p:spPr bwMode="auto">
          <a:xfrm>
            <a:off x="179512" y="-27384"/>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pic>
        <p:nvPicPr>
          <p:cNvPr id="26" name="Picture 25" descr="egyptian.gif"/>
          <p:cNvPicPr>
            <a:picLocks noChangeAspect="1"/>
          </p:cNvPicPr>
          <p:nvPr/>
        </p:nvPicPr>
        <p:blipFill>
          <a:blip r:embed="rId4" cstate="print"/>
          <a:stretch>
            <a:fillRect/>
          </a:stretch>
        </p:blipFill>
        <p:spPr>
          <a:xfrm rot="14400000" flipH="1">
            <a:off x="748488" y="3248139"/>
            <a:ext cx="2150669" cy="1280160"/>
          </a:xfrm>
          <a:prstGeom prst="rect">
            <a:avLst/>
          </a:prstGeom>
        </p:spPr>
      </p:pic>
      <p:pic>
        <p:nvPicPr>
          <p:cNvPr id="29" name="Picture 28" descr="egyptian.gif"/>
          <p:cNvPicPr>
            <a:picLocks noChangeAspect="1"/>
          </p:cNvPicPr>
          <p:nvPr/>
        </p:nvPicPr>
        <p:blipFill>
          <a:blip r:embed="rId4" cstate="print"/>
          <a:stretch>
            <a:fillRect/>
          </a:stretch>
        </p:blipFill>
        <p:spPr>
          <a:xfrm>
            <a:off x="1331640" y="2148840"/>
            <a:ext cx="2150678" cy="1280160"/>
          </a:xfrm>
          <a:prstGeom prst="rect">
            <a:avLst/>
          </a:prstGeom>
        </p:spPr>
      </p:pic>
      <p:sp>
        <p:nvSpPr>
          <p:cNvPr id="30" name="TextBox 29"/>
          <p:cNvSpPr txBox="1"/>
          <p:nvPr/>
        </p:nvSpPr>
        <p:spPr>
          <a:xfrm rot="16200000">
            <a:off x="-808564" y="3408965"/>
            <a:ext cx="2088232" cy="400110"/>
          </a:xfrm>
          <a:prstGeom prst="rect">
            <a:avLst/>
          </a:prstGeom>
          <a:noFill/>
        </p:spPr>
        <p:txBody>
          <a:bodyPr wrap="square" rtlCol="0">
            <a:spAutoFit/>
          </a:bodyPr>
          <a:lstStyle/>
          <a:p>
            <a:pPr algn="ctr"/>
            <a:r>
              <a:rPr lang="en-CA" sz="1000" dirty="0" smtClean="0">
                <a:solidFill>
                  <a:schemeClr val="tx1">
                    <a:lumMod val="85000"/>
                  </a:schemeClr>
                </a:solidFill>
              </a:rPr>
              <a:t>Egyptian 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pic>
        <p:nvPicPr>
          <p:cNvPr id="25" name="Picture 24" descr="egyptian.gif"/>
          <p:cNvPicPr>
            <a:picLocks noChangeAspect="1"/>
          </p:cNvPicPr>
          <p:nvPr/>
        </p:nvPicPr>
        <p:blipFill>
          <a:blip r:embed="rId4" cstate="print"/>
          <a:stretch>
            <a:fillRect/>
          </a:stretch>
        </p:blipFill>
        <p:spPr>
          <a:xfrm rot="7200000">
            <a:off x="1924361" y="3248143"/>
            <a:ext cx="2150677" cy="1280160"/>
          </a:xfrm>
          <a:prstGeom prst="rect">
            <a:avLst/>
          </a:prstGeom>
        </p:spPr>
      </p:pic>
      <p:pic>
        <p:nvPicPr>
          <p:cNvPr id="24" name="Picture 23" descr="www.fg-a.com valentine 2-jumping-heart.gif"/>
          <p:cNvPicPr>
            <a:picLocks noChangeAspect="1"/>
          </p:cNvPicPr>
          <p:nvPr/>
        </p:nvPicPr>
        <p:blipFill>
          <a:blip r:embed="rId5" cstate="print"/>
          <a:stretch>
            <a:fillRect/>
          </a:stretch>
        </p:blipFill>
        <p:spPr>
          <a:xfrm>
            <a:off x="1835696" y="2599556"/>
            <a:ext cx="1143000" cy="1333500"/>
          </a:xfrm>
          <a:prstGeom prst="rect">
            <a:avLst/>
          </a:prstGeom>
        </p:spPr>
      </p:pic>
      <p:sp>
        <p:nvSpPr>
          <p:cNvPr id="34" name="TextBox 33"/>
          <p:cNvSpPr txBox="1"/>
          <p:nvPr/>
        </p:nvSpPr>
        <p:spPr>
          <a:xfrm>
            <a:off x="144016" y="4941168"/>
            <a:ext cx="7236296" cy="2092881"/>
          </a:xfrm>
          <a:prstGeom prst="rect">
            <a:avLst/>
          </a:prstGeom>
          <a:noFill/>
        </p:spPr>
        <p:txBody>
          <a:bodyPr wrap="square" rtlCol="0">
            <a:spAutoFit/>
          </a:bodyPr>
          <a:lstStyle/>
          <a:p>
            <a:pPr lvl="0" eaLnBrk="0" hangingPunct="0">
              <a:defRPr/>
            </a:pPr>
            <a:r>
              <a:rPr lang="en-CA" sz="2800" b="1" kern="0" dirty="0" smtClean="0">
                <a:solidFill>
                  <a:srgbClr val="0000FF"/>
                </a:solidFill>
                <a:latin typeface="Calibri" pitchFamily="34" charset="0"/>
                <a:cs typeface="Calibri" pitchFamily="34" charset="0"/>
              </a:rPr>
              <a:t>We are in Christ and Christ is in us. </a:t>
            </a:r>
            <a:br>
              <a:rPr lang="en-CA" sz="2800" b="1" kern="0" dirty="0" smtClean="0">
                <a:solidFill>
                  <a:srgbClr val="0000FF"/>
                </a:solidFill>
                <a:latin typeface="Calibri" pitchFamily="34" charset="0"/>
                <a:cs typeface="Calibri" pitchFamily="34" charset="0"/>
              </a:rPr>
            </a:br>
            <a:r>
              <a:rPr lang="en-CA" sz="2800" b="1" kern="0" dirty="0" smtClean="0">
                <a:solidFill>
                  <a:srgbClr val="0000FF"/>
                </a:solidFill>
                <a:latin typeface="Calibri" pitchFamily="34" charset="0"/>
                <a:cs typeface="Calibri" pitchFamily="34" charset="0"/>
              </a:rPr>
              <a:t>We are in the Spirit and the Spirit is in us.  </a:t>
            </a:r>
            <a:br>
              <a:rPr lang="en-CA" sz="2800" b="1" kern="0" dirty="0" smtClean="0">
                <a:solidFill>
                  <a:srgbClr val="0000FF"/>
                </a:solidFill>
                <a:latin typeface="Calibri" pitchFamily="34" charset="0"/>
                <a:cs typeface="Calibri" pitchFamily="34" charset="0"/>
              </a:rPr>
            </a:br>
            <a:r>
              <a:rPr lang="en-CA" sz="2800" b="1" kern="0" dirty="0" smtClean="0">
                <a:solidFill>
                  <a:srgbClr val="0000FF"/>
                </a:solidFill>
                <a:latin typeface="Calibri" pitchFamily="34" charset="0"/>
                <a:cs typeface="Calibri" pitchFamily="34" charset="0"/>
              </a:rPr>
              <a:t>We are in the Father and the Father is in us.</a:t>
            </a:r>
          </a:p>
          <a:p>
            <a:pPr lvl="0" eaLnBrk="0" hangingPunct="0">
              <a:defRPr/>
            </a:pPr>
            <a:r>
              <a:rPr lang="en-CA" sz="2800" b="1" kern="0" dirty="0" smtClean="0">
                <a:solidFill>
                  <a:srgbClr val="0000FF"/>
                </a:solidFill>
                <a:latin typeface="Calibri" pitchFamily="34" charset="0"/>
                <a:cs typeface="Calibri" pitchFamily="34" charset="0"/>
              </a:rPr>
              <a:t>We are immersed in Christ in the Spirit in God.</a:t>
            </a:r>
          </a:p>
          <a:p>
            <a:endParaRPr lang="en-CA" dirty="0"/>
          </a:p>
        </p:txBody>
      </p:sp>
      <p:sp>
        <p:nvSpPr>
          <p:cNvPr id="19" name="Title 11"/>
          <p:cNvSpPr txBox="1">
            <a:spLocks/>
          </p:cNvSpPr>
          <p:nvPr/>
        </p:nvSpPr>
        <p:spPr bwMode="auto">
          <a:xfrm>
            <a:off x="4644008" y="2643190"/>
            <a:ext cx="442798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effectLst/>
                <a:uLnTx/>
                <a:uFillTx/>
                <a:latin typeface="Calibri" pitchFamily="34" charset="0"/>
                <a:ea typeface="+mj-ea"/>
                <a:cs typeface="+mj-cs"/>
              </a:rPr>
              <a:t>“Go therefore and make disciples of all nations,  baptizing (immersing) them in the name of the Father and of the Son and of the Holy Spirit, teaching them to observe all that I have commanded you.”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effectLst/>
                <a:uLnTx/>
                <a:uFillTx/>
                <a:latin typeface="Calibri" pitchFamily="34" charset="0"/>
                <a:ea typeface="+mj-ea"/>
                <a:cs typeface="+mj-cs"/>
              </a:rPr>
              <a:t>Mat 28:19-20</a:t>
            </a:r>
          </a:p>
        </p:txBody>
      </p:sp>
      <p:sp>
        <p:nvSpPr>
          <p:cNvPr id="22" name="TextBox 21"/>
          <p:cNvSpPr txBox="1"/>
          <p:nvPr/>
        </p:nvSpPr>
        <p:spPr>
          <a:xfrm>
            <a:off x="7092280" y="5510262"/>
            <a:ext cx="1979712" cy="1231106"/>
          </a:xfrm>
          <a:prstGeom prst="rect">
            <a:avLst/>
          </a:prstGeom>
          <a:noFill/>
        </p:spPr>
        <p:txBody>
          <a:bodyPr wrap="square" rtlCol="0">
            <a:spAutoFit/>
          </a:bodyPr>
          <a:lstStyle/>
          <a:p>
            <a:pPr algn="ctr"/>
            <a:r>
              <a:rPr lang="en-US" sz="2800" b="1" dirty="0" smtClean="0">
                <a:solidFill>
                  <a:srgbClr val="0000FF"/>
                </a:solidFill>
                <a:latin typeface="Calibri" pitchFamily="34" charset="0"/>
              </a:rPr>
              <a:t>Thank you, Lord!</a:t>
            </a:r>
          </a:p>
          <a:p>
            <a:endParaRPr lang="en-US" dirty="0"/>
          </a:p>
        </p:txBody>
      </p:sp>
      <p:sp>
        <p:nvSpPr>
          <p:cNvPr id="23" name="TextBox 7"/>
          <p:cNvSpPr txBox="1">
            <a:spLocks noChangeArrowheads="1"/>
          </p:cNvSpPr>
          <p:nvPr/>
        </p:nvSpPr>
        <p:spPr bwMode="auto">
          <a:xfrm>
            <a:off x="1691680" y="116632"/>
            <a:ext cx="7128792" cy="954107"/>
          </a:xfrm>
          <a:prstGeom prst="rect">
            <a:avLst/>
          </a:prstGeom>
          <a:solidFill>
            <a:schemeClr val="tx1"/>
          </a:solidFill>
          <a:ln w="9525">
            <a:noFill/>
            <a:miter lim="800000"/>
            <a:headEnd/>
            <a:tailEnd/>
          </a:ln>
        </p:spPr>
        <p:txBody>
          <a:bodyPr wrap="square">
            <a:spAutoFit/>
          </a:bodyPr>
          <a:lstStyle/>
          <a:p>
            <a:pPr algn="ctr"/>
            <a:r>
              <a:rPr lang="en-US" sz="2800" b="1" dirty="0" smtClean="0">
                <a:solidFill>
                  <a:srgbClr val="FF0000"/>
                </a:solidFill>
                <a:latin typeface="Calibri" pitchFamily="34" charset="0"/>
              </a:rPr>
              <a:t>22. immersed in the Father, Son and Spirit!</a:t>
            </a:r>
          </a:p>
          <a:p>
            <a:pPr algn="ctr"/>
            <a:r>
              <a:rPr lang="en-US" sz="2800" b="1" dirty="0" smtClean="0">
                <a:solidFill>
                  <a:srgbClr val="FF0000"/>
                </a:solidFill>
                <a:latin typeface="Calibri" pitchFamily="34" charset="0"/>
              </a:rPr>
              <a:t>Thank you, Lord!</a:t>
            </a:r>
            <a:endParaRPr lang="en-US"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1" name="Rectangle 30"/>
          <p:cNvSpPr/>
          <p:nvPr/>
        </p:nvSpPr>
        <p:spPr>
          <a:xfrm>
            <a:off x="2339752" y="3068960"/>
            <a:ext cx="182880" cy="9144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Rectangle 31"/>
          <p:cNvSpPr/>
          <p:nvPr/>
        </p:nvSpPr>
        <p:spPr>
          <a:xfrm>
            <a:off x="2020848" y="3246120"/>
            <a:ext cx="8229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026" name="Picture 2" descr="C:\Users\Supernike\AppData\Local\Microsoft\Windows\INetCache\IE\0T8911TG\waves-311635__180[1].png"/>
          <p:cNvPicPr>
            <a:picLocks noChangeAspect="1" noChangeArrowheads="1"/>
          </p:cNvPicPr>
          <p:nvPr/>
        </p:nvPicPr>
        <p:blipFill>
          <a:blip r:embed="rId2" cstate="print"/>
          <a:srcRect/>
          <a:stretch>
            <a:fillRect/>
          </a:stretch>
        </p:blipFill>
        <p:spPr bwMode="auto">
          <a:xfrm>
            <a:off x="323528" y="1040985"/>
            <a:ext cx="4114800" cy="1379903"/>
          </a:xfrm>
          <a:prstGeom prst="rect">
            <a:avLst/>
          </a:prstGeom>
          <a:noFill/>
        </p:spPr>
      </p:pic>
      <p:sp>
        <p:nvSpPr>
          <p:cNvPr id="18" name="Down Arrow 17"/>
          <p:cNvSpPr/>
          <p:nvPr/>
        </p:nvSpPr>
        <p:spPr>
          <a:xfrm>
            <a:off x="2051720" y="1323608"/>
            <a:ext cx="720080" cy="1097280"/>
          </a:xfrm>
          <a:prstGeom prst="downArrow">
            <a:avLst/>
          </a:prstGeom>
          <a:solidFill>
            <a:schemeClr val="tx1"/>
          </a:solidFill>
          <a:ln>
            <a:solidFill>
              <a:srgbClr val="00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7" name="Picture 16" descr="angry-face-01s.gif"/>
          <p:cNvPicPr>
            <a:picLocks noChangeAspect="1"/>
          </p:cNvPicPr>
          <p:nvPr/>
        </p:nvPicPr>
        <p:blipFill>
          <a:blip r:embed="rId3" cstate="print"/>
          <a:stretch>
            <a:fillRect/>
          </a:stretch>
        </p:blipFill>
        <p:spPr>
          <a:xfrm>
            <a:off x="251520" y="188640"/>
            <a:ext cx="864096" cy="864096"/>
          </a:xfrm>
          <a:prstGeom prst="ellipse">
            <a:avLst/>
          </a:prstGeom>
        </p:spPr>
      </p:pic>
      <p:sp>
        <p:nvSpPr>
          <p:cNvPr id="20" name="TextBox 19"/>
          <p:cNvSpPr txBox="1"/>
          <p:nvPr/>
        </p:nvSpPr>
        <p:spPr>
          <a:xfrm>
            <a:off x="251520" y="11663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1" name="TextBox 8"/>
          <p:cNvSpPr txBox="1">
            <a:spLocks noChangeArrowheads="1"/>
          </p:cNvSpPr>
          <p:nvPr/>
        </p:nvSpPr>
        <p:spPr bwMode="auto">
          <a:xfrm>
            <a:off x="179512" y="-27384"/>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pic>
        <p:nvPicPr>
          <p:cNvPr id="26" name="Picture 25" descr="egyptian.gif"/>
          <p:cNvPicPr>
            <a:picLocks noChangeAspect="1"/>
          </p:cNvPicPr>
          <p:nvPr/>
        </p:nvPicPr>
        <p:blipFill>
          <a:blip r:embed="rId4" cstate="print"/>
          <a:stretch>
            <a:fillRect/>
          </a:stretch>
        </p:blipFill>
        <p:spPr>
          <a:xfrm rot="14400000" flipH="1">
            <a:off x="748488" y="3248139"/>
            <a:ext cx="2150669" cy="1280160"/>
          </a:xfrm>
          <a:prstGeom prst="rect">
            <a:avLst/>
          </a:prstGeom>
        </p:spPr>
      </p:pic>
      <p:pic>
        <p:nvPicPr>
          <p:cNvPr id="29" name="Picture 28" descr="egyptian.gif"/>
          <p:cNvPicPr>
            <a:picLocks noChangeAspect="1"/>
          </p:cNvPicPr>
          <p:nvPr/>
        </p:nvPicPr>
        <p:blipFill>
          <a:blip r:embed="rId4" cstate="print"/>
          <a:stretch>
            <a:fillRect/>
          </a:stretch>
        </p:blipFill>
        <p:spPr>
          <a:xfrm>
            <a:off x="1331640" y="2148840"/>
            <a:ext cx="2150678" cy="1280160"/>
          </a:xfrm>
          <a:prstGeom prst="rect">
            <a:avLst/>
          </a:prstGeom>
        </p:spPr>
      </p:pic>
      <p:sp>
        <p:nvSpPr>
          <p:cNvPr id="30" name="TextBox 29"/>
          <p:cNvSpPr txBox="1"/>
          <p:nvPr/>
        </p:nvSpPr>
        <p:spPr>
          <a:xfrm rot="16200000">
            <a:off x="-808564" y="3408965"/>
            <a:ext cx="2088232" cy="400110"/>
          </a:xfrm>
          <a:prstGeom prst="rect">
            <a:avLst/>
          </a:prstGeom>
          <a:noFill/>
        </p:spPr>
        <p:txBody>
          <a:bodyPr wrap="square" rtlCol="0">
            <a:spAutoFit/>
          </a:bodyPr>
          <a:lstStyle/>
          <a:p>
            <a:pPr algn="ctr"/>
            <a:r>
              <a:rPr lang="en-CA" sz="1000" dirty="0" smtClean="0">
                <a:solidFill>
                  <a:schemeClr val="tx1">
                    <a:lumMod val="85000"/>
                  </a:schemeClr>
                </a:solidFill>
              </a:rPr>
              <a:t>Egyptian 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pic>
        <p:nvPicPr>
          <p:cNvPr id="25" name="Picture 24" descr="egyptian.gif"/>
          <p:cNvPicPr>
            <a:picLocks noChangeAspect="1"/>
          </p:cNvPicPr>
          <p:nvPr/>
        </p:nvPicPr>
        <p:blipFill>
          <a:blip r:embed="rId4" cstate="print"/>
          <a:stretch>
            <a:fillRect/>
          </a:stretch>
        </p:blipFill>
        <p:spPr>
          <a:xfrm rot="7200000">
            <a:off x="1924361" y="3248143"/>
            <a:ext cx="2150677" cy="1280160"/>
          </a:xfrm>
          <a:prstGeom prst="rect">
            <a:avLst/>
          </a:prstGeom>
        </p:spPr>
      </p:pic>
      <p:pic>
        <p:nvPicPr>
          <p:cNvPr id="24" name="Picture 23" descr="www.fg-a.com valentine 2-jumping-heart.gif"/>
          <p:cNvPicPr>
            <a:picLocks noChangeAspect="1"/>
          </p:cNvPicPr>
          <p:nvPr/>
        </p:nvPicPr>
        <p:blipFill>
          <a:blip r:embed="rId5" cstate="print"/>
          <a:stretch>
            <a:fillRect/>
          </a:stretch>
        </p:blipFill>
        <p:spPr>
          <a:xfrm>
            <a:off x="1835696" y="2599556"/>
            <a:ext cx="1143000" cy="1333500"/>
          </a:xfrm>
          <a:prstGeom prst="rect">
            <a:avLst/>
          </a:prstGeom>
        </p:spPr>
      </p:pic>
      <p:sp>
        <p:nvSpPr>
          <p:cNvPr id="22" name="TextBox 7"/>
          <p:cNvSpPr txBox="1">
            <a:spLocks noChangeArrowheads="1"/>
          </p:cNvSpPr>
          <p:nvPr/>
        </p:nvSpPr>
        <p:spPr bwMode="auto">
          <a:xfrm>
            <a:off x="1619672" y="44624"/>
            <a:ext cx="7524328" cy="954107"/>
          </a:xfrm>
          <a:prstGeom prst="rect">
            <a:avLst/>
          </a:prstGeom>
          <a:solidFill>
            <a:schemeClr val="tx1"/>
          </a:solidFill>
          <a:ln w="9525">
            <a:noFill/>
            <a:miter lim="800000"/>
            <a:headEnd/>
            <a:tailEnd/>
          </a:ln>
        </p:spPr>
        <p:txBody>
          <a:bodyPr wrap="square">
            <a:spAutoFit/>
          </a:bodyPr>
          <a:lstStyle/>
          <a:p>
            <a:pPr algn="ctr"/>
            <a:r>
              <a:rPr lang="en-CA" sz="2800" b="1" dirty="0" smtClean="0">
                <a:solidFill>
                  <a:srgbClr val="FF0000"/>
                </a:solidFill>
                <a:latin typeface="Calibri" pitchFamily="34" charset="0"/>
              </a:rPr>
              <a:t>Lord, what wisdom in choosing “immersion” to picture two of your great New Testament truths!</a:t>
            </a:r>
            <a:endParaRPr lang="en-US" sz="2800" b="1" dirty="0">
              <a:solidFill>
                <a:srgbClr val="FF0000"/>
              </a:solidFill>
              <a:latin typeface="Calibri" pitchFamily="34" charset="0"/>
            </a:endParaRPr>
          </a:p>
        </p:txBody>
      </p:sp>
      <p:sp>
        <p:nvSpPr>
          <p:cNvPr id="23" name="Title 11"/>
          <p:cNvSpPr txBox="1">
            <a:spLocks/>
          </p:cNvSpPr>
          <p:nvPr/>
        </p:nvSpPr>
        <p:spPr bwMode="auto">
          <a:xfrm>
            <a:off x="4932040" y="3366120"/>
            <a:ext cx="4355976"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514350" marR="0" lvl="0" indent="-514350" algn="ctr" defTabSz="914400" rtl="0" eaLnBrk="0" fontAlgn="base" latinLnBrk="0" hangingPunct="0">
              <a:lnSpc>
                <a:spcPct val="100000"/>
              </a:lnSpc>
              <a:spcBef>
                <a:spcPct val="0"/>
              </a:spcBef>
              <a:spcAft>
                <a:spcPct val="0"/>
              </a:spcAft>
              <a:buClrTx/>
              <a:buSzTx/>
              <a:tabLst/>
              <a:defRPr/>
            </a:pPr>
            <a:r>
              <a:rPr kumimoji="0" lang="en-CA" sz="2800" b="1" i="0" u="none" strike="noStrike" kern="0" cap="none" spc="0" normalizeH="0" baseline="0" noProof="0" dirty="0" smtClean="0">
                <a:ln>
                  <a:noFill/>
                </a:ln>
                <a:solidFill>
                  <a:srgbClr val="0000FF"/>
                </a:solidFill>
                <a:effectLst/>
                <a:uLnTx/>
                <a:uFillTx/>
                <a:latin typeface="Calibri" pitchFamily="34" charset="0"/>
                <a:ea typeface="+mj-ea"/>
                <a:cs typeface="+mj-cs"/>
              </a:rPr>
              <a:t>1.  I believe </a:t>
            </a:r>
            <a:r>
              <a:rPr kumimoji="0" lang="en-CA" sz="2800" b="1" i="0" u="sng" strike="noStrike" kern="0" cap="none" spc="0" normalizeH="0" baseline="0" noProof="0" dirty="0" smtClean="0">
                <a:ln>
                  <a:noFill/>
                </a:ln>
                <a:solidFill>
                  <a:srgbClr val="0000FF"/>
                </a:solidFill>
                <a:effectLst/>
                <a:uLnTx/>
                <a:uFillTx/>
                <a:latin typeface="Calibri" pitchFamily="34" charset="0"/>
                <a:ea typeface="+mj-ea"/>
                <a:cs typeface="+mj-cs"/>
              </a:rPr>
              <a:t>Jesus</a:t>
            </a:r>
            <a:r>
              <a:rPr kumimoji="0" lang="en-CA" sz="2800" b="1" i="0" u="none" strike="noStrike" kern="0" cap="none" spc="0" normalizeH="0" baseline="0" noProof="0" dirty="0" smtClean="0">
                <a:ln>
                  <a:noFill/>
                </a:ln>
                <a:solidFill>
                  <a:srgbClr val="0000FF"/>
                </a:solidFill>
                <a:effectLst/>
                <a:uLnTx/>
                <a:uFillTx/>
                <a:latin typeface="Calibri" pitchFamily="34" charset="0"/>
                <a:ea typeface="+mj-ea"/>
                <a:cs typeface="+mj-cs"/>
              </a:rPr>
              <a:t> is </a:t>
            </a:r>
          </a:p>
          <a:p>
            <a:pPr marL="514350" marR="0" lvl="0" indent="-514350" algn="ctr" defTabSz="914400" rtl="0" eaLnBrk="0" fontAlgn="base" latinLnBrk="0" hangingPunct="0">
              <a:lnSpc>
                <a:spcPct val="100000"/>
              </a:lnSpc>
              <a:spcBef>
                <a:spcPct val="0"/>
              </a:spcBef>
              <a:spcAft>
                <a:spcPct val="0"/>
              </a:spcAft>
              <a:buClrTx/>
              <a:buSzTx/>
              <a:tabLst/>
              <a:defRPr/>
            </a:pPr>
            <a:r>
              <a:rPr kumimoji="0" lang="en-CA" sz="2800" b="1" i="0" u="none" strike="noStrike" kern="0" cap="none" spc="0" normalizeH="0" baseline="0" noProof="0" dirty="0" smtClean="0">
                <a:ln>
                  <a:noFill/>
                </a:ln>
                <a:solidFill>
                  <a:srgbClr val="0000FF"/>
                </a:solidFill>
                <a:effectLst/>
                <a:uLnTx/>
                <a:uFillTx/>
                <a:latin typeface="Calibri" pitchFamily="34" charset="0"/>
                <a:ea typeface="+mj-ea"/>
                <a:cs typeface="+mj-cs"/>
              </a:rPr>
              <a:t>the Messiah who died </a:t>
            </a:r>
          </a:p>
          <a:p>
            <a:pPr marL="514350" marR="0" lvl="0" indent="-514350" algn="ctr" defTabSz="914400" rtl="0" eaLnBrk="0" fontAlgn="base" latinLnBrk="0" hangingPunct="0">
              <a:lnSpc>
                <a:spcPct val="100000"/>
              </a:lnSpc>
              <a:spcBef>
                <a:spcPct val="0"/>
              </a:spcBef>
              <a:spcAft>
                <a:spcPct val="0"/>
              </a:spcAft>
              <a:buClrTx/>
              <a:buSzTx/>
              <a:tabLst/>
              <a:defRPr/>
            </a:pPr>
            <a:r>
              <a:rPr kumimoji="0" lang="en-CA" sz="2800" b="1" i="0" u="none" strike="noStrike" kern="0" cap="none" spc="0" normalizeH="0" baseline="0" noProof="0" dirty="0" smtClean="0">
                <a:ln>
                  <a:noFill/>
                </a:ln>
                <a:solidFill>
                  <a:srgbClr val="0000FF"/>
                </a:solidFill>
                <a:effectLst/>
                <a:uLnTx/>
                <a:uFillTx/>
                <a:latin typeface="Calibri" pitchFamily="34" charset="0"/>
                <a:ea typeface="+mj-ea"/>
                <a:cs typeface="+mj-cs"/>
              </a:rPr>
              <a:t>for my sins, was buried, </a:t>
            </a:r>
          </a:p>
          <a:p>
            <a:pPr marL="514350" marR="0" lvl="0" indent="-514350" algn="ctr" defTabSz="914400" rtl="0" eaLnBrk="0" fontAlgn="base" latinLnBrk="0" hangingPunct="0">
              <a:lnSpc>
                <a:spcPct val="100000"/>
              </a:lnSpc>
              <a:spcBef>
                <a:spcPct val="0"/>
              </a:spcBef>
              <a:spcAft>
                <a:spcPct val="0"/>
              </a:spcAft>
              <a:buClrTx/>
              <a:buSzTx/>
              <a:tabLst/>
              <a:defRPr/>
            </a:pPr>
            <a:r>
              <a:rPr lang="en-CA" sz="2800" b="1" kern="0" dirty="0" smtClean="0">
                <a:solidFill>
                  <a:srgbClr val="0000FF"/>
                </a:solidFill>
                <a:latin typeface="Calibri" pitchFamily="34" charset="0"/>
                <a:ea typeface="+mj-ea"/>
                <a:cs typeface="+mj-cs"/>
              </a:rPr>
              <a:t>and rose again!</a:t>
            </a:r>
          </a:p>
          <a:p>
            <a:pPr marL="514350" marR="0" lvl="0" indent="-514350" algn="ctr" defTabSz="914400" rtl="0" eaLnBrk="0" fontAlgn="base" latinLnBrk="0" hangingPunct="0">
              <a:lnSpc>
                <a:spcPct val="100000"/>
              </a:lnSpc>
              <a:spcBef>
                <a:spcPct val="0"/>
              </a:spcBef>
              <a:spcAft>
                <a:spcPct val="0"/>
              </a:spcAft>
              <a:buClrTx/>
              <a:buSzTx/>
              <a:tabLst/>
              <a:defRPr/>
            </a:pPr>
            <a:r>
              <a:rPr lang="en-CA" sz="2800" b="1" kern="0" dirty="0" smtClean="0">
                <a:solidFill>
                  <a:srgbClr val="0000FF"/>
                </a:solidFill>
                <a:latin typeface="Calibri" pitchFamily="34" charset="0"/>
                <a:ea typeface="+mj-ea"/>
                <a:cs typeface="+mj-cs"/>
              </a:rPr>
              <a:t>2.  I believe God has</a:t>
            </a:r>
          </a:p>
          <a:p>
            <a:pPr marL="514350" marR="0" lvl="0" indent="-514350" algn="ctr" defTabSz="914400" rtl="0" eaLnBrk="0" fontAlgn="base" latinLnBrk="0" hangingPunct="0">
              <a:lnSpc>
                <a:spcPct val="100000"/>
              </a:lnSpc>
              <a:spcBef>
                <a:spcPct val="0"/>
              </a:spcBef>
              <a:spcAft>
                <a:spcPct val="0"/>
              </a:spcAft>
              <a:buClrTx/>
              <a:buSzTx/>
              <a:tabLst/>
              <a:defRPr/>
            </a:pPr>
            <a:r>
              <a:rPr lang="en-CA" sz="2800" b="1" kern="0" dirty="0" smtClean="0">
                <a:solidFill>
                  <a:srgbClr val="0000FF"/>
                </a:solidFill>
                <a:latin typeface="Calibri" pitchFamily="34" charset="0"/>
                <a:ea typeface="+mj-ea"/>
                <a:cs typeface="+mj-cs"/>
              </a:rPr>
              <a:t> immersed </a:t>
            </a:r>
            <a:r>
              <a:rPr lang="en-CA" sz="2800" b="1" u="sng" kern="0" dirty="0" smtClean="0">
                <a:solidFill>
                  <a:srgbClr val="0000FF"/>
                </a:solidFill>
                <a:latin typeface="Calibri" pitchFamily="34" charset="0"/>
                <a:ea typeface="+mj-ea"/>
                <a:cs typeface="+mj-cs"/>
              </a:rPr>
              <a:t>me</a:t>
            </a:r>
            <a:r>
              <a:rPr lang="en-CA" sz="2800" b="1" kern="0" dirty="0" smtClean="0">
                <a:solidFill>
                  <a:srgbClr val="0000FF"/>
                </a:solidFill>
                <a:latin typeface="Calibri" pitchFamily="34" charset="0"/>
                <a:ea typeface="+mj-ea"/>
                <a:cs typeface="+mj-cs"/>
              </a:rPr>
              <a:t> into </a:t>
            </a:r>
          </a:p>
          <a:p>
            <a:pPr marL="514350" marR="0" lvl="0" indent="-514350" algn="ctr" defTabSz="914400" rtl="0" eaLnBrk="0" fontAlgn="base" latinLnBrk="0" hangingPunct="0">
              <a:lnSpc>
                <a:spcPct val="100000"/>
              </a:lnSpc>
              <a:spcBef>
                <a:spcPct val="0"/>
              </a:spcBef>
              <a:spcAft>
                <a:spcPct val="0"/>
              </a:spcAft>
              <a:buClrTx/>
              <a:buSzTx/>
              <a:tabLst/>
              <a:defRPr/>
            </a:pPr>
            <a:r>
              <a:rPr lang="en-CA" sz="2800" b="1" kern="0" dirty="0" smtClean="0">
                <a:solidFill>
                  <a:srgbClr val="0000FF"/>
                </a:solidFill>
                <a:latin typeface="Calibri" pitchFamily="34" charset="0"/>
                <a:ea typeface="+mj-ea"/>
                <a:cs typeface="+mj-cs"/>
              </a:rPr>
              <a:t>Christ and his death</a:t>
            </a:r>
          </a:p>
          <a:p>
            <a:pPr marL="514350" marR="0" lvl="0" indent="-514350" algn="ctr" defTabSz="914400" rtl="0" eaLnBrk="0" fontAlgn="base" latinLnBrk="0" hangingPunct="0">
              <a:lnSpc>
                <a:spcPct val="100000"/>
              </a:lnSpc>
              <a:spcBef>
                <a:spcPct val="0"/>
              </a:spcBef>
              <a:spcAft>
                <a:spcPct val="0"/>
              </a:spcAft>
              <a:buClrTx/>
              <a:buSzTx/>
              <a:tabLst/>
              <a:defRPr/>
            </a:pPr>
            <a:r>
              <a:rPr lang="en-CA" sz="2800" b="1" kern="0" dirty="0" smtClean="0">
                <a:solidFill>
                  <a:srgbClr val="0000FF"/>
                </a:solidFill>
                <a:latin typeface="Calibri" pitchFamily="34" charset="0"/>
                <a:ea typeface="+mj-ea"/>
                <a:cs typeface="+mj-cs"/>
              </a:rPr>
              <a:t>and resurrection.</a:t>
            </a:r>
          </a:p>
          <a:p>
            <a:pPr marL="514350" lvl="0" indent="-514350" algn="ctr" eaLnBrk="0" hangingPunct="0">
              <a:defRPr/>
            </a:pPr>
            <a:r>
              <a:rPr lang="en-CA" sz="2800" b="1" kern="0" dirty="0" smtClean="0">
                <a:solidFill>
                  <a:srgbClr val="0000FF"/>
                </a:solidFill>
                <a:latin typeface="Calibri" pitchFamily="34" charset="0"/>
              </a:rPr>
              <a:t>I died with Christ to sin. </a:t>
            </a:r>
          </a:p>
          <a:p>
            <a:pPr marL="514350" lvl="0" indent="-514350" algn="ctr" eaLnBrk="0" hangingPunct="0">
              <a:defRPr/>
            </a:pPr>
            <a:r>
              <a:rPr lang="en-CA" sz="2800" b="1" kern="0" dirty="0" smtClean="0">
                <a:solidFill>
                  <a:srgbClr val="0000FF"/>
                </a:solidFill>
                <a:latin typeface="Calibri" pitchFamily="34" charset="0"/>
              </a:rPr>
              <a:t>I am </a:t>
            </a:r>
            <a:r>
              <a:rPr lang="en-CA" sz="2800" b="1" kern="0" spc="-20" dirty="0" smtClean="0">
                <a:solidFill>
                  <a:srgbClr val="0000FF"/>
                </a:solidFill>
                <a:latin typeface="Calibri" pitchFamily="34" charset="0"/>
              </a:rPr>
              <a:t>raised in Christ to life.</a:t>
            </a:r>
          </a:p>
          <a:p>
            <a:pPr marL="514350" marR="0" lvl="0" indent="-514350" algn="ctr" defTabSz="914400" rtl="0" eaLnBrk="0" fontAlgn="base" latinLnBrk="0" hangingPunct="0">
              <a:lnSpc>
                <a:spcPct val="100000"/>
              </a:lnSpc>
              <a:spcBef>
                <a:spcPct val="0"/>
              </a:spcBef>
              <a:spcAft>
                <a:spcPct val="0"/>
              </a:spcAft>
              <a:buClrTx/>
              <a:buSzTx/>
              <a:tabLst/>
              <a:defRPr/>
            </a:pPr>
            <a:r>
              <a:rPr lang="en-CA" sz="2800" b="1" kern="0" dirty="0" smtClean="0">
                <a:solidFill>
                  <a:srgbClr val="0000FF"/>
                </a:solidFill>
                <a:latin typeface="Calibri" pitchFamily="34" charset="0"/>
                <a:ea typeface="+mj-ea"/>
                <a:cs typeface="+mj-cs"/>
              </a:rPr>
              <a:t>I am immersed and </a:t>
            </a:r>
          </a:p>
          <a:p>
            <a:pPr marL="514350" marR="0" lvl="0" indent="-514350" algn="ctr" defTabSz="914400" rtl="0" eaLnBrk="0" fontAlgn="base" latinLnBrk="0" hangingPunct="0">
              <a:lnSpc>
                <a:spcPct val="100000"/>
              </a:lnSpc>
              <a:spcBef>
                <a:spcPct val="0"/>
              </a:spcBef>
              <a:spcAft>
                <a:spcPct val="0"/>
              </a:spcAft>
              <a:buClrTx/>
              <a:buSzTx/>
              <a:tabLst/>
              <a:defRPr/>
            </a:pPr>
            <a:r>
              <a:rPr lang="en-CA" sz="2800" b="1" kern="0" dirty="0" smtClean="0">
                <a:solidFill>
                  <a:srgbClr val="0000FF"/>
                </a:solidFill>
                <a:latin typeface="Calibri" pitchFamily="34" charset="0"/>
                <a:ea typeface="+mj-ea"/>
                <a:cs typeface="+mj-cs"/>
              </a:rPr>
              <a:t>united with God the </a:t>
            </a:r>
          </a:p>
          <a:p>
            <a:pPr marL="514350" marR="0" lvl="0" indent="-514350" algn="ctr" defTabSz="914400" rtl="0" eaLnBrk="0" fontAlgn="base" latinLnBrk="0" hangingPunct="0">
              <a:lnSpc>
                <a:spcPct val="100000"/>
              </a:lnSpc>
              <a:spcBef>
                <a:spcPct val="0"/>
              </a:spcBef>
              <a:spcAft>
                <a:spcPct val="0"/>
              </a:spcAft>
              <a:buClrTx/>
              <a:buSzTx/>
              <a:tabLst/>
              <a:defRPr/>
            </a:pPr>
            <a:r>
              <a:rPr lang="en-CA" sz="2800" b="1" kern="0" spc="-40" dirty="0" smtClean="0">
                <a:solidFill>
                  <a:srgbClr val="0000FF"/>
                </a:solidFill>
                <a:latin typeface="Calibri" pitchFamily="34" charset="0"/>
                <a:ea typeface="+mj-ea"/>
                <a:cs typeface="+mj-cs"/>
              </a:rPr>
              <a:t>Father, Son and Holy Spirit!</a:t>
            </a:r>
            <a:endParaRPr kumimoji="0" lang="en-CA" sz="2800" b="1" i="0" u="none" strike="noStrike" kern="0" cap="none" spc="-40" normalizeH="0" noProof="0" dirty="0" smtClean="0">
              <a:ln>
                <a:noFill/>
              </a:ln>
              <a:solidFill>
                <a:srgbClr val="0000FF"/>
              </a:solidFill>
              <a:effectLst/>
              <a:uLnTx/>
              <a:uFillTx/>
              <a:latin typeface="Calibri" pitchFamily="34" charset="0"/>
              <a:ea typeface="+mj-ea"/>
              <a:cs typeface="+mj-cs"/>
            </a:endParaRPr>
          </a:p>
        </p:txBody>
      </p:sp>
      <p:sp>
        <p:nvSpPr>
          <p:cNvPr id="28" name="TextBox 27"/>
          <p:cNvSpPr txBox="1"/>
          <p:nvPr/>
        </p:nvSpPr>
        <p:spPr>
          <a:xfrm>
            <a:off x="251520" y="4509120"/>
            <a:ext cx="4968552" cy="2308324"/>
          </a:xfrm>
          <a:prstGeom prst="rect">
            <a:avLst/>
          </a:prstGeom>
          <a:noFill/>
        </p:spPr>
        <p:txBody>
          <a:bodyPr wrap="square" rtlCol="0">
            <a:spAutoFit/>
          </a:bodyPr>
          <a:lstStyle/>
          <a:p>
            <a:r>
              <a:rPr lang="en-CA" dirty="0" smtClean="0"/>
              <a:t>Immersion in the Father, Son and Spirit connects with gifts 32-48: immersed into Christ and united with Christ in death with Christ and resurrection with Christ, old me in Adam crucified and buried with Christ, new me raised and alive with Christ in the Spirit, set free from slavery  to sin, under Christ and his grace in the Spirit.  Romans 6-8 </a:t>
            </a:r>
            <a:endParaRPr lang="en-CA" dirty="0"/>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22" name="Picture 21" descr="www.clipartbest.com dc6XLjAMi.gif"/>
          <p:cNvPicPr>
            <a:picLocks noChangeAspect="1"/>
          </p:cNvPicPr>
          <p:nvPr/>
        </p:nvPicPr>
        <p:blipFill>
          <a:blip r:embed="rId3" cstate="print"/>
          <a:stretch>
            <a:fillRect/>
          </a:stretch>
        </p:blipFill>
        <p:spPr>
          <a:xfrm>
            <a:off x="4759424" y="1063430"/>
            <a:ext cx="1828800" cy="1285450"/>
          </a:xfrm>
          <a:prstGeom prst="rect">
            <a:avLst/>
          </a:prstGeom>
        </p:spPr>
      </p:pic>
      <p:pic>
        <p:nvPicPr>
          <p:cNvPr id="23" name="Picture 22" descr="www.clipartbest.com dc6XLjAMi.gif"/>
          <p:cNvPicPr>
            <a:picLocks noChangeAspect="1"/>
          </p:cNvPicPr>
          <p:nvPr/>
        </p:nvPicPr>
        <p:blipFill>
          <a:blip r:embed="rId3" cstate="print"/>
          <a:stretch>
            <a:fillRect/>
          </a:stretch>
        </p:blipFill>
        <p:spPr>
          <a:xfrm>
            <a:off x="2699792" y="1063430"/>
            <a:ext cx="1828800" cy="1285450"/>
          </a:xfrm>
          <a:prstGeom prst="rect">
            <a:avLst/>
          </a:prstGeom>
        </p:spPr>
      </p:pic>
      <p:pic>
        <p:nvPicPr>
          <p:cNvPr id="21" name="Picture 20" descr="www.clipartbest.com dc6XLjAMi.gif"/>
          <p:cNvPicPr>
            <a:picLocks noChangeAspect="1"/>
          </p:cNvPicPr>
          <p:nvPr/>
        </p:nvPicPr>
        <p:blipFill>
          <a:blip r:embed="rId3" cstate="print"/>
          <a:stretch>
            <a:fillRect/>
          </a:stretch>
        </p:blipFill>
        <p:spPr>
          <a:xfrm>
            <a:off x="2915816" y="44624"/>
            <a:ext cx="1828800" cy="1285450"/>
          </a:xfrm>
          <a:prstGeom prst="rect">
            <a:avLst/>
          </a:prstGeom>
        </p:spPr>
      </p:pic>
      <p:sp>
        <p:nvSpPr>
          <p:cNvPr id="108546" name="Title 1"/>
          <p:cNvSpPr>
            <a:spLocks noGrp="1"/>
          </p:cNvSpPr>
          <p:nvPr>
            <p:ph type="title"/>
          </p:nvPr>
        </p:nvSpPr>
        <p:spPr>
          <a:xfrm>
            <a:off x="216024" y="4806280"/>
            <a:ext cx="8820472" cy="1143000"/>
          </a:xfrm>
        </p:spPr>
        <p:txBody>
          <a:bodyPr/>
          <a:lstStyle/>
          <a:p>
            <a:pPr algn="l"/>
            <a:r>
              <a:rPr lang="en-US" sz="2400" b="1" dirty="0" smtClean="0">
                <a:solidFill>
                  <a:srgbClr val="0000FF"/>
                </a:solidFill>
                <a:latin typeface="Calibri" pitchFamily="34" charset="0"/>
              </a:rPr>
              <a:t>Jesus died to provide full fellowship with God the Father, Son and Spirit.  It’s as if we are at the table in their home to share in the personal relationships of love, communion, cooperation and </a:t>
            </a:r>
            <a:br>
              <a:rPr lang="en-US" sz="2400" b="1" dirty="0" smtClean="0">
                <a:solidFill>
                  <a:srgbClr val="0000FF"/>
                </a:solidFill>
                <a:latin typeface="Calibri" pitchFamily="34" charset="0"/>
              </a:rPr>
            </a:br>
            <a:r>
              <a:rPr lang="en-US" sz="2400" b="1" dirty="0" smtClean="0">
                <a:solidFill>
                  <a:srgbClr val="0000FF"/>
                </a:solidFill>
                <a:latin typeface="Calibri" pitchFamily="34" charset="0"/>
              </a:rPr>
              <a:t>delight they enjoy with each other and want to share with us.</a:t>
            </a:r>
            <a:endParaRPr lang="en-CA" sz="2400" b="1" dirty="0" smtClean="0">
              <a:solidFill>
                <a:srgbClr val="0000FF"/>
              </a:solidFill>
              <a:latin typeface="Calibri" pitchFamily="34" charset="0"/>
            </a:endParaRPr>
          </a:p>
        </p:txBody>
      </p:sp>
      <p:pic>
        <p:nvPicPr>
          <p:cNvPr id="108547" name="Picture 11" descr="C:\Users\Supernike\AppData\Local\Microsoft\Windows\Temporary Internet Files\Content.IE5\3EZ02TG4\MC900001324[1].wmf"/>
          <p:cNvPicPr>
            <a:picLocks noChangeAspect="1" noChangeArrowheads="1"/>
          </p:cNvPicPr>
          <p:nvPr/>
        </p:nvPicPr>
        <p:blipFill>
          <a:blip r:embed="rId4" cstate="print"/>
          <a:srcRect/>
          <a:stretch>
            <a:fillRect/>
          </a:stretch>
        </p:blipFill>
        <p:spPr bwMode="auto">
          <a:xfrm>
            <a:off x="2915816" y="208480"/>
            <a:ext cx="3528392" cy="3509615"/>
          </a:xfrm>
          <a:prstGeom prst="rect">
            <a:avLst/>
          </a:prstGeom>
          <a:noFill/>
          <a:ln w="9525">
            <a:noFill/>
            <a:miter lim="800000"/>
            <a:headEnd/>
            <a:tailEnd/>
          </a:ln>
        </p:spPr>
      </p:pic>
      <p:sp>
        <p:nvSpPr>
          <p:cNvPr id="5" name="Rectangle 4"/>
          <p:cNvSpPr/>
          <p:nvPr/>
        </p:nvSpPr>
        <p:spPr>
          <a:xfrm>
            <a:off x="2915816" y="2924944"/>
            <a:ext cx="3456384" cy="369332"/>
          </a:xfrm>
          <a:prstGeom prst="rect">
            <a:avLst/>
          </a:prstGeom>
        </p:spPr>
        <p:txBody>
          <a:bodyPr wrap="square">
            <a:spAutoFit/>
          </a:bodyPr>
          <a:lstStyle/>
          <a:p>
            <a:pPr algn="ctr"/>
            <a:r>
              <a:rPr lang="en-CA" sz="800" dirty="0" smtClean="0">
                <a:solidFill>
                  <a:schemeClr val="tx1">
                    <a:lumMod val="95000"/>
                  </a:schemeClr>
                </a:solidFill>
              </a:rPr>
              <a:t>Microsoft clip art © 2013 Microsoft Corporation. </a:t>
            </a:r>
          </a:p>
          <a:p>
            <a:pPr algn="ctr"/>
            <a:endParaRPr lang="en-CA" sz="1000" dirty="0"/>
          </a:p>
        </p:txBody>
      </p:sp>
      <p:sp>
        <p:nvSpPr>
          <p:cNvPr id="6" name="TextBox 5"/>
          <p:cNvSpPr txBox="1"/>
          <p:nvPr/>
        </p:nvSpPr>
        <p:spPr>
          <a:xfrm>
            <a:off x="-36512" y="188640"/>
            <a:ext cx="3168352" cy="2677656"/>
          </a:xfrm>
          <a:prstGeom prst="rect">
            <a:avLst/>
          </a:prstGeom>
          <a:noFill/>
        </p:spPr>
        <p:txBody>
          <a:bodyPr wrap="square" rtlCol="0">
            <a:spAutoFit/>
          </a:bodyPr>
          <a:lstStyle/>
          <a:p>
            <a:pPr algn="ctr"/>
            <a:r>
              <a:rPr lang="en-US" sz="2800" b="1" dirty="0" smtClean="0">
                <a:solidFill>
                  <a:schemeClr val="bg1"/>
                </a:solidFill>
                <a:latin typeface="Calibri" pitchFamily="34" charset="0"/>
              </a:rPr>
              <a:t>“Our fellowship </a:t>
            </a:r>
          </a:p>
          <a:p>
            <a:pPr algn="ctr"/>
            <a:r>
              <a:rPr lang="en-US" sz="2800" b="1" dirty="0" smtClean="0">
                <a:solidFill>
                  <a:schemeClr val="bg1"/>
                </a:solidFill>
                <a:latin typeface="Calibri" pitchFamily="34" charset="0"/>
              </a:rPr>
              <a:t>is with the </a:t>
            </a:r>
          </a:p>
          <a:p>
            <a:pPr algn="ctr"/>
            <a:r>
              <a:rPr lang="en-US" sz="2800" b="1" dirty="0" smtClean="0">
                <a:solidFill>
                  <a:schemeClr val="bg1"/>
                </a:solidFill>
                <a:latin typeface="Calibri" pitchFamily="34" charset="0"/>
              </a:rPr>
              <a:t>Father and </a:t>
            </a:r>
          </a:p>
          <a:p>
            <a:pPr algn="ctr"/>
            <a:r>
              <a:rPr lang="en-US" sz="2800" b="1" dirty="0" smtClean="0">
                <a:solidFill>
                  <a:schemeClr val="bg1"/>
                </a:solidFill>
                <a:latin typeface="Calibri" pitchFamily="34" charset="0"/>
              </a:rPr>
              <a:t>with his Son </a:t>
            </a:r>
          </a:p>
          <a:p>
            <a:pPr algn="ctr"/>
            <a:r>
              <a:rPr lang="en-US" sz="2800" b="1" dirty="0" smtClean="0">
                <a:solidFill>
                  <a:schemeClr val="bg1"/>
                </a:solidFill>
                <a:latin typeface="Calibri" pitchFamily="34" charset="0"/>
              </a:rPr>
              <a:t>Jesus Christ”</a:t>
            </a:r>
          </a:p>
          <a:p>
            <a:pPr algn="ctr"/>
            <a:r>
              <a:rPr lang="en-US" sz="2800" b="1" dirty="0" smtClean="0">
                <a:solidFill>
                  <a:schemeClr val="bg1"/>
                </a:solidFill>
                <a:latin typeface="Calibri" pitchFamily="34" charset="0"/>
              </a:rPr>
              <a:t> 1 John 1:3</a:t>
            </a:r>
          </a:p>
        </p:txBody>
      </p:sp>
      <p:sp>
        <p:nvSpPr>
          <p:cNvPr id="7" name="TextBox 6"/>
          <p:cNvSpPr txBox="1"/>
          <p:nvPr/>
        </p:nvSpPr>
        <p:spPr>
          <a:xfrm>
            <a:off x="6588224" y="188640"/>
            <a:ext cx="2447256" cy="2677656"/>
          </a:xfrm>
          <a:prstGeom prst="rect">
            <a:avLst/>
          </a:prstGeom>
          <a:noFill/>
        </p:spPr>
        <p:txBody>
          <a:bodyPr wrap="square" rtlCol="0">
            <a:spAutoFit/>
          </a:bodyPr>
          <a:lstStyle/>
          <a:p>
            <a:pPr algn="ctr"/>
            <a:r>
              <a:rPr lang="en-US" sz="2800" b="1" dirty="0" smtClean="0">
                <a:solidFill>
                  <a:schemeClr val="bg1"/>
                </a:solidFill>
                <a:latin typeface="Calibri" pitchFamily="34" charset="0"/>
              </a:rPr>
              <a:t>“. . . the fellowship </a:t>
            </a:r>
          </a:p>
          <a:p>
            <a:pPr algn="ctr"/>
            <a:r>
              <a:rPr lang="en-US" sz="2800" b="1" dirty="0" smtClean="0">
                <a:solidFill>
                  <a:schemeClr val="bg1"/>
                </a:solidFill>
                <a:latin typeface="Calibri" pitchFamily="34" charset="0"/>
              </a:rPr>
              <a:t>of the Holy Spirit be </a:t>
            </a:r>
          </a:p>
          <a:p>
            <a:pPr algn="ctr"/>
            <a:r>
              <a:rPr lang="en-US" sz="2800" b="1" dirty="0" smtClean="0">
                <a:solidFill>
                  <a:schemeClr val="bg1"/>
                </a:solidFill>
                <a:latin typeface="Calibri" pitchFamily="34" charset="0"/>
              </a:rPr>
              <a:t>with you all”</a:t>
            </a:r>
          </a:p>
          <a:p>
            <a:pPr algn="ctr"/>
            <a:r>
              <a:rPr lang="en-US" sz="2800" b="1" dirty="0" smtClean="0">
                <a:solidFill>
                  <a:schemeClr val="bg1"/>
                </a:solidFill>
                <a:latin typeface="Calibri" pitchFamily="34" charset="0"/>
              </a:rPr>
              <a:t>2 </a:t>
            </a:r>
            <a:r>
              <a:rPr lang="en-US" sz="2800" b="1" dirty="0" err="1" smtClean="0">
                <a:solidFill>
                  <a:schemeClr val="bg1"/>
                </a:solidFill>
                <a:latin typeface="Calibri" pitchFamily="34" charset="0"/>
              </a:rPr>
              <a:t>Cor</a:t>
            </a:r>
            <a:r>
              <a:rPr lang="en-US" sz="2800" b="1" dirty="0" smtClean="0">
                <a:solidFill>
                  <a:schemeClr val="bg1"/>
                </a:solidFill>
                <a:latin typeface="Calibri" pitchFamily="34" charset="0"/>
              </a:rPr>
              <a:t> 13:14</a:t>
            </a:r>
            <a:endParaRPr lang="en-CA" sz="2800" dirty="0">
              <a:solidFill>
                <a:schemeClr val="bg1"/>
              </a:solidFill>
              <a:latin typeface="Calibri" pitchFamily="34" charset="0"/>
            </a:endParaRPr>
          </a:p>
        </p:txBody>
      </p:sp>
      <p:pic>
        <p:nvPicPr>
          <p:cNvPr id="15" name="Picture 14" descr="angry-face-01s.gif"/>
          <p:cNvPicPr>
            <a:picLocks noChangeAspect="1"/>
          </p:cNvPicPr>
          <p:nvPr/>
        </p:nvPicPr>
        <p:blipFill>
          <a:blip r:embed="rId5" cstate="print"/>
          <a:stretch>
            <a:fillRect/>
          </a:stretch>
        </p:blipFill>
        <p:spPr>
          <a:xfrm>
            <a:off x="8172400" y="5229200"/>
            <a:ext cx="864096" cy="864096"/>
          </a:xfrm>
          <a:prstGeom prst="ellipse">
            <a:avLst/>
          </a:prstGeom>
        </p:spPr>
      </p:pic>
      <p:sp>
        <p:nvSpPr>
          <p:cNvPr id="16" name="TextBox 15"/>
          <p:cNvSpPr txBox="1"/>
          <p:nvPr/>
        </p:nvSpPr>
        <p:spPr>
          <a:xfrm>
            <a:off x="8172400" y="511712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7" name="TextBox 8"/>
          <p:cNvSpPr txBox="1">
            <a:spLocks noChangeArrowheads="1"/>
          </p:cNvSpPr>
          <p:nvPr/>
        </p:nvSpPr>
        <p:spPr bwMode="auto">
          <a:xfrm>
            <a:off x="8100392" y="594986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18" name="TextBox 17"/>
          <p:cNvSpPr txBox="1"/>
          <p:nvPr/>
        </p:nvSpPr>
        <p:spPr>
          <a:xfrm>
            <a:off x="0" y="6218148"/>
            <a:ext cx="9144000" cy="523220"/>
          </a:xfrm>
          <a:prstGeom prst="rect">
            <a:avLst/>
          </a:prstGeom>
          <a:noFill/>
        </p:spPr>
        <p:txBody>
          <a:bodyPr wrap="square" rtlCol="0">
            <a:spAutoFit/>
          </a:bodyPr>
          <a:lstStyle/>
          <a:p>
            <a:pPr algn="ctr"/>
            <a:r>
              <a:rPr lang="en-US" sz="2800" b="1" dirty="0" smtClean="0">
                <a:solidFill>
                  <a:schemeClr val="bg1"/>
                </a:solidFill>
                <a:latin typeface="Calibri" pitchFamily="34" charset="0"/>
                <a:cs typeface="Calibri" pitchFamily="34" charset="0"/>
              </a:rPr>
              <a:t>“called into the fellowship of his Son, Jesus Christ” 1 </a:t>
            </a:r>
            <a:r>
              <a:rPr lang="en-US" sz="2800" b="1" dirty="0" err="1" smtClean="0">
                <a:solidFill>
                  <a:schemeClr val="bg1"/>
                </a:solidFill>
                <a:latin typeface="Calibri" pitchFamily="34" charset="0"/>
                <a:cs typeface="Calibri" pitchFamily="34" charset="0"/>
              </a:rPr>
              <a:t>Cor</a:t>
            </a:r>
            <a:r>
              <a:rPr lang="en-US" sz="2800" b="1" dirty="0" smtClean="0">
                <a:solidFill>
                  <a:schemeClr val="bg1"/>
                </a:solidFill>
                <a:latin typeface="Calibri" pitchFamily="34" charset="0"/>
                <a:cs typeface="Calibri" pitchFamily="34" charset="0"/>
              </a:rPr>
              <a:t> 1:9</a:t>
            </a:r>
          </a:p>
        </p:txBody>
      </p:sp>
      <p:sp>
        <p:nvSpPr>
          <p:cNvPr id="24" name="TextBox 10"/>
          <p:cNvSpPr txBox="1">
            <a:spLocks noChangeArrowheads="1"/>
          </p:cNvSpPr>
          <p:nvPr/>
        </p:nvSpPr>
        <p:spPr bwMode="auto">
          <a:xfrm>
            <a:off x="3131567" y="241484"/>
            <a:ext cx="1368425" cy="523220"/>
          </a:xfrm>
          <a:prstGeom prst="rect">
            <a:avLst/>
          </a:prstGeom>
          <a:noFill/>
          <a:ln w="9525">
            <a:noFill/>
            <a:miter lim="800000"/>
            <a:headEnd/>
            <a:tailEnd/>
          </a:ln>
        </p:spPr>
        <p:txBody>
          <a:bodyPr>
            <a:spAutoFit/>
          </a:bodyPr>
          <a:lstStyle/>
          <a:p>
            <a:pPr algn="ctr"/>
            <a:r>
              <a:rPr lang="en-CA" sz="2800" b="1" dirty="0" smtClean="0">
                <a:latin typeface="Calibri" pitchFamily="34" charset="0"/>
              </a:rPr>
              <a:t>Father</a:t>
            </a:r>
            <a:endParaRPr lang="en-CA" sz="2800" b="1" dirty="0">
              <a:latin typeface="Calibri" pitchFamily="34" charset="0"/>
            </a:endParaRPr>
          </a:p>
        </p:txBody>
      </p:sp>
      <p:sp>
        <p:nvSpPr>
          <p:cNvPr id="25" name="TextBox 10"/>
          <p:cNvSpPr txBox="1">
            <a:spLocks noChangeArrowheads="1"/>
          </p:cNvSpPr>
          <p:nvPr/>
        </p:nvSpPr>
        <p:spPr bwMode="auto">
          <a:xfrm>
            <a:off x="2915816" y="1196752"/>
            <a:ext cx="1368425" cy="523220"/>
          </a:xfrm>
          <a:prstGeom prst="rect">
            <a:avLst/>
          </a:prstGeom>
          <a:noFill/>
          <a:ln w="9525">
            <a:noFill/>
            <a:miter lim="800000"/>
            <a:headEnd/>
            <a:tailEnd/>
          </a:ln>
        </p:spPr>
        <p:txBody>
          <a:bodyPr>
            <a:spAutoFit/>
          </a:bodyPr>
          <a:lstStyle/>
          <a:p>
            <a:pPr algn="ctr"/>
            <a:r>
              <a:rPr lang="en-CA" sz="2800" b="1" dirty="0" smtClean="0">
                <a:latin typeface="Calibri" pitchFamily="34" charset="0"/>
              </a:rPr>
              <a:t>Son</a:t>
            </a:r>
            <a:endParaRPr lang="en-CA" sz="2800" b="1" dirty="0">
              <a:latin typeface="Calibri" pitchFamily="34" charset="0"/>
            </a:endParaRPr>
          </a:p>
        </p:txBody>
      </p:sp>
      <p:sp>
        <p:nvSpPr>
          <p:cNvPr id="26" name="TextBox 10"/>
          <p:cNvSpPr txBox="1">
            <a:spLocks noChangeArrowheads="1"/>
          </p:cNvSpPr>
          <p:nvPr/>
        </p:nvSpPr>
        <p:spPr bwMode="auto">
          <a:xfrm>
            <a:off x="5004048" y="1196752"/>
            <a:ext cx="1368425" cy="523220"/>
          </a:xfrm>
          <a:prstGeom prst="rect">
            <a:avLst/>
          </a:prstGeom>
          <a:noFill/>
          <a:ln w="9525">
            <a:noFill/>
            <a:miter lim="800000"/>
            <a:headEnd/>
            <a:tailEnd/>
          </a:ln>
        </p:spPr>
        <p:txBody>
          <a:bodyPr>
            <a:spAutoFit/>
          </a:bodyPr>
          <a:lstStyle/>
          <a:p>
            <a:pPr algn="ctr"/>
            <a:r>
              <a:rPr lang="en-CA" sz="2800" b="1" dirty="0" smtClean="0">
                <a:latin typeface="Calibri" pitchFamily="34" charset="0"/>
              </a:rPr>
              <a:t>Spirit</a:t>
            </a:r>
            <a:endParaRPr lang="en-CA" sz="2800" b="1" dirty="0">
              <a:latin typeface="Calibri" pitchFamily="34" charset="0"/>
            </a:endParaRPr>
          </a:p>
        </p:txBody>
      </p:sp>
      <p:pic>
        <p:nvPicPr>
          <p:cNvPr id="27" name="Picture 26" descr="www.fg-a.com valentine 2-jumping-heart.gif"/>
          <p:cNvPicPr>
            <a:picLocks noChangeAspect="1"/>
          </p:cNvPicPr>
          <p:nvPr/>
        </p:nvPicPr>
        <p:blipFill>
          <a:blip r:embed="rId6" cstate="print"/>
          <a:stretch>
            <a:fillRect/>
          </a:stretch>
        </p:blipFill>
        <p:spPr>
          <a:xfrm>
            <a:off x="4797152" y="79276"/>
            <a:ext cx="1143000" cy="1333500"/>
          </a:xfrm>
          <a:prstGeom prst="rect">
            <a:avLst/>
          </a:prstGeom>
        </p:spPr>
      </p:pic>
      <p:sp>
        <p:nvSpPr>
          <p:cNvPr id="28" name="TextBox 27"/>
          <p:cNvSpPr txBox="1"/>
          <p:nvPr/>
        </p:nvSpPr>
        <p:spPr>
          <a:xfrm>
            <a:off x="6804248" y="2921169"/>
            <a:ext cx="2088232" cy="369332"/>
          </a:xfrm>
          <a:prstGeom prst="rect">
            <a:avLst/>
          </a:prstGeom>
          <a:noFill/>
        </p:spPr>
        <p:txBody>
          <a:bodyPr wrap="square" rtlCol="0">
            <a:spAutoFit/>
          </a:bodyPr>
          <a:lstStyle/>
          <a:p>
            <a:pPr algn="ctr"/>
            <a:r>
              <a:rPr lang="en-CA" sz="900" dirty="0" smtClean="0">
                <a:solidFill>
                  <a:schemeClr val="tx1">
                    <a:lumMod val="95000"/>
                  </a:schemeClr>
                </a:solidFill>
              </a:rPr>
              <a:t>Jumping heart © www.fg-a.com</a:t>
            </a:r>
          </a:p>
          <a:p>
            <a:pPr algn="ctr"/>
            <a:r>
              <a:rPr lang="en-CA" sz="900" dirty="0" smtClean="0">
                <a:solidFill>
                  <a:schemeClr val="tx1">
                    <a:lumMod val="95000"/>
                  </a:schemeClr>
                </a:solidFill>
              </a:rPr>
              <a:t>heart © clipartbest.com</a:t>
            </a:r>
            <a:endParaRPr lang="en-CA" sz="900" dirty="0">
              <a:solidFill>
                <a:schemeClr val="tx1">
                  <a:lumMod val="95000"/>
                </a:schemeClr>
              </a:solidFill>
            </a:endParaRPr>
          </a:p>
        </p:txBody>
      </p:sp>
      <p:sp>
        <p:nvSpPr>
          <p:cNvPr id="20" name="TextBox 19"/>
          <p:cNvSpPr txBox="1"/>
          <p:nvPr/>
        </p:nvSpPr>
        <p:spPr>
          <a:xfrm>
            <a:off x="500034" y="3555013"/>
            <a:ext cx="8162216" cy="954107"/>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rPr>
              <a:t>23. Father, Son and Holy Spirit fellowship with us </a:t>
            </a:r>
          </a:p>
          <a:p>
            <a:pPr algn="ctr"/>
            <a:r>
              <a:rPr lang="en-US" sz="2800" b="1" dirty="0" smtClean="0">
                <a:solidFill>
                  <a:srgbClr val="FF0000"/>
                </a:solidFill>
                <a:latin typeface="Calibri" pitchFamily="34" charset="0"/>
              </a:rPr>
              <a:t>and we are in fellowship with them!  Thank you, Lord! </a:t>
            </a:r>
            <a:endParaRPr lang="en-CA"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1" name="Rectangle 20"/>
          <p:cNvSpPr/>
          <p:nvPr/>
        </p:nvSpPr>
        <p:spPr>
          <a:xfrm>
            <a:off x="4427984" y="1954520"/>
            <a:ext cx="457200" cy="21945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3640440" y="2395736"/>
            <a:ext cx="2011680" cy="457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descr="egyptian.gif"/>
          <p:cNvPicPr>
            <a:picLocks noChangeAspect="1"/>
          </p:cNvPicPr>
          <p:nvPr/>
        </p:nvPicPr>
        <p:blipFill>
          <a:blip r:embed="rId3" cstate="print"/>
          <a:stretch>
            <a:fillRect/>
          </a:stretch>
        </p:blipFill>
        <p:spPr>
          <a:xfrm rot="7200000">
            <a:off x="4161697" y="2581391"/>
            <a:ext cx="2765149" cy="1645920"/>
          </a:xfrm>
          <a:prstGeom prst="rect">
            <a:avLst/>
          </a:prstGeom>
        </p:spPr>
      </p:pic>
      <p:pic>
        <p:nvPicPr>
          <p:cNvPr id="3" name="Picture 2" descr="egyptian.gif"/>
          <p:cNvPicPr>
            <a:picLocks noChangeAspect="1"/>
          </p:cNvPicPr>
          <p:nvPr/>
        </p:nvPicPr>
        <p:blipFill>
          <a:blip r:embed="rId3" cstate="print"/>
          <a:stretch>
            <a:fillRect/>
          </a:stretch>
        </p:blipFill>
        <p:spPr>
          <a:xfrm>
            <a:off x="3247011" y="1124744"/>
            <a:ext cx="2765149" cy="16459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2361497" y="2581391"/>
            <a:ext cx="2765149" cy="1645920"/>
          </a:xfrm>
          <a:prstGeom prst="rect">
            <a:avLst/>
          </a:prstGeom>
        </p:spPr>
      </p:pic>
      <p:pic>
        <p:nvPicPr>
          <p:cNvPr id="18" name="Picture 17" descr="www.fg-a.com valentine 2-jumping-heart.gif"/>
          <p:cNvPicPr>
            <a:picLocks noChangeAspect="1"/>
          </p:cNvPicPr>
          <p:nvPr/>
        </p:nvPicPr>
        <p:blipFill>
          <a:blip r:embed="rId4" cstate="print"/>
          <a:stretch>
            <a:fillRect/>
          </a:stretch>
        </p:blipFill>
        <p:spPr>
          <a:xfrm>
            <a:off x="4077072" y="2204864"/>
            <a:ext cx="1143000" cy="1333500"/>
          </a:xfrm>
          <a:prstGeom prst="rect">
            <a:avLst/>
          </a:prstGeom>
        </p:spPr>
      </p:pic>
      <p:pic>
        <p:nvPicPr>
          <p:cNvPr id="12" name="Picture 11" descr="egyptian.gif"/>
          <p:cNvPicPr>
            <a:picLocks noChangeAspect="1"/>
          </p:cNvPicPr>
          <p:nvPr/>
        </p:nvPicPr>
        <p:blipFill>
          <a:blip r:embed="rId3" cstate="print"/>
          <a:stretch>
            <a:fillRect/>
          </a:stretch>
        </p:blipFill>
        <p:spPr>
          <a:xfrm rot="14400000" flipH="1">
            <a:off x="3856680" y="3032619"/>
            <a:ext cx="614478" cy="365760"/>
          </a:xfrm>
          <a:prstGeom prst="rect">
            <a:avLst/>
          </a:prstGeom>
        </p:spPr>
      </p:pic>
      <p:pic>
        <p:nvPicPr>
          <p:cNvPr id="13" name="Picture 12" descr="egyptian.gif"/>
          <p:cNvPicPr>
            <a:picLocks noChangeAspect="1"/>
          </p:cNvPicPr>
          <p:nvPr/>
        </p:nvPicPr>
        <p:blipFill>
          <a:blip r:embed="rId3" cstate="print"/>
          <a:stretch>
            <a:fillRect/>
          </a:stretch>
        </p:blipFill>
        <p:spPr>
          <a:xfrm rot="14400000" flipH="1">
            <a:off x="3592722" y="2883557"/>
            <a:ext cx="614478" cy="365760"/>
          </a:xfrm>
          <a:prstGeom prst="rect">
            <a:avLst/>
          </a:prstGeom>
        </p:spPr>
      </p:pic>
      <p:pic>
        <p:nvPicPr>
          <p:cNvPr id="19" name="Picture 18" descr="egyptian.gif"/>
          <p:cNvPicPr>
            <a:picLocks noChangeAspect="1"/>
          </p:cNvPicPr>
          <p:nvPr/>
        </p:nvPicPr>
        <p:blipFill>
          <a:blip r:embed="rId3" cstate="print"/>
          <a:stretch>
            <a:fillRect/>
          </a:stretch>
        </p:blipFill>
        <p:spPr>
          <a:xfrm rot="14400000" flipH="1">
            <a:off x="3856680" y="3315605"/>
            <a:ext cx="614478" cy="365760"/>
          </a:xfrm>
          <a:prstGeom prst="rect">
            <a:avLst/>
          </a:prstGeom>
        </p:spPr>
      </p:pic>
      <p:pic>
        <p:nvPicPr>
          <p:cNvPr id="20" name="Picture 19" descr="egyptian.gif"/>
          <p:cNvPicPr>
            <a:picLocks noChangeAspect="1"/>
          </p:cNvPicPr>
          <p:nvPr/>
        </p:nvPicPr>
        <p:blipFill>
          <a:blip r:embed="rId3" cstate="print"/>
          <a:stretch>
            <a:fillRect/>
          </a:stretch>
        </p:blipFill>
        <p:spPr>
          <a:xfrm rot="14400000" flipH="1">
            <a:off x="3592722" y="3171589"/>
            <a:ext cx="614478" cy="365760"/>
          </a:xfrm>
          <a:prstGeom prst="rect">
            <a:avLst/>
          </a:prstGeom>
        </p:spPr>
      </p:pic>
      <p:pic>
        <p:nvPicPr>
          <p:cNvPr id="23" name="Picture 22" descr="egyptian.gif"/>
          <p:cNvPicPr>
            <a:picLocks noChangeAspect="1"/>
          </p:cNvPicPr>
          <p:nvPr/>
        </p:nvPicPr>
        <p:blipFill>
          <a:blip r:embed="rId3" cstate="print"/>
          <a:stretch>
            <a:fillRect/>
          </a:stretch>
        </p:blipFill>
        <p:spPr>
          <a:xfrm rot="14400000" flipH="1">
            <a:off x="3352624" y="3315605"/>
            <a:ext cx="614478" cy="365760"/>
          </a:xfrm>
          <a:prstGeom prst="rect">
            <a:avLst/>
          </a:prstGeom>
        </p:spPr>
      </p:pic>
      <p:pic>
        <p:nvPicPr>
          <p:cNvPr id="24" name="Picture 23" descr="egyptian.gif"/>
          <p:cNvPicPr>
            <a:picLocks noChangeAspect="1"/>
          </p:cNvPicPr>
          <p:nvPr/>
        </p:nvPicPr>
        <p:blipFill>
          <a:blip r:embed="rId3" cstate="print"/>
          <a:stretch>
            <a:fillRect/>
          </a:stretch>
        </p:blipFill>
        <p:spPr>
          <a:xfrm rot="14400000" flipH="1">
            <a:off x="3352624" y="3027573"/>
            <a:ext cx="614478" cy="365760"/>
          </a:xfrm>
          <a:prstGeom prst="rect">
            <a:avLst/>
          </a:prstGeom>
        </p:spPr>
      </p:pic>
      <p:pic>
        <p:nvPicPr>
          <p:cNvPr id="25" name="Picture 24" descr="egyptian.gif"/>
          <p:cNvPicPr>
            <a:picLocks noChangeAspect="1"/>
          </p:cNvPicPr>
          <p:nvPr/>
        </p:nvPicPr>
        <p:blipFill>
          <a:blip r:embed="rId3" cstate="print"/>
          <a:stretch>
            <a:fillRect/>
          </a:stretch>
        </p:blipFill>
        <p:spPr>
          <a:xfrm rot="14400000" flipH="1">
            <a:off x="3592722" y="3459621"/>
            <a:ext cx="614478" cy="365760"/>
          </a:xfrm>
          <a:prstGeom prst="rect">
            <a:avLst/>
          </a:prstGeom>
        </p:spPr>
      </p:pic>
      <p:sp>
        <p:nvSpPr>
          <p:cNvPr id="26" name="TextBox 25"/>
          <p:cNvSpPr txBox="1"/>
          <p:nvPr/>
        </p:nvSpPr>
        <p:spPr>
          <a:xfrm>
            <a:off x="7020272" y="4325034"/>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
        <p:nvSpPr>
          <p:cNvPr id="27" name="WordArt 2"/>
          <p:cNvSpPr>
            <a:spLocks noChangeArrowheads="1" noChangeShapeType="1" noTextEdit="1"/>
          </p:cNvSpPr>
          <p:nvPr/>
        </p:nvSpPr>
        <p:spPr bwMode="auto">
          <a:xfrm>
            <a:off x="2627784" y="1052736"/>
            <a:ext cx="3960440" cy="3456384"/>
          </a:xfrm>
          <a:prstGeom prst="rect">
            <a:avLst/>
          </a:prstGeom>
        </p:spPr>
        <p:txBody>
          <a:bodyPr wrap="square" fromWordArt="1">
            <a:prstTxWarp prst="textButton">
              <a:avLst>
                <a:gd name="adj" fmla="val 9667186"/>
              </a:avLst>
            </a:prstTxWarp>
          </a:bodyPr>
          <a:lstStyle/>
          <a:p>
            <a:pPr algn="ctr" rtl="0">
              <a:spcAft>
                <a:spcPts val="1200"/>
              </a:spcAft>
            </a:pPr>
            <a:r>
              <a:rPr lang="en-CA" sz="1400" kern="10" spc="0" dirty="0" smtClean="0">
                <a:ln w="9525">
                  <a:solidFill>
                    <a:srgbClr val="000000"/>
                  </a:solidFill>
                  <a:round/>
                  <a:headEnd/>
                  <a:tailEnd/>
                </a:ln>
                <a:solidFill>
                  <a:schemeClr val="bg1"/>
                </a:solidFill>
                <a:effectLst/>
                <a:latin typeface="Arial Black" pitchFamily="34" charset="0"/>
              </a:rPr>
              <a:t>THE LORD</a:t>
            </a:r>
          </a:p>
          <a:p>
            <a:pPr algn="ctr" rtl="0"/>
            <a:r>
              <a:rPr lang="en-CA" sz="1200" kern="10" dirty="0" smtClean="0">
                <a:ln w="9525">
                  <a:solidFill>
                    <a:srgbClr val="000000"/>
                  </a:solidFill>
                  <a:round/>
                  <a:headEnd/>
                  <a:tailEnd/>
                </a:ln>
                <a:solidFill>
                  <a:schemeClr val="bg1"/>
                </a:solidFill>
              </a:rPr>
              <a:t>Father, Son and Spirit oneness</a:t>
            </a:r>
          </a:p>
          <a:p>
            <a:pPr algn="ctr" rtl="0"/>
            <a:endParaRPr lang="en-CA" sz="1200" kern="10" dirty="0" smtClean="0">
              <a:ln w="9525">
                <a:solidFill>
                  <a:srgbClr val="000000"/>
                </a:solidFill>
                <a:round/>
                <a:headEnd/>
                <a:tailEnd/>
              </a:ln>
              <a:solidFill>
                <a:schemeClr val="bg1"/>
              </a:solidFill>
            </a:endParaRPr>
          </a:p>
          <a:p>
            <a:pPr algn="ctr" rtl="0"/>
            <a:endParaRPr lang="en-CA" sz="1200" kern="10" dirty="0" smtClean="0">
              <a:ln w="9525">
                <a:solidFill>
                  <a:srgbClr val="000000"/>
                </a:solidFill>
                <a:round/>
                <a:headEnd/>
                <a:tailEnd/>
              </a:ln>
              <a:solidFill>
                <a:schemeClr val="bg1"/>
              </a:solidFill>
            </a:endParaRPr>
          </a:p>
          <a:p>
            <a:pPr algn="ctr" rtl="0"/>
            <a:endParaRPr lang="en-CA" sz="1200" kern="10" dirty="0">
              <a:ln w="9525">
                <a:solidFill>
                  <a:srgbClr val="000000"/>
                </a:solidFill>
                <a:round/>
                <a:headEnd/>
                <a:tailEnd/>
              </a:ln>
              <a:solidFill>
                <a:schemeClr val="bg1"/>
              </a:solidFill>
            </a:endParaRPr>
          </a:p>
          <a:p>
            <a:pPr algn="ctr" rtl="0"/>
            <a:r>
              <a:rPr lang="en-CA" sz="1200" kern="10" spc="0" dirty="0" smtClean="0">
                <a:ln w="9525">
                  <a:solidFill>
                    <a:srgbClr val="000000"/>
                  </a:solidFill>
                  <a:round/>
                  <a:headEnd/>
                  <a:tailEnd/>
                </a:ln>
                <a:solidFill>
                  <a:schemeClr val="bg1"/>
                </a:solidFill>
                <a:effectLst/>
              </a:rPr>
              <a:t> love, fellowship, cooperation</a:t>
            </a:r>
            <a:endParaRPr lang="en-CA" sz="1200" kern="10" spc="0" dirty="0">
              <a:ln w="9525">
                <a:solidFill>
                  <a:srgbClr val="000000"/>
                </a:solidFill>
                <a:round/>
                <a:headEnd/>
                <a:tailEnd/>
              </a:ln>
              <a:solidFill>
                <a:schemeClr val="bg1"/>
              </a:solidFill>
              <a:effectLst/>
            </a:endParaRPr>
          </a:p>
        </p:txBody>
      </p:sp>
      <p:sp>
        <p:nvSpPr>
          <p:cNvPr id="28" name="TextBox 27"/>
          <p:cNvSpPr txBox="1"/>
          <p:nvPr/>
        </p:nvSpPr>
        <p:spPr>
          <a:xfrm>
            <a:off x="0" y="4941168"/>
            <a:ext cx="9144000" cy="1815882"/>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Do you long to enjoy the relationships of oneness, love, fellowship, and cooperation God the Father, Son and Spirit enjoys within himself and shares with his people now </a:t>
            </a:r>
          </a:p>
          <a:p>
            <a:pPr algn="ctr"/>
            <a:r>
              <a:rPr lang="en-CA" sz="2800" b="1" dirty="0" smtClean="0">
                <a:solidFill>
                  <a:schemeClr val="bg1"/>
                </a:solidFill>
                <a:latin typeface="Calibri" pitchFamily="34" charset="0"/>
                <a:cs typeface="Calibri" pitchFamily="34" charset="0"/>
              </a:rPr>
              <a:t>and far more in glory?  Do you want the LORD?</a:t>
            </a:r>
            <a:endParaRPr lang="en-CA" sz="28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 name="Oval 3"/>
          <p:cNvSpPr/>
          <p:nvPr/>
        </p:nvSpPr>
        <p:spPr>
          <a:xfrm>
            <a:off x="1115616" y="116632"/>
            <a:ext cx="7344816" cy="6669360"/>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Text Box 4"/>
          <p:cNvSpPr txBox="1">
            <a:spLocks noChangeArrowheads="1"/>
          </p:cNvSpPr>
          <p:nvPr/>
        </p:nvSpPr>
        <p:spPr bwMode="auto">
          <a:xfrm>
            <a:off x="-324544" y="725795"/>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6" name="TextBox 5"/>
          <p:cNvSpPr txBox="1">
            <a:spLocks noChangeArrowheads="1"/>
          </p:cNvSpPr>
          <p:nvPr/>
        </p:nvSpPr>
        <p:spPr bwMode="auto">
          <a:xfrm>
            <a:off x="116921" y="5589239"/>
            <a:ext cx="8919575" cy="1280160"/>
          </a:xfrm>
          <a:prstGeom prst="rect">
            <a:avLst/>
          </a:prstGeom>
          <a:solidFill>
            <a:srgbClr val="7030A0"/>
          </a:solidFill>
          <a:ln w="9525">
            <a:noFill/>
            <a:miter lim="800000"/>
            <a:headEnd/>
            <a:tailEnd/>
          </a:ln>
        </p:spPr>
        <p:txBody>
          <a:bodyPr wrap="square">
            <a:spAutoFit/>
          </a:bodyPr>
          <a:lstStyle/>
          <a:p>
            <a:pPr algn="ctr">
              <a:lnSpc>
                <a:spcPts val="3000"/>
              </a:lnSpc>
            </a:pPr>
            <a:r>
              <a:rPr lang="en-CA" sz="2800" b="1" dirty="0" smtClean="0">
                <a:latin typeface="Calibri" pitchFamily="34" charset="0"/>
              </a:rPr>
              <a:t>Lord, thank you that Christ’s death provides </a:t>
            </a:r>
          </a:p>
          <a:p>
            <a:pPr algn="ctr">
              <a:lnSpc>
                <a:spcPts val="3000"/>
              </a:lnSpc>
            </a:pPr>
            <a:r>
              <a:rPr lang="en-CA" sz="2800" b="1" dirty="0" smtClean="0">
                <a:latin typeface="Calibri" pitchFamily="34" charset="0"/>
              </a:rPr>
              <a:t>riches of connection with you, Father, Son and Spirit, </a:t>
            </a:r>
          </a:p>
          <a:p>
            <a:pPr algn="ctr">
              <a:lnSpc>
                <a:spcPts val="3000"/>
              </a:lnSpc>
            </a:pPr>
            <a:r>
              <a:rPr lang="en-CA" sz="2800" b="1" dirty="0" smtClean="0">
                <a:latin typeface="Calibri" pitchFamily="34" charset="0"/>
              </a:rPr>
              <a:t>that no one else can give! </a:t>
            </a:r>
            <a:endParaRPr lang="en-CA" sz="2800" b="1" dirty="0">
              <a:latin typeface="Calibri" pitchFamily="34" charset="0"/>
            </a:endParaRPr>
          </a:p>
        </p:txBody>
      </p:sp>
      <p:sp>
        <p:nvSpPr>
          <p:cNvPr id="8" name="Right Arrow 7"/>
          <p:cNvSpPr/>
          <p:nvPr/>
        </p:nvSpPr>
        <p:spPr>
          <a:xfrm>
            <a:off x="179512" y="1556792"/>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Text Box 3"/>
          <p:cNvSpPr txBox="1">
            <a:spLocks noChangeArrowheads="1"/>
          </p:cNvSpPr>
          <p:nvPr/>
        </p:nvSpPr>
        <p:spPr bwMode="auto">
          <a:xfrm>
            <a:off x="1115616" y="116632"/>
            <a:ext cx="7452990" cy="5509200"/>
          </a:xfrm>
          <a:prstGeom prst="rect">
            <a:avLst/>
          </a:prstGeom>
          <a:noFill/>
          <a:ln w="9525">
            <a:noFill/>
            <a:miter lim="800000"/>
            <a:headEnd/>
            <a:tailEnd/>
          </a:ln>
        </p:spPr>
        <p:txBody>
          <a:bodyPr wrap="square">
            <a:spAutoFit/>
          </a:bodyPr>
          <a:lstStyle/>
          <a:p>
            <a:pPr algn="ctr"/>
            <a:r>
              <a:rPr lang="en-CA" sz="4800" b="1" dirty="0" smtClean="0">
                <a:solidFill>
                  <a:schemeClr val="bg1"/>
                </a:solidFill>
                <a:latin typeface="Calibri" pitchFamily="34" charset="0"/>
              </a:rPr>
              <a:t>in Christ</a:t>
            </a:r>
            <a:r>
              <a:rPr lang="en-US" sz="4800" b="1" dirty="0" smtClean="0">
                <a:solidFill>
                  <a:schemeClr val="bg1"/>
                </a:solidFill>
                <a:latin typeface="Calibri" pitchFamily="34" charset="0"/>
              </a:rPr>
              <a:t>  </a:t>
            </a:r>
          </a:p>
          <a:p>
            <a:pPr algn="ctr"/>
            <a:endParaRPr lang="en-US" sz="1000" b="1" dirty="0" smtClean="0">
              <a:solidFill>
                <a:schemeClr val="bg1"/>
              </a:solidFill>
              <a:latin typeface="Calibri" pitchFamily="34" charset="0"/>
            </a:endParaRPr>
          </a:p>
          <a:p>
            <a:pPr algn="ctr"/>
            <a:r>
              <a:rPr lang="en-US" sz="3200" b="1" dirty="0" smtClean="0">
                <a:solidFill>
                  <a:schemeClr val="bg1"/>
                </a:solidFill>
                <a:latin typeface="Calibri" pitchFamily="34" charset="0"/>
              </a:rPr>
              <a:t>in Christ and Christ in us</a:t>
            </a:r>
          </a:p>
          <a:p>
            <a:pPr algn="ctr"/>
            <a:endParaRPr lang="en-US" sz="1600" b="1" dirty="0" smtClean="0">
              <a:solidFill>
                <a:schemeClr val="bg1"/>
              </a:solidFill>
              <a:latin typeface="Calibri" pitchFamily="34" charset="0"/>
            </a:endParaRPr>
          </a:p>
          <a:p>
            <a:pPr algn="ctr"/>
            <a:r>
              <a:rPr lang="en-US" sz="3200" b="1" dirty="0" smtClean="0">
                <a:latin typeface="Calibri" pitchFamily="34" charset="0"/>
              </a:rPr>
              <a:t>in the Spirit and the Spirit in us, </a:t>
            </a:r>
          </a:p>
          <a:p>
            <a:pPr algn="ctr"/>
            <a:r>
              <a:rPr lang="en-US" sz="3200" b="1" dirty="0" smtClean="0">
                <a:latin typeface="Calibri" pitchFamily="34" charset="0"/>
              </a:rPr>
              <a:t>making us God’s temple  </a:t>
            </a:r>
          </a:p>
          <a:p>
            <a:pPr algn="ctr"/>
            <a:endParaRPr lang="en-US" sz="1600" b="1" dirty="0" smtClean="0">
              <a:solidFill>
                <a:schemeClr val="bg1"/>
              </a:solidFill>
              <a:latin typeface="Calibri" pitchFamily="34" charset="0"/>
            </a:endParaRPr>
          </a:p>
          <a:p>
            <a:pPr algn="ctr"/>
            <a:r>
              <a:rPr lang="en-US" sz="3200" b="1" dirty="0" smtClean="0">
                <a:solidFill>
                  <a:schemeClr val="bg1"/>
                </a:solidFill>
                <a:latin typeface="Calibri" pitchFamily="34" charset="0"/>
              </a:rPr>
              <a:t>in God the Father and the Father in us  </a:t>
            </a:r>
          </a:p>
          <a:p>
            <a:pPr algn="ctr"/>
            <a:endParaRPr lang="en-US" sz="1600" b="1" dirty="0" smtClean="0">
              <a:solidFill>
                <a:schemeClr val="bg1"/>
              </a:solidFill>
              <a:latin typeface="Calibri" pitchFamily="34" charset="0"/>
            </a:endParaRPr>
          </a:p>
          <a:p>
            <a:pPr algn="ctr"/>
            <a:r>
              <a:rPr lang="en-US" sz="3200" b="1" dirty="0" smtClean="0">
                <a:latin typeface="Calibri" pitchFamily="34" charset="0"/>
              </a:rPr>
              <a:t>immersed in the Father, Son and Spirit</a:t>
            </a:r>
          </a:p>
          <a:p>
            <a:pPr algn="ctr"/>
            <a:endParaRPr lang="en-US" sz="1600" b="1" dirty="0" smtClean="0">
              <a:solidFill>
                <a:schemeClr val="bg1"/>
              </a:solidFill>
              <a:latin typeface="Calibri" pitchFamily="34" charset="0"/>
            </a:endParaRPr>
          </a:p>
          <a:p>
            <a:pPr algn="ctr"/>
            <a:r>
              <a:rPr lang="en-US" sz="3200" b="1" dirty="0" smtClean="0">
                <a:solidFill>
                  <a:schemeClr val="bg1"/>
                </a:solidFill>
                <a:latin typeface="Calibri" pitchFamily="34" charset="0"/>
              </a:rPr>
              <a:t>Father, Son and Spirit fellowship</a:t>
            </a:r>
          </a:p>
          <a:p>
            <a:pPr algn="ctr"/>
            <a:r>
              <a:rPr lang="en-US" sz="3200" b="1" dirty="0" smtClean="0">
                <a:solidFill>
                  <a:schemeClr val="bg1"/>
                </a:solidFill>
                <a:latin typeface="Calibri" pitchFamily="34" charset="0"/>
              </a:rPr>
              <a:t>with us and we with them</a:t>
            </a:r>
            <a:endParaRPr lang="en-CA" sz="3200" b="1" dirty="0">
              <a:solidFill>
                <a:schemeClr val="bg1"/>
              </a:solidFill>
              <a:latin typeface="Calibri" pitchFamily="34" charset="0"/>
            </a:endParaRPr>
          </a:p>
        </p:txBody>
      </p:sp>
      <p:sp>
        <p:nvSpPr>
          <p:cNvPr id="7"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15-23</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332656"/>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157192"/>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2" name="TextBox 11"/>
          <p:cNvSpPr txBox="1"/>
          <p:nvPr/>
        </p:nvSpPr>
        <p:spPr>
          <a:xfrm rot="18967428">
            <a:off x="236529" y="5395011"/>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414718"/>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492896"/>
            <a:ext cx="8496944" cy="2554545"/>
          </a:xfrm>
          <a:prstGeom prst="rect">
            <a:avLst/>
          </a:prstGeom>
          <a:noFill/>
        </p:spPr>
        <p:txBody>
          <a:bodyPr wrap="square" rtlCol="0">
            <a:spAutoFit/>
          </a:bodyPr>
          <a:lstStyle/>
          <a:p>
            <a:pPr algn="ctr"/>
            <a:r>
              <a:rPr lang="en-CA" sz="3200" dirty="0" smtClean="0">
                <a:latin typeface="Calibri" pitchFamily="34" charset="0"/>
                <a:cs typeface="Calibri" pitchFamily="34" charset="0"/>
              </a:rPr>
              <a:t>Can anyone else do this for us? </a:t>
            </a:r>
          </a:p>
          <a:p>
            <a:pPr algn="ctr"/>
            <a:r>
              <a:rPr lang="en-CA" sz="3200" dirty="0" smtClean="0">
                <a:latin typeface="Calibri" pitchFamily="34" charset="0"/>
                <a:cs typeface="Calibri" pitchFamily="34" charset="0"/>
              </a:rPr>
              <a:t>Has anyone else died as God’s once-for-all sacrifice for sin?  Is anyone else the infinite </a:t>
            </a:r>
          </a:p>
          <a:p>
            <a:pPr algn="ctr"/>
            <a:r>
              <a:rPr lang="en-CA" sz="3200" dirty="0" smtClean="0">
                <a:latin typeface="Calibri" pitchFamily="34" charset="0"/>
                <a:cs typeface="Calibri" pitchFamily="34" charset="0"/>
              </a:rPr>
              <a:t>Son of God, our resurrected Messiah and Lord,</a:t>
            </a:r>
          </a:p>
          <a:p>
            <a:pPr algn="ctr"/>
            <a:r>
              <a:rPr lang="en-CA" sz="3200" dirty="0" smtClean="0">
                <a:latin typeface="Calibri" pitchFamily="34" charset="0"/>
                <a:cs typeface="Calibri" pitchFamily="34" charset="0"/>
              </a:rPr>
              <a:t>who provides in himself all we need in God?</a:t>
            </a:r>
            <a:endParaRPr lang="en-CA" sz="3200" dirty="0">
              <a:latin typeface="Calibri" pitchFamily="34" charset="0"/>
              <a:cs typeface="Calibri" pitchFamily="34" charset="0"/>
            </a:endParaRPr>
          </a:p>
        </p:txBody>
      </p:sp>
      <p:sp>
        <p:nvSpPr>
          <p:cNvPr id="17" name="Rectangle 16"/>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496" y="1565920"/>
            <a:ext cx="2103120" cy="1143000"/>
          </a:xfrm>
        </p:spPr>
        <p:txBody>
          <a:bodyPr>
            <a:noAutofit/>
          </a:bodyPr>
          <a:lstStyle/>
          <a:p>
            <a:r>
              <a:rPr lang="en-US" sz="2800" b="1" dirty="0" smtClean="0">
                <a:solidFill>
                  <a:schemeClr val="tx1"/>
                </a:solidFill>
                <a:latin typeface="Calibri" pitchFamily="34" charset="0"/>
                <a:cs typeface="Calibri" pitchFamily="34" charset="0"/>
              </a:rPr>
              <a:t>Buddhism</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says:</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Do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You Do.</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600" dirty="0" smtClean="0">
                <a:solidFill>
                  <a:schemeClr val="tx1"/>
                </a:solidFill>
                <a:latin typeface="Calibri" pitchFamily="34" charset="0"/>
                <a:cs typeface="Calibri" pitchFamily="34" charset="0"/>
              </a:rPr>
              <a:t/>
            </a:r>
            <a:br>
              <a:rPr lang="en-US" sz="26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8-fold path</a:t>
            </a:r>
            <a:endParaRPr lang="en-US" sz="2800" dirty="0">
              <a:solidFill>
                <a:schemeClr val="tx1"/>
              </a:solidFill>
              <a:latin typeface="Calibri" pitchFamily="34" charset="0"/>
              <a:cs typeface="Calibri" pitchFamily="34" charset="0"/>
            </a:endParaRPr>
          </a:p>
        </p:txBody>
      </p:sp>
      <p:sp>
        <p:nvSpPr>
          <p:cNvPr id="3" name="Title 1"/>
          <p:cNvSpPr txBox="1">
            <a:spLocks/>
          </p:cNvSpPr>
          <p:nvPr/>
        </p:nvSpPr>
        <p:spPr>
          <a:xfrm>
            <a:off x="1945392" y="1565920"/>
            <a:ext cx="219456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Islam</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lang="en-US" sz="2800" dirty="0" smtClean="0">
                <a:latin typeface="Calibri" pitchFamily="34" charset="0"/>
                <a:ea typeface="+mj-ea"/>
                <a:cs typeface="Calibri" pitchFamily="34" charset="0"/>
              </a:rPr>
              <a:t> all Allah wants</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You Do.</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8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6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5 pillars</a:t>
            </a:r>
            <a:endParaRPr kumimoji="0" lang="en-US" sz="2800" b="0" i="0" u="none" strike="noStrike" kern="120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7" name="TextBox 6"/>
          <p:cNvSpPr txBox="1"/>
          <p:nvPr/>
        </p:nvSpPr>
        <p:spPr>
          <a:xfrm>
            <a:off x="152400" y="6106180"/>
            <a:ext cx="4267200" cy="523220"/>
          </a:xfrm>
          <a:prstGeom prst="rect">
            <a:avLst/>
          </a:prstGeom>
          <a:noFill/>
        </p:spPr>
        <p:txBody>
          <a:bodyPr wrap="square" rtlCol="0">
            <a:spAutoFit/>
          </a:bodyPr>
          <a:lstStyle/>
          <a:p>
            <a:pPr algn="ctr"/>
            <a:r>
              <a:rPr lang="en-US" sz="1400" dirty="0" smtClean="0"/>
              <a:t>More free resources on the grace of God in Christ </a:t>
            </a:r>
            <a:r>
              <a:rPr lang="en-CA" sz="1400" dirty="0" smtClean="0">
                <a:latin typeface="Arial Narrow" pitchFamily="34" charset="0"/>
              </a:rPr>
              <a:t>@</a:t>
            </a:r>
            <a:r>
              <a:rPr lang="en-US" sz="1400" dirty="0" smtClean="0"/>
              <a:t> www.GraceGodChrist.com</a:t>
            </a:r>
            <a:endParaRPr lang="en-US" sz="1400" dirty="0"/>
          </a:p>
        </p:txBody>
      </p:sp>
      <p:sp>
        <p:nvSpPr>
          <p:cNvPr id="8" name="Title 1"/>
          <p:cNvSpPr txBox="1">
            <a:spLocks/>
          </p:cNvSpPr>
          <p:nvPr/>
        </p:nvSpPr>
        <p:spPr bwMode="auto">
          <a:xfrm>
            <a:off x="4139952" y="1565920"/>
            <a:ext cx="210312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Hinduism</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kern="0" dirty="0" smtClean="0">
                <a:latin typeface="Calibri" pitchFamily="34" charset="0"/>
                <a:ea typeface="+mj-ea"/>
                <a:cs typeface="Calibri" pitchFamily="34" charset="0"/>
              </a:rPr>
              <a:t>Do </a:t>
            </a:r>
            <a:r>
              <a:rPr lang="en-US" sz="2800" kern="0" dirty="0" err="1" smtClean="0">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lang="en-US" sz="2800" kern="0" dirty="0" err="1" smtClean="0">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You Do.</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many paths</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9" name="Title 1"/>
          <p:cNvSpPr txBox="1">
            <a:spLocks/>
          </p:cNvSpPr>
          <p:nvPr/>
        </p:nvSpPr>
        <p:spPr bwMode="auto">
          <a:xfrm>
            <a:off x="6293296" y="2862064"/>
            <a:ext cx="2743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Jesus</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It is DONE.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 am all you need.</a:t>
            </a:r>
          </a:p>
          <a:p>
            <a:pPr algn="ctr" eaLnBrk="0" hangingPunct="0"/>
            <a:r>
              <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rPr>
              <a:t>I give, you receive.</a:t>
            </a:r>
            <a:br>
              <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rPr>
            </a:br>
            <a:r>
              <a:rPr lang="en-US" sz="2800" kern="0" dirty="0" smtClean="0">
                <a:latin typeface="Calibri" pitchFamily="34" charset="0"/>
                <a:ea typeface="+mj-ea"/>
                <a:cs typeface="Calibri" pitchFamily="34" charset="0"/>
              </a:rPr>
              <a:t>I DO 4 U.</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Come to me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and drink.</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10" name="Rectangle 9"/>
          <p:cNvSpPr/>
          <p:nvPr/>
        </p:nvSpPr>
        <p:spPr>
          <a:xfrm>
            <a:off x="7380312" y="3140968"/>
            <a:ext cx="548640" cy="2286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rot="16200000">
            <a:off x="7365464" y="2795777"/>
            <a:ext cx="548640" cy="21031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732240" y="3717032"/>
            <a:ext cx="1944216" cy="376706"/>
          </a:xfrm>
          <a:prstGeom prst="rect">
            <a:avLst/>
          </a:prstGeom>
          <a:noFill/>
        </p:spPr>
        <p:txBody>
          <a:bodyPr wrap="square" rtlCol="0">
            <a:spAutoFit/>
          </a:bodyPr>
          <a:lstStyle/>
          <a:p>
            <a:pPr algn="ctr">
              <a:lnSpc>
                <a:spcPts val="2000"/>
              </a:lnSpc>
            </a:pPr>
            <a:r>
              <a:rPr lang="en-US" sz="2800" b="1" kern="0" dirty="0" smtClean="0">
                <a:latin typeface="Calibri" pitchFamily="34" charset="0"/>
                <a:cs typeface="Calibri" pitchFamily="34" charset="0"/>
              </a:rPr>
              <a:t>I DO 4 U</a:t>
            </a:r>
            <a:endParaRPr lang="en-US" sz="2800" b="1" dirty="0"/>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26" name="Rectangle 25"/>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28" name="TextBox 27"/>
          <p:cNvSpPr txBox="1"/>
          <p:nvPr/>
        </p:nvSpPr>
        <p:spPr>
          <a:xfrm>
            <a:off x="1187624" y="4819218"/>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29" name="Title 1"/>
          <p:cNvSpPr txBox="1">
            <a:spLocks/>
          </p:cNvSpPr>
          <p:nvPr/>
        </p:nvSpPr>
        <p:spPr>
          <a:xfrm>
            <a:off x="0" y="5517232"/>
            <a:ext cx="9144000" cy="1368152"/>
          </a:xfrm>
          <a:prstGeom prst="rect">
            <a:avLst/>
          </a:prstGeom>
          <a:solidFill>
            <a:srgbClr val="002060"/>
          </a:solidFill>
        </p:spPr>
        <p:txBody>
          <a:bodyPr>
            <a:noAutofit/>
          </a:bodyPr>
          <a:lstStyle/>
          <a:p>
            <a:pPr lvl="0" algn="ctr" eaLnBrk="0" hangingPunct="0">
              <a:defRPr/>
            </a:pPr>
            <a:r>
              <a:rPr lang="en-US" sz="2600" spc="-20" dirty="0" smtClean="0">
                <a:latin typeface="Calibri" pitchFamily="34" charset="0"/>
                <a:cs typeface="Calibri" pitchFamily="34" charset="0"/>
              </a:rPr>
              <a:t>Joy and satisfaction are in Christ, not beauty, music, smart-phones, sports, cars, money, friends, romance, sex, food, drinking parties, homes or jobs!  Jesus had supreme joy without sex or money!</a:t>
            </a:r>
            <a:endParaRPr kumimoji="0" lang="en-US" sz="26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
        <p:nvSpPr>
          <p:cNvPr id="31" name="TextBox 30"/>
          <p:cNvSpPr txBox="1"/>
          <p:nvPr/>
        </p:nvSpPr>
        <p:spPr>
          <a:xfrm>
            <a:off x="72008" y="3934797"/>
            <a:ext cx="4427984" cy="769441"/>
          </a:xfrm>
          <a:prstGeom prst="rect">
            <a:avLst/>
          </a:prstGeom>
          <a:noFill/>
        </p:spPr>
        <p:txBody>
          <a:bodyPr wrap="square" rtlCol="0">
            <a:spAutoFit/>
          </a:bodyPr>
          <a:lstStyle/>
          <a:p>
            <a:pPr algn="ctr"/>
            <a:r>
              <a:rPr lang="en-CA" sz="2200" b="1" dirty="0" smtClean="0"/>
              <a:t>God’s completely different way </a:t>
            </a:r>
          </a:p>
          <a:p>
            <a:pPr algn="ctr"/>
            <a:r>
              <a:rPr lang="en-CA" sz="2200" b="1" dirty="0" smtClean="0"/>
              <a:t>to deepest joy and satisfaction</a:t>
            </a:r>
            <a:endParaRPr lang="en-CA" sz="2200" b="1" dirty="0"/>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29" name="Picture 28" descr="worlds.jpg"/>
          <p:cNvPicPr>
            <a:picLocks noChangeAspect="1"/>
          </p:cNvPicPr>
          <p:nvPr/>
        </p:nvPicPr>
        <p:blipFill>
          <a:blip r:embed="rId3" cstate="print"/>
          <a:stretch>
            <a:fillRect/>
          </a:stretch>
        </p:blipFill>
        <p:spPr>
          <a:xfrm>
            <a:off x="-36512" y="-27384"/>
            <a:ext cx="9144000" cy="5318284"/>
          </a:xfrm>
          <a:prstGeom prst="rect">
            <a:avLst/>
          </a:prstGeom>
        </p:spPr>
      </p:pic>
      <p:sp>
        <p:nvSpPr>
          <p:cNvPr id="21" name="Rectangle 20"/>
          <p:cNvSpPr/>
          <p:nvPr/>
        </p:nvSpPr>
        <p:spPr>
          <a:xfrm>
            <a:off x="4427984" y="1954520"/>
            <a:ext cx="457200" cy="21945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3640440" y="2395736"/>
            <a:ext cx="2011680" cy="457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descr="egyptian.gif"/>
          <p:cNvPicPr>
            <a:picLocks noChangeAspect="1"/>
          </p:cNvPicPr>
          <p:nvPr/>
        </p:nvPicPr>
        <p:blipFill>
          <a:blip r:embed="rId4" cstate="print"/>
          <a:stretch>
            <a:fillRect/>
          </a:stretch>
        </p:blipFill>
        <p:spPr>
          <a:xfrm rot="7200000">
            <a:off x="4161697" y="2581391"/>
            <a:ext cx="2765149" cy="1645920"/>
          </a:xfrm>
          <a:prstGeom prst="rect">
            <a:avLst/>
          </a:prstGeom>
        </p:spPr>
      </p:pic>
      <p:pic>
        <p:nvPicPr>
          <p:cNvPr id="3" name="Picture 2" descr="egyptian.gif"/>
          <p:cNvPicPr>
            <a:picLocks noChangeAspect="1"/>
          </p:cNvPicPr>
          <p:nvPr/>
        </p:nvPicPr>
        <p:blipFill>
          <a:blip r:embed="rId4" cstate="print"/>
          <a:stretch>
            <a:fillRect/>
          </a:stretch>
        </p:blipFill>
        <p:spPr>
          <a:xfrm>
            <a:off x="3247011" y="1124744"/>
            <a:ext cx="2765149" cy="164592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2361497" y="2581391"/>
            <a:ext cx="2765149" cy="1645920"/>
          </a:xfrm>
          <a:prstGeom prst="rect">
            <a:avLst/>
          </a:prstGeom>
        </p:spPr>
      </p:pic>
      <p:pic>
        <p:nvPicPr>
          <p:cNvPr id="18" name="Picture 17" descr="www.fg-a.com valentine 2-jumping-heart.gif"/>
          <p:cNvPicPr>
            <a:picLocks noChangeAspect="1"/>
          </p:cNvPicPr>
          <p:nvPr/>
        </p:nvPicPr>
        <p:blipFill>
          <a:blip r:embed="rId5" cstate="print"/>
          <a:stretch>
            <a:fillRect/>
          </a:stretch>
        </p:blipFill>
        <p:spPr>
          <a:xfrm>
            <a:off x="4077072" y="2204864"/>
            <a:ext cx="1143000" cy="1333500"/>
          </a:xfrm>
          <a:prstGeom prst="rect">
            <a:avLst/>
          </a:prstGeom>
        </p:spPr>
      </p:pic>
      <p:pic>
        <p:nvPicPr>
          <p:cNvPr id="12" name="Picture 11" descr="egyptian.gif"/>
          <p:cNvPicPr>
            <a:picLocks noChangeAspect="1"/>
          </p:cNvPicPr>
          <p:nvPr/>
        </p:nvPicPr>
        <p:blipFill>
          <a:blip r:embed="rId4" cstate="print"/>
          <a:stretch>
            <a:fillRect/>
          </a:stretch>
        </p:blipFill>
        <p:spPr>
          <a:xfrm rot="14400000" flipH="1">
            <a:off x="3928688" y="3032619"/>
            <a:ext cx="614478" cy="365760"/>
          </a:xfrm>
          <a:prstGeom prst="rect">
            <a:avLst/>
          </a:prstGeom>
        </p:spPr>
      </p:pic>
      <p:pic>
        <p:nvPicPr>
          <p:cNvPr id="13" name="Picture 12" descr="egyptian.gif"/>
          <p:cNvPicPr>
            <a:picLocks noChangeAspect="1"/>
          </p:cNvPicPr>
          <p:nvPr/>
        </p:nvPicPr>
        <p:blipFill>
          <a:blip r:embed="rId4" cstate="print"/>
          <a:stretch>
            <a:fillRect/>
          </a:stretch>
        </p:blipFill>
        <p:spPr>
          <a:xfrm rot="14400000" flipH="1">
            <a:off x="3592722" y="2883557"/>
            <a:ext cx="614478" cy="365760"/>
          </a:xfrm>
          <a:prstGeom prst="rect">
            <a:avLst/>
          </a:prstGeom>
        </p:spPr>
      </p:pic>
      <p:pic>
        <p:nvPicPr>
          <p:cNvPr id="19" name="Picture 18" descr="egyptian.gif"/>
          <p:cNvPicPr>
            <a:picLocks noChangeAspect="1"/>
          </p:cNvPicPr>
          <p:nvPr/>
        </p:nvPicPr>
        <p:blipFill>
          <a:blip r:embed="rId4" cstate="print"/>
          <a:stretch>
            <a:fillRect/>
          </a:stretch>
        </p:blipFill>
        <p:spPr>
          <a:xfrm rot="14400000" flipH="1">
            <a:off x="3928688" y="3392659"/>
            <a:ext cx="614478" cy="365760"/>
          </a:xfrm>
          <a:prstGeom prst="rect">
            <a:avLst/>
          </a:prstGeom>
        </p:spPr>
      </p:pic>
      <p:pic>
        <p:nvPicPr>
          <p:cNvPr id="20" name="Picture 19" descr="egyptian.gif"/>
          <p:cNvPicPr>
            <a:picLocks noChangeAspect="1"/>
          </p:cNvPicPr>
          <p:nvPr/>
        </p:nvPicPr>
        <p:blipFill>
          <a:blip r:embed="rId4" cstate="print"/>
          <a:stretch>
            <a:fillRect/>
          </a:stretch>
        </p:blipFill>
        <p:spPr>
          <a:xfrm rot="14400000" flipH="1">
            <a:off x="3592722" y="3243597"/>
            <a:ext cx="614478" cy="365760"/>
          </a:xfrm>
          <a:prstGeom prst="rect">
            <a:avLst/>
          </a:prstGeom>
        </p:spPr>
      </p:pic>
      <p:pic>
        <p:nvPicPr>
          <p:cNvPr id="23" name="Picture 22" descr="egyptian.gif"/>
          <p:cNvPicPr>
            <a:picLocks noChangeAspect="1"/>
          </p:cNvPicPr>
          <p:nvPr/>
        </p:nvPicPr>
        <p:blipFill>
          <a:blip r:embed="rId4" cstate="print"/>
          <a:stretch>
            <a:fillRect/>
          </a:stretch>
        </p:blipFill>
        <p:spPr>
          <a:xfrm rot="14400000" flipH="1">
            <a:off x="3280616" y="3459621"/>
            <a:ext cx="614478" cy="365760"/>
          </a:xfrm>
          <a:prstGeom prst="rect">
            <a:avLst/>
          </a:prstGeom>
        </p:spPr>
      </p:pic>
      <p:pic>
        <p:nvPicPr>
          <p:cNvPr id="24" name="Picture 23" descr="egyptian.gif"/>
          <p:cNvPicPr>
            <a:picLocks noChangeAspect="1"/>
          </p:cNvPicPr>
          <p:nvPr/>
        </p:nvPicPr>
        <p:blipFill>
          <a:blip r:embed="rId4" cstate="print"/>
          <a:stretch>
            <a:fillRect/>
          </a:stretch>
        </p:blipFill>
        <p:spPr>
          <a:xfrm rot="14400000" flipH="1">
            <a:off x="3232682" y="3027573"/>
            <a:ext cx="614478" cy="365760"/>
          </a:xfrm>
          <a:prstGeom prst="rect">
            <a:avLst/>
          </a:prstGeom>
        </p:spPr>
      </p:pic>
      <p:pic>
        <p:nvPicPr>
          <p:cNvPr id="25" name="Picture 24" descr="egyptian.gif"/>
          <p:cNvPicPr>
            <a:picLocks noChangeAspect="1"/>
          </p:cNvPicPr>
          <p:nvPr/>
        </p:nvPicPr>
        <p:blipFill>
          <a:blip r:embed="rId4" cstate="print"/>
          <a:stretch>
            <a:fillRect/>
          </a:stretch>
        </p:blipFill>
        <p:spPr>
          <a:xfrm rot="14400000" flipH="1">
            <a:off x="3592722" y="3608683"/>
            <a:ext cx="614478" cy="365760"/>
          </a:xfrm>
          <a:prstGeom prst="rect">
            <a:avLst/>
          </a:prstGeom>
        </p:spPr>
      </p:pic>
      <p:sp>
        <p:nvSpPr>
          <p:cNvPr id="26" name="TextBox 25"/>
          <p:cNvSpPr txBox="1"/>
          <p:nvPr/>
        </p:nvSpPr>
        <p:spPr>
          <a:xfrm>
            <a:off x="7020272" y="4325034"/>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
        <p:nvSpPr>
          <p:cNvPr id="27" name="WordArt 2"/>
          <p:cNvSpPr>
            <a:spLocks noChangeArrowheads="1" noChangeShapeType="1" noTextEdit="1"/>
          </p:cNvSpPr>
          <p:nvPr/>
        </p:nvSpPr>
        <p:spPr bwMode="auto">
          <a:xfrm>
            <a:off x="2627784" y="1052736"/>
            <a:ext cx="3960440" cy="3456384"/>
          </a:xfrm>
          <a:prstGeom prst="rect">
            <a:avLst/>
          </a:prstGeom>
        </p:spPr>
        <p:txBody>
          <a:bodyPr wrap="square" fromWordArt="1">
            <a:prstTxWarp prst="textButton">
              <a:avLst>
                <a:gd name="adj" fmla="val 9667186"/>
              </a:avLst>
            </a:prstTxWarp>
          </a:bodyPr>
          <a:lstStyle/>
          <a:p>
            <a:pPr algn="ctr" rtl="0">
              <a:spcAft>
                <a:spcPts val="1200"/>
              </a:spcAft>
            </a:pPr>
            <a:r>
              <a:rPr lang="en-CA" sz="1400" kern="10" spc="0" dirty="0" smtClean="0">
                <a:ln w="9525">
                  <a:solidFill>
                    <a:srgbClr val="000000"/>
                  </a:solidFill>
                  <a:round/>
                  <a:headEnd/>
                  <a:tailEnd/>
                </a:ln>
                <a:solidFill>
                  <a:srgbClr val="FF0000"/>
                </a:solidFill>
                <a:effectLst/>
                <a:latin typeface="Arial Black" pitchFamily="34" charset="0"/>
              </a:rPr>
              <a:t>THE LORD</a:t>
            </a:r>
          </a:p>
          <a:p>
            <a:pPr algn="ctr" rtl="0"/>
            <a:r>
              <a:rPr lang="en-CA" sz="1200" kern="10" dirty="0" smtClean="0">
                <a:ln w="9525">
                  <a:solidFill>
                    <a:srgbClr val="000000"/>
                  </a:solidFill>
                  <a:round/>
                  <a:headEnd/>
                  <a:tailEnd/>
                </a:ln>
                <a:solidFill>
                  <a:srgbClr val="FF0000"/>
                </a:solidFill>
              </a:rPr>
              <a:t>Father, Son and Spirit oneness</a:t>
            </a:r>
          </a:p>
          <a:p>
            <a:pPr algn="ctr" rtl="0"/>
            <a:endParaRPr lang="en-CA" sz="1200" kern="10" dirty="0" smtClean="0">
              <a:ln w="9525">
                <a:solidFill>
                  <a:srgbClr val="000000"/>
                </a:solidFill>
                <a:round/>
                <a:headEnd/>
                <a:tailEnd/>
              </a:ln>
              <a:solidFill>
                <a:srgbClr val="FF0000"/>
              </a:solidFill>
            </a:endParaRPr>
          </a:p>
          <a:p>
            <a:pPr algn="ctr" rtl="0"/>
            <a:endParaRPr lang="en-CA" sz="1200" kern="10" dirty="0" smtClean="0">
              <a:ln w="9525">
                <a:solidFill>
                  <a:srgbClr val="000000"/>
                </a:solidFill>
                <a:round/>
                <a:headEnd/>
                <a:tailEnd/>
              </a:ln>
              <a:solidFill>
                <a:srgbClr val="FF0000"/>
              </a:solidFill>
            </a:endParaRPr>
          </a:p>
          <a:p>
            <a:pPr algn="ctr" rtl="0"/>
            <a:endParaRPr lang="en-CA" sz="1200" kern="10" dirty="0">
              <a:ln w="9525">
                <a:solidFill>
                  <a:srgbClr val="000000"/>
                </a:solidFill>
                <a:round/>
                <a:headEnd/>
                <a:tailEnd/>
              </a:ln>
              <a:solidFill>
                <a:srgbClr val="FF0000"/>
              </a:solidFill>
            </a:endParaRPr>
          </a:p>
          <a:p>
            <a:pPr algn="ctr" rtl="0"/>
            <a:r>
              <a:rPr lang="en-CA" sz="1200" kern="10" spc="0" dirty="0" smtClean="0">
                <a:ln w="9525">
                  <a:solidFill>
                    <a:srgbClr val="000000"/>
                  </a:solidFill>
                  <a:round/>
                  <a:headEnd/>
                  <a:tailEnd/>
                </a:ln>
                <a:solidFill>
                  <a:srgbClr val="FF0000"/>
                </a:solidFill>
                <a:effectLst/>
              </a:rPr>
              <a:t> love, fellowship, cooperation</a:t>
            </a:r>
            <a:endParaRPr lang="en-CA" sz="1200" kern="10" spc="0" dirty="0">
              <a:ln w="9525">
                <a:solidFill>
                  <a:srgbClr val="000000"/>
                </a:solidFill>
                <a:round/>
                <a:headEnd/>
                <a:tailEnd/>
              </a:ln>
              <a:solidFill>
                <a:srgbClr val="FF0000"/>
              </a:solidFill>
              <a:effectLst/>
            </a:endParaRPr>
          </a:p>
        </p:txBody>
      </p:sp>
      <p:sp>
        <p:nvSpPr>
          <p:cNvPr id="28" name="TextBox 27"/>
          <p:cNvSpPr txBox="1"/>
          <p:nvPr/>
        </p:nvSpPr>
        <p:spPr>
          <a:xfrm>
            <a:off x="0" y="5373216"/>
            <a:ext cx="9144000" cy="2092881"/>
          </a:xfrm>
          <a:prstGeom prst="rect">
            <a:avLst/>
          </a:prstGeom>
          <a:noFill/>
        </p:spPr>
        <p:txBody>
          <a:bodyPr wrap="square" rtlCol="0">
            <a:spAutoFit/>
          </a:bodyPr>
          <a:lstStyle/>
          <a:p>
            <a:pPr algn="ctr"/>
            <a:r>
              <a:rPr lang="en-CA" sz="2600" b="1" dirty="0" smtClean="0">
                <a:latin typeface="Calibri" pitchFamily="34" charset="0"/>
                <a:cs typeface="Calibri" pitchFamily="34" charset="0"/>
              </a:rPr>
              <a:t>If we are in Christ, there is another world to live in and enjoy </a:t>
            </a:r>
          </a:p>
          <a:p>
            <a:pPr algn="ctr"/>
            <a:r>
              <a:rPr lang="en-CA" sz="2600" b="1" dirty="0" smtClean="0">
                <a:latin typeface="Calibri" pitchFamily="34" charset="0"/>
                <a:cs typeface="Calibri" pitchFamily="34" charset="0"/>
              </a:rPr>
              <a:t>by faith, the world of God the Father, Son and Spirit!</a:t>
            </a:r>
          </a:p>
          <a:p>
            <a:r>
              <a:rPr lang="en-US" sz="2600" b="1" spc="-10" dirty="0" smtClean="0">
                <a:latin typeface="Calibri" pitchFamily="34" charset="0"/>
                <a:cs typeface="Calibri" pitchFamily="34" charset="0"/>
              </a:rPr>
              <a:t>“They are not of the world, just as I am not of the world” </a:t>
            </a:r>
            <a:r>
              <a:rPr lang="en-US" sz="2600" b="1" spc="-10" dirty="0" err="1" smtClean="0">
                <a:latin typeface="Calibri" pitchFamily="34" charset="0"/>
                <a:cs typeface="Calibri" pitchFamily="34" charset="0"/>
              </a:rPr>
              <a:t>Jn</a:t>
            </a:r>
            <a:r>
              <a:rPr lang="en-US" sz="2600" b="1" spc="-10" dirty="0" smtClean="0">
                <a:latin typeface="Calibri" pitchFamily="34" charset="0"/>
                <a:cs typeface="Calibri" pitchFamily="34" charset="0"/>
              </a:rPr>
              <a:t> 17:16</a:t>
            </a:r>
          </a:p>
          <a:p>
            <a:endParaRPr lang="en-US" sz="2600" b="1" dirty="0" smtClean="0">
              <a:latin typeface="Calibri" pitchFamily="34" charset="0"/>
              <a:cs typeface="Calibri" pitchFamily="34" charset="0"/>
            </a:endParaRPr>
          </a:p>
          <a:p>
            <a:pPr algn="ctr"/>
            <a:endParaRPr lang="en-CA" sz="2600" b="1"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06488" y="-1143000"/>
            <a:ext cx="6858000" cy="9144000"/>
          </a:xfrm>
          <a:prstGeom prst="rect">
            <a:avLst/>
          </a:prstGeom>
        </p:spPr>
      </p:pic>
      <p:sp>
        <p:nvSpPr>
          <p:cNvPr id="5" name="TextBox 4"/>
          <p:cNvSpPr txBox="1"/>
          <p:nvPr/>
        </p:nvSpPr>
        <p:spPr>
          <a:xfrm>
            <a:off x="2699792" y="404664"/>
            <a:ext cx="2304256" cy="1200329"/>
          </a:xfrm>
          <a:prstGeom prst="rect">
            <a:avLst/>
          </a:prstGeom>
          <a:noFill/>
        </p:spPr>
        <p:txBody>
          <a:bodyPr wrap="square" rtlCol="0">
            <a:spAutoFit/>
          </a:bodyPr>
          <a:lstStyle/>
          <a:p>
            <a:pPr algn="ctr"/>
            <a:r>
              <a:rPr lang="en-CA" b="1" dirty="0" smtClean="0"/>
              <a:t>I am your</a:t>
            </a:r>
          </a:p>
          <a:p>
            <a:pPr algn="ctr"/>
            <a:r>
              <a:rPr lang="en-CA" b="1" dirty="0" smtClean="0"/>
              <a:t>righteousness </a:t>
            </a:r>
          </a:p>
          <a:p>
            <a:pPr algn="ctr"/>
            <a:r>
              <a:rPr lang="en-CA" b="1" dirty="0" smtClean="0"/>
              <a:t>from God</a:t>
            </a:r>
          </a:p>
          <a:p>
            <a:pPr algn="ctr"/>
            <a:r>
              <a:rPr lang="en-CA" b="1" dirty="0" smtClean="0"/>
              <a:t>justification</a:t>
            </a:r>
            <a:endParaRPr lang="en-CA" b="1" dirty="0"/>
          </a:p>
        </p:txBody>
      </p:sp>
      <p:sp>
        <p:nvSpPr>
          <p:cNvPr id="9" name="TextBox 8"/>
          <p:cNvSpPr txBox="1"/>
          <p:nvPr/>
        </p:nvSpPr>
        <p:spPr>
          <a:xfrm>
            <a:off x="7848872" y="766445"/>
            <a:ext cx="1475656" cy="1200329"/>
          </a:xfrm>
          <a:prstGeom prst="rect">
            <a:avLst/>
          </a:prstGeom>
          <a:noFill/>
        </p:spPr>
        <p:txBody>
          <a:bodyPr wrap="square" rtlCol="0">
            <a:spAutoFit/>
          </a:bodyPr>
          <a:lstStyle/>
          <a:p>
            <a:pPr algn="ctr"/>
            <a:r>
              <a:rPr lang="en-CA" b="1" dirty="0" smtClean="0"/>
              <a:t>I am </a:t>
            </a:r>
          </a:p>
          <a:p>
            <a:pPr algn="ctr"/>
            <a:r>
              <a:rPr lang="en-CA" b="1" dirty="0" smtClean="0"/>
              <a:t>your</a:t>
            </a:r>
          </a:p>
          <a:p>
            <a:pPr algn="ctr"/>
            <a:r>
              <a:rPr lang="en-CA" b="1" dirty="0" smtClean="0"/>
              <a:t>peace </a:t>
            </a:r>
          </a:p>
          <a:p>
            <a:pPr algn="ctr"/>
            <a:r>
              <a:rPr lang="en-CA" b="1" dirty="0" smtClean="0"/>
              <a:t>with God</a:t>
            </a:r>
            <a:endParaRPr lang="en-CA" b="1"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at-one-</a:t>
            </a:r>
            <a:r>
              <a:rPr lang="en-CA" b="1" dirty="0" err="1" smtClean="0">
                <a:solidFill>
                  <a:srgbClr val="FF0000"/>
                </a:solidFill>
              </a:rPr>
              <a:t>ment</a:t>
            </a:r>
            <a:r>
              <a:rPr lang="en-CA" b="1" dirty="0" smtClean="0">
                <a:solidFill>
                  <a:srgbClr val="FF0000"/>
                </a:solidFill>
              </a:rPr>
              <a:t> with the Lord</a:t>
            </a:r>
          </a:p>
          <a:p>
            <a:pPr algn="ctr"/>
            <a:r>
              <a:rPr lang="en-CA" b="1" dirty="0" smtClean="0">
                <a:solidFill>
                  <a:srgbClr val="FF0000"/>
                </a:solidFill>
              </a:rPr>
              <a:t>God’s wrath turned away </a:t>
            </a:r>
          </a:p>
        </p:txBody>
      </p:sp>
      <p:sp>
        <p:nvSpPr>
          <p:cNvPr id="11" name="TextBox 10"/>
          <p:cNvSpPr txBox="1"/>
          <p:nvPr/>
        </p:nvSpPr>
        <p:spPr>
          <a:xfrm>
            <a:off x="4664854" y="44624"/>
            <a:ext cx="3579554" cy="646331"/>
          </a:xfrm>
          <a:prstGeom prst="rect">
            <a:avLst/>
          </a:prstGeom>
          <a:noFill/>
        </p:spPr>
        <p:txBody>
          <a:bodyPr wrap="square" rtlCol="0">
            <a:spAutoFit/>
          </a:bodyPr>
          <a:lstStyle/>
          <a:p>
            <a:pPr algn="ctr"/>
            <a:r>
              <a:rPr lang="en-CA" b="1" dirty="0" smtClean="0">
                <a:solidFill>
                  <a:srgbClr val="FF0000"/>
                </a:solidFill>
              </a:rPr>
              <a:t>I am your ransom</a:t>
            </a:r>
          </a:p>
          <a:p>
            <a:pPr algn="ctr"/>
            <a:r>
              <a:rPr lang="en-CA" b="1" dirty="0" smtClean="0">
                <a:solidFill>
                  <a:srgbClr val="FF0000"/>
                </a:solidFill>
              </a:rPr>
              <a:t>and redemption</a:t>
            </a:r>
            <a:endParaRPr lang="en-CA" b="1" dirty="0">
              <a:solidFill>
                <a:srgbClr val="FF0000"/>
              </a:solidFill>
            </a:endParaRPr>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b="1" dirty="0" smtClean="0"/>
              <a:t>I am your</a:t>
            </a:r>
          </a:p>
          <a:p>
            <a:pPr algn="ctr"/>
            <a:r>
              <a:rPr lang="en-CA" b="1" dirty="0" smtClean="0"/>
              <a:t>eternal</a:t>
            </a:r>
          </a:p>
          <a:p>
            <a:pPr algn="ctr"/>
            <a:r>
              <a:rPr lang="en-CA" b="1" dirty="0" smtClean="0"/>
              <a:t> life</a:t>
            </a:r>
            <a:endParaRPr lang="en-CA" b="1" dirty="0"/>
          </a:p>
        </p:txBody>
      </p:sp>
      <p:sp>
        <p:nvSpPr>
          <p:cNvPr id="15" name="TextBox 14"/>
          <p:cNvSpPr txBox="1"/>
          <p:nvPr/>
        </p:nvSpPr>
        <p:spPr>
          <a:xfrm>
            <a:off x="7596336" y="3212976"/>
            <a:ext cx="1512168" cy="2031325"/>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deliverance from darkness</a:t>
            </a:r>
          </a:p>
          <a:p>
            <a:pPr algn="ctr"/>
            <a:r>
              <a:rPr lang="en-CA" b="1" dirty="0" smtClean="0">
                <a:solidFill>
                  <a:srgbClr val="FF0000"/>
                </a:solidFill>
              </a:rPr>
              <a:t>into the kingdom of God’s Son</a:t>
            </a:r>
            <a:endParaRPr lang="en-CA" b="1" dirty="0">
              <a:solidFill>
                <a:srgbClr val="FF0000"/>
              </a:solidFill>
            </a:endParaRPr>
          </a:p>
        </p:txBody>
      </p:sp>
      <p:sp>
        <p:nvSpPr>
          <p:cNvPr id="16" name="TextBox 15"/>
          <p:cNvSpPr txBox="1"/>
          <p:nvPr/>
        </p:nvSpPr>
        <p:spPr>
          <a:xfrm>
            <a:off x="-468560" y="5097958"/>
            <a:ext cx="2267744" cy="923330"/>
          </a:xfrm>
          <a:prstGeom prst="rect">
            <a:avLst/>
          </a:prstGeom>
          <a:noFill/>
        </p:spPr>
        <p:txBody>
          <a:bodyPr wrap="square" rtlCol="0">
            <a:spAutoFit/>
          </a:bodyPr>
          <a:lstStyle/>
          <a:p>
            <a:pPr algn="ctr"/>
            <a:r>
              <a:rPr lang="en-CA" b="1" dirty="0" smtClean="0"/>
              <a:t>I am your </a:t>
            </a:r>
          </a:p>
          <a:p>
            <a:pPr algn="ctr"/>
            <a:r>
              <a:rPr lang="en-CA" b="1" dirty="0" smtClean="0"/>
              <a:t>fullness</a:t>
            </a:r>
          </a:p>
          <a:p>
            <a:pPr algn="ctr"/>
            <a:r>
              <a:rPr lang="en-CA" b="1" dirty="0" smtClean="0"/>
              <a:t>of blessing</a:t>
            </a:r>
            <a:endParaRPr lang="en-CA" b="1" dirty="0"/>
          </a:p>
        </p:txBody>
      </p:sp>
      <p:sp>
        <p:nvSpPr>
          <p:cNvPr id="19" name="TextBox 18"/>
          <p:cNvSpPr txBox="1"/>
          <p:nvPr/>
        </p:nvSpPr>
        <p:spPr>
          <a:xfrm>
            <a:off x="1259632" y="417438"/>
            <a:ext cx="1512168" cy="923330"/>
          </a:xfrm>
          <a:prstGeom prst="rect">
            <a:avLst/>
          </a:prstGeom>
          <a:noFill/>
        </p:spPr>
        <p:txBody>
          <a:bodyPr wrap="square" rtlCol="0">
            <a:spAutoFit/>
          </a:bodyPr>
          <a:lstStyle/>
          <a:p>
            <a:pPr algn="ctr"/>
            <a:r>
              <a:rPr lang="en-CA" b="1" dirty="0" smtClean="0"/>
              <a:t>I am your forgiveness</a:t>
            </a:r>
          </a:p>
          <a:p>
            <a:pPr algn="ctr"/>
            <a:r>
              <a:rPr lang="en-CA" b="1" dirty="0" smtClean="0"/>
              <a:t>from God</a:t>
            </a:r>
            <a:endParaRPr lang="en-CA" b="1" dirty="0"/>
          </a:p>
        </p:txBody>
      </p:sp>
      <p:sp>
        <p:nvSpPr>
          <p:cNvPr id="18" name="Title 1"/>
          <p:cNvSpPr txBox="1">
            <a:spLocks/>
          </p:cNvSpPr>
          <p:nvPr/>
        </p:nvSpPr>
        <p:spPr bwMode="auto">
          <a:xfrm rot="19958346">
            <a:off x="1493356" y="1980310"/>
            <a:ext cx="6473064" cy="2286000"/>
          </a:xfrm>
          <a:prstGeom prst="rect">
            <a:avLst/>
          </a:prstGeom>
          <a:solidFill>
            <a:srgbClr val="FF00FF"/>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kern="0" noProof="0" dirty="0" smtClean="0">
                <a:solidFill>
                  <a:schemeClr val="bg1"/>
                </a:solidFill>
                <a:latin typeface="Arial Black" pitchFamily="34" charset="0"/>
                <a:ea typeface="+mj-ea"/>
                <a:cs typeface="+mj-cs"/>
              </a:rPr>
              <a:t>Find joy and satisfaction in God</a:t>
            </a:r>
            <a:r>
              <a:rPr lang="en-CA" sz="2800" kern="0" dirty="0" smtClean="0">
                <a:solidFill>
                  <a:schemeClr val="bg1"/>
                </a:solidFill>
                <a:latin typeface="Arial Black" pitchFamily="34" charset="0"/>
                <a:ea typeface="+mj-ea"/>
                <a:cs typeface="+mj-cs"/>
              </a:rPr>
              <a:t>. Open Christ’s gifts to enjoy the Lord by faith </a:t>
            </a:r>
            <a:r>
              <a:rPr lang="en-CA" sz="2800" kern="0" noProof="0" dirty="0" smtClean="0">
                <a:solidFill>
                  <a:schemeClr val="bg1"/>
                </a:solidFill>
                <a:latin typeface="Arial Black" pitchFamily="34" charset="0"/>
                <a:ea typeface="+mj-ea"/>
                <a:cs typeface="+mj-cs"/>
              </a:rPr>
              <a:t>in God’s promises expressed in praise!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0" i="0" u="none" strike="noStrike" kern="0" cap="none" spc="0" normalizeH="0" baseline="0" dirty="0" smtClean="0">
                <a:ln>
                  <a:noFill/>
                </a:ln>
                <a:solidFill>
                  <a:schemeClr val="bg1"/>
                </a:solidFill>
                <a:effectLst/>
                <a:uLnTx/>
                <a:uFillTx/>
                <a:latin typeface="Arial Black" pitchFamily="34" charset="0"/>
                <a:ea typeface="+mj-ea"/>
                <a:cs typeface="+mj-cs"/>
              </a:rPr>
              <a:t>Promises - Faith - Praise</a:t>
            </a:r>
            <a:endParaRPr kumimoji="0" lang="en-CA" sz="2800" b="0" i="0" u="none" strike="noStrike" kern="0" cap="none" spc="0" normalizeH="0" baseline="0" noProof="0" dirty="0">
              <a:ln>
                <a:noFill/>
              </a:ln>
              <a:solidFill>
                <a:schemeClr val="bg1"/>
              </a:solidFill>
              <a:effectLst/>
              <a:uLnTx/>
              <a:uFillTx/>
              <a:latin typeface="Arial Black" pitchFamily="34" charset="0"/>
              <a:ea typeface="+mj-ea"/>
              <a:cs typeface="+mj-cs"/>
            </a:endParaRPr>
          </a:p>
        </p:txBody>
      </p:sp>
      <p:sp>
        <p:nvSpPr>
          <p:cNvPr id="20" name="TextBox 19"/>
          <p:cNvSpPr txBox="1"/>
          <p:nvPr/>
        </p:nvSpPr>
        <p:spPr>
          <a:xfrm>
            <a:off x="1292528" y="5662989"/>
            <a:ext cx="3135456" cy="646331"/>
          </a:xfrm>
          <a:prstGeom prst="rect">
            <a:avLst/>
          </a:prstGeom>
          <a:noFill/>
        </p:spPr>
        <p:txBody>
          <a:bodyPr wrap="square" rtlCol="0">
            <a:spAutoFit/>
          </a:bodyPr>
          <a:lstStyle/>
          <a:p>
            <a:pPr algn="ctr"/>
            <a:r>
              <a:rPr lang="en-CA" b="1" dirty="0" smtClean="0">
                <a:solidFill>
                  <a:srgbClr val="FF0000"/>
                </a:solidFill>
              </a:rPr>
              <a:t>I am your fullness </a:t>
            </a:r>
          </a:p>
          <a:p>
            <a:pPr algn="ctr"/>
            <a:r>
              <a:rPr lang="en-CA" b="1" dirty="0" smtClean="0">
                <a:solidFill>
                  <a:srgbClr val="FF0000"/>
                </a:solidFill>
              </a:rPr>
              <a:t>of the Spirit of God</a:t>
            </a:r>
            <a:endParaRPr lang="en-CA" b="1" dirty="0">
              <a:solidFill>
                <a:srgbClr val="FF0000"/>
              </a:solidFill>
            </a:endParaRPr>
          </a:p>
        </p:txBody>
      </p:sp>
      <p:sp>
        <p:nvSpPr>
          <p:cNvPr id="17" name="TextBox 16"/>
          <p:cNvSpPr txBox="1"/>
          <p:nvPr/>
        </p:nvSpPr>
        <p:spPr>
          <a:xfrm>
            <a:off x="4860032" y="3790781"/>
            <a:ext cx="2147210" cy="646331"/>
          </a:xfrm>
          <a:prstGeom prst="rect">
            <a:avLst/>
          </a:prstGeom>
          <a:noFill/>
        </p:spPr>
        <p:txBody>
          <a:bodyPr wrap="square" rtlCol="0">
            <a:spAutoFit/>
          </a:bodyPr>
          <a:lstStyle/>
          <a:p>
            <a:pPr algn="r"/>
            <a:r>
              <a:rPr lang="en-CA" b="1" dirty="0" smtClean="0"/>
              <a:t>I am your</a:t>
            </a:r>
          </a:p>
          <a:p>
            <a:pPr algn="r"/>
            <a:r>
              <a:rPr lang="en-CA" b="1" dirty="0" smtClean="0"/>
              <a:t>hope of glory</a:t>
            </a:r>
            <a:endParaRPr lang="en-CA" b="1" dirty="0"/>
          </a:p>
        </p:txBody>
      </p:sp>
      <p:sp>
        <p:nvSpPr>
          <p:cNvPr id="21" name="TextBox 20"/>
          <p:cNvSpPr txBox="1"/>
          <p:nvPr/>
        </p:nvSpPr>
        <p:spPr>
          <a:xfrm>
            <a:off x="-252536" y="2300679"/>
            <a:ext cx="1944216" cy="1200329"/>
          </a:xfrm>
          <a:prstGeom prst="rect">
            <a:avLst/>
          </a:prstGeom>
          <a:noFill/>
        </p:spPr>
        <p:txBody>
          <a:bodyPr wrap="square" rtlCol="0">
            <a:spAutoFit/>
          </a:bodyPr>
          <a:lstStyle/>
          <a:p>
            <a:pPr algn="ctr"/>
            <a:r>
              <a:rPr lang="en-CA" b="1" dirty="0" smtClean="0"/>
              <a:t>I am your</a:t>
            </a:r>
          </a:p>
          <a:p>
            <a:pPr algn="ctr"/>
            <a:r>
              <a:rPr lang="en-CA" b="1" dirty="0" smtClean="0"/>
              <a:t> adoption</a:t>
            </a:r>
          </a:p>
          <a:p>
            <a:pPr algn="ctr"/>
            <a:r>
              <a:rPr lang="en-CA" b="1" dirty="0" smtClean="0"/>
              <a:t> as God’s</a:t>
            </a:r>
          </a:p>
          <a:p>
            <a:pPr algn="ctr"/>
            <a:r>
              <a:rPr lang="en-CA" b="1" dirty="0" smtClean="0"/>
              <a:t>child</a:t>
            </a:r>
            <a:endParaRPr lang="en-CA" b="1" dirty="0"/>
          </a:p>
        </p:txBody>
      </p:sp>
    </p:spTree>
    <p:extLst>
      <p:ext uri="{BB962C8B-B14F-4D97-AF65-F5344CB8AC3E}">
        <p14:creationId xmlns:p14="http://schemas.microsoft.com/office/powerpoint/2010/main" xmlns="" val="379158180"/>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186309"/>
          </a:xfrm>
          <a:prstGeom prst="rect">
            <a:avLst/>
          </a:prstGeom>
          <a:noFill/>
        </p:spPr>
        <p:txBody>
          <a:bodyPr wrap="square" rtlCol="0">
            <a:spAutoFit/>
          </a:bodyPr>
          <a:lstStyle/>
          <a:p>
            <a:r>
              <a:rPr lang="en-US" sz="2400" b="1" dirty="0" smtClean="0">
                <a:solidFill>
                  <a:schemeClr val="bg1"/>
                </a:solidFill>
                <a:cs typeface="Arial" pitchFamily="34" charset="0"/>
              </a:rPr>
              <a:t>Highly recommended</a:t>
            </a:r>
          </a:p>
          <a:p>
            <a:endParaRPr lang="en-US" sz="1200" b="1" dirty="0">
              <a:solidFill>
                <a:schemeClr val="bg1"/>
              </a:solidFill>
              <a:cs typeface="Arial" pitchFamily="34" charset="0"/>
            </a:endParaRPr>
          </a:p>
          <a:p>
            <a:r>
              <a:rPr lang="en-US" sz="2400" b="1" dirty="0" smtClean="0">
                <a:solidFill>
                  <a:schemeClr val="bg1"/>
                </a:solidFill>
              </a:rPr>
              <a:t>Develop the habit of praising the LORD every day for his grace in Christ.  Develop a mind and heart that rests in Christ for all. </a:t>
            </a:r>
          </a:p>
          <a:p>
            <a:endParaRPr lang="en-US" sz="1200" b="1" dirty="0" smtClean="0">
              <a:solidFill>
                <a:schemeClr val="bg1"/>
              </a:solidFill>
            </a:endParaRPr>
          </a:p>
          <a:p>
            <a:r>
              <a:rPr lang="en-US" sz="2400" b="1" dirty="0" smtClean="0">
                <a:solidFill>
                  <a:schemeClr val="bg1"/>
                </a:solidFill>
              </a:rPr>
              <a:t>During your prayer time each of the seven days of the week, praise the Lord through section 1 on Day 1, </a:t>
            </a:r>
          </a:p>
          <a:p>
            <a:r>
              <a:rPr lang="en-US" sz="2400" b="1" dirty="0" smtClean="0">
                <a:solidFill>
                  <a:schemeClr val="bg1"/>
                </a:solidFill>
              </a:rPr>
              <a:t>section two on Day 2, . . . seven on Day 7!</a:t>
            </a:r>
            <a:endParaRPr lang="en-CA" sz="2400" b="1" dirty="0" smtClean="0">
              <a:solidFill>
                <a:schemeClr val="bg1"/>
              </a:solidFill>
            </a:endParaRPr>
          </a:p>
          <a:p>
            <a:endParaRPr lang="en-US" sz="1200" b="1" dirty="0" smtClean="0">
              <a:solidFill>
                <a:schemeClr val="bg1"/>
              </a:solidFill>
              <a:latin typeface="Arial" pitchFamily="34" charset="0"/>
              <a:cs typeface="Arial" pitchFamily="34" charset="0"/>
            </a:endParaRPr>
          </a:p>
          <a:p>
            <a:r>
              <a:rPr lang="en-US" sz="2400" b="1" dirty="0" smtClean="0">
                <a:solidFill>
                  <a:schemeClr val="bg1"/>
                </a:solidFill>
                <a:cs typeface="Arial" pitchFamily="34" charset="0"/>
              </a:rPr>
              <a:t>	Monday – Section 1</a:t>
            </a:r>
          </a:p>
          <a:p>
            <a:r>
              <a:rPr lang="en-US" sz="2400" b="1" dirty="0" smtClean="0">
                <a:solidFill>
                  <a:schemeClr val="bg1"/>
                </a:solidFill>
                <a:cs typeface="Arial" pitchFamily="34" charset="0"/>
              </a:rPr>
              <a:t>	Tuesday – Section 2</a:t>
            </a:r>
          </a:p>
          <a:p>
            <a:r>
              <a:rPr lang="en-US" sz="2400" b="1" dirty="0" smtClean="0">
                <a:solidFill>
                  <a:schemeClr val="bg1"/>
                </a:solidFill>
                <a:cs typeface="Arial" pitchFamily="34" charset="0"/>
              </a:rPr>
              <a:t>	</a:t>
            </a:r>
            <a:r>
              <a:rPr lang="en-US" sz="2400" b="1" dirty="0" smtClean="0">
                <a:solidFill>
                  <a:srgbClr val="FF0000"/>
                </a:solidFill>
                <a:cs typeface="Arial" pitchFamily="34" charset="0"/>
              </a:rPr>
              <a:t>Wednesday – Section 3</a:t>
            </a:r>
            <a:r>
              <a:rPr lang="en-US" sz="2400" b="1" dirty="0" smtClean="0">
                <a:solidFill>
                  <a:srgbClr val="FF0000"/>
                </a:solidFill>
                <a:latin typeface="Calibri" pitchFamily="34" charset="0"/>
                <a:cs typeface="Calibri" pitchFamily="34" charset="0"/>
              </a:rPr>
              <a:t>      Gifts of life at God’s throne </a:t>
            </a:r>
            <a:endParaRPr lang="en-US" sz="2400" b="1" dirty="0" smtClean="0">
              <a:solidFill>
                <a:srgbClr val="FF0000"/>
              </a:solidFill>
              <a:cs typeface="Arial" pitchFamily="34" charset="0"/>
            </a:endParaRPr>
          </a:p>
          <a:p>
            <a:r>
              <a:rPr lang="en-US" sz="2400" b="1" dirty="0" smtClean="0">
                <a:solidFill>
                  <a:schemeClr val="bg1"/>
                </a:solidFill>
                <a:cs typeface="Arial" pitchFamily="34" charset="0"/>
              </a:rPr>
              <a:t>	Thursday – Section 4</a:t>
            </a:r>
          </a:p>
          <a:p>
            <a:r>
              <a:rPr lang="en-US" sz="2400" b="1" dirty="0" smtClean="0">
                <a:solidFill>
                  <a:schemeClr val="bg1"/>
                </a:solidFill>
                <a:cs typeface="Arial" pitchFamily="34" charset="0"/>
              </a:rPr>
              <a:t>	Friday – Section 5</a:t>
            </a:r>
          </a:p>
          <a:p>
            <a:r>
              <a:rPr lang="en-US" sz="2400" b="1" dirty="0" smtClean="0">
                <a:solidFill>
                  <a:schemeClr val="bg1"/>
                </a:solidFill>
                <a:cs typeface="Arial" pitchFamily="34" charset="0"/>
              </a:rPr>
              <a:t>	Saturday – Section 6</a:t>
            </a:r>
          </a:p>
          <a:p>
            <a:r>
              <a:rPr lang="en-US" sz="2400" b="1" dirty="0" smtClean="0">
                <a:solidFill>
                  <a:schemeClr val="bg1"/>
                </a:solidFill>
                <a:cs typeface="Arial" pitchFamily="34" charset="0"/>
              </a:rPr>
              <a:t>	Sunday – Section 7</a:t>
            </a:r>
          </a:p>
          <a:p>
            <a:endParaRPr lang="en-US" sz="2400" b="1"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366120"/>
            <a:ext cx="9144000" cy="1143000"/>
          </a:xfrm>
        </p:spPr>
        <p:txBody>
          <a:bodyPr/>
          <a:lstStyle/>
          <a:p>
            <a:r>
              <a:rPr lang="en-US" sz="3200" b="1" dirty="0" smtClean="0">
                <a:solidFill>
                  <a:srgbClr val="FFFF00"/>
                </a:solidFill>
                <a:latin typeface="Calibri" pitchFamily="34" charset="0"/>
                <a:cs typeface="Calibri" pitchFamily="34" charset="0"/>
              </a:rPr>
              <a:t>The Grace of God in Christ </a:t>
            </a:r>
            <a:r>
              <a:rPr lang="en-US" sz="4000" b="1" dirty="0" smtClean="0">
                <a:solidFill>
                  <a:srgbClr val="FFFF00"/>
                </a:solidFill>
                <a:latin typeface="Calibri" pitchFamily="34" charset="0"/>
                <a:cs typeface="Calibri" pitchFamily="34" charset="0"/>
              </a:rPr>
              <a:t/>
            </a:r>
            <a:br>
              <a:rPr lang="en-US" sz="4000" b="1" dirty="0" smtClean="0">
                <a:solidFill>
                  <a:srgbClr val="FFFF00"/>
                </a:solidFill>
                <a:latin typeface="Calibri" pitchFamily="34" charset="0"/>
                <a:cs typeface="Calibri" pitchFamily="34" charset="0"/>
              </a:rPr>
            </a:br>
            <a:r>
              <a:rPr lang="en-US" sz="2400" b="1" dirty="0" smtClean="0">
                <a:solidFill>
                  <a:srgbClr val="FFFF00"/>
                </a:solidFill>
                <a:latin typeface="Calibri" pitchFamily="34" charset="0"/>
                <a:cs typeface="Calibri" pitchFamily="34" charset="0"/>
              </a:rPr>
              <a:t>100 gifts of delight we receive in the Lord’s gift of Christ crucified </a:t>
            </a:r>
            <a:r>
              <a:rPr lang="en-US" sz="3200" b="1" dirty="0" smtClean="0">
                <a:solidFill>
                  <a:srgbClr val="FFFF00"/>
                </a:solidFill>
                <a:latin typeface="Calibri" pitchFamily="34" charset="0"/>
                <a:cs typeface="Calibri" pitchFamily="34" charset="0"/>
              </a:rPr>
              <a:t/>
            </a:r>
            <a:br>
              <a:rPr lang="en-US" sz="32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that are a firm foundation 1-14</a:t>
            </a:r>
            <a:br>
              <a:rPr lang="en-US" sz="3200" b="1" dirty="0" smtClean="0">
                <a:solidFill>
                  <a:schemeClr val="tx1"/>
                </a:solidFill>
                <a:latin typeface="Calibri" pitchFamily="34" charset="0"/>
                <a:cs typeface="Calibri" pitchFamily="34" charset="0"/>
              </a:rPr>
            </a:br>
            <a:r>
              <a:rPr lang="en-US" sz="3200" b="1" spc="-10" dirty="0" smtClean="0">
                <a:solidFill>
                  <a:schemeClr val="tx1"/>
                </a:solidFill>
                <a:latin typeface="Calibri" pitchFamily="34" charset="0"/>
                <a:cs typeface="Calibri" pitchFamily="34" charset="0"/>
              </a:rPr>
              <a:t>Gifts of connection with Father, Son and Spirit 15-23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rgbClr val="00FF00"/>
                </a:solidFill>
                <a:latin typeface="Calibri" pitchFamily="34" charset="0"/>
                <a:cs typeface="Calibri" pitchFamily="34" charset="0"/>
              </a:rPr>
              <a:t>Gifts of life at God’s throne 24-31</a:t>
            </a:r>
            <a:r>
              <a:rPr lang="en-US" sz="3200" b="1" dirty="0" smtClean="0">
                <a:solidFill>
                  <a:schemeClr val="tx1"/>
                </a:solidFill>
                <a:latin typeface="Calibri" pitchFamily="34" charset="0"/>
                <a:cs typeface="Calibri" pitchFamily="34" charset="0"/>
              </a:rPr>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set free from sin 32-48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in the Holy Spirit 48-71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the body of Christ 72-82 </a:t>
            </a:r>
            <a:r>
              <a:rPr lang="en-US" sz="3200" dirty="0" smtClean="0">
                <a:solidFill>
                  <a:schemeClr val="tx1"/>
                </a:solidFill>
                <a:latin typeface="Calibri" pitchFamily="34" charset="0"/>
                <a:cs typeface="Calibri" pitchFamily="34" charset="0"/>
              </a:rPr>
              <a:t/>
            </a:r>
            <a:br>
              <a:rPr lang="en-US"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future glory 83-97</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Three great gifts that include all the others 98-100 </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solidFill>
                  <a:srgbClr val="FF0000"/>
                </a:solidFill>
                <a:latin typeface="Calibri" pitchFamily="34" charset="0"/>
                <a:cs typeface="Calibri" pitchFamily="34" charset="0"/>
              </a:rPr>
              <a:t>Use “search” on your smart-phone</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1400" b="1" dirty="0" smtClean="0">
                <a:latin typeface="+mn-lt"/>
              </a:rPr>
              <a:t/>
            </a:r>
            <a:br>
              <a:rPr lang="en-US" sz="1400" b="1" dirty="0" smtClean="0">
                <a:latin typeface="+mn-lt"/>
              </a:rPr>
            </a:br>
            <a:r>
              <a:rPr lang="en-CA" sz="3200" dirty="0" smtClean="0"/>
              <a:t/>
            </a:r>
            <a:br>
              <a:rPr lang="en-CA" sz="3200" dirty="0" smtClean="0"/>
            </a:br>
            <a:endParaRPr lang="en-CA" sz="3200" dirty="0"/>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 name="Oval 3"/>
          <p:cNvSpPr/>
          <p:nvPr/>
        </p:nvSpPr>
        <p:spPr>
          <a:xfrm>
            <a:off x="1187624" y="99392"/>
            <a:ext cx="7128792" cy="6713984"/>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Text Box 3"/>
          <p:cNvSpPr txBox="1">
            <a:spLocks noChangeArrowheads="1"/>
          </p:cNvSpPr>
          <p:nvPr/>
        </p:nvSpPr>
        <p:spPr bwMode="auto">
          <a:xfrm>
            <a:off x="1115616" y="1260043"/>
            <a:ext cx="7236966" cy="4401205"/>
          </a:xfrm>
          <a:prstGeom prst="rect">
            <a:avLst/>
          </a:prstGeom>
          <a:noFill/>
          <a:ln w="9525">
            <a:noFill/>
            <a:miter lim="800000"/>
            <a:headEnd/>
            <a:tailEnd/>
          </a:ln>
        </p:spPr>
        <p:txBody>
          <a:bodyPr wrap="square">
            <a:spAutoFit/>
          </a:bodyPr>
          <a:lstStyle/>
          <a:p>
            <a:pPr algn="ctr"/>
            <a:r>
              <a:rPr lang="en-US" sz="2800" b="1" dirty="0" smtClean="0">
                <a:solidFill>
                  <a:schemeClr val="bg1"/>
                </a:solidFill>
                <a:latin typeface="Calibri" pitchFamily="34" charset="0"/>
              </a:rPr>
              <a:t>access to God and his grace </a:t>
            </a:r>
          </a:p>
          <a:p>
            <a:pPr algn="ctr"/>
            <a:r>
              <a:rPr lang="en-US" sz="2800" b="1" dirty="0" smtClean="0">
                <a:latin typeface="Calibri" pitchFamily="34" charset="0"/>
              </a:rPr>
              <a:t>answered prayer in Jesus’ name    </a:t>
            </a:r>
          </a:p>
          <a:p>
            <a:pPr algn="ctr"/>
            <a:r>
              <a:rPr lang="en-US" sz="2800" b="1" dirty="0" smtClean="0">
                <a:solidFill>
                  <a:schemeClr val="bg1"/>
                </a:solidFill>
                <a:latin typeface="Calibri" pitchFamily="34" charset="0"/>
              </a:rPr>
              <a:t>mercy, grace and help at the throne of grace      </a:t>
            </a:r>
          </a:p>
          <a:p>
            <a:pPr algn="ctr"/>
            <a:r>
              <a:rPr lang="en-US" sz="2800" b="1" dirty="0" smtClean="0">
                <a:latin typeface="Calibri" pitchFamily="34" charset="0"/>
              </a:rPr>
              <a:t>every need supplied</a:t>
            </a:r>
          </a:p>
          <a:p>
            <a:pPr algn="ctr"/>
            <a:r>
              <a:rPr lang="en-US" sz="2800" b="1" dirty="0" smtClean="0">
                <a:solidFill>
                  <a:schemeClr val="bg1"/>
                </a:solidFill>
                <a:latin typeface="Calibri" pitchFamily="34" charset="0"/>
              </a:rPr>
              <a:t>the Spirit prays for us, and helps us pray </a:t>
            </a:r>
          </a:p>
          <a:p>
            <a:pPr algn="ctr"/>
            <a:r>
              <a:rPr lang="en-US" sz="2800" b="1" dirty="0" smtClean="0">
                <a:solidFill>
                  <a:schemeClr val="bg1"/>
                </a:solidFill>
                <a:latin typeface="Calibri" pitchFamily="34" charset="0"/>
              </a:rPr>
              <a:t>in the Spirit using God’s word</a:t>
            </a:r>
          </a:p>
          <a:p>
            <a:pPr algn="ctr"/>
            <a:r>
              <a:rPr lang="en-US" sz="2800" b="1" dirty="0" smtClean="0">
                <a:latin typeface="Calibri" pitchFamily="34" charset="0"/>
              </a:rPr>
              <a:t>Christ our High Priest intercedes for us </a:t>
            </a:r>
          </a:p>
          <a:p>
            <a:pPr algn="ctr"/>
            <a:r>
              <a:rPr lang="en-US" sz="2800" b="1" dirty="0" smtClean="0">
                <a:latin typeface="Calibri" pitchFamily="34" charset="0"/>
              </a:rPr>
              <a:t>as the one mediator and ransom for all</a:t>
            </a:r>
          </a:p>
          <a:p>
            <a:pPr algn="ctr"/>
            <a:r>
              <a:rPr lang="en-US" sz="2800" b="1" dirty="0" smtClean="0">
                <a:solidFill>
                  <a:schemeClr val="bg1"/>
                </a:solidFill>
                <a:latin typeface="Calibri" pitchFamily="34" charset="0"/>
              </a:rPr>
              <a:t>Christ our High Priest advocates </a:t>
            </a:r>
          </a:p>
          <a:p>
            <a:pPr algn="ctr"/>
            <a:r>
              <a:rPr lang="en-US" sz="2800" b="1" dirty="0" smtClean="0">
                <a:solidFill>
                  <a:schemeClr val="bg1"/>
                </a:solidFill>
                <a:latin typeface="Calibri" pitchFamily="34" charset="0"/>
              </a:rPr>
              <a:t>his propitiation in our defense</a:t>
            </a:r>
            <a:endParaRPr lang="en-CA" sz="2800" b="1" dirty="0">
              <a:solidFill>
                <a:schemeClr val="bg1"/>
              </a:solidFill>
              <a:latin typeface="Calibri" pitchFamily="34" charset="0"/>
            </a:endParaRPr>
          </a:p>
        </p:txBody>
      </p:sp>
      <p:sp>
        <p:nvSpPr>
          <p:cNvPr id="5" name="Right Arrow 4"/>
          <p:cNvSpPr/>
          <p:nvPr/>
        </p:nvSpPr>
        <p:spPr>
          <a:xfrm>
            <a:off x="467544" y="1340768"/>
            <a:ext cx="1584176"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4"/>
          <p:cNvSpPr txBox="1">
            <a:spLocks noChangeArrowheads="1"/>
          </p:cNvSpPr>
          <p:nvPr/>
        </p:nvSpPr>
        <p:spPr bwMode="auto">
          <a:xfrm>
            <a:off x="-108520" y="548680"/>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8" name="TextBox 7"/>
          <p:cNvSpPr txBox="1"/>
          <p:nvPr/>
        </p:nvSpPr>
        <p:spPr>
          <a:xfrm>
            <a:off x="3203848" y="116632"/>
            <a:ext cx="3168352" cy="830997"/>
          </a:xfrm>
          <a:prstGeom prst="rect">
            <a:avLst/>
          </a:prstGeom>
          <a:noFill/>
        </p:spPr>
        <p:txBody>
          <a:bodyPr wrap="square" rtlCol="0">
            <a:spAutoFit/>
          </a:bodyPr>
          <a:lstStyle/>
          <a:p>
            <a:pPr algn="ctr"/>
            <a:r>
              <a:rPr lang="en-CA" sz="4800" b="1" dirty="0" smtClean="0">
                <a:solidFill>
                  <a:schemeClr val="bg1"/>
                </a:solidFill>
                <a:latin typeface="Calibri" pitchFamily="34" charset="0"/>
              </a:rPr>
              <a:t>in Christ</a:t>
            </a:r>
            <a:endParaRPr lang="en-CA" sz="4800" b="1" dirty="0">
              <a:solidFill>
                <a:schemeClr val="bg1"/>
              </a:solidFill>
              <a:latin typeface="Calibri" pitchFamily="34" charset="0"/>
            </a:endParaRPr>
          </a:p>
        </p:txBody>
      </p:sp>
      <p:sp>
        <p:nvSpPr>
          <p:cNvPr id="10" name="TextBox 9"/>
          <p:cNvSpPr txBox="1">
            <a:spLocks noChangeArrowheads="1"/>
          </p:cNvSpPr>
          <p:nvPr/>
        </p:nvSpPr>
        <p:spPr bwMode="auto">
          <a:xfrm>
            <a:off x="971600" y="5787261"/>
            <a:ext cx="7632848" cy="954107"/>
          </a:xfrm>
          <a:prstGeom prst="rect">
            <a:avLst/>
          </a:prstGeom>
          <a:solidFill>
            <a:srgbClr val="7030A0"/>
          </a:solidFill>
          <a:ln w="9525">
            <a:noFill/>
            <a:miter lim="800000"/>
            <a:headEnd/>
            <a:tailEnd/>
          </a:ln>
        </p:spPr>
        <p:txBody>
          <a:bodyPr wrap="square">
            <a:spAutoFit/>
          </a:bodyPr>
          <a:lstStyle/>
          <a:p>
            <a:pPr algn="ctr"/>
            <a:r>
              <a:rPr lang="en-CA" sz="2800" b="1" dirty="0" smtClean="0">
                <a:latin typeface="Calibri" pitchFamily="34" charset="0"/>
              </a:rPr>
              <a:t>Lord, thank you that Jesus died to give us </a:t>
            </a:r>
          </a:p>
          <a:p>
            <a:pPr algn="ctr"/>
            <a:r>
              <a:rPr lang="en-CA" sz="2800" b="1" dirty="0" smtClean="0">
                <a:latin typeface="Calibri" pitchFamily="34" charset="0"/>
              </a:rPr>
              <a:t>riches of gifts that no one else can give! </a:t>
            </a:r>
            <a:endParaRPr lang="en-CA" sz="2800" b="1" dirty="0">
              <a:latin typeface="Calibri" pitchFamily="34" charset="0"/>
            </a:endParaRPr>
          </a:p>
        </p:txBody>
      </p:sp>
      <p:sp>
        <p:nvSpPr>
          <p:cNvPr id="9"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24-31</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DSCN4556 crop.jpg"/>
          <p:cNvPicPr>
            <a:picLocks noChangeAspect="1"/>
          </p:cNvPicPr>
          <p:nvPr/>
        </p:nvPicPr>
        <p:blipFill>
          <a:blip r:embed="rId3" cstate="print"/>
          <a:srcRect l="15612" t="16268" r="14676" b="14226"/>
          <a:stretch>
            <a:fillRect/>
          </a:stretch>
        </p:blipFill>
        <p:spPr>
          <a:xfrm>
            <a:off x="2123728" y="0"/>
            <a:ext cx="5112568" cy="4215626"/>
          </a:xfrm>
          <a:prstGeom prst="rect">
            <a:avLst/>
          </a:prstGeom>
        </p:spPr>
      </p:pic>
      <p:sp>
        <p:nvSpPr>
          <p:cNvPr id="14" name="TextBox 13"/>
          <p:cNvSpPr txBox="1"/>
          <p:nvPr/>
        </p:nvSpPr>
        <p:spPr>
          <a:xfrm>
            <a:off x="7271792" y="188640"/>
            <a:ext cx="1872208" cy="553998"/>
          </a:xfrm>
          <a:prstGeom prst="rect">
            <a:avLst/>
          </a:prstGeom>
          <a:noFill/>
        </p:spPr>
        <p:txBody>
          <a:bodyPr wrap="square" rtlCol="0">
            <a:spAutoFit/>
          </a:bodyPr>
          <a:lstStyle/>
          <a:p>
            <a:pPr algn="ctr"/>
            <a:r>
              <a:rPr lang="en-CA" sz="1000" dirty="0" smtClean="0">
                <a:solidFill>
                  <a:schemeClr val="tx1">
                    <a:lumMod val="75000"/>
                  </a:schemeClr>
                </a:solidFill>
              </a:rPr>
              <a:t>Smiley © sherv.net </a:t>
            </a:r>
          </a:p>
          <a:p>
            <a:pPr algn="ctr"/>
            <a:r>
              <a:rPr lang="en-CA" sz="1000" dirty="0" smtClean="0">
                <a:solidFill>
                  <a:schemeClr val="tx1">
                    <a:lumMod val="75000"/>
                  </a:schemeClr>
                </a:solidFill>
              </a:rPr>
              <a:t>Jumping heart ©</a:t>
            </a:r>
          </a:p>
          <a:p>
            <a:pPr algn="ctr"/>
            <a:r>
              <a:rPr lang="en-CA" sz="1000" dirty="0" smtClean="0">
                <a:solidFill>
                  <a:schemeClr val="tx1">
                    <a:lumMod val="75000"/>
                  </a:schemeClr>
                </a:solidFill>
              </a:rPr>
              <a:t> www.fg-a.com</a:t>
            </a:r>
            <a:endParaRPr lang="en-CA" dirty="0">
              <a:solidFill>
                <a:schemeClr val="tx1">
                  <a:lumMod val="75000"/>
                </a:schemeClr>
              </a:solidFill>
            </a:endParaRPr>
          </a:p>
        </p:txBody>
      </p:sp>
      <p:sp>
        <p:nvSpPr>
          <p:cNvPr id="12" name="WordArt 2"/>
          <p:cNvSpPr>
            <a:spLocks noChangeArrowheads="1" noChangeShapeType="1" noTextEdit="1"/>
          </p:cNvSpPr>
          <p:nvPr/>
        </p:nvSpPr>
        <p:spPr bwMode="auto">
          <a:xfrm>
            <a:off x="2545432" y="548680"/>
            <a:ext cx="4114800" cy="281940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10" name="Rectangle 9"/>
          <p:cNvSpPr/>
          <p:nvPr/>
        </p:nvSpPr>
        <p:spPr>
          <a:xfrm>
            <a:off x="4499992" y="1988840"/>
            <a:ext cx="274320" cy="1463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3995936" y="2204864"/>
            <a:ext cx="12801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descr="egyptian.gif"/>
          <p:cNvPicPr>
            <a:picLocks noChangeAspect="1"/>
          </p:cNvPicPr>
          <p:nvPr/>
        </p:nvPicPr>
        <p:blipFill>
          <a:blip r:embed="rId4" cstate="print"/>
          <a:stretch>
            <a:fillRect/>
          </a:stretch>
        </p:blipFill>
        <p:spPr>
          <a:xfrm rot="14400000" flipH="1">
            <a:off x="2505187" y="2054624"/>
            <a:ext cx="2765145" cy="1645920"/>
          </a:xfrm>
          <a:prstGeom prst="rect">
            <a:avLst/>
          </a:prstGeom>
        </p:spPr>
      </p:pic>
      <p:pic>
        <p:nvPicPr>
          <p:cNvPr id="3" name="Picture 2" descr="egyptian.gif"/>
          <p:cNvPicPr>
            <a:picLocks noChangeAspect="1"/>
          </p:cNvPicPr>
          <p:nvPr/>
        </p:nvPicPr>
        <p:blipFill>
          <a:blip r:embed="rId4" cstate="print"/>
          <a:stretch>
            <a:fillRect/>
          </a:stretch>
        </p:blipFill>
        <p:spPr>
          <a:xfrm>
            <a:off x="3275856" y="692696"/>
            <a:ext cx="2765146" cy="1645920"/>
          </a:xfrm>
          <a:prstGeom prst="rect">
            <a:avLst/>
          </a:prstGeom>
        </p:spPr>
      </p:pic>
      <p:pic>
        <p:nvPicPr>
          <p:cNvPr id="7" name="Picture 6" descr="egyptian.gif"/>
          <p:cNvPicPr>
            <a:picLocks noChangeAspect="1"/>
          </p:cNvPicPr>
          <p:nvPr/>
        </p:nvPicPr>
        <p:blipFill>
          <a:blip r:embed="rId4" cstate="print"/>
          <a:stretch>
            <a:fillRect/>
          </a:stretch>
        </p:blipFill>
        <p:spPr>
          <a:xfrm rot="7200000">
            <a:off x="4017354" y="2054624"/>
            <a:ext cx="2765147" cy="1645920"/>
          </a:xfrm>
          <a:prstGeom prst="rect">
            <a:avLst/>
          </a:prstGeom>
        </p:spPr>
      </p:pic>
      <p:pic>
        <p:nvPicPr>
          <p:cNvPr id="11" name="Picture 10" descr="www.fg-a.com valentine 2-jumping-heart.gif"/>
          <p:cNvPicPr>
            <a:picLocks noChangeAspect="1"/>
          </p:cNvPicPr>
          <p:nvPr/>
        </p:nvPicPr>
        <p:blipFill>
          <a:blip r:embed="rId5" cstate="print"/>
          <a:stretch>
            <a:fillRect/>
          </a:stretch>
        </p:blipFill>
        <p:spPr>
          <a:xfrm>
            <a:off x="4067944" y="1772816"/>
            <a:ext cx="1143000" cy="1333500"/>
          </a:xfrm>
          <a:prstGeom prst="rect">
            <a:avLst/>
          </a:prstGeom>
        </p:spPr>
      </p:pic>
      <p:pic>
        <p:nvPicPr>
          <p:cNvPr id="21" name="Picture 20" descr="angry-face-01s.gif"/>
          <p:cNvPicPr>
            <a:picLocks noChangeAspect="1"/>
          </p:cNvPicPr>
          <p:nvPr/>
        </p:nvPicPr>
        <p:blipFill>
          <a:blip r:embed="rId6" cstate="print"/>
          <a:stretch>
            <a:fillRect/>
          </a:stretch>
        </p:blipFill>
        <p:spPr>
          <a:xfrm>
            <a:off x="8172400" y="5949280"/>
            <a:ext cx="864096" cy="864096"/>
          </a:xfrm>
          <a:prstGeom prst="ellipse">
            <a:avLst/>
          </a:prstGeom>
        </p:spPr>
      </p:pic>
      <p:sp>
        <p:nvSpPr>
          <p:cNvPr id="22" name="TextBox 21"/>
          <p:cNvSpPr txBox="1"/>
          <p:nvPr/>
        </p:nvSpPr>
        <p:spPr>
          <a:xfrm>
            <a:off x="8172400"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3"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sp>
        <p:nvSpPr>
          <p:cNvPr id="24" name="TextBox 23"/>
          <p:cNvSpPr txBox="1"/>
          <p:nvPr/>
        </p:nvSpPr>
        <p:spPr>
          <a:xfrm>
            <a:off x="7524328" y="908720"/>
            <a:ext cx="1440160" cy="553998"/>
          </a:xfrm>
          <a:prstGeom prst="rect">
            <a:avLst/>
          </a:prstGeom>
          <a:noFill/>
        </p:spPr>
        <p:txBody>
          <a:bodyPr wrap="square" rtlCol="0">
            <a:spAutoFit/>
          </a:bodyPr>
          <a:lstStyle/>
          <a:p>
            <a:pPr algn="ctr"/>
            <a:r>
              <a:rPr lang="en-CA" sz="1000" dirty="0" smtClean="0">
                <a:solidFill>
                  <a:schemeClr val="tx1">
                    <a:lumMod val="65000"/>
                  </a:schemeClr>
                </a:solidFill>
              </a:rPr>
              <a:t>Photo of sun shining </a:t>
            </a:r>
          </a:p>
          <a:p>
            <a:pPr algn="ctr"/>
            <a:r>
              <a:rPr lang="en-CA" sz="1000" dirty="0" smtClean="0">
                <a:solidFill>
                  <a:schemeClr val="tx1">
                    <a:lumMod val="65000"/>
                  </a:schemeClr>
                </a:solidFill>
              </a:rPr>
              <a:t>through curtain</a:t>
            </a:r>
          </a:p>
          <a:p>
            <a:pPr algn="ctr"/>
            <a:r>
              <a:rPr lang="en-CA" sz="1000" dirty="0" smtClean="0">
                <a:solidFill>
                  <a:schemeClr val="tx1">
                    <a:lumMod val="65000"/>
                  </a:schemeClr>
                </a:solidFill>
              </a:rPr>
              <a:t>John </a:t>
            </a:r>
            <a:r>
              <a:rPr lang="en-CA" sz="1000" dirty="0" err="1" smtClean="0">
                <a:solidFill>
                  <a:schemeClr val="tx1">
                    <a:lumMod val="65000"/>
                  </a:schemeClr>
                </a:solidFill>
              </a:rPr>
              <a:t>Crozier</a:t>
            </a:r>
            <a:endParaRPr lang="en-CA" sz="1000" dirty="0">
              <a:solidFill>
                <a:schemeClr val="tx1">
                  <a:lumMod val="65000"/>
                </a:schemeClr>
              </a:solidFill>
            </a:endParaRPr>
          </a:p>
        </p:txBody>
      </p:sp>
      <p:sp>
        <p:nvSpPr>
          <p:cNvPr id="18" name="Title 2"/>
          <p:cNvSpPr txBox="1">
            <a:spLocks/>
          </p:cNvSpPr>
          <p:nvPr/>
        </p:nvSpPr>
        <p:spPr>
          <a:xfrm>
            <a:off x="179388" y="4293096"/>
            <a:ext cx="8785225" cy="1800225"/>
          </a:xfrm>
          <a:prstGeom prst="rect">
            <a:avLst/>
          </a:prstGeom>
          <a:no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t>“Jesus . . . yielded up his spirit. . . . the curtain of the </a:t>
            </a:r>
            <a:b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t>temple was torn in two” Matt 27:50-51</a:t>
            </a:r>
            <a:b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br>
            <a:endParaRPr kumimoji="0" lang="en-US" sz="800" b="1" i="0" u="none" strike="noStrike" kern="0" cap="none" spc="0" normalizeH="0" baseline="0" noProof="0" dirty="0" smtClean="0">
              <a:ln>
                <a:noFill/>
              </a:ln>
              <a:solidFill>
                <a:schemeClr val="tx1"/>
              </a:solidFill>
              <a:effectLst/>
              <a:uLnTx/>
              <a:uFillTx/>
              <a:latin typeface="Calibri" pitchFamily="34" charset="0"/>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t>“</a:t>
            </a: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Through him we have also obtained access by faith </a:t>
            </a:r>
            <a:b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into this grace in which we stand”  Rom 5:2</a:t>
            </a:r>
          </a:p>
          <a:p>
            <a:pPr marL="0" marR="0" lvl="0" indent="0" algn="ctr" defTabSz="914400" rtl="0" eaLnBrk="0" fontAlgn="base" latinLnBrk="0" hangingPunct="0">
              <a:lnSpc>
                <a:spcPct val="100000"/>
              </a:lnSpc>
              <a:spcBef>
                <a:spcPct val="0"/>
              </a:spcBef>
              <a:spcAft>
                <a:spcPct val="0"/>
              </a:spcAft>
              <a:buClrTx/>
              <a:buSzTx/>
              <a:buFontTx/>
              <a:buNone/>
              <a:tabLst/>
              <a:defRPr/>
            </a:pPr>
            <a:endParaRPr lang="en-CA" sz="800" b="1" kern="0" dirty="0" smtClean="0">
              <a:latin typeface="Calibri" pitchFamily="34" charset="0"/>
              <a:ea typeface="+mj-ea"/>
              <a:cs typeface="+mj-cs"/>
            </a:endParaRPr>
          </a:p>
          <a:p>
            <a:pPr algn="ctr"/>
            <a:r>
              <a:rPr lang="en-US" sz="2800" b="1" smtClean="0">
                <a:latin typeface="Calibri" pitchFamily="34" charset="0"/>
                <a:cs typeface="Calibri" pitchFamily="34" charset="0"/>
              </a:rPr>
              <a:t>“</a:t>
            </a:r>
            <a:r>
              <a:rPr lang="en-US" sz="2800" b="1" dirty="0" smtClean="0">
                <a:latin typeface="Calibri" pitchFamily="34" charset="0"/>
                <a:cs typeface="Calibri" pitchFamily="34" charset="0"/>
              </a:rPr>
              <a:t>enter . . . by the blood of Jesus”  Heb 10:19</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endParaRPr>
          </a:p>
        </p:txBody>
      </p:sp>
      <p:sp>
        <p:nvSpPr>
          <p:cNvPr id="20" name="Rectangle 19"/>
          <p:cNvSpPr>
            <a:spLocks noChangeArrowheads="1"/>
          </p:cNvSpPr>
          <p:nvPr/>
        </p:nvSpPr>
        <p:spPr bwMode="auto">
          <a:xfrm>
            <a:off x="35496" y="17618"/>
            <a:ext cx="2232248" cy="3108543"/>
          </a:xfrm>
          <a:prstGeom prst="rect">
            <a:avLst/>
          </a:prstGeom>
          <a:solidFill>
            <a:schemeClr val="tx1"/>
          </a:solidFill>
          <a:ln w="9525">
            <a:noFill/>
            <a:miter lim="800000"/>
            <a:headEnd/>
            <a:tailEnd/>
          </a:ln>
        </p:spPr>
        <p:txBody>
          <a:bodyPr wrap="square" anchor="ctr">
            <a:spAutoFit/>
          </a:bodyPr>
          <a:lstStyle/>
          <a:p>
            <a:pPr algn="ctr" eaLnBrk="0" hangingPunct="0"/>
            <a:r>
              <a:rPr lang="en-US" sz="2800" b="1" dirty="0" smtClean="0">
                <a:solidFill>
                  <a:srgbClr val="FF0000"/>
                </a:solidFill>
                <a:latin typeface="Calibri" pitchFamily="34" charset="0"/>
                <a:cs typeface="Times New Roman" pitchFamily="18" charset="0"/>
              </a:rPr>
              <a:t>24. access to God </a:t>
            </a:r>
          </a:p>
          <a:p>
            <a:pPr algn="ctr" eaLnBrk="0" hangingPunct="0"/>
            <a:r>
              <a:rPr lang="en-US" sz="2800" b="1" dirty="0" smtClean="0">
                <a:solidFill>
                  <a:srgbClr val="FF0000"/>
                </a:solidFill>
                <a:latin typeface="Calibri" pitchFamily="34" charset="0"/>
                <a:cs typeface="Times New Roman" pitchFamily="18" charset="0"/>
              </a:rPr>
              <a:t>and his grace</a:t>
            </a:r>
          </a:p>
          <a:p>
            <a:pPr algn="ctr" eaLnBrk="0" hangingPunct="0"/>
            <a:r>
              <a:rPr lang="en-US" sz="2800" b="1" dirty="0" smtClean="0">
                <a:solidFill>
                  <a:srgbClr val="FF0000"/>
                </a:solidFill>
                <a:latin typeface="Calibri" pitchFamily="34" charset="0"/>
                <a:cs typeface="Times New Roman" pitchFamily="18" charset="0"/>
              </a:rPr>
              <a:t>in Christ</a:t>
            </a:r>
          </a:p>
          <a:p>
            <a:pPr algn="ctr" eaLnBrk="0" hangingPunct="0"/>
            <a:r>
              <a:rPr lang="en-US" sz="2800" b="1" dirty="0" smtClean="0">
                <a:solidFill>
                  <a:srgbClr val="FF0000"/>
                </a:solidFill>
                <a:latin typeface="Calibri" pitchFamily="34" charset="0"/>
                <a:cs typeface="Times New Roman" pitchFamily="18" charset="0"/>
              </a:rPr>
              <a:t>in one Spirit!</a:t>
            </a:r>
          </a:p>
          <a:p>
            <a:pPr algn="ctr" eaLnBrk="0" hangingPunct="0"/>
            <a:r>
              <a:rPr lang="en-US" sz="2800" b="1" dirty="0" smtClean="0">
                <a:solidFill>
                  <a:srgbClr val="FF0000"/>
                </a:solidFill>
                <a:latin typeface="Calibri" pitchFamily="34" charset="0"/>
                <a:cs typeface="Times New Roman" pitchFamily="18" charset="0"/>
              </a:rPr>
              <a:t>Praise you, Lord!</a:t>
            </a:r>
            <a:endParaRPr lang="en-US"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DSCN4556 crop.jpg"/>
          <p:cNvPicPr>
            <a:picLocks noChangeAspect="1"/>
          </p:cNvPicPr>
          <p:nvPr/>
        </p:nvPicPr>
        <p:blipFill>
          <a:blip r:embed="rId3" cstate="print"/>
          <a:srcRect l="15612" t="16268" r="14676" b="14226"/>
          <a:stretch>
            <a:fillRect/>
          </a:stretch>
        </p:blipFill>
        <p:spPr>
          <a:xfrm>
            <a:off x="2123728" y="0"/>
            <a:ext cx="5112568" cy="4215626"/>
          </a:xfrm>
          <a:prstGeom prst="rect">
            <a:avLst/>
          </a:prstGeom>
        </p:spPr>
      </p:pic>
      <p:sp>
        <p:nvSpPr>
          <p:cNvPr id="14" name="TextBox 13"/>
          <p:cNvSpPr txBox="1"/>
          <p:nvPr/>
        </p:nvSpPr>
        <p:spPr>
          <a:xfrm>
            <a:off x="7271792" y="188640"/>
            <a:ext cx="1872208" cy="553998"/>
          </a:xfrm>
          <a:prstGeom prst="rect">
            <a:avLst/>
          </a:prstGeom>
          <a:noFill/>
        </p:spPr>
        <p:txBody>
          <a:bodyPr wrap="square" rtlCol="0">
            <a:spAutoFit/>
          </a:bodyPr>
          <a:lstStyle/>
          <a:p>
            <a:pPr algn="ctr"/>
            <a:r>
              <a:rPr lang="en-CA" sz="1000" dirty="0" smtClean="0">
                <a:solidFill>
                  <a:schemeClr val="tx1">
                    <a:lumMod val="75000"/>
                  </a:schemeClr>
                </a:solidFill>
              </a:rPr>
              <a:t>Smiley © sherv.net </a:t>
            </a:r>
          </a:p>
          <a:p>
            <a:pPr algn="ctr"/>
            <a:r>
              <a:rPr lang="en-CA" sz="1000" dirty="0" smtClean="0">
                <a:solidFill>
                  <a:schemeClr val="tx1">
                    <a:lumMod val="75000"/>
                  </a:schemeClr>
                </a:solidFill>
              </a:rPr>
              <a:t>Jumping heart ©</a:t>
            </a:r>
          </a:p>
          <a:p>
            <a:pPr algn="ctr"/>
            <a:r>
              <a:rPr lang="en-CA" sz="1000" dirty="0" smtClean="0">
                <a:solidFill>
                  <a:schemeClr val="tx1">
                    <a:lumMod val="75000"/>
                  </a:schemeClr>
                </a:solidFill>
              </a:rPr>
              <a:t> www.fg-a.com</a:t>
            </a:r>
            <a:endParaRPr lang="en-CA" dirty="0">
              <a:solidFill>
                <a:schemeClr val="tx1">
                  <a:lumMod val="75000"/>
                </a:schemeClr>
              </a:solidFill>
            </a:endParaRPr>
          </a:p>
        </p:txBody>
      </p:sp>
      <p:sp>
        <p:nvSpPr>
          <p:cNvPr id="12" name="WordArt 2"/>
          <p:cNvSpPr>
            <a:spLocks noChangeArrowheads="1" noChangeShapeType="1" noTextEdit="1"/>
          </p:cNvSpPr>
          <p:nvPr/>
        </p:nvSpPr>
        <p:spPr bwMode="auto">
          <a:xfrm>
            <a:off x="2545432" y="548680"/>
            <a:ext cx="4114800" cy="281940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10" name="Rectangle 9"/>
          <p:cNvSpPr/>
          <p:nvPr/>
        </p:nvSpPr>
        <p:spPr>
          <a:xfrm>
            <a:off x="4499992" y="1988840"/>
            <a:ext cx="274320" cy="1463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3995936" y="2204864"/>
            <a:ext cx="12801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descr="egyptian.gif"/>
          <p:cNvPicPr>
            <a:picLocks noChangeAspect="1"/>
          </p:cNvPicPr>
          <p:nvPr/>
        </p:nvPicPr>
        <p:blipFill>
          <a:blip r:embed="rId4" cstate="print"/>
          <a:stretch>
            <a:fillRect/>
          </a:stretch>
        </p:blipFill>
        <p:spPr>
          <a:xfrm rot="14400000" flipH="1">
            <a:off x="2505187" y="2054624"/>
            <a:ext cx="2765145" cy="1645920"/>
          </a:xfrm>
          <a:prstGeom prst="rect">
            <a:avLst/>
          </a:prstGeom>
        </p:spPr>
      </p:pic>
      <p:pic>
        <p:nvPicPr>
          <p:cNvPr id="3" name="Picture 2" descr="egyptian.gif"/>
          <p:cNvPicPr>
            <a:picLocks noChangeAspect="1"/>
          </p:cNvPicPr>
          <p:nvPr/>
        </p:nvPicPr>
        <p:blipFill>
          <a:blip r:embed="rId4" cstate="print"/>
          <a:stretch>
            <a:fillRect/>
          </a:stretch>
        </p:blipFill>
        <p:spPr>
          <a:xfrm>
            <a:off x="3275856" y="692696"/>
            <a:ext cx="2765146" cy="1645920"/>
          </a:xfrm>
          <a:prstGeom prst="rect">
            <a:avLst/>
          </a:prstGeom>
        </p:spPr>
      </p:pic>
      <p:pic>
        <p:nvPicPr>
          <p:cNvPr id="7" name="Picture 6" descr="egyptian.gif"/>
          <p:cNvPicPr>
            <a:picLocks noChangeAspect="1"/>
          </p:cNvPicPr>
          <p:nvPr/>
        </p:nvPicPr>
        <p:blipFill>
          <a:blip r:embed="rId4" cstate="print"/>
          <a:stretch>
            <a:fillRect/>
          </a:stretch>
        </p:blipFill>
        <p:spPr>
          <a:xfrm rot="7200000">
            <a:off x="4017354" y="2054624"/>
            <a:ext cx="2765147" cy="1645920"/>
          </a:xfrm>
          <a:prstGeom prst="rect">
            <a:avLst/>
          </a:prstGeom>
        </p:spPr>
      </p:pic>
      <p:pic>
        <p:nvPicPr>
          <p:cNvPr id="11" name="Picture 10" descr="www.fg-a.com valentine 2-jumping-heart.gif"/>
          <p:cNvPicPr>
            <a:picLocks noChangeAspect="1"/>
          </p:cNvPicPr>
          <p:nvPr/>
        </p:nvPicPr>
        <p:blipFill>
          <a:blip r:embed="rId5" cstate="print"/>
          <a:stretch>
            <a:fillRect/>
          </a:stretch>
        </p:blipFill>
        <p:spPr>
          <a:xfrm>
            <a:off x="4067944" y="1772816"/>
            <a:ext cx="1143000" cy="1333500"/>
          </a:xfrm>
          <a:prstGeom prst="rect">
            <a:avLst/>
          </a:prstGeom>
        </p:spPr>
      </p:pic>
      <p:pic>
        <p:nvPicPr>
          <p:cNvPr id="21" name="Picture 20" descr="angry-face-01s.gif"/>
          <p:cNvPicPr>
            <a:picLocks noChangeAspect="1"/>
          </p:cNvPicPr>
          <p:nvPr/>
        </p:nvPicPr>
        <p:blipFill>
          <a:blip r:embed="rId6" cstate="print"/>
          <a:stretch>
            <a:fillRect/>
          </a:stretch>
        </p:blipFill>
        <p:spPr>
          <a:xfrm>
            <a:off x="8172400" y="5949280"/>
            <a:ext cx="864096" cy="864096"/>
          </a:xfrm>
          <a:prstGeom prst="ellipse">
            <a:avLst/>
          </a:prstGeom>
        </p:spPr>
      </p:pic>
      <p:sp>
        <p:nvSpPr>
          <p:cNvPr id="22" name="TextBox 21"/>
          <p:cNvSpPr txBox="1"/>
          <p:nvPr/>
        </p:nvSpPr>
        <p:spPr>
          <a:xfrm>
            <a:off x="8172400"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3"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sp>
        <p:nvSpPr>
          <p:cNvPr id="24" name="TextBox 23"/>
          <p:cNvSpPr txBox="1"/>
          <p:nvPr/>
        </p:nvSpPr>
        <p:spPr>
          <a:xfrm>
            <a:off x="7524328" y="908720"/>
            <a:ext cx="1440160" cy="553998"/>
          </a:xfrm>
          <a:prstGeom prst="rect">
            <a:avLst/>
          </a:prstGeom>
          <a:noFill/>
        </p:spPr>
        <p:txBody>
          <a:bodyPr wrap="square" rtlCol="0">
            <a:spAutoFit/>
          </a:bodyPr>
          <a:lstStyle/>
          <a:p>
            <a:pPr algn="ctr"/>
            <a:r>
              <a:rPr lang="en-CA" sz="1000" dirty="0" smtClean="0">
                <a:solidFill>
                  <a:schemeClr val="tx1">
                    <a:lumMod val="65000"/>
                  </a:schemeClr>
                </a:solidFill>
              </a:rPr>
              <a:t>Photo of sun shining </a:t>
            </a:r>
          </a:p>
          <a:p>
            <a:pPr algn="ctr"/>
            <a:r>
              <a:rPr lang="en-CA" sz="1000" dirty="0" smtClean="0">
                <a:solidFill>
                  <a:schemeClr val="tx1">
                    <a:lumMod val="65000"/>
                  </a:schemeClr>
                </a:solidFill>
              </a:rPr>
              <a:t>through curtain</a:t>
            </a:r>
          </a:p>
          <a:p>
            <a:pPr algn="ctr"/>
            <a:r>
              <a:rPr lang="en-CA" sz="1000" dirty="0" smtClean="0">
                <a:solidFill>
                  <a:schemeClr val="tx1">
                    <a:lumMod val="65000"/>
                  </a:schemeClr>
                </a:solidFill>
              </a:rPr>
              <a:t>John </a:t>
            </a:r>
            <a:r>
              <a:rPr lang="en-CA" sz="1000" dirty="0" err="1" smtClean="0">
                <a:solidFill>
                  <a:schemeClr val="tx1">
                    <a:lumMod val="65000"/>
                  </a:schemeClr>
                </a:solidFill>
              </a:rPr>
              <a:t>Crozier</a:t>
            </a:r>
            <a:endParaRPr lang="en-CA" sz="1000" dirty="0">
              <a:solidFill>
                <a:schemeClr val="tx1">
                  <a:lumMod val="65000"/>
                </a:schemeClr>
              </a:solidFill>
            </a:endParaRPr>
          </a:p>
        </p:txBody>
      </p:sp>
      <p:sp>
        <p:nvSpPr>
          <p:cNvPr id="18" name="Title 2"/>
          <p:cNvSpPr txBox="1">
            <a:spLocks/>
          </p:cNvSpPr>
          <p:nvPr/>
        </p:nvSpPr>
        <p:spPr>
          <a:xfrm>
            <a:off x="179388" y="4293096"/>
            <a:ext cx="8785225" cy="1800225"/>
          </a:xfrm>
          <a:prstGeom prst="rect">
            <a:avLst/>
          </a:prstGeom>
          <a:noFill/>
        </p:spPr>
        <p:txBody>
          <a:bodyPr/>
          <a:lstStyle/>
          <a:p>
            <a:pPr algn="ct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r>
              <a:rPr lang="en-US" sz="2800" b="1" dirty="0" smtClean="0">
                <a:latin typeface="Calibri" pitchFamily="34" charset="0"/>
                <a:cs typeface="Calibri" pitchFamily="34" charset="0"/>
              </a:rPr>
              <a:t>For through him we both have access in one Spirit </a:t>
            </a:r>
          </a:p>
          <a:p>
            <a:pPr algn="ctr"/>
            <a:r>
              <a:rPr lang="en-US" sz="2800" b="1" dirty="0" smtClean="0">
                <a:latin typeface="Calibri" pitchFamily="34" charset="0"/>
                <a:cs typeface="Calibri" pitchFamily="34" charset="0"/>
              </a:rPr>
              <a:t>to the Father”  Eph 2:18</a:t>
            </a:r>
          </a:p>
          <a:p>
            <a:endParaRPr lang="en-US" sz="1000" b="1" dirty="0" smtClean="0">
              <a:latin typeface="Calibri" pitchFamily="34" charset="0"/>
              <a:cs typeface="Calibri" pitchFamily="34" charset="0"/>
            </a:endParaRPr>
          </a:p>
          <a:p>
            <a:pPr algn="ctr"/>
            <a:r>
              <a:rPr lang="en-US" sz="2800" b="1" dirty="0" smtClean="0">
                <a:latin typeface="Calibri" pitchFamily="34" charset="0"/>
                <a:cs typeface="Calibri" pitchFamily="34" charset="0"/>
              </a:rPr>
              <a:t>“Christ Jesus our Lord, in whom we have boldness and access with confidence through our faith in him”  </a:t>
            </a:r>
          </a:p>
          <a:p>
            <a:pPr algn="ctr"/>
            <a:r>
              <a:rPr lang="en-US" sz="2800" b="1" dirty="0" smtClean="0">
                <a:latin typeface="Calibri" pitchFamily="34" charset="0"/>
                <a:cs typeface="Calibri" pitchFamily="34" charset="0"/>
              </a:rPr>
              <a:t>Eph 3:11-12 </a:t>
            </a:r>
            <a:endParaRPr lang="en-US" sz="2800" b="1" dirty="0" smtClean="0">
              <a:solidFill>
                <a:srgbClr val="FF0000"/>
              </a:solidFill>
              <a:latin typeface="Calibri" pitchFamily="34" charset="0"/>
              <a:cs typeface="Calibri" pitchFamily="34" charset="0"/>
            </a:endParaRPr>
          </a:p>
          <a:p>
            <a:endParaRPr lang="en-US" sz="2800" b="1" dirty="0" smtClean="0">
              <a:latin typeface="Calibri" pitchFamily="34" charset="0"/>
              <a:cs typeface="Calibri" pitchFamily="34" charset="0"/>
            </a:endParaRPr>
          </a:p>
          <a:p>
            <a:endParaRPr lang="en-US" sz="2800" b="1" dirty="0" smtClean="0">
              <a:latin typeface="Calibri" pitchFamily="34" charset="0"/>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endParaRPr>
          </a:p>
        </p:txBody>
      </p:sp>
      <p:sp>
        <p:nvSpPr>
          <p:cNvPr id="19" name="Rectangle 18"/>
          <p:cNvSpPr>
            <a:spLocks noChangeArrowheads="1"/>
          </p:cNvSpPr>
          <p:nvPr/>
        </p:nvSpPr>
        <p:spPr bwMode="auto">
          <a:xfrm>
            <a:off x="35496" y="17618"/>
            <a:ext cx="2232248" cy="3108543"/>
          </a:xfrm>
          <a:prstGeom prst="rect">
            <a:avLst/>
          </a:prstGeom>
          <a:solidFill>
            <a:schemeClr val="tx1"/>
          </a:solidFill>
          <a:ln w="9525">
            <a:noFill/>
            <a:miter lim="800000"/>
            <a:headEnd/>
            <a:tailEnd/>
          </a:ln>
        </p:spPr>
        <p:txBody>
          <a:bodyPr wrap="square" anchor="ctr">
            <a:spAutoFit/>
          </a:bodyPr>
          <a:lstStyle/>
          <a:p>
            <a:pPr algn="ctr" eaLnBrk="0" hangingPunct="0"/>
            <a:r>
              <a:rPr lang="en-US" sz="2800" b="1" dirty="0" smtClean="0">
                <a:solidFill>
                  <a:srgbClr val="FF0000"/>
                </a:solidFill>
                <a:latin typeface="Calibri" pitchFamily="34" charset="0"/>
                <a:cs typeface="Times New Roman" pitchFamily="18" charset="0"/>
              </a:rPr>
              <a:t>24. access to God </a:t>
            </a:r>
          </a:p>
          <a:p>
            <a:pPr algn="ctr" eaLnBrk="0" hangingPunct="0"/>
            <a:r>
              <a:rPr lang="en-US" sz="2800" b="1" dirty="0" smtClean="0">
                <a:solidFill>
                  <a:srgbClr val="FF0000"/>
                </a:solidFill>
                <a:latin typeface="Calibri" pitchFamily="34" charset="0"/>
                <a:cs typeface="Times New Roman" pitchFamily="18" charset="0"/>
              </a:rPr>
              <a:t>and his grace</a:t>
            </a:r>
          </a:p>
          <a:p>
            <a:pPr algn="ctr" eaLnBrk="0" hangingPunct="0"/>
            <a:r>
              <a:rPr lang="en-US" sz="2800" b="1" dirty="0" smtClean="0">
                <a:solidFill>
                  <a:srgbClr val="FF0000"/>
                </a:solidFill>
                <a:latin typeface="Calibri" pitchFamily="34" charset="0"/>
                <a:cs typeface="Times New Roman" pitchFamily="18" charset="0"/>
              </a:rPr>
              <a:t>in Christ</a:t>
            </a:r>
          </a:p>
          <a:p>
            <a:pPr algn="ctr" eaLnBrk="0" hangingPunct="0"/>
            <a:r>
              <a:rPr lang="en-US" sz="2800" b="1" dirty="0" smtClean="0">
                <a:solidFill>
                  <a:srgbClr val="FF0000"/>
                </a:solidFill>
                <a:latin typeface="Calibri" pitchFamily="34" charset="0"/>
                <a:cs typeface="Times New Roman" pitchFamily="18" charset="0"/>
              </a:rPr>
              <a:t>in one Spirit!</a:t>
            </a:r>
          </a:p>
          <a:p>
            <a:pPr algn="ctr" eaLnBrk="0" hangingPunct="0"/>
            <a:r>
              <a:rPr lang="en-US" sz="2800" b="1" dirty="0" smtClean="0">
                <a:solidFill>
                  <a:srgbClr val="FF0000"/>
                </a:solidFill>
                <a:latin typeface="Calibri" pitchFamily="34" charset="0"/>
                <a:cs typeface="Times New Roman" pitchFamily="18" charset="0"/>
              </a:rPr>
              <a:t>Praise you, Lord!</a:t>
            </a:r>
            <a:endParaRPr lang="en-US"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93188" name="Picture 3" descr="C:\Users\Supernike\AppData\Local\Microsoft\Windows\Temporary Internet Files\Content.IE5\Q82F3AOF\MC900361874[1].wmf"/>
          <p:cNvPicPr>
            <a:picLocks noChangeAspect="1" noChangeArrowheads="1"/>
          </p:cNvPicPr>
          <p:nvPr/>
        </p:nvPicPr>
        <p:blipFill>
          <a:blip r:embed="rId2" cstate="print"/>
          <a:srcRect/>
          <a:stretch>
            <a:fillRect/>
          </a:stretch>
        </p:blipFill>
        <p:spPr bwMode="auto">
          <a:xfrm>
            <a:off x="2339752" y="2625452"/>
            <a:ext cx="3171825" cy="2171700"/>
          </a:xfrm>
          <a:prstGeom prst="rect">
            <a:avLst/>
          </a:prstGeom>
          <a:noFill/>
          <a:ln w="9525">
            <a:noFill/>
            <a:miter lim="800000"/>
            <a:headEnd/>
            <a:tailEnd/>
          </a:ln>
        </p:spPr>
      </p:pic>
      <p:sp>
        <p:nvSpPr>
          <p:cNvPr id="93189" name="TextBox 4"/>
          <p:cNvSpPr txBox="1">
            <a:spLocks noChangeArrowheads="1"/>
          </p:cNvSpPr>
          <p:nvPr/>
        </p:nvSpPr>
        <p:spPr bwMode="auto">
          <a:xfrm>
            <a:off x="251520" y="4941168"/>
            <a:ext cx="9073008" cy="2246769"/>
          </a:xfrm>
          <a:prstGeom prst="rect">
            <a:avLst/>
          </a:prstGeom>
          <a:noFill/>
          <a:ln w="9525">
            <a:noFill/>
            <a:miter lim="800000"/>
            <a:headEnd/>
            <a:tailEnd/>
          </a:ln>
        </p:spPr>
        <p:txBody>
          <a:bodyPr wrap="square">
            <a:spAutoFit/>
          </a:bodyPr>
          <a:lstStyle/>
          <a:p>
            <a:r>
              <a:rPr lang="en-US" sz="2800" b="1" dirty="0" smtClean="0">
                <a:solidFill>
                  <a:schemeClr val="bg1"/>
                </a:solidFill>
                <a:latin typeface="Calibri" pitchFamily="34" charset="0"/>
                <a:cs typeface="Calibri" pitchFamily="34" charset="0"/>
              </a:rPr>
              <a:t>                  “If you abide in me, and my words abide in you, ask whatever you wish, and it will be done for you.</a:t>
            </a:r>
          </a:p>
          <a:p>
            <a:r>
              <a:rPr lang="en-US" sz="2800" b="1" dirty="0" smtClean="0">
                <a:solidFill>
                  <a:schemeClr val="bg1"/>
                </a:solidFill>
                <a:latin typeface="Calibri" pitchFamily="34" charset="0"/>
                <a:cs typeface="Calibri" pitchFamily="34" charset="0"/>
              </a:rPr>
              <a:t>By this my Father is glorified, that you bear much </a:t>
            </a:r>
          </a:p>
          <a:p>
            <a:r>
              <a:rPr lang="en-US" sz="2800" b="1" dirty="0" smtClean="0">
                <a:solidFill>
                  <a:schemeClr val="bg1"/>
                </a:solidFill>
                <a:latin typeface="Calibri" pitchFamily="34" charset="0"/>
                <a:cs typeface="Calibri" pitchFamily="34" charset="0"/>
              </a:rPr>
              <a:t>fruit and so prove to be my disciples” John 15:7-8</a:t>
            </a:r>
          </a:p>
          <a:p>
            <a:endParaRPr lang="en-US" sz="2800" b="1" dirty="0" smtClean="0">
              <a:solidFill>
                <a:schemeClr val="bg1"/>
              </a:solidFill>
              <a:latin typeface="Calibri" pitchFamily="34" charset="0"/>
              <a:cs typeface="Calibri" pitchFamily="34" charset="0"/>
            </a:endParaRPr>
          </a:p>
        </p:txBody>
      </p:sp>
      <p:sp>
        <p:nvSpPr>
          <p:cNvPr id="6" name="Rectangle 5"/>
          <p:cNvSpPr/>
          <p:nvPr/>
        </p:nvSpPr>
        <p:spPr>
          <a:xfrm>
            <a:off x="1714480" y="4700463"/>
            <a:ext cx="4733718" cy="384721"/>
          </a:xfrm>
          <a:prstGeom prst="rect">
            <a:avLst/>
          </a:prstGeom>
        </p:spPr>
        <p:txBody>
          <a:bodyPr wrap="square">
            <a:spAutoFit/>
          </a:bodyPr>
          <a:lstStyle/>
          <a:p>
            <a:pPr algn="ctr"/>
            <a:r>
              <a:rPr lang="en-CA" sz="900" dirty="0" smtClean="0"/>
              <a:t>Praying hands and Bible Microsoft clip art © 2013 Microsoft Corporation. </a:t>
            </a:r>
          </a:p>
          <a:p>
            <a:pPr algn="ctr"/>
            <a:endParaRPr lang="en-CA" sz="1000" dirty="0"/>
          </a:p>
        </p:txBody>
      </p:sp>
      <p:sp>
        <p:nvSpPr>
          <p:cNvPr id="10" name="TextBox 9"/>
          <p:cNvSpPr txBox="1"/>
          <p:nvPr/>
        </p:nvSpPr>
        <p:spPr>
          <a:xfrm>
            <a:off x="179512" y="32425"/>
            <a:ext cx="8964488" cy="3108543"/>
          </a:xfrm>
          <a:prstGeom prst="rect">
            <a:avLst/>
          </a:prstGeom>
          <a:noFill/>
        </p:spPr>
        <p:txBody>
          <a:bodyPr wrap="square" rtlCol="0">
            <a:spAutoFit/>
          </a:bodyPr>
          <a:lstStyle/>
          <a:p>
            <a:r>
              <a:rPr lang="en-US" sz="2800" b="1" dirty="0" smtClean="0">
                <a:solidFill>
                  <a:schemeClr val="bg1"/>
                </a:solidFill>
                <a:latin typeface="Calibri" pitchFamily="34" charset="0"/>
                <a:cs typeface="Calibri" pitchFamily="34" charset="0"/>
              </a:rPr>
              <a:t>“I do not speak on my own authority, but the Father who dwells in me does his works . . . whoever believes in me will also do the works that I do . . . Whatever you ask </a:t>
            </a:r>
          </a:p>
          <a:p>
            <a:r>
              <a:rPr lang="en-US" sz="2800" b="1" dirty="0" smtClean="0">
                <a:solidFill>
                  <a:schemeClr val="bg1"/>
                </a:solidFill>
                <a:latin typeface="Calibri" pitchFamily="34" charset="0"/>
                <a:cs typeface="Calibri" pitchFamily="34" charset="0"/>
              </a:rPr>
              <a:t>in my name, this I will do, that the Father may be </a:t>
            </a:r>
          </a:p>
          <a:p>
            <a:r>
              <a:rPr lang="en-US" sz="2800" b="1" dirty="0" smtClean="0">
                <a:solidFill>
                  <a:schemeClr val="bg1"/>
                </a:solidFill>
                <a:latin typeface="Calibri" pitchFamily="34" charset="0"/>
                <a:cs typeface="Calibri" pitchFamily="34" charset="0"/>
              </a:rPr>
              <a:t>glorified in the Son.  If you ask me </a:t>
            </a:r>
          </a:p>
          <a:p>
            <a:r>
              <a:rPr lang="en-US" sz="2800" b="1" dirty="0" smtClean="0">
                <a:solidFill>
                  <a:schemeClr val="bg1"/>
                </a:solidFill>
                <a:latin typeface="Calibri" pitchFamily="34" charset="0"/>
                <a:cs typeface="Calibri" pitchFamily="34" charset="0"/>
              </a:rPr>
              <a:t>anything in my name, I will do it” </a:t>
            </a:r>
          </a:p>
          <a:p>
            <a:r>
              <a:rPr lang="en-US" sz="2800" b="1" dirty="0" smtClean="0">
                <a:solidFill>
                  <a:schemeClr val="bg1"/>
                </a:solidFill>
                <a:latin typeface="Calibri" pitchFamily="34" charset="0"/>
                <a:cs typeface="Calibri" pitchFamily="34" charset="0"/>
              </a:rPr>
              <a:t>John 14:10,12-14</a:t>
            </a:r>
          </a:p>
        </p:txBody>
      </p:sp>
      <p:pic>
        <p:nvPicPr>
          <p:cNvPr id="14" name="Picture 13" descr="angry-face-01s.gif"/>
          <p:cNvPicPr>
            <a:picLocks noChangeAspect="1"/>
          </p:cNvPicPr>
          <p:nvPr/>
        </p:nvPicPr>
        <p:blipFill>
          <a:blip r:embed="rId3" cstate="print"/>
          <a:stretch>
            <a:fillRect/>
          </a:stretch>
        </p:blipFill>
        <p:spPr>
          <a:xfrm>
            <a:off x="8172400" y="5949280"/>
            <a:ext cx="864096" cy="864096"/>
          </a:xfrm>
          <a:prstGeom prst="ellipse">
            <a:avLst/>
          </a:prstGeom>
        </p:spPr>
      </p:pic>
      <p:sp>
        <p:nvSpPr>
          <p:cNvPr id="12" name="TextBox 11"/>
          <p:cNvSpPr txBox="1"/>
          <p:nvPr/>
        </p:nvSpPr>
        <p:spPr>
          <a:xfrm>
            <a:off x="8172400" y="587727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5"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sp>
        <p:nvSpPr>
          <p:cNvPr id="18" name="TextBox 17"/>
          <p:cNvSpPr txBox="1"/>
          <p:nvPr/>
        </p:nvSpPr>
        <p:spPr>
          <a:xfrm>
            <a:off x="6444208" y="4710336"/>
            <a:ext cx="2448272" cy="230832"/>
          </a:xfrm>
          <a:prstGeom prst="rect">
            <a:avLst/>
          </a:prstGeom>
          <a:noFill/>
        </p:spPr>
        <p:txBody>
          <a:bodyPr wrap="square" rtlCol="0">
            <a:spAutoFit/>
          </a:bodyPr>
          <a:lstStyle/>
          <a:p>
            <a:pPr algn="ctr"/>
            <a:r>
              <a:rPr lang="en-CA" sz="900" dirty="0" smtClean="0"/>
              <a:t>Jumping heart ©  www.fg-a.com</a:t>
            </a:r>
            <a:endParaRPr lang="en-CA" sz="900" dirty="0"/>
          </a:p>
        </p:txBody>
      </p:sp>
      <p:sp>
        <p:nvSpPr>
          <p:cNvPr id="16" name="TextBox 15"/>
          <p:cNvSpPr txBox="1"/>
          <p:nvPr/>
        </p:nvSpPr>
        <p:spPr>
          <a:xfrm>
            <a:off x="5715008" y="3052117"/>
            <a:ext cx="3356984" cy="1384995"/>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25. Answered prayer </a:t>
            </a:r>
          </a:p>
          <a:p>
            <a:pPr algn="ctr"/>
            <a:r>
              <a:rPr lang="en-CA" sz="2800" b="1" dirty="0" smtClean="0">
                <a:solidFill>
                  <a:srgbClr val="FF0000"/>
                </a:solidFill>
                <a:latin typeface="Calibri" pitchFamily="34" charset="0"/>
              </a:rPr>
              <a:t>in Jesus’ name.</a:t>
            </a:r>
          </a:p>
          <a:p>
            <a:pPr algn="ctr"/>
            <a:r>
              <a:rPr lang="en-CA" sz="2800" b="1" dirty="0" smtClean="0">
                <a:solidFill>
                  <a:srgbClr val="FF0000"/>
                </a:solidFill>
                <a:latin typeface="Calibri" pitchFamily="34" charset="0"/>
              </a:rPr>
              <a:t>Thank you, Lord! </a:t>
            </a:r>
            <a:endParaRPr lang="en-CA" sz="2800" b="1" dirty="0">
              <a:solidFill>
                <a:srgbClr val="FF0000"/>
              </a:solidFill>
              <a:latin typeface="Calibri" pitchFamily="34" charset="0"/>
            </a:endParaRPr>
          </a:p>
        </p:txBody>
      </p:sp>
      <p:pic>
        <p:nvPicPr>
          <p:cNvPr id="19" name="Picture 16" descr="C:\Users\Supernike\AppData\Local\Microsoft\Windows\Temporary Internet Files\Content.IE5\3EZ02TG4\MC900241089[1].wmf"/>
          <p:cNvPicPr preferRelativeResize="0">
            <a:picLocks noChangeArrowheads="1"/>
          </p:cNvPicPr>
          <p:nvPr/>
        </p:nvPicPr>
        <p:blipFill>
          <a:blip r:embed="rId4" cstate="print"/>
          <a:srcRect t="49844"/>
          <a:stretch>
            <a:fillRect/>
          </a:stretch>
        </p:blipFill>
        <p:spPr bwMode="auto">
          <a:xfrm rot="-1440000">
            <a:off x="5693368" y="1569537"/>
            <a:ext cx="3474720" cy="1280160"/>
          </a:xfrm>
          <a:prstGeom prst="rect">
            <a:avLst/>
          </a:prstGeom>
          <a:noFill/>
          <a:ln w="9525">
            <a:noFill/>
            <a:miter lim="800000"/>
            <a:headEnd/>
            <a:tailEnd/>
          </a:ln>
        </p:spPr>
      </p:pic>
      <p:pic>
        <p:nvPicPr>
          <p:cNvPr id="21" name="Picture 10" descr="C:\Users\Supernike\AppData\Local\Microsoft\Windows\Temporary Internet Files\Content.IE5\OG78RA2R\MC900048046[1].wmf"/>
          <p:cNvPicPr>
            <a:picLocks noChangeAspect="1" noChangeArrowheads="1"/>
          </p:cNvPicPr>
          <p:nvPr/>
        </p:nvPicPr>
        <p:blipFill>
          <a:blip r:embed="rId5" cstate="print"/>
          <a:srcRect/>
          <a:stretch>
            <a:fillRect/>
          </a:stretch>
        </p:blipFill>
        <p:spPr bwMode="auto">
          <a:xfrm flipH="1">
            <a:off x="231130" y="2972001"/>
            <a:ext cx="1532558" cy="2401215"/>
          </a:xfrm>
          <a:prstGeom prst="rect">
            <a:avLst/>
          </a:prstGeom>
          <a:noFill/>
          <a:ln w="9525">
            <a:noFill/>
            <a:miter lim="800000"/>
            <a:headEnd/>
            <a:tailEnd/>
          </a:ln>
        </p:spPr>
      </p:pic>
      <p:pic>
        <p:nvPicPr>
          <p:cNvPr id="22" name="Picture 21" descr="www.fg-a.com valentine 2-jumping-heart.gif"/>
          <p:cNvPicPr>
            <a:picLocks noChangeAspect="1"/>
          </p:cNvPicPr>
          <p:nvPr/>
        </p:nvPicPr>
        <p:blipFill>
          <a:blip r:embed="rId6" cstate="print"/>
          <a:stretch>
            <a:fillRect/>
          </a:stretch>
        </p:blipFill>
        <p:spPr>
          <a:xfrm>
            <a:off x="251520" y="3356992"/>
            <a:ext cx="1512168" cy="1764196"/>
          </a:xfrm>
          <a:prstGeom prst="rect">
            <a:avLst/>
          </a:prstGeom>
        </p:spPr>
      </p:pic>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93187" name="Picture 10" descr="C:\Users\Supernike\AppData\Local\Microsoft\Windows\Temporary Internet Files\Content.IE5\OG78RA2R\MC900048046[1].wmf"/>
          <p:cNvPicPr>
            <a:picLocks noChangeAspect="1" noChangeArrowheads="1"/>
          </p:cNvPicPr>
          <p:nvPr/>
        </p:nvPicPr>
        <p:blipFill>
          <a:blip r:embed="rId2" cstate="print"/>
          <a:srcRect/>
          <a:stretch>
            <a:fillRect/>
          </a:stretch>
        </p:blipFill>
        <p:spPr bwMode="auto">
          <a:xfrm flipH="1">
            <a:off x="231130" y="2780928"/>
            <a:ext cx="1532558" cy="2401215"/>
          </a:xfrm>
          <a:prstGeom prst="rect">
            <a:avLst/>
          </a:prstGeom>
          <a:noFill/>
          <a:ln w="9525">
            <a:noFill/>
            <a:miter lim="800000"/>
            <a:headEnd/>
            <a:tailEnd/>
          </a:ln>
        </p:spPr>
      </p:pic>
      <p:pic>
        <p:nvPicPr>
          <p:cNvPr id="93188" name="Picture 3" descr="C:\Users\Supernike\AppData\Local\Microsoft\Windows\Temporary Internet Files\Content.IE5\Q82F3AOF\MC900361874[1].wmf"/>
          <p:cNvPicPr>
            <a:picLocks noChangeAspect="1" noChangeArrowheads="1"/>
          </p:cNvPicPr>
          <p:nvPr/>
        </p:nvPicPr>
        <p:blipFill>
          <a:blip r:embed="rId3" cstate="print"/>
          <a:srcRect/>
          <a:stretch>
            <a:fillRect/>
          </a:stretch>
        </p:blipFill>
        <p:spPr bwMode="auto">
          <a:xfrm>
            <a:off x="2339752" y="2193404"/>
            <a:ext cx="3171825" cy="2171700"/>
          </a:xfrm>
          <a:prstGeom prst="rect">
            <a:avLst/>
          </a:prstGeom>
          <a:noFill/>
          <a:ln w="9525">
            <a:noFill/>
            <a:miter lim="800000"/>
            <a:headEnd/>
            <a:tailEnd/>
          </a:ln>
        </p:spPr>
      </p:pic>
      <p:sp>
        <p:nvSpPr>
          <p:cNvPr id="6" name="Rectangle 5"/>
          <p:cNvSpPr/>
          <p:nvPr/>
        </p:nvSpPr>
        <p:spPr>
          <a:xfrm>
            <a:off x="1714480" y="4340423"/>
            <a:ext cx="4733718" cy="384721"/>
          </a:xfrm>
          <a:prstGeom prst="rect">
            <a:avLst/>
          </a:prstGeom>
        </p:spPr>
        <p:txBody>
          <a:bodyPr wrap="square">
            <a:spAutoFit/>
          </a:bodyPr>
          <a:lstStyle/>
          <a:p>
            <a:pPr algn="ctr"/>
            <a:r>
              <a:rPr lang="en-CA" sz="900" dirty="0" smtClean="0"/>
              <a:t>Praying hands and Bible Microsoft clip art © 2013 Microsoft Corporation. </a:t>
            </a:r>
          </a:p>
          <a:p>
            <a:pPr algn="ctr"/>
            <a:endParaRPr lang="en-CA" sz="1000" dirty="0"/>
          </a:p>
        </p:txBody>
      </p:sp>
      <p:pic>
        <p:nvPicPr>
          <p:cNvPr id="14" name="Picture 13" descr="angry-face-01s.gif"/>
          <p:cNvPicPr>
            <a:picLocks noChangeAspect="1"/>
          </p:cNvPicPr>
          <p:nvPr/>
        </p:nvPicPr>
        <p:blipFill>
          <a:blip r:embed="rId4" cstate="print"/>
          <a:stretch>
            <a:fillRect/>
          </a:stretch>
        </p:blipFill>
        <p:spPr>
          <a:xfrm>
            <a:off x="8172400" y="5949280"/>
            <a:ext cx="864096" cy="864096"/>
          </a:xfrm>
          <a:prstGeom prst="ellipse">
            <a:avLst/>
          </a:prstGeom>
        </p:spPr>
      </p:pic>
      <p:sp>
        <p:nvSpPr>
          <p:cNvPr id="12" name="TextBox 11"/>
          <p:cNvSpPr txBox="1"/>
          <p:nvPr/>
        </p:nvSpPr>
        <p:spPr>
          <a:xfrm>
            <a:off x="8172400" y="587727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5"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pic>
        <p:nvPicPr>
          <p:cNvPr id="17" name="Picture 16" descr="www.fg-a.com valentine 2-jumping-heart.gif"/>
          <p:cNvPicPr>
            <a:picLocks noChangeAspect="1"/>
          </p:cNvPicPr>
          <p:nvPr/>
        </p:nvPicPr>
        <p:blipFill>
          <a:blip r:embed="rId5" cstate="print"/>
          <a:stretch>
            <a:fillRect/>
          </a:stretch>
        </p:blipFill>
        <p:spPr>
          <a:xfrm>
            <a:off x="251520" y="3140968"/>
            <a:ext cx="1512168" cy="1764196"/>
          </a:xfrm>
          <a:prstGeom prst="rect">
            <a:avLst/>
          </a:prstGeom>
        </p:spPr>
      </p:pic>
      <p:sp>
        <p:nvSpPr>
          <p:cNvPr id="18" name="TextBox 17"/>
          <p:cNvSpPr txBox="1"/>
          <p:nvPr/>
        </p:nvSpPr>
        <p:spPr>
          <a:xfrm>
            <a:off x="6444208" y="4350296"/>
            <a:ext cx="2448272" cy="230832"/>
          </a:xfrm>
          <a:prstGeom prst="rect">
            <a:avLst/>
          </a:prstGeom>
          <a:noFill/>
        </p:spPr>
        <p:txBody>
          <a:bodyPr wrap="square" rtlCol="0">
            <a:spAutoFit/>
          </a:bodyPr>
          <a:lstStyle/>
          <a:p>
            <a:pPr algn="ctr"/>
            <a:r>
              <a:rPr lang="en-CA" sz="900" dirty="0" smtClean="0"/>
              <a:t>Jumping heart ©  www.fg-a.com</a:t>
            </a:r>
            <a:endParaRPr lang="en-CA" sz="900" dirty="0"/>
          </a:p>
        </p:txBody>
      </p:sp>
      <p:sp>
        <p:nvSpPr>
          <p:cNvPr id="16" name="TextBox 15"/>
          <p:cNvSpPr txBox="1"/>
          <p:nvPr/>
        </p:nvSpPr>
        <p:spPr>
          <a:xfrm>
            <a:off x="5715008" y="2693238"/>
            <a:ext cx="3356984" cy="1384995"/>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25. Answered prayer </a:t>
            </a:r>
          </a:p>
          <a:p>
            <a:pPr algn="ctr"/>
            <a:r>
              <a:rPr lang="en-CA" sz="2800" b="1" dirty="0" smtClean="0">
                <a:solidFill>
                  <a:srgbClr val="FF0000"/>
                </a:solidFill>
                <a:latin typeface="Calibri" pitchFamily="34" charset="0"/>
              </a:rPr>
              <a:t>in Jesus’ name.</a:t>
            </a:r>
          </a:p>
          <a:p>
            <a:pPr algn="ctr"/>
            <a:r>
              <a:rPr lang="en-CA" sz="2800" b="1" dirty="0" smtClean="0">
                <a:solidFill>
                  <a:srgbClr val="FF0000"/>
                </a:solidFill>
                <a:latin typeface="Calibri" pitchFamily="34" charset="0"/>
              </a:rPr>
              <a:t>Thank you, Lord! </a:t>
            </a:r>
            <a:endParaRPr lang="en-CA" sz="2800" b="1" dirty="0">
              <a:solidFill>
                <a:srgbClr val="FF0000"/>
              </a:solidFill>
              <a:latin typeface="Calibri" pitchFamily="34" charset="0"/>
            </a:endParaRPr>
          </a:p>
        </p:txBody>
      </p:sp>
      <p:pic>
        <p:nvPicPr>
          <p:cNvPr id="19" name="Picture 16" descr="C:\Users\Supernike\AppData\Local\Microsoft\Windows\Temporary Internet Files\Content.IE5\3EZ02TG4\MC900241089[1].wmf"/>
          <p:cNvPicPr preferRelativeResize="0">
            <a:picLocks noChangeArrowheads="1"/>
          </p:cNvPicPr>
          <p:nvPr/>
        </p:nvPicPr>
        <p:blipFill>
          <a:blip r:embed="rId6" cstate="print"/>
          <a:srcRect t="49844"/>
          <a:stretch>
            <a:fillRect/>
          </a:stretch>
        </p:blipFill>
        <p:spPr bwMode="auto">
          <a:xfrm rot="-1440000">
            <a:off x="5693368" y="1209497"/>
            <a:ext cx="3474720" cy="1280160"/>
          </a:xfrm>
          <a:prstGeom prst="rect">
            <a:avLst/>
          </a:prstGeom>
          <a:noFill/>
          <a:ln w="9525">
            <a:noFill/>
            <a:miter lim="800000"/>
            <a:headEnd/>
            <a:tailEnd/>
          </a:ln>
        </p:spPr>
      </p:pic>
      <p:sp>
        <p:nvSpPr>
          <p:cNvPr id="20" name="TextBox 4"/>
          <p:cNvSpPr txBox="1">
            <a:spLocks noChangeArrowheads="1"/>
          </p:cNvSpPr>
          <p:nvPr/>
        </p:nvSpPr>
        <p:spPr bwMode="auto">
          <a:xfrm>
            <a:off x="107504" y="44624"/>
            <a:ext cx="9036496" cy="2246769"/>
          </a:xfrm>
          <a:prstGeom prst="rect">
            <a:avLst/>
          </a:prstGeom>
          <a:noFill/>
          <a:ln w="9525">
            <a:noFill/>
            <a:miter lim="800000"/>
            <a:headEnd/>
            <a:tailEnd/>
          </a:ln>
        </p:spPr>
        <p:txBody>
          <a:bodyPr wrap="square">
            <a:spAutoFit/>
          </a:bodyPr>
          <a:lstStyle/>
          <a:p>
            <a:r>
              <a:rPr lang="en-US" sz="2800" b="1" dirty="0" smtClean="0">
                <a:solidFill>
                  <a:schemeClr val="bg1"/>
                </a:solidFill>
                <a:latin typeface="Calibri" pitchFamily="34" charset="0"/>
                <a:cs typeface="Calibri" pitchFamily="34" charset="0"/>
              </a:rPr>
              <a:t>“You did not choose me, but I chose you and appointed you that you should go and bear fruit and that your fruit </a:t>
            </a:r>
          </a:p>
          <a:p>
            <a:r>
              <a:rPr lang="en-US" sz="2800" b="1" dirty="0" smtClean="0">
                <a:solidFill>
                  <a:schemeClr val="bg1"/>
                </a:solidFill>
                <a:latin typeface="Calibri" pitchFamily="34" charset="0"/>
                <a:cs typeface="Calibri" pitchFamily="34" charset="0"/>
              </a:rPr>
              <a:t>should abide, so that whatever you ask the Father </a:t>
            </a:r>
          </a:p>
          <a:p>
            <a:r>
              <a:rPr lang="en-US" sz="2800" b="1" dirty="0" smtClean="0">
                <a:solidFill>
                  <a:schemeClr val="bg1"/>
                </a:solidFill>
                <a:latin typeface="Calibri" pitchFamily="34" charset="0"/>
                <a:cs typeface="Calibri" pitchFamily="34" charset="0"/>
              </a:rPr>
              <a:t>in my name, he may give it to you” </a:t>
            </a:r>
          </a:p>
          <a:p>
            <a:r>
              <a:rPr lang="en-US" sz="2800" b="1" dirty="0" smtClean="0">
                <a:solidFill>
                  <a:schemeClr val="bg1"/>
                </a:solidFill>
                <a:latin typeface="Calibri" pitchFamily="34" charset="0"/>
                <a:cs typeface="Calibri" pitchFamily="34" charset="0"/>
              </a:rPr>
              <a:t>John 15:16</a:t>
            </a:r>
          </a:p>
        </p:txBody>
      </p:sp>
      <p:sp>
        <p:nvSpPr>
          <p:cNvPr id="21" name="TextBox 20"/>
          <p:cNvSpPr txBox="1"/>
          <p:nvPr/>
        </p:nvSpPr>
        <p:spPr>
          <a:xfrm>
            <a:off x="179512" y="4495760"/>
            <a:ext cx="8856984" cy="2246769"/>
          </a:xfrm>
          <a:prstGeom prst="rect">
            <a:avLst/>
          </a:prstGeom>
          <a:noFill/>
        </p:spPr>
        <p:txBody>
          <a:bodyPr wrap="square" rtlCol="0">
            <a:spAutoFit/>
          </a:bodyPr>
          <a:lstStyle/>
          <a:p>
            <a:r>
              <a:rPr lang="en-US" sz="2800" b="1" dirty="0" smtClean="0">
                <a:solidFill>
                  <a:schemeClr val="bg1"/>
                </a:solidFill>
                <a:latin typeface="Calibri" pitchFamily="34" charset="0"/>
                <a:cs typeface="Calibri" pitchFamily="34" charset="0"/>
              </a:rPr>
              <a:t>                  “Truly, truly, I say to you, whatever you ask of</a:t>
            </a:r>
          </a:p>
          <a:p>
            <a:r>
              <a:rPr lang="en-US" sz="2800" b="1" dirty="0" smtClean="0">
                <a:solidFill>
                  <a:schemeClr val="bg1"/>
                </a:solidFill>
                <a:latin typeface="Calibri" pitchFamily="34" charset="0"/>
                <a:cs typeface="Calibri" pitchFamily="34" charset="0"/>
              </a:rPr>
              <a:t>               the Father in my name, he will give it to you.  </a:t>
            </a:r>
          </a:p>
          <a:p>
            <a:r>
              <a:rPr lang="en-US" sz="2800" b="1" dirty="0" smtClean="0">
                <a:solidFill>
                  <a:schemeClr val="bg1"/>
                </a:solidFill>
                <a:latin typeface="Calibri" pitchFamily="34" charset="0"/>
                <a:cs typeface="Calibri" pitchFamily="34" charset="0"/>
              </a:rPr>
              <a:t>         Until now you have asked nothing in my name.</a:t>
            </a:r>
          </a:p>
          <a:p>
            <a:r>
              <a:rPr lang="en-US" sz="2800" b="1" dirty="0" smtClean="0">
                <a:solidFill>
                  <a:schemeClr val="bg1"/>
                </a:solidFill>
                <a:latin typeface="Calibri" pitchFamily="34" charset="0"/>
                <a:cs typeface="Calibri" pitchFamily="34" charset="0"/>
              </a:rPr>
              <a:t>   Ask, and you will receive, that your joy may be full” </a:t>
            </a:r>
          </a:p>
          <a:p>
            <a:r>
              <a:rPr lang="en-US" sz="2800" b="1" dirty="0" smtClean="0">
                <a:solidFill>
                  <a:schemeClr val="bg1"/>
                </a:solidFill>
                <a:latin typeface="Calibri" pitchFamily="34" charset="0"/>
                <a:cs typeface="Calibri" pitchFamily="34" charset="0"/>
              </a:rPr>
              <a:t>John 16:23-24</a:t>
            </a:r>
            <a:endParaRPr lang="en-CA" sz="28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93187" name="Picture 10" descr="C:\Users\Supernike\AppData\Local\Microsoft\Windows\Temporary Internet Files\Content.IE5\OG78RA2R\MC900048046[1].wmf"/>
          <p:cNvPicPr>
            <a:picLocks noChangeAspect="1" noChangeArrowheads="1"/>
          </p:cNvPicPr>
          <p:nvPr/>
        </p:nvPicPr>
        <p:blipFill>
          <a:blip r:embed="rId2" cstate="print"/>
          <a:srcRect/>
          <a:stretch>
            <a:fillRect/>
          </a:stretch>
        </p:blipFill>
        <p:spPr bwMode="auto">
          <a:xfrm flipH="1">
            <a:off x="231130" y="2780928"/>
            <a:ext cx="1532558" cy="2401215"/>
          </a:xfrm>
          <a:prstGeom prst="rect">
            <a:avLst/>
          </a:prstGeom>
          <a:noFill/>
          <a:ln w="9525">
            <a:noFill/>
            <a:miter lim="800000"/>
            <a:headEnd/>
            <a:tailEnd/>
          </a:ln>
        </p:spPr>
      </p:pic>
      <p:pic>
        <p:nvPicPr>
          <p:cNvPr id="93188" name="Picture 3" descr="C:\Users\Supernike\AppData\Local\Microsoft\Windows\Temporary Internet Files\Content.IE5\Q82F3AOF\MC900361874[1].wmf"/>
          <p:cNvPicPr>
            <a:picLocks noChangeAspect="1" noChangeArrowheads="1"/>
          </p:cNvPicPr>
          <p:nvPr/>
        </p:nvPicPr>
        <p:blipFill>
          <a:blip r:embed="rId3" cstate="print"/>
          <a:srcRect/>
          <a:stretch>
            <a:fillRect/>
          </a:stretch>
        </p:blipFill>
        <p:spPr bwMode="auto">
          <a:xfrm>
            <a:off x="2339752" y="2193404"/>
            <a:ext cx="3171825" cy="2171700"/>
          </a:xfrm>
          <a:prstGeom prst="rect">
            <a:avLst/>
          </a:prstGeom>
          <a:noFill/>
          <a:ln w="9525">
            <a:noFill/>
            <a:miter lim="800000"/>
            <a:headEnd/>
            <a:tailEnd/>
          </a:ln>
        </p:spPr>
      </p:pic>
      <p:sp>
        <p:nvSpPr>
          <p:cNvPr id="6" name="Rectangle 5"/>
          <p:cNvSpPr/>
          <p:nvPr/>
        </p:nvSpPr>
        <p:spPr>
          <a:xfrm>
            <a:off x="1714480" y="4340423"/>
            <a:ext cx="4733718" cy="384721"/>
          </a:xfrm>
          <a:prstGeom prst="rect">
            <a:avLst/>
          </a:prstGeom>
        </p:spPr>
        <p:txBody>
          <a:bodyPr wrap="square">
            <a:spAutoFit/>
          </a:bodyPr>
          <a:lstStyle/>
          <a:p>
            <a:pPr algn="ctr"/>
            <a:r>
              <a:rPr lang="en-CA" sz="900" dirty="0" smtClean="0"/>
              <a:t>Praying hands and Bible Microsoft clip art © 2013 Microsoft Corporation. </a:t>
            </a:r>
          </a:p>
          <a:p>
            <a:pPr algn="ctr"/>
            <a:endParaRPr lang="en-CA" sz="1000" dirty="0"/>
          </a:p>
        </p:txBody>
      </p:sp>
      <p:pic>
        <p:nvPicPr>
          <p:cNvPr id="14" name="Picture 13" descr="angry-face-01s.gif"/>
          <p:cNvPicPr>
            <a:picLocks noChangeAspect="1"/>
          </p:cNvPicPr>
          <p:nvPr/>
        </p:nvPicPr>
        <p:blipFill>
          <a:blip r:embed="rId4" cstate="print"/>
          <a:stretch>
            <a:fillRect/>
          </a:stretch>
        </p:blipFill>
        <p:spPr>
          <a:xfrm>
            <a:off x="8172400" y="5949280"/>
            <a:ext cx="864096" cy="864096"/>
          </a:xfrm>
          <a:prstGeom prst="ellipse">
            <a:avLst/>
          </a:prstGeom>
        </p:spPr>
      </p:pic>
      <p:sp>
        <p:nvSpPr>
          <p:cNvPr id="12" name="TextBox 11"/>
          <p:cNvSpPr txBox="1"/>
          <p:nvPr/>
        </p:nvSpPr>
        <p:spPr>
          <a:xfrm>
            <a:off x="8172400" y="587727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5"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pic>
        <p:nvPicPr>
          <p:cNvPr id="17" name="Picture 16" descr="www.fg-a.com valentine 2-jumping-heart.gif"/>
          <p:cNvPicPr>
            <a:picLocks noChangeAspect="1"/>
          </p:cNvPicPr>
          <p:nvPr/>
        </p:nvPicPr>
        <p:blipFill>
          <a:blip r:embed="rId5" cstate="print"/>
          <a:stretch>
            <a:fillRect/>
          </a:stretch>
        </p:blipFill>
        <p:spPr>
          <a:xfrm>
            <a:off x="251520" y="3140968"/>
            <a:ext cx="1512168" cy="1764196"/>
          </a:xfrm>
          <a:prstGeom prst="rect">
            <a:avLst/>
          </a:prstGeom>
        </p:spPr>
      </p:pic>
      <p:sp>
        <p:nvSpPr>
          <p:cNvPr id="18" name="TextBox 17"/>
          <p:cNvSpPr txBox="1"/>
          <p:nvPr/>
        </p:nvSpPr>
        <p:spPr>
          <a:xfrm>
            <a:off x="6444208" y="4350296"/>
            <a:ext cx="2448272" cy="230832"/>
          </a:xfrm>
          <a:prstGeom prst="rect">
            <a:avLst/>
          </a:prstGeom>
          <a:noFill/>
        </p:spPr>
        <p:txBody>
          <a:bodyPr wrap="square" rtlCol="0">
            <a:spAutoFit/>
          </a:bodyPr>
          <a:lstStyle/>
          <a:p>
            <a:pPr algn="ctr"/>
            <a:r>
              <a:rPr lang="en-CA" sz="900" dirty="0" smtClean="0"/>
              <a:t>Jumping heart ©  www.fg-a.com</a:t>
            </a:r>
            <a:endParaRPr lang="en-CA" sz="900" dirty="0"/>
          </a:p>
        </p:txBody>
      </p:sp>
      <p:sp>
        <p:nvSpPr>
          <p:cNvPr id="16" name="TextBox 15"/>
          <p:cNvSpPr txBox="1"/>
          <p:nvPr/>
        </p:nvSpPr>
        <p:spPr>
          <a:xfrm>
            <a:off x="5715008" y="2693238"/>
            <a:ext cx="3356984" cy="1384995"/>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25. Answered prayer </a:t>
            </a:r>
          </a:p>
          <a:p>
            <a:pPr algn="ctr"/>
            <a:r>
              <a:rPr lang="en-CA" sz="2800" b="1" dirty="0" smtClean="0">
                <a:solidFill>
                  <a:srgbClr val="FF0000"/>
                </a:solidFill>
                <a:latin typeface="Calibri" pitchFamily="34" charset="0"/>
              </a:rPr>
              <a:t>in Jesus’ name.</a:t>
            </a:r>
          </a:p>
          <a:p>
            <a:pPr algn="ctr"/>
            <a:r>
              <a:rPr lang="en-CA" sz="2800" b="1" dirty="0" smtClean="0">
                <a:solidFill>
                  <a:srgbClr val="FF0000"/>
                </a:solidFill>
                <a:latin typeface="Calibri" pitchFamily="34" charset="0"/>
              </a:rPr>
              <a:t>Thank you, Lord! </a:t>
            </a:r>
            <a:endParaRPr lang="en-CA" sz="2800" b="1" dirty="0">
              <a:solidFill>
                <a:srgbClr val="FF0000"/>
              </a:solidFill>
              <a:latin typeface="Calibri" pitchFamily="34" charset="0"/>
            </a:endParaRPr>
          </a:p>
        </p:txBody>
      </p:sp>
      <p:pic>
        <p:nvPicPr>
          <p:cNvPr id="19" name="Picture 16" descr="C:\Users\Supernike\AppData\Local\Microsoft\Windows\Temporary Internet Files\Content.IE5\3EZ02TG4\MC900241089[1].wmf"/>
          <p:cNvPicPr preferRelativeResize="0">
            <a:picLocks noChangeArrowheads="1"/>
          </p:cNvPicPr>
          <p:nvPr/>
        </p:nvPicPr>
        <p:blipFill>
          <a:blip r:embed="rId6" cstate="print"/>
          <a:srcRect t="49844"/>
          <a:stretch>
            <a:fillRect/>
          </a:stretch>
        </p:blipFill>
        <p:spPr bwMode="auto">
          <a:xfrm rot="-1440000">
            <a:off x="5693368" y="1209497"/>
            <a:ext cx="3474720" cy="1280160"/>
          </a:xfrm>
          <a:prstGeom prst="rect">
            <a:avLst/>
          </a:prstGeom>
          <a:noFill/>
          <a:ln w="9525">
            <a:noFill/>
            <a:miter lim="800000"/>
            <a:headEnd/>
            <a:tailEnd/>
          </a:ln>
        </p:spPr>
      </p:pic>
      <p:sp>
        <p:nvSpPr>
          <p:cNvPr id="20" name="TextBox 4"/>
          <p:cNvSpPr txBox="1">
            <a:spLocks noChangeArrowheads="1"/>
          </p:cNvSpPr>
          <p:nvPr/>
        </p:nvSpPr>
        <p:spPr bwMode="auto">
          <a:xfrm>
            <a:off x="107504" y="44624"/>
            <a:ext cx="8460432" cy="2677656"/>
          </a:xfrm>
          <a:prstGeom prst="rect">
            <a:avLst/>
          </a:prstGeom>
          <a:noFill/>
          <a:ln w="9525">
            <a:noFill/>
            <a:miter lim="800000"/>
            <a:headEnd/>
            <a:tailEnd/>
          </a:ln>
        </p:spPr>
        <p:txBody>
          <a:bodyPr wrap="square">
            <a:spAutoFit/>
          </a:bodyPr>
          <a:lstStyle/>
          <a:p>
            <a:r>
              <a:rPr lang="en-US" sz="2800" b="1" dirty="0" smtClean="0">
                <a:solidFill>
                  <a:schemeClr val="bg1"/>
                </a:solidFill>
                <a:latin typeface="Calibri" pitchFamily="34" charset="0"/>
                <a:cs typeface="Calibri" pitchFamily="34" charset="0"/>
              </a:rPr>
              <a:t>“In that day you will ask in my name, and I do not say </a:t>
            </a:r>
          </a:p>
          <a:p>
            <a:r>
              <a:rPr lang="en-US" sz="2800" b="1" dirty="0" smtClean="0">
                <a:solidFill>
                  <a:schemeClr val="bg1"/>
                </a:solidFill>
                <a:latin typeface="Calibri" pitchFamily="34" charset="0"/>
                <a:cs typeface="Calibri" pitchFamily="34" charset="0"/>
              </a:rPr>
              <a:t>to you that I will ask the Father on your behalf;</a:t>
            </a:r>
          </a:p>
          <a:p>
            <a:r>
              <a:rPr lang="en-US" sz="2800" b="1" dirty="0" smtClean="0">
                <a:solidFill>
                  <a:schemeClr val="bg1"/>
                </a:solidFill>
                <a:latin typeface="Calibri" pitchFamily="34" charset="0"/>
                <a:cs typeface="Calibri" pitchFamily="34" charset="0"/>
              </a:rPr>
              <a:t>for the Father himself loves you, because you </a:t>
            </a:r>
          </a:p>
          <a:p>
            <a:r>
              <a:rPr lang="en-US" sz="2800" b="1" dirty="0" smtClean="0">
                <a:solidFill>
                  <a:schemeClr val="bg1"/>
                </a:solidFill>
                <a:latin typeface="Calibri" pitchFamily="34" charset="0"/>
                <a:cs typeface="Calibri" pitchFamily="34" charset="0"/>
              </a:rPr>
              <a:t>have loved me and have believed </a:t>
            </a:r>
          </a:p>
          <a:p>
            <a:r>
              <a:rPr lang="en-US" sz="2800" b="1" dirty="0" smtClean="0">
                <a:solidFill>
                  <a:schemeClr val="bg1"/>
                </a:solidFill>
                <a:latin typeface="Calibri" pitchFamily="34" charset="0"/>
                <a:cs typeface="Calibri" pitchFamily="34" charset="0"/>
              </a:rPr>
              <a:t>that I came from God”</a:t>
            </a:r>
          </a:p>
          <a:p>
            <a:r>
              <a:rPr lang="en-US" sz="2800" b="1" dirty="0" smtClean="0">
                <a:solidFill>
                  <a:schemeClr val="bg1"/>
                </a:solidFill>
                <a:latin typeface="Calibri" pitchFamily="34" charset="0"/>
                <a:cs typeface="Calibri" pitchFamily="34" charset="0"/>
              </a:rPr>
              <a:t>John 16:26-27</a:t>
            </a:r>
          </a:p>
        </p:txBody>
      </p:sp>
      <p:sp>
        <p:nvSpPr>
          <p:cNvPr id="22" name="TextBox 4"/>
          <p:cNvSpPr txBox="1">
            <a:spLocks noChangeArrowheads="1"/>
          </p:cNvSpPr>
          <p:nvPr/>
        </p:nvSpPr>
        <p:spPr bwMode="auto">
          <a:xfrm>
            <a:off x="251520" y="4493438"/>
            <a:ext cx="9073008" cy="2246769"/>
          </a:xfrm>
          <a:prstGeom prst="rect">
            <a:avLst/>
          </a:prstGeom>
          <a:noFill/>
          <a:ln w="9525">
            <a:noFill/>
            <a:miter lim="800000"/>
            <a:headEnd/>
            <a:tailEnd/>
          </a:ln>
        </p:spPr>
        <p:txBody>
          <a:bodyPr wrap="square">
            <a:spAutoFit/>
          </a:bodyPr>
          <a:lstStyle/>
          <a:p>
            <a:r>
              <a:rPr lang="en-CA" sz="2800" b="1" dirty="0" smtClean="0">
                <a:latin typeface="Calibri" pitchFamily="34" charset="0"/>
              </a:rPr>
              <a:t>                       In John 14-16, when we pray in </a:t>
            </a:r>
            <a:r>
              <a:rPr lang="en-CA" sz="2800" b="1" dirty="0">
                <a:latin typeface="Calibri" pitchFamily="34" charset="0"/>
              </a:rPr>
              <a:t>Jesus’ </a:t>
            </a:r>
            <a:r>
              <a:rPr lang="en-CA" sz="2800" b="1" dirty="0" smtClean="0">
                <a:latin typeface="Calibri" pitchFamily="34" charset="0"/>
              </a:rPr>
              <a:t>name, </a:t>
            </a:r>
          </a:p>
          <a:p>
            <a:r>
              <a:rPr lang="en-CA" sz="2800" b="1" dirty="0" smtClean="0">
                <a:latin typeface="Calibri" pitchFamily="34" charset="0"/>
              </a:rPr>
              <a:t>                 we depend </a:t>
            </a:r>
            <a:r>
              <a:rPr lang="en-CA" sz="2800" b="1" dirty="0">
                <a:latin typeface="Calibri" pitchFamily="34" charset="0"/>
              </a:rPr>
              <a:t>on </a:t>
            </a:r>
            <a:r>
              <a:rPr lang="en-CA" sz="2800" b="1" dirty="0" smtClean="0">
                <a:latin typeface="Calibri" pitchFamily="34" charset="0"/>
              </a:rPr>
              <a:t>Christ’s death for access to God, </a:t>
            </a:r>
          </a:p>
          <a:p>
            <a:r>
              <a:rPr lang="en-CA" sz="2800" b="1" dirty="0" smtClean="0">
                <a:latin typeface="Calibri" pitchFamily="34" charset="0"/>
              </a:rPr>
              <a:t>           and we ask what Jesus would ask as we abide in Him</a:t>
            </a:r>
          </a:p>
          <a:p>
            <a:r>
              <a:rPr lang="en-CA" sz="2800" b="1" dirty="0" smtClean="0">
                <a:latin typeface="Calibri" pitchFamily="34" charset="0"/>
              </a:rPr>
              <a:t>      and God’s promises in his Word, that we may </a:t>
            </a:r>
          </a:p>
          <a:p>
            <a:r>
              <a:rPr lang="en-CA" sz="2800" b="1" smtClean="0">
                <a:latin typeface="Calibri" pitchFamily="34" charset="0"/>
              </a:rPr>
              <a:t> bear </a:t>
            </a:r>
            <a:r>
              <a:rPr lang="en-CA" sz="2800" b="1" dirty="0" smtClean="0">
                <a:latin typeface="Calibri" pitchFamily="34" charset="0"/>
              </a:rPr>
              <a:t>much fruit to the Father’s glory.</a:t>
            </a:r>
            <a:endParaRPr lang="en-CA" sz="2800" b="1" dirty="0">
              <a:latin typeface="Calibri" pitchFamily="34" charset="0"/>
            </a:endParaRP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13" name="32-Point Star 12"/>
          <p:cNvSpPr/>
          <p:nvPr/>
        </p:nvSpPr>
        <p:spPr>
          <a:xfrm>
            <a:off x="3744416" y="44624"/>
            <a:ext cx="5436096" cy="4896544"/>
          </a:xfrm>
          <a:prstGeom prst="star32">
            <a:avLst>
              <a:gd name="adj" fmla="val 28342"/>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Picture 8" descr="thron1.jpg"/>
          <p:cNvPicPr>
            <a:picLocks noChangeAspect="1"/>
          </p:cNvPicPr>
          <p:nvPr/>
        </p:nvPicPr>
        <p:blipFill>
          <a:blip r:embed="rId2" cstate="print"/>
          <a:srcRect l="6140" r="4401"/>
          <a:stretch>
            <a:fillRect/>
          </a:stretch>
        </p:blipFill>
        <p:spPr>
          <a:xfrm>
            <a:off x="4572000" y="908720"/>
            <a:ext cx="3840480" cy="3334247"/>
          </a:xfrm>
          <a:prstGeom prst="ellipse">
            <a:avLst/>
          </a:prstGeom>
        </p:spPr>
      </p:pic>
      <p:pic>
        <p:nvPicPr>
          <p:cNvPr id="4" name="Picture 10" descr="C:\Users\Supernike\AppData\Local\Microsoft\Windows\Temporary Internet Files\Content.IE5\OG78RA2R\MC900048046[1].wmf"/>
          <p:cNvPicPr>
            <a:picLocks noChangeAspect="1" noChangeArrowheads="1"/>
          </p:cNvPicPr>
          <p:nvPr/>
        </p:nvPicPr>
        <p:blipFill>
          <a:blip r:embed="rId3" cstate="print"/>
          <a:srcRect/>
          <a:stretch>
            <a:fillRect/>
          </a:stretch>
        </p:blipFill>
        <p:spPr bwMode="auto">
          <a:xfrm flipH="1">
            <a:off x="4427984" y="4365104"/>
            <a:ext cx="1512168" cy="2369267"/>
          </a:xfrm>
          <a:prstGeom prst="rect">
            <a:avLst/>
          </a:prstGeom>
          <a:noFill/>
          <a:ln w="9525">
            <a:noFill/>
            <a:miter lim="800000"/>
            <a:headEnd/>
            <a:tailEnd/>
          </a:ln>
        </p:spPr>
      </p:pic>
      <p:pic>
        <p:nvPicPr>
          <p:cNvPr id="5" name="Picture 10" descr="C:\Users\Supernike\AppData\Local\Microsoft\Windows\Temporary Internet Files\Content.IE5\OG78RA2R\MC900048046[1].wmf"/>
          <p:cNvPicPr>
            <a:picLocks noChangeAspect="1" noChangeArrowheads="1"/>
          </p:cNvPicPr>
          <p:nvPr/>
        </p:nvPicPr>
        <p:blipFill>
          <a:blip r:embed="rId3" cstate="print"/>
          <a:srcRect/>
          <a:stretch>
            <a:fillRect/>
          </a:stretch>
        </p:blipFill>
        <p:spPr bwMode="auto">
          <a:xfrm>
            <a:off x="7092280" y="4365104"/>
            <a:ext cx="1512168" cy="2369267"/>
          </a:xfrm>
          <a:prstGeom prst="rect">
            <a:avLst/>
          </a:prstGeom>
          <a:noFill/>
          <a:ln w="9525">
            <a:noFill/>
            <a:miter lim="800000"/>
            <a:headEnd/>
            <a:tailEnd/>
          </a:ln>
        </p:spPr>
      </p:pic>
      <p:sp>
        <p:nvSpPr>
          <p:cNvPr id="8" name="TextBox 7"/>
          <p:cNvSpPr txBox="1"/>
          <p:nvPr/>
        </p:nvSpPr>
        <p:spPr>
          <a:xfrm>
            <a:off x="1224136" y="6525344"/>
            <a:ext cx="4139952" cy="230832"/>
          </a:xfrm>
          <a:prstGeom prst="rect">
            <a:avLst/>
          </a:prstGeom>
          <a:noFill/>
        </p:spPr>
        <p:txBody>
          <a:bodyPr wrap="square" rtlCol="0">
            <a:spAutoFit/>
          </a:bodyPr>
          <a:lstStyle/>
          <a:p>
            <a:pPr algn="ctr"/>
            <a:r>
              <a:rPr lang="en-CA" sz="900" dirty="0" smtClean="0">
                <a:solidFill>
                  <a:srgbClr val="00FFFF"/>
                </a:solidFill>
              </a:rPr>
              <a:t>Hands  Microsoft clip art © 2013 Microsoft Corporation. </a:t>
            </a:r>
            <a:endParaRPr lang="en-CA" sz="900" dirty="0">
              <a:solidFill>
                <a:srgbClr val="00FFFF"/>
              </a:solidFill>
            </a:endParaRPr>
          </a:p>
        </p:txBody>
      </p:sp>
      <p:sp>
        <p:nvSpPr>
          <p:cNvPr id="10" name="TextBox 9"/>
          <p:cNvSpPr txBox="1"/>
          <p:nvPr/>
        </p:nvSpPr>
        <p:spPr>
          <a:xfrm>
            <a:off x="179512" y="1124744"/>
            <a:ext cx="3744416" cy="5262979"/>
          </a:xfrm>
          <a:prstGeom prst="rect">
            <a:avLst/>
          </a:prstGeom>
          <a:noFill/>
        </p:spPr>
        <p:txBody>
          <a:bodyPr wrap="square" rtlCol="0">
            <a:spAutoFit/>
          </a:bodyPr>
          <a:lstStyle/>
          <a:p>
            <a:pPr algn="ctr"/>
            <a:r>
              <a:rPr lang="en-CA" sz="2800" b="1" dirty="0" smtClean="0">
                <a:solidFill>
                  <a:srgbClr val="FFFFFF"/>
                </a:solidFill>
                <a:latin typeface="Calibri" pitchFamily="34" charset="0"/>
              </a:rPr>
              <a:t>“For because he himself has suffered when tempted, he is able </a:t>
            </a:r>
          </a:p>
          <a:p>
            <a:pPr algn="ctr"/>
            <a:r>
              <a:rPr lang="en-CA" sz="2800" b="1" dirty="0" smtClean="0">
                <a:solidFill>
                  <a:srgbClr val="FFFFFF"/>
                </a:solidFill>
                <a:latin typeface="Calibri" pitchFamily="34" charset="0"/>
              </a:rPr>
              <a:t>to help those who are being tempted. . . . </a:t>
            </a:r>
          </a:p>
          <a:p>
            <a:pPr algn="ctr"/>
            <a:r>
              <a:rPr lang="en-CA" sz="2800" b="1" dirty="0" smtClean="0">
                <a:solidFill>
                  <a:srgbClr val="FFFFFF"/>
                </a:solidFill>
                <a:latin typeface="Calibri" pitchFamily="34" charset="0"/>
              </a:rPr>
              <a:t>Let us then with confidence draw near to the throne of grace, that we may receive mercy and find grace to</a:t>
            </a:r>
          </a:p>
          <a:p>
            <a:pPr algn="ctr"/>
            <a:r>
              <a:rPr lang="en-CA" sz="2800" b="1" dirty="0" smtClean="0">
                <a:solidFill>
                  <a:srgbClr val="FFFFFF"/>
                </a:solidFill>
                <a:latin typeface="Calibri" pitchFamily="34" charset="0"/>
              </a:rPr>
              <a:t>     help in time of need” </a:t>
            </a:r>
          </a:p>
          <a:p>
            <a:pPr algn="ctr"/>
            <a:r>
              <a:rPr lang="en-CA" sz="2800" b="1" dirty="0" smtClean="0">
                <a:solidFill>
                  <a:srgbClr val="FFFFFF"/>
                </a:solidFill>
                <a:latin typeface="Calibri" pitchFamily="34" charset="0"/>
              </a:rPr>
              <a:t>         Heb 2:18; 4:16</a:t>
            </a:r>
          </a:p>
        </p:txBody>
      </p:sp>
      <p:sp>
        <p:nvSpPr>
          <p:cNvPr id="11" name="Rectangle 10"/>
          <p:cNvSpPr/>
          <p:nvPr/>
        </p:nvSpPr>
        <p:spPr>
          <a:xfrm>
            <a:off x="6324600" y="2276872"/>
            <a:ext cx="393192" cy="914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Rectangle 13"/>
          <p:cNvSpPr/>
          <p:nvPr/>
        </p:nvSpPr>
        <p:spPr>
          <a:xfrm>
            <a:off x="6477000" y="2179712"/>
            <a:ext cx="91440" cy="457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Arc 18"/>
          <p:cNvSpPr/>
          <p:nvPr/>
        </p:nvSpPr>
        <p:spPr>
          <a:xfrm rot="5400000" flipV="1">
            <a:off x="5288168" y="3632867"/>
            <a:ext cx="3688477" cy="1088364"/>
          </a:xfrm>
          <a:prstGeom prst="arc">
            <a:avLst/>
          </a:prstGeom>
          <a:ln w="57150">
            <a:solidFill>
              <a:srgbClr val="00B0F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20" name="Arc 19"/>
          <p:cNvSpPr/>
          <p:nvPr/>
        </p:nvSpPr>
        <p:spPr>
          <a:xfrm rot="5400000" flipV="1">
            <a:off x="5423939" y="3288897"/>
            <a:ext cx="3688477" cy="1088364"/>
          </a:xfrm>
          <a:prstGeom prst="arc">
            <a:avLst/>
          </a:prstGeom>
          <a:ln w="57150">
            <a:solidFill>
              <a:srgbClr val="00B0F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21" name="Arc 20"/>
          <p:cNvSpPr/>
          <p:nvPr/>
        </p:nvSpPr>
        <p:spPr>
          <a:xfrm rot="16200000" flipH="1" flipV="1">
            <a:off x="4064032" y="3648937"/>
            <a:ext cx="3688477" cy="1088364"/>
          </a:xfrm>
          <a:prstGeom prst="arc">
            <a:avLst/>
          </a:prstGeom>
          <a:ln w="57150">
            <a:solidFill>
              <a:srgbClr val="00B0F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22" name="Arc 21"/>
          <p:cNvSpPr/>
          <p:nvPr/>
        </p:nvSpPr>
        <p:spPr>
          <a:xfrm rot="16200000" flipH="1" flipV="1">
            <a:off x="3920016" y="3288897"/>
            <a:ext cx="3688477" cy="1088364"/>
          </a:xfrm>
          <a:prstGeom prst="arc">
            <a:avLst/>
          </a:prstGeom>
          <a:ln w="57150">
            <a:solidFill>
              <a:srgbClr val="00B0F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pic>
        <p:nvPicPr>
          <p:cNvPr id="18" name="Picture 17" descr="angry-face-01s.gif"/>
          <p:cNvPicPr>
            <a:picLocks noChangeAspect="1"/>
          </p:cNvPicPr>
          <p:nvPr/>
        </p:nvPicPr>
        <p:blipFill>
          <a:blip r:embed="rId4" cstate="print"/>
          <a:stretch>
            <a:fillRect/>
          </a:stretch>
        </p:blipFill>
        <p:spPr>
          <a:xfrm>
            <a:off x="35496" y="5949280"/>
            <a:ext cx="864096" cy="864096"/>
          </a:xfrm>
          <a:prstGeom prst="ellipse">
            <a:avLst/>
          </a:prstGeom>
        </p:spPr>
      </p:pic>
      <p:sp>
        <p:nvSpPr>
          <p:cNvPr id="23" name="TextBox 22"/>
          <p:cNvSpPr txBox="1"/>
          <p:nvPr/>
        </p:nvSpPr>
        <p:spPr>
          <a:xfrm>
            <a:off x="35496" y="590921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4" name="TextBox 8"/>
          <p:cNvSpPr txBox="1">
            <a:spLocks noChangeArrowheads="1"/>
          </p:cNvSpPr>
          <p:nvPr/>
        </p:nvSpPr>
        <p:spPr bwMode="auto">
          <a:xfrm>
            <a:off x="-365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pic>
        <p:nvPicPr>
          <p:cNvPr id="26" name="Picture 25" descr="www.fg-a.com valentine 2-jumping-heart.gif"/>
          <p:cNvPicPr>
            <a:picLocks noChangeAspect="1"/>
          </p:cNvPicPr>
          <p:nvPr/>
        </p:nvPicPr>
        <p:blipFill>
          <a:blip r:embed="rId5" cstate="print"/>
          <a:stretch>
            <a:fillRect/>
          </a:stretch>
        </p:blipFill>
        <p:spPr>
          <a:xfrm>
            <a:off x="5724128" y="4941168"/>
            <a:ext cx="1512168" cy="1764196"/>
          </a:xfrm>
          <a:prstGeom prst="rect">
            <a:avLst/>
          </a:prstGeom>
        </p:spPr>
      </p:pic>
      <p:sp>
        <p:nvSpPr>
          <p:cNvPr id="27" name="TextBox 26"/>
          <p:cNvSpPr txBox="1"/>
          <p:nvPr/>
        </p:nvSpPr>
        <p:spPr>
          <a:xfrm>
            <a:off x="1979712" y="6366520"/>
            <a:ext cx="2448272" cy="230832"/>
          </a:xfrm>
          <a:prstGeom prst="rect">
            <a:avLst/>
          </a:prstGeom>
          <a:noFill/>
        </p:spPr>
        <p:txBody>
          <a:bodyPr wrap="square" rtlCol="0">
            <a:spAutoFit/>
          </a:bodyPr>
          <a:lstStyle/>
          <a:p>
            <a:pPr algn="ctr"/>
            <a:r>
              <a:rPr lang="en-CA" sz="900" dirty="0" smtClean="0">
                <a:solidFill>
                  <a:srgbClr val="00FFFF"/>
                </a:solidFill>
              </a:rPr>
              <a:t>Jumping heart ©  www.fg-a.com</a:t>
            </a:r>
            <a:endParaRPr lang="en-CA" sz="900" dirty="0">
              <a:solidFill>
                <a:srgbClr val="00FFFF"/>
              </a:solidFill>
            </a:endParaRPr>
          </a:p>
        </p:txBody>
      </p:sp>
      <p:sp>
        <p:nvSpPr>
          <p:cNvPr id="25" name="TextBox 8"/>
          <p:cNvSpPr txBox="1">
            <a:spLocks noChangeArrowheads="1"/>
          </p:cNvSpPr>
          <p:nvPr/>
        </p:nvSpPr>
        <p:spPr bwMode="auto">
          <a:xfrm>
            <a:off x="5148064" y="3429000"/>
            <a:ext cx="2736305" cy="307777"/>
          </a:xfrm>
          <a:prstGeom prst="rect">
            <a:avLst/>
          </a:prstGeom>
          <a:noFill/>
          <a:ln w="9525">
            <a:noFill/>
            <a:miter lim="800000"/>
            <a:headEnd/>
            <a:tailEnd/>
          </a:ln>
        </p:spPr>
        <p:txBody>
          <a:bodyPr wrap="square">
            <a:spAutoFit/>
          </a:bodyPr>
          <a:lstStyle/>
          <a:p>
            <a:pPr algn="ctr">
              <a:defRPr/>
            </a:pPr>
            <a:r>
              <a:rPr lang="en-CA" altLang="ko-KR" sz="1400" dirty="0" smtClean="0">
                <a:solidFill>
                  <a:srgbClr val="00B0F0"/>
                </a:solidFill>
              </a:rPr>
              <a:t>©</a:t>
            </a:r>
            <a:r>
              <a:rPr lang="en-CA" altLang="ko-KR" sz="1000" dirty="0" smtClean="0">
                <a:solidFill>
                  <a:srgbClr val="00B0F0"/>
                </a:solidFill>
              </a:rPr>
              <a:t> </a:t>
            </a:r>
            <a:r>
              <a:rPr lang="en-CA" sz="1000" dirty="0" smtClean="0">
                <a:solidFill>
                  <a:srgbClr val="00B0F0"/>
                </a:solidFill>
              </a:rPr>
              <a:t>GospelGifs.com  used with permission</a:t>
            </a:r>
            <a:endParaRPr lang="en-CA" sz="1000" dirty="0">
              <a:solidFill>
                <a:srgbClr val="00B0F0"/>
              </a:solidFill>
            </a:endParaRPr>
          </a:p>
        </p:txBody>
      </p:sp>
      <p:sp>
        <p:nvSpPr>
          <p:cNvPr id="28" name="TextBox 27"/>
          <p:cNvSpPr txBox="1"/>
          <p:nvPr/>
        </p:nvSpPr>
        <p:spPr>
          <a:xfrm>
            <a:off x="4572000" y="6381328"/>
            <a:ext cx="3888432" cy="523220"/>
          </a:xfrm>
          <a:prstGeom prst="rect">
            <a:avLst/>
          </a:prstGeom>
          <a:noFill/>
        </p:spPr>
        <p:txBody>
          <a:bodyPr wrap="square" rtlCol="0">
            <a:spAutoFit/>
          </a:bodyPr>
          <a:lstStyle/>
          <a:p>
            <a:pPr algn="ctr"/>
            <a:r>
              <a:rPr lang="en-CA" sz="2800" b="1" dirty="0" smtClean="0">
                <a:latin typeface="Calibri" pitchFamily="34" charset="0"/>
                <a:cs typeface="Calibri" pitchFamily="34" charset="0"/>
              </a:rPr>
              <a:t>Thank you, Lord!</a:t>
            </a:r>
            <a:endParaRPr lang="en-CA" sz="2800" b="1" dirty="0">
              <a:latin typeface="Calibri" pitchFamily="34" charset="0"/>
              <a:cs typeface="Calibri" pitchFamily="34" charset="0"/>
            </a:endParaRPr>
          </a:p>
        </p:txBody>
      </p:sp>
      <p:sp>
        <p:nvSpPr>
          <p:cNvPr id="29" name="TextBox 28"/>
          <p:cNvSpPr txBox="1"/>
          <p:nvPr/>
        </p:nvSpPr>
        <p:spPr>
          <a:xfrm>
            <a:off x="107504" y="116632"/>
            <a:ext cx="4464496" cy="954107"/>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26. Receive grace, mercy and help at the throne of grace!</a:t>
            </a:r>
            <a:endParaRPr lang="en-CA"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4" name="Oval 2"/>
          <p:cNvSpPr>
            <a:spLocks noChangeArrowheads="1"/>
          </p:cNvSpPr>
          <p:nvPr/>
        </p:nvSpPr>
        <p:spPr bwMode="auto">
          <a:xfrm>
            <a:off x="35496" y="44624"/>
            <a:ext cx="5943600" cy="5212080"/>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27" name="Text Box 5"/>
          <p:cNvSpPr txBox="1">
            <a:spLocks noChangeArrowheads="1"/>
          </p:cNvSpPr>
          <p:nvPr/>
        </p:nvSpPr>
        <p:spPr bwMode="auto">
          <a:xfrm>
            <a:off x="-76200" y="332656"/>
            <a:ext cx="6088360"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Passover Lamb, sin atoned, wrath turned</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eternal life      adopted sons</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Holy Spirit prays for us, helps us pray</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Christ our High Priest intercedes as mediator                     Christ our High Priest advocates in our defense</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immersed into Christ and his death and resurrection                 united with Christ in death and resurrection</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old self crucified and buried with Christ                                                         new self raised and alive with Christ</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set free from sin                                                                                                                  </a:t>
            </a:r>
            <a:r>
              <a:rPr lang="en-CA" altLang="ko-KR" sz="1000" dirty="0" smtClean="0">
                <a:solidFill>
                  <a:schemeClr val="bg1"/>
                </a:solidFill>
                <a:latin typeface="Calibri" pitchFamily="34" charset="0"/>
                <a:ea typeface="Malgun Gothic" pitchFamily="34" charset="-127"/>
                <a:cs typeface="Calibri" pitchFamily="34" charset="0"/>
              </a:rPr>
              <a:t>i</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nstrument for righteousness    </a:t>
            </a:r>
          </a:p>
          <a:p>
            <a:pPr marL="0" marR="0" lvl="0" indent="0" defTabSz="914400" rtl="0" eaLnBrk="1" fontAlgn="base" latinLnBrk="0" hangingPunct="1">
              <a:lnSpc>
                <a:spcPts val="1000"/>
              </a:lnSpc>
              <a:spcBef>
                <a:spcPct val="0"/>
              </a:spcBef>
              <a:spcAft>
                <a:spcPts val="0"/>
              </a:spcAft>
              <a:buClrTx/>
              <a:buSzTx/>
              <a:buFontTx/>
              <a:buNone/>
              <a:tabLst/>
            </a:pPr>
            <a:r>
              <a:rPr lang="en-CA" altLang="ko-KR" sz="1000" dirty="0" smtClean="0">
                <a:solidFill>
                  <a:schemeClr val="bg1"/>
                </a:solidFill>
                <a:latin typeface="Calibri" pitchFamily="34" charset="0"/>
                <a:ea typeface="Malgun Gothic" pitchFamily="34" charset="-127"/>
                <a:cs typeface="Calibri" pitchFamily="34" charset="0"/>
              </a:rPr>
              <a: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fontAlgn="base">
              <a:lnSpc>
                <a:spcPts val="1000"/>
              </a:lnSpc>
              <a:spcBef>
                <a:spcPct val="0"/>
              </a:spcBef>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0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lang="en-CA" altLang="ko-KR" sz="1000" dirty="0" smtClean="0">
                <a:solidFill>
                  <a:schemeClr val="bg1"/>
                </a:solidFill>
                <a:latin typeface="Calibri" pitchFamily="34" charset="0"/>
                <a:ea typeface="Malgun Gothic" pitchFamily="34" charset="-127"/>
                <a:cs typeface="Calibri" pitchFamily="34" charset="0"/>
              </a:rPr>
              <a:t>one with Christ </a:t>
            </a:r>
          </a:p>
          <a:p>
            <a:pPr lvl="0" fontAlgn="base">
              <a:lnSpc>
                <a:spcPts val="1000"/>
              </a:lnSpc>
              <a:spcBef>
                <a:spcPct val="0"/>
              </a:spcBef>
            </a:pPr>
            <a:r>
              <a:rPr lang="en-CA" altLang="ko-KR" sz="1000" dirty="0" smtClean="0">
                <a:solidFill>
                  <a:schemeClr val="bg1"/>
                </a:solidFill>
                <a:latin typeface="Calibri" pitchFamily="34" charset="0"/>
                <a:ea typeface="Malgun Gothic" pitchFamily="34" charset="-127"/>
                <a:cs typeface="Calibri" pitchFamily="34" charset="0"/>
              </a:rPr>
              <a:t>    seated with Christ                                                                                                                          hidden with Christ in God                                                                                                                         </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married to Christ                                                                                                under law of the Spirit</a:t>
            </a:r>
          </a:p>
          <a:p>
            <a:pPr lvl="0" fontAlgn="base">
              <a:lnSpc>
                <a:spcPts val="1000"/>
              </a:lnSpc>
              <a:spcBef>
                <a:spcPct val="0"/>
              </a:spcBef>
            </a:pPr>
            <a:r>
              <a:rPr lang="en-CA" altLang="ko-KR" sz="1000" dirty="0" smtClean="0">
                <a:solidFill>
                  <a:schemeClr val="bg1"/>
                </a:solidFill>
                <a:latin typeface="Calibri" pitchFamily="34" charset="0"/>
                <a:ea typeface="Malgun Gothic" pitchFamily="34" charset="-127"/>
                <a:cs typeface="Calibri" pitchFamily="34" charset="0"/>
              </a:rPr>
              <a: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lang="en-CA" altLang="ko-KR" sz="1000" dirty="0" smtClean="0">
                <a:solidFill>
                  <a:schemeClr val="bg1"/>
                </a:solidFill>
                <a:latin typeface="Calibri" pitchFamily="34" charset="0"/>
                <a:ea typeface="Malgun Gothic" pitchFamily="34" charset="-127"/>
                <a:cs typeface="Calibri" pitchFamily="34" charset="0"/>
              </a:rPr>
              <a:t>born of the Spirit     </a:t>
            </a:r>
          </a:p>
          <a:p>
            <a:pPr lvl="0" fontAlgn="base">
              <a:lnSpc>
                <a:spcPts val="1000"/>
              </a:lnSpc>
              <a:spcBef>
                <a:spcPct val="0"/>
              </a:spcBef>
            </a:pPr>
            <a:r>
              <a:rPr lang="en-CA" altLang="ko-KR" sz="1000" dirty="0" smtClean="0">
                <a:solidFill>
                  <a:schemeClr val="bg1"/>
                </a:solidFill>
                <a:latin typeface="Calibri" pitchFamily="34" charset="0"/>
                <a:ea typeface="Malgun Gothic" pitchFamily="34" charset="-127"/>
                <a:cs typeface="Calibri" pitchFamily="34" charset="0"/>
              </a:rPr>
              <a:t>    given, receive, have Spirit			                         rivers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 </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000" dirty="0" smtClean="0">
                <a:solidFill>
                  <a:schemeClr val="bg1"/>
                </a:solidFill>
                <a:latin typeface="Calibri" pitchFamily="34" charset="0"/>
                <a:ea typeface="Malgun Gothic" pitchFamily="34" charset="-127"/>
                <a:cs typeface="Calibri" pitchFamily="34" charset="0"/>
              </a:rPr>
              <a:t>i</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0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0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                                                                                                              </a:t>
            </a:r>
          </a:p>
          <a:p>
            <a:pPr lvl="0" fontAlgn="base">
              <a:lnSpc>
                <a:spcPts val="1000"/>
              </a:lnSpc>
              <a:spcBef>
                <a:spcPct val="0"/>
              </a:spcBef>
            </a:pPr>
            <a:r>
              <a:rPr lang="en-CA" altLang="ko-KR" sz="1000" dirty="0" smtClean="0">
                <a:solidFill>
                  <a:schemeClr val="bg1"/>
                </a:solidFill>
                <a:latin typeface="Calibri" pitchFamily="34" charset="0"/>
                <a:ea typeface="Malgun Gothic" pitchFamily="34" charset="-127"/>
                <a:cs typeface="Calibri" pitchFamily="34" charset="0"/>
              </a:rPr>
              <a:t>      Spirit power to be ambassadors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of truth helps, teaches			                              </a:t>
            </a:r>
            <a:r>
              <a:rPr kumimoji="0" lang="en-CA" altLang="ko-KR" sz="10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 </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sanctifies  			  </a:t>
            </a:r>
            <a:r>
              <a:rPr kumimoji="0" lang="en-CA" altLang="ko-KR" sz="10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fills                    			 circumcised, set apart in the Spirit</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God’s workmanship                  led in triumph</a:t>
            </a:r>
            <a:r>
              <a:rPr kumimoji="0" lang="en-CA" altLang="ko-KR" sz="10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0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0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a:t>
            </a:r>
            <a:r>
              <a:rPr kumimoji="0" lang="en-CA" altLang="ko-KR" sz="10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resurrection body like Jesus</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married to the Lamb                                   every tear wiped away</a:t>
            </a:r>
          </a:p>
          <a:p>
            <a:pPr marL="0" marR="0" lvl="0" indent="0" defTabSz="914400" rtl="0" eaLnBrk="1" fontAlgn="base" latinLnBrk="0" hangingPunct="1">
              <a:lnSpc>
                <a:spcPts val="1000"/>
              </a:lnSpc>
              <a:spcBef>
                <a:spcPct val="0"/>
              </a:spcBef>
              <a:spcAft>
                <a:spcPts val="0"/>
              </a:spcAft>
              <a:buClrTx/>
              <a:buSzTx/>
              <a:buFontTx/>
              <a:buNone/>
              <a:tabLst/>
            </a:pP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000"/>
              </a:lnSpc>
              <a:spcBef>
                <a:spcPct val="0"/>
              </a:spcBef>
              <a:spcAft>
                <a:spcPts val="0"/>
              </a:spcAft>
              <a:buClrTx/>
              <a:buSzTx/>
              <a:buFontTx/>
              <a:buNone/>
              <a:tabLst/>
            </a:pPr>
            <a:r>
              <a:rPr kumimoji="0" lang="en-CA" altLang="ko-KR" sz="10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loved and saved</a:t>
            </a:r>
          </a:p>
          <a:p>
            <a:pPr marL="0" marR="0" lvl="0" indent="0" algn="ctr" defTabSz="914400" rtl="0" eaLnBrk="1" fontAlgn="base" latinLnBrk="0" hangingPunct="1">
              <a:lnSpc>
                <a:spcPts val="1000"/>
              </a:lnSpc>
              <a:spcBef>
                <a:spcPct val="0"/>
              </a:spcBef>
              <a:spcAft>
                <a:spcPts val="0"/>
              </a:spcAft>
              <a:buClrTx/>
              <a:buSzTx/>
              <a:buFontTx/>
              <a:buNone/>
              <a:tabLst/>
            </a:pPr>
            <a:r>
              <a:rPr lang="en-CA" altLang="ko-KR" sz="1000" b="1" dirty="0" smtClean="0">
                <a:solidFill>
                  <a:schemeClr val="bg1"/>
                </a:solidFill>
                <a:latin typeface="Calibri" pitchFamily="34" charset="0"/>
                <a:ea typeface="Malgun Gothic" pitchFamily="34" charset="-127"/>
                <a:cs typeface="Calibri" pitchFamily="34" charset="0"/>
              </a:rPr>
              <a:t>   i</a:t>
            </a:r>
            <a:r>
              <a:rPr kumimoji="0" lang="en-CA" altLang="ko-KR" sz="10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New Covenant</a:t>
            </a:r>
            <a:endParaRPr kumimoji="0" lang="en-US" sz="10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13" name="TextBox 12"/>
          <p:cNvSpPr txBox="1"/>
          <p:nvPr/>
        </p:nvSpPr>
        <p:spPr>
          <a:xfrm>
            <a:off x="4211960" y="6165304"/>
            <a:ext cx="3168352" cy="230832"/>
          </a:xfrm>
          <a:prstGeom prst="rect">
            <a:avLst/>
          </a:prstGeom>
          <a:noFill/>
        </p:spPr>
        <p:txBody>
          <a:bodyPr wrap="square" rtlCol="0">
            <a:spAutoFit/>
          </a:bodyPr>
          <a:lstStyle/>
          <a:p>
            <a:pPr algn="ctr"/>
            <a:r>
              <a:rPr lang="en-CA" sz="900" dirty="0" smtClean="0">
                <a:solidFill>
                  <a:schemeClr val="tx1">
                    <a:lumMod val="50000"/>
                  </a:schemeClr>
                </a:solidFill>
              </a:rPr>
              <a:t>Hands - Microsoft clip art © 2013  Microsoft Corporation. </a:t>
            </a:r>
            <a:endParaRPr lang="en-CA" sz="900" dirty="0">
              <a:solidFill>
                <a:schemeClr val="tx1">
                  <a:lumMod val="50000"/>
                </a:schemeClr>
              </a:solidFill>
            </a:endParaRPr>
          </a:p>
        </p:txBody>
      </p:sp>
      <p:pic>
        <p:nvPicPr>
          <p:cNvPr id="17" name="Picture 16" descr="angry-face-01s.gif"/>
          <p:cNvPicPr>
            <a:picLocks noChangeAspect="1"/>
          </p:cNvPicPr>
          <p:nvPr/>
        </p:nvPicPr>
        <p:blipFill>
          <a:blip r:embed="rId3" cstate="print"/>
          <a:stretch>
            <a:fillRect/>
          </a:stretch>
        </p:blipFill>
        <p:spPr>
          <a:xfrm>
            <a:off x="8172400" y="5949280"/>
            <a:ext cx="864096" cy="864096"/>
          </a:xfrm>
          <a:prstGeom prst="ellipse">
            <a:avLst/>
          </a:prstGeom>
        </p:spPr>
      </p:pic>
      <p:sp>
        <p:nvSpPr>
          <p:cNvPr id="20" name="TextBox 19"/>
          <p:cNvSpPr txBox="1"/>
          <p:nvPr/>
        </p:nvSpPr>
        <p:spPr>
          <a:xfrm>
            <a:off x="8172400" y="587727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1"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963993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963994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9639942"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9639944"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9639945"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pic>
        <p:nvPicPr>
          <p:cNvPr id="6" name="Picture 16" descr="C:\Users\Supernike\AppData\Local\Microsoft\Windows\Temporary Internet Files\Content.IE5\3EZ02TG4\MC900241089[1].wmf"/>
          <p:cNvPicPr preferRelativeResize="0">
            <a:picLocks noChangeArrowheads="1"/>
          </p:cNvPicPr>
          <p:nvPr/>
        </p:nvPicPr>
        <p:blipFill>
          <a:blip r:embed="rId4" cstate="print">
            <a:duotone>
              <a:prstClr val="black"/>
              <a:schemeClr val="tx1">
                <a:tint val="45000"/>
                <a:satMod val="400000"/>
              </a:schemeClr>
            </a:duotone>
          </a:blip>
          <a:srcRect t="49844"/>
          <a:stretch>
            <a:fillRect/>
          </a:stretch>
        </p:blipFill>
        <p:spPr bwMode="auto">
          <a:xfrm rot="2984831">
            <a:off x="767595" y="5276218"/>
            <a:ext cx="1806232" cy="680209"/>
          </a:xfrm>
          <a:prstGeom prst="rect">
            <a:avLst/>
          </a:prstGeom>
          <a:noFill/>
          <a:ln w="9525">
            <a:noFill/>
            <a:miter lim="800000"/>
            <a:headEnd/>
            <a:tailEnd/>
          </a:ln>
        </p:spPr>
      </p:pic>
      <p:pic>
        <p:nvPicPr>
          <p:cNvPr id="8" name="Picture 16" descr="C:\Users\Supernike\AppData\Local\Microsoft\Windows\Temporary Internet Files\Content.IE5\3EZ02TG4\MC900241089[1].wmf"/>
          <p:cNvPicPr preferRelativeResize="0">
            <a:picLocks noChangeArrowheads="1"/>
          </p:cNvPicPr>
          <p:nvPr/>
        </p:nvPicPr>
        <p:blipFill>
          <a:blip r:embed="rId4" cstate="print">
            <a:duotone>
              <a:prstClr val="black"/>
              <a:schemeClr val="tx1">
                <a:tint val="45000"/>
                <a:satMod val="400000"/>
              </a:schemeClr>
            </a:duotone>
          </a:blip>
          <a:srcRect t="49844"/>
          <a:stretch>
            <a:fillRect/>
          </a:stretch>
        </p:blipFill>
        <p:spPr bwMode="auto">
          <a:xfrm rot="18615169" flipH="1">
            <a:off x="3503899" y="5276218"/>
            <a:ext cx="1806232" cy="680209"/>
          </a:xfrm>
          <a:prstGeom prst="rect">
            <a:avLst/>
          </a:prstGeom>
          <a:noFill/>
          <a:ln w="9525">
            <a:noFill/>
            <a:miter lim="800000"/>
            <a:headEnd/>
            <a:tailEnd/>
          </a:ln>
        </p:spPr>
      </p:pic>
      <p:sp>
        <p:nvSpPr>
          <p:cNvPr id="23" name="TextBox 22"/>
          <p:cNvSpPr txBox="1"/>
          <p:nvPr/>
        </p:nvSpPr>
        <p:spPr>
          <a:xfrm>
            <a:off x="1043608" y="6309320"/>
            <a:ext cx="3888432" cy="523220"/>
          </a:xfrm>
          <a:prstGeom prst="rect">
            <a:avLst/>
          </a:prstGeom>
          <a:noFill/>
        </p:spPr>
        <p:txBody>
          <a:bodyPr wrap="square" rtlCol="0">
            <a:spAutoFit/>
          </a:bodyPr>
          <a:lstStyle/>
          <a:p>
            <a:pPr algn="ctr"/>
            <a:r>
              <a:rPr lang="en-CA" sz="2800" b="1" dirty="0" smtClean="0">
                <a:solidFill>
                  <a:srgbClr val="FF0000"/>
                </a:solidFill>
                <a:latin typeface="Calibri" pitchFamily="34" charset="0"/>
                <a:cs typeface="Calibri" pitchFamily="34" charset="0"/>
              </a:rPr>
              <a:t>Thank you, Lord!</a:t>
            </a:r>
            <a:endParaRPr lang="en-CA" sz="2800" b="1" dirty="0">
              <a:solidFill>
                <a:srgbClr val="FF0000"/>
              </a:solidFill>
              <a:latin typeface="Calibri" pitchFamily="34" charset="0"/>
              <a:cs typeface="Calibri" pitchFamily="34" charset="0"/>
            </a:endParaRPr>
          </a:p>
        </p:txBody>
      </p:sp>
      <p:sp>
        <p:nvSpPr>
          <p:cNvPr id="26" name="TextBox 25"/>
          <p:cNvSpPr txBox="1"/>
          <p:nvPr/>
        </p:nvSpPr>
        <p:spPr>
          <a:xfrm>
            <a:off x="2051720" y="15007"/>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28" name="Rectangle 27"/>
          <p:cNvSpPr/>
          <p:nvPr/>
        </p:nvSpPr>
        <p:spPr>
          <a:xfrm>
            <a:off x="2915816" y="2220848"/>
            <a:ext cx="18288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Rectangle 28"/>
          <p:cNvSpPr/>
          <p:nvPr/>
        </p:nvSpPr>
        <p:spPr>
          <a:xfrm>
            <a:off x="2555776" y="2492896"/>
            <a:ext cx="9144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30" name="Straight Arrow Connector 29"/>
          <p:cNvCxnSpPr/>
          <p:nvPr/>
        </p:nvCxnSpPr>
        <p:spPr>
          <a:xfrm flipV="1">
            <a:off x="3275856" y="206084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H="1" flipV="1">
            <a:off x="2425472" y="206084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3275856" y="306896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flipH="1">
            <a:off x="2425472" y="306896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4572000" y="6309320"/>
            <a:ext cx="2448272" cy="230832"/>
          </a:xfrm>
          <a:prstGeom prst="rect">
            <a:avLst/>
          </a:prstGeom>
          <a:noFill/>
        </p:spPr>
        <p:txBody>
          <a:bodyPr wrap="square" rtlCol="0">
            <a:spAutoFit/>
          </a:bodyPr>
          <a:lstStyle/>
          <a:p>
            <a:pPr algn="ctr"/>
            <a:r>
              <a:rPr lang="en-CA" sz="900" dirty="0" smtClean="0">
                <a:solidFill>
                  <a:schemeClr val="tx1">
                    <a:lumMod val="50000"/>
                  </a:schemeClr>
                </a:solidFill>
              </a:rPr>
              <a:t>Jumping heart ©  www.fg-a.com</a:t>
            </a:r>
            <a:endParaRPr lang="en-CA" sz="900" dirty="0">
              <a:solidFill>
                <a:schemeClr val="tx1">
                  <a:lumMod val="50000"/>
                </a:schemeClr>
              </a:solidFill>
            </a:endParaRPr>
          </a:p>
        </p:txBody>
      </p:sp>
      <p:pic>
        <p:nvPicPr>
          <p:cNvPr id="35" name="Picture 34" descr="www.fg-a.com valentine 2-jumping-heart.gif"/>
          <p:cNvPicPr>
            <a:picLocks noChangeAspect="1"/>
          </p:cNvPicPr>
          <p:nvPr/>
        </p:nvPicPr>
        <p:blipFill>
          <a:blip r:embed="rId5" cstate="print"/>
          <a:stretch>
            <a:fillRect/>
          </a:stretch>
        </p:blipFill>
        <p:spPr>
          <a:xfrm>
            <a:off x="2267744" y="4869160"/>
            <a:ext cx="1512168" cy="1764196"/>
          </a:xfrm>
          <a:prstGeom prst="rect">
            <a:avLst/>
          </a:prstGeom>
        </p:spPr>
      </p:pic>
      <p:sp>
        <p:nvSpPr>
          <p:cNvPr id="36" name="Title 1"/>
          <p:cNvSpPr txBox="1">
            <a:spLocks/>
          </p:cNvSpPr>
          <p:nvPr/>
        </p:nvSpPr>
        <p:spPr>
          <a:xfrm>
            <a:off x="5645280" y="1772816"/>
            <a:ext cx="3607240" cy="3888432"/>
          </a:xfrm>
          <a:prstGeom prst="rect">
            <a:avLst/>
          </a:prstGeom>
        </p:spPr>
        <p:txBody>
          <a:bodyPr/>
          <a:lstStyle/>
          <a:p>
            <a:pPr algn="ctr"/>
            <a:r>
              <a:rPr lang="en-CA" sz="2800" b="1" dirty="0" smtClean="0">
                <a:solidFill>
                  <a:schemeClr val="bg1"/>
                </a:solidFill>
                <a:latin typeface="Calibri" pitchFamily="34" charset="0"/>
                <a:cs typeface="Calibri" pitchFamily="34" charset="0"/>
              </a:rPr>
              <a:t>“</a:t>
            </a:r>
            <a:r>
              <a:rPr lang="en-US" sz="2800" b="1" dirty="0" smtClean="0">
                <a:solidFill>
                  <a:schemeClr val="bg1"/>
                </a:solidFill>
                <a:latin typeface="Calibri" pitchFamily="34" charset="0"/>
                <a:cs typeface="Calibri" pitchFamily="34" charset="0"/>
              </a:rPr>
              <a:t>I can do all things through him who strengthens me . . . </a:t>
            </a:r>
          </a:p>
          <a:p>
            <a:pPr algn="ctr"/>
            <a:r>
              <a:rPr lang="en-CA" sz="2800" b="1" dirty="0" smtClean="0">
                <a:solidFill>
                  <a:schemeClr val="bg1"/>
                </a:solidFill>
                <a:latin typeface="Calibri" pitchFamily="34" charset="0"/>
              </a:rPr>
              <a:t>And my God will supply every need </a:t>
            </a:r>
          </a:p>
          <a:p>
            <a:pPr algn="ctr"/>
            <a:r>
              <a:rPr lang="en-CA" sz="2800" b="1" dirty="0" smtClean="0">
                <a:solidFill>
                  <a:schemeClr val="bg1"/>
                </a:solidFill>
                <a:latin typeface="Calibri" pitchFamily="34" charset="0"/>
              </a:rPr>
              <a:t>of yours according to </a:t>
            </a:r>
          </a:p>
          <a:p>
            <a:pPr algn="ctr"/>
            <a:r>
              <a:rPr lang="en-CA" sz="2800" b="1" dirty="0" smtClean="0">
                <a:solidFill>
                  <a:schemeClr val="bg1"/>
                </a:solidFill>
                <a:latin typeface="Calibri" pitchFamily="34" charset="0"/>
              </a:rPr>
              <a:t>his riches in glory </a:t>
            </a:r>
          </a:p>
          <a:p>
            <a:pPr algn="ctr"/>
            <a:r>
              <a:rPr lang="en-CA" sz="2800" b="1" dirty="0" smtClean="0">
                <a:solidFill>
                  <a:schemeClr val="bg1"/>
                </a:solidFill>
                <a:latin typeface="Calibri" pitchFamily="34" charset="0"/>
              </a:rPr>
              <a:t>in Christ Jesus”</a:t>
            </a:r>
          </a:p>
          <a:p>
            <a:pPr algn="ctr"/>
            <a:r>
              <a:rPr lang="en-CA" sz="2800" b="1" dirty="0" smtClean="0">
                <a:solidFill>
                  <a:schemeClr val="bg1"/>
                </a:solidFill>
                <a:latin typeface="Calibri" pitchFamily="34" charset="0"/>
              </a:rPr>
              <a:t>Phil 4:13,19</a:t>
            </a:r>
          </a:p>
          <a:p>
            <a:endParaRPr lang="en-CA" sz="3200" dirty="0" smtClean="0">
              <a:solidFill>
                <a:schemeClr val="bg1"/>
              </a:solidFill>
              <a:latin typeface="Calibri" pitchFamily="34" charset="0"/>
            </a:endParaRPr>
          </a:p>
        </p:txBody>
      </p:sp>
      <p:sp>
        <p:nvSpPr>
          <p:cNvPr id="37" name="TextBox 36"/>
          <p:cNvSpPr txBox="1"/>
          <p:nvPr/>
        </p:nvSpPr>
        <p:spPr>
          <a:xfrm>
            <a:off x="6038408" y="116632"/>
            <a:ext cx="2926080" cy="1384995"/>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27. Every spiritual need supplied </a:t>
            </a:r>
          </a:p>
          <a:p>
            <a:pPr algn="ctr"/>
            <a:r>
              <a:rPr lang="en-CA" sz="2800" b="1" dirty="0" smtClean="0">
                <a:solidFill>
                  <a:srgbClr val="FF0000"/>
                </a:solidFill>
                <a:latin typeface="Calibri" pitchFamily="34" charset="0"/>
              </a:rPr>
              <a:t>in Christ!</a:t>
            </a:r>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29" name="Picture 28" descr="worlds.jpg"/>
          <p:cNvPicPr>
            <a:picLocks noChangeAspect="1"/>
          </p:cNvPicPr>
          <p:nvPr/>
        </p:nvPicPr>
        <p:blipFill>
          <a:blip r:embed="rId3" cstate="print"/>
          <a:stretch>
            <a:fillRect/>
          </a:stretch>
        </p:blipFill>
        <p:spPr>
          <a:xfrm>
            <a:off x="-36512" y="-27384"/>
            <a:ext cx="9144000" cy="5318284"/>
          </a:xfrm>
          <a:prstGeom prst="rect">
            <a:avLst/>
          </a:prstGeom>
        </p:spPr>
      </p:pic>
      <p:sp>
        <p:nvSpPr>
          <p:cNvPr id="21" name="Rectangle 20"/>
          <p:cNvSpPr/>
          <p:nvPr/>
        </p:nvSpPr>
        <p:spPr>
          <a:xfrm>
            <a:off x="4427984" y="1954520"/>
            <a:ext cx="457200" cy="21945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3640440" y="2395736"/>
            <a:ext cx="2011680" cy="457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descr="egyptian.gif"/>
          <p:cNvPicPr>
            <a:picLocks noChangeAspect="1"/>
          </p:cNvPicPr>
          <p:nvPr/>
        </p:nvPicPr>
        <p:blipFill>
          <a:blip r:embed="rId4" cstate="print"/>
          <a:stretch>
            <a:fillRect/>
          </a:stretch>
        </p:blipFill>
        <p:spPr>
          <a:xfrm rot="7200000">
            <a:off x="4161697" y="2581391"/>
            <a:ext cx="2765149" cy="1645920"/>
          </a:xfrm>
          <a:prstGeom prst="rect">
            <a:avLst/>
          </a:prstGeom>
        </p:spPr>
      </p:pic>
      <p:pic>
        <p:nvPicPr>
          <p:cNvPr id="3" name="Picture 2" descr="egyptian.gif"/>
          <p:cNvPicPr>
            <a:picLocks noChangeAspect="1"/>
          </p:cNvPicPr>
          <p:nvPr/>
        </p:nvPicPr>
        <p:blipFill>
          <a:blip r:embed="rId4" cstate="print"/>
          <a:stretch>
            <a:fillRect/>
          </a:stretch>
        </p:blipFill>
        <p:spPr>
          <a:xfrm>
            <a:off x="3247011" y="1124744"/>
            <a:ext cx="2765149" cy="164592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2361497" y="2581391"/>
            <a:ext cx="2765149" cy="1645920"/>
          </a:xfrm>
          <a:prstGeom prst="rect">
            <a:avLst/>
          </a:prstGeom>
        </p:spPr>
      </p:pic>
      <p:pic>
        <p:nvPicPr>
          <p:cNvPr id="18" name="Picture 17" descr="www.fg-a.com valentine 2-jumping-heart.gif"/>
          <p:cNvPicPr>
            <a:picLocks noChangeAspect="1"/>
          </p:cNvPicPr>
          <p:nvPr/>
        </p:nvPicPr>
        <p:blipFill>
          <a:blip r:embed="rId5" cstate="print"/>
          <a:stretch>
            <a:fillRect/>
          </a:stretch>
        </p:blipFill>
        <p:spPr>
          <a:xfrm>
            <a:off x="4077072" y="2204864"/>
            <a:ext cx="1143000" cy="1333500"/>
          </a:xfrm>
          <a:prstGeom prst="rect">
            <a:avLst/>
          </a:prstGeom>
        </p:spPr>
      </p:pic>
      <p:pic>
        <p:nvPicPr>
          <p:cNvPr id="12" name="Picture 11" descr="egyptian.gif"/>
          <p:cNvPicPr>
            <a:picLocks noChangeAspect="1"/>
          </p:cNvPicPr>
          <p:nvPr/>
        </p:nvPicPr>
        <p:blipFill>
          <a:blip r:embed="rId4" cstate="print"/>
          <a:stretch>
            <a:fillRect/>
          </a:stretch>
        </p:blipFill>
        <p:spPr>
          <a:xfrm rot="14400000" flipH="1">
            <a:off x="3928688" y="2960611"/>
            <a:ext cx="614478" cy="365760"/>
          </a:xfrm>
          <a:prstGeom prst="rect">
            <a:avLst/>
          </a:prstGeom>
        </p:spPr>
      </p:pic>
      <p:pic>
        <p:nvPicPr>
          <p:cNvPr id="13" name="Picture 12" descr="egyptian.gif"/>
          <p:cNvPicPr>
            <a:picLocks noChangeAspect="1"/>
          </p:cNvPicPr>
          <p:nvPr/>
        </p:nvPicPr>
        <p:blipFill>
          <a:blip r:embed="rId4" cstate="print"/>
          <a:stretch>
            <a:fillRect/>
          </a:stretch>
        </p:blipFill>
        <p:spPr>
          <a:xfrm rot="14400000" flipH="1">
            <a:off x="3592722" y="2811549"/>
            <a:ext cx="614478" cy="365760"/>
          </a:xfrm>
          <a:prstGeom prst="rect">
            <a:avLst/>
          </a:prstGeom>
        </p:spPr>
      </p:pic>
      <p:pic>
        <p:nvPicPr>
          <p:cNvPr id="19" name="Picture 18" descr="egyptian.gif"/>
          <p:cNvPicPr>
            <a:picLocks noChangeAspect="1"/>
          </p:cNvPicPr>
          <p:nvPr/>
        </p:nvPicPr>
        <p:blipFill>
          <a:blip r:embed="rId4" cstate="print"/>
          <a:stretch>
            <a:fillRect/>
          </a:stretch>
        </p:blipFill>
        <p:spPr>
          <a:xfrm rot="14400000" flipH="1">
            <a:off x="3928688" y="3387613"/>
            <a:ext cx="614478" cy="365760"/>
          </a:xfrm>
          <a:prstGeom prst="rect">
            <a:avLst/>
          </a:prstGeom>
        </p:spPr>
      </p:pic>
      <p:pic>
        <p:nvPicPr>
          <p:cNvPr id="20" name="Picture 19" descr="egyptian.gif"/>
          <p:cNvPicPr>
            <a:picLocks noChangeAspect="1"/>
          </p:cNvPicPr>
          <p:nvPr/>
        </p:nvPicPr>
        <p:blipFill>
          <a:blip r:embed="rId4" cstate="print"/>
          <a:stretch>
            <a:fillRect/>
          </a:stretch>
        </p:blipFill>
        <p:spPr>
          <a:xfrm rot="14400000" flipH="1">
            <a:off x="3592722" y="3171589"/>
            <a:ext cx="614478" cy="365760"/>
          </a:xfrm>
          <a:prstGeom prst="rect">
            <a:avLst/>
          </a:prstGeom>
        </p:spPr>
      </p:pic>
      <p:pic>
        <p:nvPicPr>
          <p:cNvPr id="23" name="Picture 22" descr="egyptian.gif"/>
          <p:cNvPicPr>
            <a:picLocks noChangeAspect="1"/>
          </p:cNvPicPr>
          <p:nvPr/>
        </p:nvPicPr>
        <p:blipFill>
          <a:blip r:embed="rId4" cstate="print"/>
          <a:stretch>
            <a:fillRect/>
          </a:stretch>
        </p:blipFill>
        <p:spPr>
          <a:xfrm rot="14400000" flipH="1">
            <a:off x="3208608" y="3315605"/>
            <a:ext cx="614478" cy="365760"/>
          </a:xfrm>
          <a:prstGeom prst="rect">
            <a:avLst/>
          </a:prstGeom>
        </p:spPr>
      </p:pic>
      <p:pic>
        <p:nvPicPr>
          <p:cNvPr id="24" name="Picture 23" descr="egyptian.gif"/>
          <p:cNvPicPr>
            <a:picLocks noChangeAspect="1"/>
          </p:cNvPicPr>
          <p:nvPr/>
        </p:nvPicPr>
        <p:blipFill>
          <a:blip r:embed="rId4" cstate="print"/>
          <a:stretch>
            <a:fillRect/>
          </a:stretch>
        </p:blipFill>
        <p:spPr>
          <a:xfrm rot="14400000" flipH="1">
            <a:off x="3232682" y="2955565"/>
            <a:ext cx="614478" cy="365760"/>
          </a:xfrm>
          <a:prstGeom prst="rect">
            <a:avLst/>
          </a:prstGeom>
        </p:spPr>
      </p:pic>
      <p:pic>
        <p:nvPicPr>
          <p:cNvPr id="25" name="Picture 24" descr="egyptian.gif"/>
          <p:cNvPicPr>
            <a:picLocks noChangeAspect="1"/>
          </p:cNvPicPr>
          <p:nvPr/>
        </p:nvPicPr>
        <p:blipFill>
          <a:blip r:embed="rId4" cstate="print"/>
          <a:stretch>
            <a:fillRect/>
          </a:stretch>
        </p:blipFill>
        <p:spPr>
          <a:xfrm rot="14400000" flipH="1">
            <a:off x="3592722" y="3531629"/>
            <a:ext cx="614478" cy="365760"/>
          </a:xfrm>
          <a:prstGeom prst="rect">
            <a:avLst/>
          </a:prstGeom>
        </p:spPr>
      </p:pic>
      <p:sp>
        <p:nvSpPr>
          <p:cNvPr id="26" name="TextBox 25"/>
          <p:cNvSpPr txBox="1"/>
          <p:nvPr/>
        </p:nvSpPr>
        <p:spPr>
          <a:xfrm>
            <a:off x="7020272" y="4325034"/>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
        <p:nvSpPr>
          <p:cNvPr id="27" name="WordArt 2"/>
          <p:cNvSpPr>
            <a:spLocks noChangeArrowheads="1" noChangeShapeType="1" noTextEdit="1"/>
          </p:cNvSpPr>
          <p:nvPr/>
        </p:nvSpPr>
        <p:spPr bwMode="auto">
          <a:xfrm>
            <a:off x="2627784" y="1052736"/>
            <a:ext cx="3960440" cy="3456384"/>
          </a:xfrm>
          <a:prstGeom prst="rect">
            <a:avLst/>
          </a:prstGeom>
        </p:spPr>
        <p:txBody>
          <a:bodyPr wrap="square" fromWordArt="1">
            <a:prstTxWarp prst="textButton">
              <a:avLst>
                <a:gd name="adj" fmla="val 9667186"/>
              </a:avLst>
            </a:prstTxWarp>
          </a:bodyPr>
          <a:lstStyle/>
          <a:p>
            <a:pPr algn="ctr" rtl="0">
              <a:spcAft>
                <a:spcPts val="1200"/>
              </a:spcAft>
            </a:pPr>
            <a:r>
              <a:rPr lang="en-CA" sz="1400" kern="10" spc="0" dirty="0" smtClean="0">
                <a:ln w="9525">
                  <a:solidFill>
                    <a:srgbClr val="000000"/>
                  </a:solidFill>
                  <a:round/>
                  <a:headEnd/>
                  <a:tailEnd/>
                </a:ln>
                <a:solidFill>
                  <a:srgbClr val="FF0000"/>
                </a:solidFill>
                <a:effectLst/>
                <a:latin typeface="Arial Black" pitchFamily="34" charset="0"/>
              </a:rPr>
              <a:t>THE LORD</a:t>
            </a:r>
          </a:p>
          <a:p>
            <a:pPr algn="ctr" rtl="0"/>
            <a:r>
              <a:rPr lang="en-CA" sz="1200" kern="10" dirty="0" smtClean="0">
                <a:ln w="9525">
                  <a:solidFill>
                    <a:srgbClr val="000000"/>
                  </a:solidFill>
                  <a:round/>
                  <a:headEnd/>
                  <a:tailEnd/>
                </a:ln>
                <a:solidFill>
                  <a:srgbClr val="FF0000"/>
                </a:solidFill>
              </a:rPr>
              <a:t>Father, Son and Spirit oneness</a:t>
            </a:r>
          </a:p>
          <a:p>
            <a:pPr algn="ctr" rtl="0"/>
            <a:endParaRPr lang="en-CA" sz="1200" kern="10" dirty="0" smtClean="0">
              <a:ln w="9525">
                <a:solidFill>
                  <a:srgbClr val="000000"/>
                </a:solidFill>
                <a:round/>
                <a:headEnd/>
                <a:tailEnd/>
              </a:ln>
              <a:solidFill>
                <a:srgbClr val="FF0000"/>
              </a:solidFill>
            </a:endParaRPr>
          </a:p>
          <a:p>
            <a:pPr algn="ctr" rtl="0"/>
            <a:endParaRPr lang="en-CA" sz="1200" kern="10" dirty="0" smtClean="0">
              <a:ln w="9525">
                <a:solidFill>
                  <a:srgbClr val="000000"/>
                </a:solidFill>
                <a:round/>
                <a:headEnd/>
                <a:tailEnd/>
              </a:ln>
              <a:solidFill>
                <a:srgbClr val="FF0000"/>
              </a:solidFill>
            </a:endParaRPr>
          </a:p>
          <a:p>
            <a:pPr algn="ctr" rtl="0"/>
            <a:endParaRPr lang="en-CA" sz="1200" kern="10" dirty="0">
              <a:ln w="9525">
                <a:solidFill>
                  <a:srgbClr val="000000"/>
                </a:solidFill>
                <a:round/>
                <a:headEnd/>
                <a:tailEnd/>
              </a:ln>
              <a:solidFill>
                <a:srgbClr val="FF0000"/>
              </a:solidFill>
            </a:endParaRPr>
          </a:p>
          <a:p>
            <a:pPr algn="ctr" rtl="0"/>
            <a:r>
              <a:rPr lang="en-CA" sz="1200" kern="10" spc="0" dirty="0" smtClean="0">
                <a:ln w="9525">
                  <a:solidFill>
                    <a:srgbClr val="000000"/>
                  </a:solidFill>
                  <a:round/>
                  <a:headEnd/>
                  <a:tailEnd/>
                </a:ln>
                <a:solidFill>
                  <a:srgbClr val="FF0000"/>
                </a:solidFill>
                <a:effectLst/>
              </a:rPr>
              <a:t> love, fellowship, cooperation</a:t>
            </a:r>
            <a:endParaRPr lang="en-CA" sz="1200" kern="10" spc="0" dirty="0">
              <a:ln w="9525">
                <a:solidFill>
                  <a:srgbClr val="000000"/>
                </a:solidFill>
                <a:round/>
                <a:headEnd/>
                <a:tailEnd/>
              </a:ln>
              <a:solidFill>
                <a:srgbClr val="FF0000"/>
              </a:solidFill>
              <a:effectLst/>
            </a:endParaRPr>
          </a:p>
        </p:txBody>
      </p:sp>
      <p:sp>
        <p:nvSpPr>
          <p:cNvPr id="28" name="TextBox 27"/>
          <p:cNvSpPr txBox="1"/>
          <p:nvPr/>
        </p:nvSpPr>
        <p:spPr>
          <a:xfrm>
            <a:off x="0" y="5373216"/>
            <a:ext cx="9144000" cy="1292662"/>
          </a:xfrm>
          <a:prstGeom prst="rect">
            <a:avLst/>
          </a:prstGeom>
          <a:noFill/>
        </p:spPr>
        <p:txBody>
          <a:bodyPr wrap="square" rtlCol="0">
            <a:spAutoFit/>
          </a:bodyPr>
          <a:lstStyle/>
          <a:p>
            <a:pPr algn="ctr"/>
            <a:r>
              <a:rPr lang="en-CA" sz="2600" b="1" dirty="0" smtClean="0">
                <a:latin typeface="Calibri" pitchFamily="34" charset="0"/>
                <a:cs typeface="Calibri" pitchFamily="34" charset="0"/>
              </a:rPr>
              <a:t>If we are in Christ, there is another world to live in and enjoy </a:t>
            </a:r>
          </a:p>
          <a:p>
            <a:pPr algn="ctr"/>
            <a:r>
              <a:rPr lang="en-CA" sz="2600" b="1" dirty="0" smtClean="0">
                <a:latin typeface="Calibri" pitchFamily="34" charset="0"/>
                <a:cs typeface="Calibri" pitchFamily="34" charset="0"/>
              </a:rPr>
              <a:t>by faith, the world of God the Father, Son and Spirit,</a:t>
            </a:r>
          </a:p>
          <a:p>
            <a:pPr algn="ctr"/>
            <a:r>
              <a:rPr lang="en-CA" sz="2600" b="1" dirty="0" smtClean="0">
                <a:latin typeface="Calibri" pitchFamily="34" charset="0"/>
                <a:cs typeface="Calibri" pitchFamily="34" charset="0"/>
              </a:rPr>
              <a:t>who in Christ meets all our spiritual needs as we trust Him!</a:t>
            </a: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F00FF"/>
        </a:solidFill>
        <a:effectLst/>
      </p:bgPr>
    </p:bg>
    <p:spTree>
      <p:nvGrpSpPr>
        <p:cNvPr id="1" name=""/>
        <p:cNvGrpSpPr/>
        <p:nvPr/>
      </p:nvGrpSpPr>
      <p:grpSpPr>
        <a:xfrm>
          <a:off x="0" y="0"/>
          <a:ext cx="0" cy="0"/>
          <a:chOff x="0" y="0"/>
          <a:chExt cx="0" cy="0"/>
        </a:xfrm>
      </p:grpSpPr>
      <p:pic>
        <p:nvPicPr>
          <p:cNvPr id="25" name="Picture 24" descr=" pray MC900194056.jpg"/>
          <p:cNvPicPr>
            <a:picLocks noChangeAspect="1"/>
          </p:cNvPicPr>
          <p:nvPr/>
        </p:nvPicPr>
        <p:blipFill>
          <a:blip r:embed="rId2" cstate="print"/>
          <a:stretch>
            <a:fillRect/>
          </a:stretch>
        </p:blipFill>
        <p:spPr>
          <a:xfrm>
            <a:off x="6704090" y="3068960"/>
            <a:ext cx="1028538" cy="1463040"/>
          </a:xfrm>
          <a:prstGeom prst="rect">
            <a:avLst/>
          </a:prstGeom>
        </p:spPr>
      </p:pic>
      <p:sp>
        <p:nvSpPr>
          <p:cNvPr id="23" name="Explosion 1 22"/>
          <p:cNvSpPr/>
          <p:nvPr/>
        </p:nvSpPr>
        <p:spPr>
          <a:xfrm>
            <a:off x="3347864" y="2708920"/>
            <a:ext cx="2468880" cy="1944216"/>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7" name="Straight Arrow Connector 6"/>
          <p:cNvCxnSpPr/>
          <p:nvPr/>
        </p:nvCxnSpPr>
        <p:spPr>
          <a:xfrm flipH="1" flipV="1">
            <a:off x="5751552" y="3573016"/>
            <a:ext cx="548640" cy="1260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563888" y="3356992"/>
            <a:ext cx="2016224" cy="523220"/>
          </a:xfrm>
          <a:prstGeom prst="rect">
            <a:avLst/>
          </a:prstGeom>
          <a:noFill/>
        </p:spPr>
        <p:txBody>
          <a:bodyPr wrap="square" rtlCol="0">
            <a:spAutoFit/>
          </a:bodyPr>
          <a:lstStyle/>
          <a:p>
            <a:r>
              <a:rPr lang="en-CA" sz="2800" b="1" dirty="0" smtClean="0">
                <a:solidFill>
                  <a:schemeClr val="bg1"/>
                </a:solidFill>
              </a:rPr>
              <a:t>The LORD</a:t>
            </a:r>
            <a:endParaRPr lang="en-CA" sz="2800" b="1" dirty="0">
              <a:solidFill>
                <a:schemeClr val="bg1"/>
              </a:solidFill>
            </a:endParaRPr>
          </a:p>
        </p:txBody>
      </p:sp>
      <p:cxnSp>
        <p:nvCxnSpPr>
          <p:cNvPr id="16" name="Straight Arrow Connector 15"/>
          <p:cNvCxnSpPr/>
          <p:nvPr/>
        </p:nvCxnSpPr>
        <p:spPr>
          <a:xfrm flipV="1">
            <a:off x="2655208" y="3573016"/>
            <a:ext cx="548640" cy="1260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5" name="Picture 1" descr="C:\Users\Supernike\AppData\Local\Microsoft\Windows\Temporary Internet Files\Content.IE5\Q82F3AOF\MC900361874[1].wmf"/>
          <p:cNvPicPr>
            <a:picLocks noChangeAspect="1" noChangeArrowheads="1"/>
          </p:cNvPicPr>
          <p:nvPr/>
        </p:nvPicPr>
        <p:blipFill>
          <a:blip r:embed="rId3" cstate="print"/>
          <a:srcRect/>
          <a:stretch>
            <a:fillRect/>
          </a:stretch>
        </p:blipFill>
        <p:spPr bwMode="auto">
          <a:xfrm>
            <a:off x="6353163" y="3573016"/>
            <a:ext cx="739117" cy="506324"/>
          </a:xfrm>
          <a:prstGeom prst="rect">
            <a:avLst/>
          </a:prstGeom>
          <a:noFill/>
          <a:ln w="9525">
            <a:noFill/>
            <a:miter lim="800000"/>
            <a:headEnd/>
            <a:tailEnd/>
          </a:ln>
        </p:spPr>
      </p:pic>
      <p:pic>
        <p:nvPicPr>
          <p:cNvPr id="24" name="Picture 23" descr="dove and sword large cropped.png"/>
          <p:cNvPicPr>
            <a:picLocks noChangeAspect="1"/>
          </p:cNvPicPr>
          <p:nvPr/>
        </p:nvPicPr>
        <p:blipFill>
          <a:blip r:embed="rId4" cstate="print"/>
          <a:stretch>
            <a:fillRect/>
          </a:stretch>
        </p:blipFill>
        <p:spPr>
          <a:xfrm>
            <a:off x="1053547" y="2852936"/>
            <a:ext cx="1502229" cy="1554480"/>
          </a:xfrm>
          <a:prstGeom prst="rect">
            <a:avLst/>
          </a:prstGeom>
        </p:spPr>
      </p:pic>
      <p:sp>
        <p:nvSpPr>
          <p:cNvPr id="26" name="Rectangle 25"/>
          <p:cNvSpPr/>
          <p:nvPr/>
        </p:nvSpPr>
        <p:spPr>
          <a:xfrm>
            <a:off x="1619672" y="4077072"/>
            <a:ext cx="2088232" cy="615553"/>
          </a:xfrm>
          <a:prstGeom prst="rect">
            <a:avLst/>
          </a:prstGeom>
        </p:spPr>
        <p:txBody>
          <a:bodyPr wrap="square">
            <a:spAutoFit/>
          </a:bodyPr>
          <a:lstStyle/>
          <a:p>
            <a:pPr algn="ctr"/>
            <a:r>
              <a:rPr lang="en-CA" sz="800" dirty="0" smtClean="0">
                <a:solidFill>
                  <a:schemeClr val="tx1">
                    <a:lumMod val="65000"/>
                  </a:schemeClr>
                </a:solidFill>
              </a:rPr>
              <a:t>Dove, Bible, praying woman</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pic>
        <p:nvPicPr>
          <p:cNvPr id="17" name="Picture 16" descr="angry-face-01s.gif"/>
          <p:cNvPicPr>
            <a:picLocks noChangeAspect="1"/>
          </p:cNvPicPr>
          <p:nvPr/>
        </p:nvPicPr>
        <p:blipFill>
          <a:blip r:embed="rId5" cstate="print"/>
          <a:stretch>
            <a:fillRect/>
          </a:stretch>
        </p:blipFill>
        <p:spPr>
          <a:xfrm>
            <a:off x="8172400" y="5949280"/>
            <a:ext cx="864096" cy="864096"/>
          </a:xfrm>
          <a:prstGeom prst="ellipse">
            <a:avLst/>
          </a:prstGeom>
        </p:spPr>
      </p:pic>
      <p:sp>
        <p:nvSpPr>
          <p:cNvPr id="19" name="TextBox 18"/>
          <p:cNvSpPr txBox="1"/>
          <p:nvPr/>
        </p:nvSpPr>
        <p:spPr>
          <a:xfrm>
            <a:off x="8172400" y="587727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9"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30" name="Title 10"/>
          <p:cNvSpPr txBox="1">
            <a:spLocks/>
          </p:cNvSpPr>
          <p:nvPr/>
        </p:nvSpPr>
        <p:spPr bwMode="auto">
          <a:xfrm>
            <a:off x="755576" y="44624"/>
            <a:ext cx="7680960" cy="91440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b="1" kern="0" dirty="0" smtClean="0">
                <a:solidFill>
                  <a:srgbClr val="FF0000"/>
                </a:solidFill>
                <a:latin typeface="Calibri" pitchFamily="34" charset="0"/>
                <a:ea typeface="+mj-ea"/>
                <a:cs typeface="+mj-cs"/>
              </a:rPr>
              <a:t>28-29. T</a:t>
            </a: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he Spirit prays for us and helps us pray </a:t>
            </a:r>
          </a:p>
          <a:p>
            <a:pPr lvl="0" algn="ctr" eaLnBrk="0" hangingPunct="0">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in the Spirit using God’s word!  Thank you, Lord!</a:t>
            </a:r>
          </a:p>
        </p:txBody>
      </p:sp>
      <p:pic>
        <p:nvPicPr>
          <p:cNvPr id="31" name="Picture 30" descr="dove and sword large cropped.png"/>
          <p:cNvPicPr>
            <a:picLocks noChangeAspect="1"/>
          </p:cNvPicPr>
          <p:nvPr/>
        </p:nvPicPr>
        <p:blipFill>
          <a:blip r:embed="rId4" cstate="print"/>
          <a:stretch>
            <a:fillRect/>
          </a:stretch>
        </p:blipFill>
        <p:spPr>
          <a:xfrm flipH="1">
            <a:off x="7308304" y="2780928"/>
            <a:ext cx="1502229" cy="1554480"/>
          </a:xfrm>
          <a:prstGeom prst="rect">
            <a:avLst/>
          </a:prstGeom>
        </p:spPr>
      </p:pic>
      <p:sp>
        <p:nvSpPr>
          <p:cNvPr id="32" name="Smiley Face 31"/>
          <p:cNvSpPr/>
          <p:nvPr/>
        </p:nvSpPr>
        <p:spPr>
          <a:xfrm>
            <a:off x="323528" y="2708920"/>
            <a:ext cx="457200" cy="457200"/>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3" name="Smiley Face 32"/>
          <p:cNvSpPr/>
          <p:nvPr/>
        </p:nvSpPr>
        <p:spPr>
          <a:xfrm>
            <a:off x="611560" y="3140968"/>
            <a:ext cx="457200" cy="457200"/>
          </a:xfrm>
          <a:prstGeom prst="smileyFace">
            <a:avLst/>
          </a:prstGeom>
          <a:solidFill>
            <a:srgbClr val="CC99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4" name="Smiley Face 33"/>
          <p:cNvSpPr/>
          <p:nvPr/>
        </p:nvSpPr>
        <p:spPr>
          <a:xfrm>
            <a:off x="539552" y="3861048"/>
            <a:ext cx="457200" cy="457200"/>
          </a:xfrm>
          <a:prstGeom prst="smileyFace">
            <a:avLst/>
          </a:prstGeom>
          <a:solidFill>
            <a:srgbClr val="66FF3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5" name="Smiley Face 34"/>
          <p:cNvSpPr/>
          <p:nvPr/>
        </p:nvSpPr>
        <p:spPr>
          <a:xfrm>
            <a:off x="179512" y="3429000"/>
            <a:ext cx="457200" cy="457200"/>
          </a:xfrm>
          <a:prstGeom prst="smileyFace">
            <a:avLst/>
          </a:prstGeom>
          <a:solidFill>
            <a:srgbClr val="0099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6" name="Smiley Face 35"/>
          <p:cNvSpPr/>
          <p:nvPr/>
        </p:nvSpPr>
        <p:spPr>
          <a:xfrm>
            <a:off x="1018456" y="3501008"/>
            <a:ext cx="457200" cy="457200"/>
          </a:xfrm>
          <a:prstGeom prst="smileyFace">
            <a:avLst/>
          </a:prstGeom>
          <a:solidFill>
            <a:srgbClr val="FF5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22" name="TextBox 21"/>
          <p:cNvSpPr txBox="1"/>
          <p:nvPr/>
        </p:nvSpPr>
        <p:spPr>
          <a:xfrm>
            <a:off x="179512" y="4566607"/>
            <a:ext cx="8712968" cy="2246769"/>
          </a:xfrm>
          <a:prstGeom prst="rect">
            <a:avLst/>
          </a:prstGeom>
          <a:noFill/>
        </p:spPr>
        <p:txBody>
          <a:bodyPr wrap="square" rtlCol="0">
            <a:spAutoFit/>
          </a:bodyPr>
          <a:lstStyle/>
          <a:p>
            <a:pPr algn="ctr"/>
            <a:r>
              <a:rPr lang="en-CA" sz="2800" b="1" dirty="0" smtClean="0">
                <a:solidFill>
                  <a:schemeClr val="bg1"/>
                </a:solidFill>
                <a:latin typeface="Calibri" pitchFamily="34" charset="0"/>
              </a:rPr>
              <a:t>“Take</a:t>
            </a:r>
            <a:r>
              <a:rPr lang="en-CA" sz="1600" b="1" dirty="0" smtClean="0">
                <a:solidFill>
                  <a:schemeClr val="bg1"/>
                </a:solidFill>
                <a:latin typeface="Calibri" pitchFamily="34" charset="0"/>
              </a:rPr>
              <a:t> </a:t>
            </a:r>
            <a:r>
              <a:rPr lang="en-CA" sz="2800" b="1" dirty="0" smtClean="0">
                <a:solidFill>
                  <a:schemeClr val="bg1"/>
                </a:solidFill>
                <a:latin typeface="Calibri" pitchFamily="34" charset="0"/>
              </a:rPr>
              <a:t>. . .</a:t>
            </a:r>
            <a:r>
              <a:rPr lang="en-CA" sz="1600" b="1" dirty="0" smtClean="0">
                <a:solidFill>
                  <a:schemeClr val="bg1"/>
                </a:solidFill>
                <a:latin typeface="Calibri" pitchFamily="34" charset="0"/>
              </a:rPr>
              <a:t> </a:t>
            </a:r>
            <a:r>
              <a:rPr lang="en-CA" sz="2800" b="1" dirty="0" smtClean="0">
                <a:solidFill>
                  <a:schemeClr val="bg1"/>
                </a:solidFill>
                <a:latin typeface="Calibri" pitchFamily="34" charset="0"/>
              </a:rPr>
              <a:t>the</a:t>
            </a:r>
            <a:r>
              <a:rPr lang="en-CA" b="1" dirty="0" smtClean="0">
                <a:solidFill>
                  <a:schemeClr val="bg1"/>
                </a:solidFill>
                <a:latin typeface="Calibri" pitchFamily="34" charset="0"/>
              </a:rPr>
              <a:t> </a:t>
            </a:r>
            <a:r>
              <a:rPr lang="en-CA" sz="2800" b="1" dirty="0" smtClean="0">
                <a:solidFill>
                  <a:schemeClr val="bg1"/>
                </a:solidFill>
                <a:latin typeface="Calibri" pitchFamily="34" charset="0"/>
              </a:rPr>
              <a:t>sword</a:t>
            </a:r>
            <a:r>
              <a:rPr lang="en-CA" b="1" dirty="0" smtClean="0">
                <a:solidFill>
                  <a:schemeClr val="bg1"/>
                </a:solidFill>
                <a:latin typeface="Calibri" pitchFamily="34" charset="0"/>
              </a:rPr>
              <a:t> </a:t>
            </a:r>
            <a:r>
              <a:rPr lang="en-CA" sz="2800" b="1" dirty="0" smtClean="0">
                <a:solidFill>
                  <a:schemeClr val="bg1"/>
                </a:solidFill>
                <a:latin typeface="Calibri" pitchFamily="34" charset="0"/>
              </a:rPr>
              <a:t>of</a:t>
            </a:r>
            <a:r>
              <a:rPr lang="en-CA" b="1" dirty="0" smtClean="0">
                <a:solidFill>
                  <a:schemeClr val="bg1"/>
                </a:solidFill>
                <a:latin typeface="Calibri" pitchFamily="34" charset="0"/>
              </a:rPr>
              <a:t> </a:t>
            </a:r>
            <a:r>
              <a:rPr lang="en-CA" sz="2800" b="1" dirty="0" smtClean="0">
                <a:solidFill>
                  <a:schemeClr val="bg1"/>
                </a:solidFill>
                <a:latin typeface="Calibri" pitchFamily="34" charset="0"/>
              </a:rPr>
              <a:t>the</a:t>
            </a:r>
            <a:r>
              <a:rPr lang="en-CA" b="1" dirty="0" smtClean="0">
                <a:solidFill>
                  <a:schemeClr val="bg1"/>
                </a:solidFill>
                <a:latin typeface="Calibri" pitchFamily="34" charset="0"/>
              </a:rPr>
              <a:t> </a:t>
            </a:r>
            <a:r>
              <a:rPr lang="en-CA" sz="2800" b="1" dirty="0" smtClean="0">
                <a:solidFill>
                  <a:schemeClr val="bg1"/>
                </a:solidFill>
                <a:latin typeface="Calibri" pitchFamily="34" charset="0"/>
              </a:rPr>
              <a:t>Spirit,</a:t>
            </a:r>
            <a:r>
              <a:rPr lang="en-CA" b="1" dirty="0" smtClean="0">
                <a:solidFill>
                  <a:schemeClr val="bg1"/>
                </a:solidFill>
                <a:latin typeface="Calibri" pitchFamily="34" charset="0"/>
              </a:rPr>
              <a:t> </a:t>
            </a:r>
            <a:r>
              <a:rPr lang="en-CA" sz="2800" b="1" dirty="0" smtClean="0">
                <a:solidFill>
                  <a:schemeClr val="bg1"/>
                </a:solidFill>
                <a:latin typeface="Calibri" pitchFamily="34" charset="0"/>
              </a:rPr>
              <a:t>which</a:t>
            </a:r>
            <a:r>
              <a:rPr lang="en-CA" b="1" dirty="0" smtClean="0">
                <a:solidFill>
                  <a:schemeClr val="bg1"/>
                </a:solidFill>
                <a:latin typeface="Calibri" pitchFamily="34" charset="0"/>
              </a:rPr>
              <a:t> </a:t>
            </a:r>
            <a:r>
              <a:rPr lang="en-CA" sz="2800" b="1" dirty="0" smtClean="0">
                <a:solidFill>
                  <a:schemeClr val="bg1"/>
                </a:solidFill>
                <a:latin typeface="Calibri" pitchFamily="34" charset="0"/>
              </a:rPr>
              <a:t>is</a:t>
            </a:r>
            <a:r>
              <a:rPr lang="en-CA" b="1" dirty="0" smtClean="0">
                <a:solidFill>
                  <a:schemeClr val="bg1"/>
                </a:solidFill>
                <a:latin typeface="Calibri" pitchFamily="34" charset="0"/>
              </a:rPr>
              <a:t> </a:t>
            </a:r>
            <a:r>
              <a:rPr lang="en-CA" sz="2800" b="1" dirty="0" smtClean="0">
                <a:solidFill>
                  <a:schemeClr val="bg1"/>
                </a:solidFill>
                <a:latin typeface="Calibri" pitchFamily="34" charset="0"/>
              </a:rPr>
              <a:t>the word of God, praying at all times in the Spirit, with all prayer and supplication . . . with perseverance . . . for all saints” </a:t>
            </a:r>
          </a:p>
          <a:p>
            <a:pPr algn="ctr"/>
            <a:r>
              <a:rPr lang="en-CA" sz="2800" b="1" dirty="0" smtClean="0">
                <a:solidFill>
                  <a:schemeClr val="bg1"/>
                </a:solidFill>
                <a:latin typeface="Calibri" pitchFamily="34" charset="0"/>
              </a:rPr>
              <a:t>Eph 6:17-18 </a:t>
            </a:r>
          </a:p>
          <a:p>
            <a:pPr algn="ctr"/>
            <a:r>
              <a:rPr lang="en-CA" sz="2800" b="1" dirty="0" smtClean="0">
                <a:solidFill>
                  <a:schemeClr val="bg1"/>
                </a:solidFill>
                <a:latin typeface="Calibri" pitchFamily="34" charset="0"/>
              </a:rPr>
              <a:t>(The Spirit helps us use God’s word to pray!)</a:t>
            </a:r>
            <a:endParaRPr lang="en-CA" sz="2800" b="1" dirty="0">
              <a:solidFill>
                <a:schemeClr val="bg1"/>
              </a:solidFill>
              <a:latin typeface="Calibri" pitchFamily="34" charset="0"/>
            </a:endParaRPr>
          </a:p>
        </p:txBody>
      </p:sp>
      <p:sp>
        <p:nvSpPr>
          <p:cNvPr id="37" name="TextBox 36"/>
          <p:cNvSpPr txBox="1"/>
          <p:nvPr/>
        </p:nvSpPr>
        <p:spPr>
          <a:xfrm>
            <a:off x="251520" y="970176"/>
            <a:ext cx="8712968" cy="1815882"/>
          </a:xfrm>
          <a:prstGeom prst="rect">
            <a:avLst/>
          </a:prstGeom>
          <a:noFill/>
        </p:spPr>
        <p:txBody>
          <a:bodyPr wrap="square" rtlCol="0">
            <a:spAutoFit/>
          </a:bodyPr>
          <a:lstStyle/>
          <a:p>
            <a:pPr algn="ctr"/>
            <a:r>
              <a:rPr lang="en-CA" sz="2800" b="1" dirty="0" smtClean="0">
                <a:solidFill>
                  <a:schemeClr val="bg1"/>
                </a:solidFill>
                <a:latin typeface="Calibri" pitchFamily="34" charset="0"/>
              </a:rPr>
              <a:t>“The Spirit helps us in our weakness.  For we do not know what to pray for as we ought, but the Spirit himself intercedes for us . . . the Spirit intercedes for the saints according to the will of God”</a:t>
            </a:r>
            <a:r>
              <a:rPr lang="en-US" sz="2800" b="1" dirty="0" smtClean="0">
                <a:solidFill>
                  <a:schemeClr val="bg1"/>
                </a:solidFill>
                <a:latin typeface="Calibri" pitchFamily="34" charset="0"/>
              </a:rPr>
              <a:t>  Rom 8:26-27 </a:t>
            </a:r>
            <a:endParaRPr lang="en-CA" sz="2800" dirty="0">
              <a:solidFill>
                <a:schemeClr val="bg1"/>
              </a:solidFill>
              <a:latin typeface="Calibri" pitchFamily="34" charset="0"/>
            </a:endParaRPr>
          </a:p>
        </p:txBody>
      </p:sp>
      <p:sp>
        <p:nvSpPr>
          <p:cNvPr id="27" name="TextBox 26"/>
          <p:cNvSpPr txBox="1"/>
          <p:nvPr/>
        </p:nvSpPr>
        <p:spPr>
          <a:xfrm>
            <a:off x="6516216" y="4005064"/>
            <a:ext cx="1368152" cy="369332"/>
          </a:xfrm>
          <a:prstGeom prst="rect">
            <a:avLst/>
          </a:prstGeom>
          <a:noFill/>
        </p:spPr>
        <p:txBody>
          <a:bodyPr wrap="square" rtlCol="0">
            <a:spAutoFit/>
          </a:bodyPr>
          <a:lstStyle/>
          <a:p>
            <a:pPr algn="ctr"/>
            <a:r>
              <a:rPr lang="en-US" b="1" spc="-60" dirty="0" err="1" smtClean="0">
                <a:latin typeface="Calibri" pitchFamily="34" charset="0"/>
              </a:rPr>
              <a:t>Ep</a:t>
            </a:r>
            <a:r>
              <a:rPr lang="en-US" b="1" spc="-60" dirty="0" smtClean="0">
                <a:latin typeface="Calibri" pitchFamily="34" charset="0"/>
              </a:rPr>
              <a:t> 6:17-18</a:t>
            </a:r>
            <a:endParaRPr lang="en-US" b="1" spc="-60" dirty="0"/>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FF00FF"/>
        </a:solidFill>
        <a:effectLst/>
      </p:bgPr>
    </p:bg>
    <p:spTree>
      <p:nvGrpSpPr>
        <p:cNvPr id="1" name=""/>
        <p:cNvGrpSpPr/>
        <p:nvPr/>
      </p:nvGrpSpPr>
      <p:grpSpPr>
        <a:xfrm>
          <a:off x="0" y="0"/>
          <a:ext cx="0" cy="0"/>
          <a:chOff x="0" y="0"/>
          <a:chExt cx="0" cy="0"/>
        </a:xfrm>
      </p:grpSpPr>
      <p:sp>
        <p:nvSpPr>
          <p:cNvPr id="28" name="TextBox 27"/>
          <p:cNvSpPr txBox="1"/>
          <p:nvPr/>
        </p:nvSpPr>
        <p:spPr>
          <a:xfrm>
            <a:off x="107504" y="4997494"/>
            <a:ext cx="8964488" cy="1815882"/>
          </a:xfrm>
          <a:prstGeom prst="rect">
            <a:avLst/>
          </a:prstGeom>
          <a:noFill/>
        </p:spPr>
        <p:txBody>
          <a:bodyPr wrap="square" rtlCol="0">
            <a:spAutoFit/>
          </a:bodyPr>
          <a:lstStyle/>
          <a:p>
            <a:r>
              <a:rPr lang="en-CA" sz="2800" b="1" dirty="0" smtClean="0">
                <a:solidFill>
                  <a:schemeClr val="bg1"/>
                </a:solidFill>
                <a:latin typeface="Calibri" pitchFamily="34" charset="0"/>
              </a:rPr>
              <a:t>“But you, beloved, building yourselves up in your most holy faith and praying in the Holy Spirit, keep yourselves in</a:t>
            </a:r>
          </a:p>
          <a:p>
            <a:r>
              <a:rPr lang="en-CA" sz="2800" b="1" dirty="0" smtClean="0">
                <a:solidFill>
                  <a:schemeClr val="bg1"/>
                </a:solidFill>
                <a:latin typeface="Calibri" pitchFamily="34" charset="0"/>
              </a:rPr>
              <a:t>the love of God, waiting for the mercy of our Lord</a:t>
            </a:r>
          </a:p>
          <a:p>
            <a:r>
              <a:rPr lang="en-CA" sz="2800" b="1" dirty="0" smtClean="0">
                <a:solidFill>
                  <a:schemeClr val="bg1"/>
                </a:solidFill>
                <a:latin typeface="Calibri" pitchFamily="34" charset="0"/>
              </a:rPr>
              <a:t>Jesus Christ that leads to eternal life” Jude 1:20-21</a:t>
            </a:r>
            <a:endParaRPr lang="en-CA" sz="2800" dirty="0">
              <a:solidFill>
                <a:schemeClr val="bg1"/>
              </a:solidFill>
              <a:latin typeface="Calibri" pitchFamily="34" charset="0"/>
            </a:endParaRPr>
          </a:p>
        </p:txBody>
      </p:sp>
      <p:pic>
        <p:nvPicPr>
          <p:cNvPr id="25" name="Picture 24" descr=" pray MC900194056.jpg"/>
          <p:cNvPicPr>
            <a:picLocks noChangeAspect="1"/>
          </p:cNvPicPr>
          <p:nvPr/>
        </p:nvPicPr>
        <p:blipFill>
          <a:blip r:embed="rId2" cstate="print"/>
          <a:stretch>
            <a:fillRect/>
          </a:stretch>
        </p:blipFill>
        <p:spPr>
          <a:xfrm>
            <a:off x="6704090" y="3429000"/>
            <a:ext cx="1028538" cy="1463040"/>
          </a:xfrm>
          <a:prstGeom prst="rect">
            <a:avLst/>
          </a:prstGeom>
        </p:spPr>
      </p:pic>
      <p:sp>
        <p:nvSpPr>
          <p:cNvPr id="23" name="Explosion 1 22"/>
          <p:cNvSpPr/>
          <p:nvPr/>
        </p:nvSpPr>
        <p:spPr>
          <a:xfrm>
            <a:off x="3347864" y="3068960"/>
            <a:ext cx="2468880" cy="1944216"/>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7" name="Straight Arrow Connector 6"/>
          <p:cNvCxnSpPr/>
          <p:nvPr/>
        </p:nvCxnSpPr>
        <p:spPr>
          <a:xfrm flipH="1" flipV="1">
            <a:off x="5751552" y="3933056"/>
            <a:ext cx="548640" cy="1260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563888" y="3697868"/>
            <a:ext cx="2016224" cy="523220"/>
          </a:xfrm>
          <a:prstGeom prst="rect">
            <a:avLst/>
          </a:prstGeom>
          <a:noFill/>
        </p:spPr>
        <p:txBody>
          <a:bodyPr wrap="square" rtlCol="0">
            <a:spAutoFit/>
          </a:bodyPr>
          <a:lstStyle/>
          <a:p>
            <a:r>
              <a:rPr lang="en-CA" sz="2800" b="1" dirty="0" smtClean="0">
                <a:solidFill>
                  <a:schemeClr val="bg1"/>
                </a:solidFill>
              </a:rPr>
              <a:t>The LORD</a:t>
            </a:r>
            <a:endParaRPr lang="en-CA" sz="2800" b="1" dirty="0">
              <a:solidFill>
                <a:schemeClr val="bg1"/>
              </a:solidFill>
            </a:endParaRPr>
          </a:p>
        </p:txBody>
      </p:sp>
      <p:cxnSp>
        <p:nvCxnSpPr>
          <p:cNvPr id="16" name="Straight Arrow Connector 15"/>
          <p:cNvCxnSpPr/>
          <p:nvPr/>
        </p:nvCxnSpPr>
        <p:spPr>
          <a:xfrm flipV="1">
            <a:off x="2655208" y="3933056"/>
            <a:ext cx="548640" cy="1260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5" name="Picture 1" descr="C:\Users\Supernike\AppData\Local\Microsoft\Windows\Temporary Internet Files\Content.IE5\Q82F3AOF\MC900361874[1].wmf"/>
          <p:cNvPicPr>
            <a:picLocks noChangeAspect="1" noChangeArrowheads="1"/>
          </p:cNvPicPr>
          <p:nvPr/>
        </p:nvPicPr>
        <p:blipFill>
          <a:blip r:embed="rId3" cstate="print"/>
          <a:srcRect/>
          <a:stretch>
            <a:fillRect/>
          </a:stretch>
        </p:blipFill>
        <p:spPr bwMode="auto">
          <a:xfrm>
            <a:off x="6353163" y="3930788"/>
            <a:ext cx="739117" cy="506324"/>
          </a:xfrm>
          <a:prstGeom prst="rect">
            <a:avLst/>
          </a:prstGeom>
          <a:noFill/>
          <a:ln w="9525">
            <a:noFill/>
            <a:miter lim="800000"/>
            <a:headEnd/>
            <a:tailEnd/>
          </a:ln>
        </p:spPr>
      </p:pic>
      <p:pic>
        <p:nvPicPr>
          <p:cNvPr id="24" name="Picture 23" descr="dove and sword large cropped.png"/>
          <p:cNvPicPr>
            <a:picLocks noChangeAspect="1"/>
          </p:cNvPicPr>
          <p:nvPr/>
        </p:nvPicPr>
        <p:blipFill>
          <a:blip r:embed="rId4" cstate="print"/>
          <a:stretch>
            <a:fillRect/>
          </a:stretch>
        </p:blipFill>
        <p:spPr>
          <a:xfrm>
            <a:off x="1053547" y="3170664"/>
            <a:ext cx="1502229" cy="1554480"/>
          </a:xfrm>
          <a:prstGeom prst="rect">
            <a:avLst/>
          </a:prstGeom>
        </p:spPr>
      </p:pic>
      <p:sp>
        <p:nvSpPr>
          <p:cNvPr id="26" name="Rectangle 25"/>
          <p:cNvSpPr/>
          <p:nvPr/>
        </p:nvSpPr>
        <p:spPr>
          <a:xfrm>
            <a:off x="1619672" y="4437112"/>
            <a:ext cx="2088232" cy="615553"/>
          </a:xfrm>
          <a:prstGeom prst="rect">
            <a:avLst/>
          </a:prstGeom>
        </p:spPr>
        <p:txBody>
          <a:bodyPr wrap="square">
            <a:spAutoFit/>
          </a:bodyPr>
          <a:lstStyle/>
          <a:p>
            <a:pPr algn="ctr"/>
            <a:r>
              <a:rPr lang="en-CA" sz="800" dirty="0" smtClean="0">
                <a:solidFill>
                  <a:schemeClr val="tx1">
                    <a:lumMod val="65000"/>
                  </a:schemeClr>
                </a:solidFill>
              </a:rPr>
              <a:t>Dove, Bible, praying woman</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
        <p:nvSpPr>
          <p:cNvPr id="27" name="TextBox 26"/>
          <p:cNvSpPr txBox="1"/>
          <p:nvPr/>
        </p:nvSpPr>
        <p:spPr>
          <a:xfrm>
            <a:off x="35496" y="966207"/>
            <a:ext cx="8964488" cy="2246769"/>
          </a:xfrm>
          <a:prstGeom prst="rect">
            <a:avLst/>
          </a:prstGeom>
          <a:noFill/>
        </p:spPr>
        <p:txBody>
          <a:bodyPr wrap="square" rtlCol="0">
            <a:spAutoFit/>
          </a:bodyPr>
          <a:lstStyle/>
          <a:p>
            <a:pPr algn="ctr"/>
            <a:r>
              <a:rPr lang="en-CA" sz="2800" b="1" dirty="0" smtClean="0">
                <a:solidFill>
                  <a:schemeClr val="bg1"/>
                </a:solidFill>
                <a:latin typeface="Calibri" pitchFamily="34" charset="0"/>
              </a:rPr>
              <a:t>“be filled with the Spirit; Speaking to yourselves in </a:t>
            </a:r>
          </a:p>
          <a:p>
            <a:pPr algn="ctr"/>
            <a:r>
              <a:rPr lang="en-CA" sz="2800" b="1" dirty="0" smtClean="0">
                <a:solidFill>
                  <a:schemeClr val="bg1"/>
                </a:solidFill>
                <a:latin typeface="Calibri" pitchFamily="34" charset="0"/>
              </a:rPr>
              <a:t>psalms and hymns and spiritual songs, singing and making melody in your heart to the Lord; Giving thanks always </a:t>
            </a:r>
          </a:p>
          <a:p>
            <a:pPr algn="ctr"/>
            <a:r>
              <a:rPr lang="en-CA" sz="2800" b="1" dirty="0" smtClean="0">
                <a:solidFill>
                  <a:schemeClr val="bg1"/>
                </a:solidFill>
                <a:latin typeface="Calibri" pitchFamily="34" charset="0"/>
              </a:rPr>
              <a:t>for all things unto God and the Father in the name of </a:t>
            </a:r>
          </a:p>
          <a:p>
            <a:pPr algn="ctr"/>
            <a:r>
              <a:rPr lang="en-CA" sz="2800" b="1" dirty="0" smtClean="0">
                <a:solidFill>
                  <a:schemeClr val="bg1"/>
                </a:solidFill>
                <a:latin typeface="Calibri" pitchFamily="34" charset="0"/>
              </a:rPr>
              <a:t>our Lord Jesus Christ”  Eph 5:18-20, KJV</a:t>
            </a:r>
            <a:endParaRPr lang="en-CA" sz="2800" dirty="0">
              <a:solidFill>
                <a:schemeClr val="bg1"/>
              </a:solidFill>
              <a:latin typeface="Calibri" pitchFamily="34" charset="0"/>
            </a:endParaRPr>
          </a:p>
        </p:txBody>
      </p:sp>
      <p:pic>
        <p:nvPicPr>
          <p:cNvPr id="17" name="Picture 16" descr="angry-face-01s.gif"/>
          <p:cNvPicPr>
            <a:picLocks noChangeAspect="1"/>
          </p:cNvPicPr>
          <p:nvPr/>
        </p:nvPicPr>
        <p:blipFill>
          <a:blip r:embed="rId5" cstate="print"/>
          <a:stretch>
            <a:fillRect/>
          </a:stretch>
        </p:blipFill>
        <p:spPr>
          <a:xfrm>
            <a:off x="8172400" y="5949280"/>
            <a:ext cx="864096" cy="864096"/>
          </a:xfrm>
          <a:prstGeom prst="ellipse">
            <a:avLst/>
          </a:prstGeom>
        </p:spPr>
      </p:pic>
      <p:sp>
        <p:nvSpPr>
          <p:cNvPr id="19" name="TextBox 18"/>
          <p:cNvSpPr txBox="1"/>
          <p:nvPr/>
        </p:nvSpPr>
        <p:spPr>
          <a:xfrm>
            <a:off x="8172400" y="587727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9"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pic>
        <p:nvPicPr>
          <p:cNvPr id="31" name="Picture 30" descr="dove and sword large cropped.png"/>
          <p:cNvPicPr>
            <a:picLocks noChangeAspect="1"/>
          </p:cNvPicPr>
          <p:nvPr/>
        </p:nvPicPr>
        <p:blipFill>
          <a:blip r:embed="rId4" cstate="print"/>
          <a:stretch>
            <a:fillRect/>
          </a:stretch>
        </p:blipFill>
        <p:spPr>
          <a:xfrm flipH="1">
            <a:off x="7308304" y="3140968"/>
            <a:ext cx="1502229" cy="1554480"/>
          </a:xfrm>
          <a:prstGeom prst="rect">
            <a:avLst/>
          </a:prstGeom>
        </p:spPr>
      </p:pic>
      <p:sp>
        <p:nvSpPr>
          <p:cNvPr id="32" name="Smiley Face 31"/>
          <p:cNvSpPr/>
          <p:nvPr/>
        </p:nvSpPr>
        <p:spPr>
          <a:xfrm>
            <a:off x="323528" y="3068960"/>
            <a:ext cx="457200" cy="457200"/>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3" name="Smiley Face 32"/>
          <p:cNvSpPr/>
          <p:nvPr/>
        </p:nvSpPr>
        <p:spPr>
          <a:xfrm>
            <a:off x="611560" y="3501008"/>
            <a:ext cx="457200" cy="457200"/>
          </a:xfrm>
          <a:prstGeom prst="smileyFace">
            <a:avLst/>
          </a:prstGeom>
          <a:solidFill>
            <a:srgbClr val="CC99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4" name="Smiley Face 33"/>
          <p:cNvSpPr/>
          <p:nvPr/>
        </p:nvSpPr>
        <p:spPr>
          <a:xfrm>
            <a:off x="539552" y="4195936"/>
            <a:ext cx="457200" cy="457200"/>
          </a:xfrm>
          <a:prstGeom prst="smileyFace">
            <a:avLst/>
          </a:prstGeom>
          <a:solidFill>
            <a:srgbClr val="66FF3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5" name="Smiley Face 34"/>
          <p:cNvSpPr/>
          <p:nvPr/>
        </p:nvSpPr>
        <p:spPr>
          <a:xfrm>
            <a:off x="179512" y="3763888"/>
            <a:ext cx="457200" cy="457200"/>
          </a:xfrm>
          <a:prstGeom prst="smileyFace">
            <a:avLst/>
          </a:prstGeom>
          <a:solidFill>
            <a:srgbClr val="0099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6" name="Smiley Face 35"/>
          <p:cNvSpPr/>
          <p:nvPr/>
        </p:nvSpPr>
        <p:spPr>
          <a:xfrm>
            <a:off x="1018456" y="3822576"/>
            <a:ext cx="457200" cy="457200"/>
          </a:xfrm>
          <a:prstGeom prst="smileyFace">
            <a:avLst/>
          </a:prstGeom>
          <a:solidFill>
            <a:srgbClr val="FF5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22" name="TextBox 21"/>
          <p:cNvSpPr txBox="1"/>
          <p:nvPr/>
        </p:nvSpPr>
        <p:spPr>
          <a:xfrm>
            <a:off x="6516216" y="4355812"/>
            <a:ext cx="1368152" cy="369332"/>
          </a:xfrm>
          <a:prstGeom prst="rect">
            <a:avLst/>
          </a:prstGeom>
          <a:noFill/>
        </p:spPr>
        <p:txBody>
          <a:bodyPr wrap="square" rtlCol="0">
            <a:spAutoFit/>
          </a:bodyPr>
          <a:lstStyle/>
          <a:p>
            <a:pPr algn="ctr"/>
            <a:r>
              <a:rPr lang="en-US" b="1" spc="-60" dirty="0" err="1" smtClean="0">
                <a:latin typeface="Calibri" pitchFamily="34" charset="0"/>
              </a:rPr>
              <a:t>Ep</a:t>
            </a:r>
            <a:r>
              <a:rPr lang="en-US" b="1" spc="-60" dirty="0" smtClean="0">
                <a:latin typeface="Calibri" pitchFamily="34" charset="0"/>
              </a:rPr>
              <a:t> 6:17-18</a:t>
            </a:r>
            <a:endParaRPr lang="en-US" b="1" spc="-60" dirty="0"/>
          </a:p>
        </p:txBody>
      </p:sp>
      <p:sp>
        <p:nvSpPr>
          <p:cNvPr id="37" name="Title 10"/>
          <p:cNvSpPr txBox="1">
            <a:spLocks/>
          </p:cNvSpPr>
          <p:nvPr/>
        </p:nvSpPr>
        <p:spPr bwMode="auto">
          <a:xfrm>
            <a:off x="755576" y="44624"/>
            <a:ext cx="7680960" cy="91440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b="1" kern="0" dirty="0" smtClean="0">
                <a:solidFill>
                  <a:srgbClr val="FF0000"/>
                </a:solidFill>
                <a:latin typeface="Calibri" pitchFamily="34" charset="0"/>
                <a:ea typeface="+mj-ea"/>
                <a:cs typeface="+mj-cs"/>
              </a:rPr>
              <a:t>28-29. T</a:t>
            </a: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he Spirit prays for us and helps us pray </a:t>
            </a:r>
          </a:p>
          <a:p>
            <a:pPr lvl="0" algn="ctr" eaLnBrk="0" hangingPunct="0">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in the Spirit using God’s word!  Thank you, Lord!</a:t>
            </a:r>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FF00FF"/>
        </a:solidFill>
        <a:effectLst/>
      </p:bgPr>
    </p:bg>
    <p:spTree>
      <p:nvGrpSpPr>
        <p:cNvPr id="1" name=""/>
        <p:cNvGrpSpPr/>
        <p:nvPr/>
      </p:nvGrpSpPr>
      <p:grpSpPr>
        <a:xfrm>
          <a:off x="0" y="0"/>
          <a:ext cx="0" cy="0"/>
          <a:chOff x="0" y="0"/>
          <a:chExt cx="0" cy="0"/>
        </a:xfrm>
      </p:grpSpPr>
      <p:pic>
        <p:nvPicPr>
          <p:cNvPr id="3" name="Picture 2" descr=" pray MC900194056.jpg"/>
          <p:cNvPicPr>
            <a:picLocks noChangeAspect="1"/>
          </p:cNvPicPr>
          <p:nvPr/>
        </p:nvPicPr>
        <p:blipFill>
          <a:blip r:embed="rId2" cstate="print"/>
          <a:stretch>
            <a:fillRect/>
          </a:stretch>
        </p:blipFill>
        <p:spPr>
          <a:xfrm flipH="1">
            <a:off x="971600" y="2785014"/>
            <a:ext cx="2224524" cy="3164266"/>
          </a:xfrm>
          <a:prstGeom prst="ellipse">
            <a:avLst/>
          </a:prstGeom>
        </p:spPr>
      </p:pic>
      <p:pic>
        <p:nvPicPr>
          <p:cNvPr id="2" name="Picture 1" descr="dove and sword large cropped.png"/>
          <p:cNvPicPr>
            <a:picLocks noChangeAspect="1"/>
          </p:cNvPicPr>
          <p:nvPr/>
        </p:nvPicPr>
        <p:blipFill>
          <a:blip r:embed="rId3" cstate="print"/>
          <a:stretch>
            <a:fillRect/>
          </a:stretch>
        </p:blipFill>
        <p:spPr>
          <a:xfrm>
            <a:off x="107504" y="227729"/>
            <a:ext cx="3302429" cy="3417295"/>
          </a:xfrm>
          <a:prstGeom prst="rect">
            <a:avLst/>
          </a:prstGeom>
        </p:spPr>
      </p:pic>
      <p:pic>
        <p:nvPicPr>
          <p:cNvPr id="4" name="Picture 1" descr="C:\Users\Supernike\AppData\Local\Microsoft\Windows\Temporary Internet Files\Content.IE5\Q82F3AOF\MC900361874[1].wmf"/>
          <p:cNvPicPr>
            <a:picLocks noChangeAspect="1" noChangeArrowheads="1"/>
          </p:cNvPicPr>
          <p:nvPr/>
        </p:nvPicPr>
        <p:blipFill>
          <a:blip r:embed="rId4" cstate="print"/>
          <a:srcRect/>
          <a:stretch>
            <a:fillRect/>
          </a:stretch>
        </p:blipFill>
        <p:spPr bwMode="auto">
          <a:xfrm>
            <a:off x="2483768" y="2996952"/>
            <a:ext cx="1872208" cy="1282536"/>
          </a:xfrm>
          <a:prstGeom prst="rect">
            <a:avLst/>
          </a:prstGeom>
          <a:noFill/>
          <a:ln w="9525">
            <a:noFill/>
            <a:miter lim="800000"/>
            <a:headEnd/>
            <a:tailEnd/>
          </a:ln>
        </p:spPr>
      </p:pic>
      <p:sp>
        <p:nvSpPr>
          <p:cNvPr id="5" name="TextBox 4"/>
          <p:cNvSpPr txBox="1"/>
          <p:nvPr/>
        </p:nvSpPr>
        <p:spPr>
          <a:xfrm>
            <a:off x="3995936" y="759470"/>
            <a:ext cx="5076056" cy="5693866"/>
          </a:xfrm>
          <a:prstGeom prst="rect">
            <a:avLst/>
          </a:prstGeom>
          <a:noFill/>
        </p:spPr>
        <p:txBody>
          <a:bodyPr wrap="square" rtlCol="0">
            <a:spAutoFit/>
          </a:bodyPr>
          <a:lstStyle/>
          <a:p>
            <a:pPr algn="ctr"/>
            <a:r>
              <a:rPr lang="en-US" sz="2800" b="1" dirty="0" smtClean="0">
                <a:latin typeface="Calibri" pitchFamily="34" charset="0"/>
                <a:cs typeface="Calibri" pitchFamily="34" charset="0"/>
              </a:rPr>
              <a:t>Promises – Faith – Prayer!</a:t>
            </a:r>
          </a:p>
          <a:p>
            <a:pPr algn="ctr"/>
            <a:endParaRPr lang="en-US" sz="2800" b="1" dirty="0" smtClean="0">
              <a:latin typeface="Calibri" pitchFamily="34" charset="0"/>
              <a:cs typeface="Calibri" pitchFamily="34" charset="0"/>
            </a:endParaRPr>
          </a:p>
          <a:p>
            <a:pPr algn="ctr"/>
            <a:r>
              <a:rPr lang="en-US" sz="2800" b="1" dirty="0" smtClean="0">
                <a:latin typeface="Calibri" pitchFamily="34" charset="0"/>
                <a:cs typeface="Calibri" pitchFamily="34" charset="0"/>
              </a:rPr>
              <a:t>The Spirit of God </a:t>
            </a:r>
          </a:p>
          <a:p>
            <a:pPr algn="ctr"/>
            <a:r>
              <a:rPr lang="en-US" sz="2800" b="1" dirty="0" smtClean="0">
                <a:latin typeface="Calibri" pitchFamily="34" charset="0"/>
                <a:cs typeface="Calibri" pitchFamily="34" charset="0"/>
              </a:rPr>
              <a:t>helps us use </a:t>
            </a:r>
          </a:p>
          <a:p>
            <a:pPr algn="ctr"/>
            <a:r>
              <a:rPr lang="en-US" sz="2800" b="1" dirty="0" smtClean="0">
                <a:latin typeface="Calibri" pitchFamily="34" charset="0"/>
                <a:cs typeface="Calibri" pitchFamily="34" charset="0"/>
              </a:rPr>
              <a:t>the Word of God </a:t>
            </a:r>
          </a:p>
          <a:p>
            <a:pPr algn="ctr"/>
            <a:r>
              <a:rPr lang="en-US" sz="2800" b="1" dirty="0" smtClean="0">
                <a:latin typeface="Calibri" pitchFamily="34" charset="0"/>
                <a:cs typeface="Calibri" pitchFamily="34" charset="0"/>
              </a:rPr>
              <a:t>to pray and praise </a:t>
            </a:r>
          </a:p>
          <a:p>
            <a:pPr algn="ctr"/>
            <a:r>
              <a:rPr lang="en-US" sz="2800" b="1" dirty="0" smtClean="0">
                <a:latin typeface="Calibri" pitchFamily="34" charset="0"/>
                <a:cs typeface="Calibri" pitchFamily="34" charset="0"/>
              </a:rPr>
              <a:t>with faith in God’s faithfulness</a:t>
            </a:r>
          </a:p>
          <a:p>
            <a:pPr algn="ctr"/>
            <a:r>
              <a:rPr lang="en-US" sz="2800" b="1" dirty="0" smtClean="0">
                <a:latin typeface="Calibri" pitchFamily="34" charset="0"/>
                <a:cs typeface="Calibri" pitchFamily="34" charset="0"/>
              </a:rPr>
              <a:t>to his promises in Christ,</a:t>
            </a:r>
          </a:p>
          <a:p>
            <a:pPr algn="ctr"/>
            <a:r>
              <a:rPr lang="en-US" sz="2800" b="1" dirty="0" smtClean="0">
                <a:latin typeface="Calibri" pitchFamily="34" charset="0"/>
                <a:cs typeface="Calibri" pitchFamily="34" charset="0"/>
              </a:rPr>
              <a:t>and the power of Christ’s blood</a:t>
            </a:r>
          </a:p>
          <a:p>
            <a:pPr algn="ctr"/>
            <a:r>
              <a:rPr lang="en-US" sz="2800" b="1" dirty="0" smtClean="0">
                <a:latin typeface="Calibri" pitchFamily="34" charset="0"/>
                <a:cs typeface="Calibri" pitchFamily="34" charset="0"/>
              </a:rPr>
              <a:t>to provide access to God.</a:t>
            </a:r>
          </a:p>
          <a:p>
            <a:pPr algn="ctr"/>
            <a:endParaRPr lang="en-US" sz="2800" b="1" dirty="0" smtClean="0">
              <a:latin typeface="Calibri" pitchFamily="34" charset="0"/>
              <a:cs typeface="Calibri" pitchFamily="34" charset="0"/>
            </a:endParaRPr>
          </a:p>
          <a:p>
            <a:pPr algn="ctr"/>
            <a:r>
              <a:rPr lang="en-US" sz="2800" b="1" dirty="0" smtClean="0">
                <a:latin typeface="Calibri" pitchFamily="34" charset="0"/>
                <a:cs typeface="Calibri" pitchFamily="34" charset="0"/>
              </a:rPr>
              <a:t>Promises – Faith – Praise!</a:t>
            </a:r>
          </a:p>
          <a:p>
            <a:pPr algn="ctr"/>
            <a:endParaRPr lang="en-US" sz="2800" b="1" dirty="0">
              <a:latin typeface="Calibri" pitchFamily="34" charset="0"/>
              <a:cs typeface="Calibri" pitchFamily="34" charset="0"/>
            </a:endParaRPr>
          </a:p>
        </p:txBody>
      </p:sp>
      <p:sp>
        <p:nvSpPr>
          <p:cNvPr id="6" name="Rectangle 5"/>
          <p:cNvSpPr/>
          <p:nvPr/>
        </p:nvSpPr>
        <p:spPr>
          <a:xfrm>
            <a:off x="35496" y="6125815"/>
            <a:ext cx="2088232" cy="615553"/>
          </a:xfrm>
          <a:prstGeom prst="rect">
            <a:avLst/>
          </a:prstGeom>
        </p:spPr>
        <p:txBody>
          <a:bodyPr wrap="square">
            <a:spAutoFit/>
          </a:bodyPr>
          <a:lstStyle/>
          <a:p>
            <a:pPr algn="ctr"/>
            <a:r>
              <a:rPr lang="en-CA" sz="800" dirty="0" smtClean="0">
                <a:solidFill>
                  <a:schemeClr val="tx1">
                    <a:lumMod val="85000"/>
                  </a:schemeClr>
                </a:solidFill>
              </a:rPr>
              <a:t>Dove, Bible, praying woman</a:t>
            </a:r>
          </a:p>
          <a:p>
            <a:pPr algn="ctr"/>
            <a:r>
              <a:rPr lang="en-CA" sz="800" dirty="0" smtClean="0">
                <a:solidFill>
                  <a:schemeClr val="tx1">
                    <a:lumMod val="85000"/>
                  </a:schemeClr>
                </a:solidFill>
              </a:rPr>
              <a:t>Microsoft clip art © 2013 </a:t>
            </a:r>
          </a:p>
          <a:p>
            <a:pPr algn="ctr"/>
            <a:r>
              <a:rPr lang="en-CA" sz="800" dirty="0" smtClean="0">
                <a:solidFill>
                  <a:schemeClr val="tx1">
                    <a:lumMod val="85000"/>
                  </a:schemeClr>
                </a:solidFill>
              </a:rPr>
              <a:t>Microsoft Corporation. </a:t>
            </a:r>
          </a:p>
          <a:p>
            <a:pPr algn="ctr"/>
            <a:endParaRPr lang="en-CA" sz="1000"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FF00FF"/>
        </a:solidFill>
        <a:effectLst/>
      </p:bgPr>
    </p:bg>
    <p:spTree>
      <p:nvGrpSpPr>
        <p:cNvPr id="1" name=""/>
        <p:cNvGrpSpPr/>
        <p:nvPr/>
      </p:nvGrpSpPr>
      <p:grpSpPr>
        <a:xfrm>
          <a:off x="0" y="0"/>
          <a:ext cx="0" cy="0"/>
          <a:chOff x="0" y="0"/>
          <a:chExt cx="0" cy="0"/>
        </a:xfrm>
      </p:grpSpPr>
      <p:pic>
        <p:nvPicPr>
          <p:cNvPr id="3" name="Picture 2" descr=" pray MC900194056.jpg"/>
          <p:cNvPicPr>
            <a:picLocks noChangeAspect="1"/>
          </p:cNvPicPr>
          <p:nvPr/>
        </p:nvPicPr>
        <p:blipFill>
          <a:blip r:embed="rId2" cstate="print"/>
          <a:stretch>
            <a:fillRect/>
          </a:stretch>
        </p:blipFill>
        <p:spPr>
          <a:xfrm flipH="1">
            <a:off x="971600" y="2785014"/>
            <a:ext cx="2224524" cy="3164266"/>
          </a:xfrm>
          <a:prstGeom prst="ellipse">
            <a:avLst/>
          </a:prstGeom>
        </p:spPr>
      </p:pic>
      <p:pic>
        <p:nvPicPr>
          <p:cNvPr id="2" name="Picture 1" descr="dove and sword large cropped.png"/>
          <p:cNvPicPr>
            <a:picLocks noChangeAspect="1"/>
          </p:cNvPicPr>
          <p:nvPr/>
        </p:nvPicPr>
        <p:blipFill>
          <a:blip r:embed="rId3" cstate="print"/>
          <a:stretch>
            <a:fillRect/>
          </a:stretch>
        </p:blipFill>
        <p:spPr>
          <a:xfrm>
            <a:off x="107504" y="227729"/>
            <a:ext cx="3302429" cy="3417295"/>
          </a:xfrm>
          <a:prstGeom prst="rect">
            <a:avLst/>
          </a:prstGeom>
        </p:spPr>
      </p:pic>
      <p:pic>
        <p:nvPicPr>
          <p:cNvPr id="4" name="Picture 1" descr="C:\Users\Supernike\AppData\Local\Microsoft\Windows\Temporary Internet Files\Content.IE5\Q82F3AOF\MC900361874[1].wmf"/>
          <p:cNvPicPr>
            <a:picLocks noChangeAspect="1" noChangeArrowheads="1"/>
          </p:cNvPicPr>
          <p:nvPr/>
        </p:nvPicPr>
        <p:blipFill>
          <a:blip r:embed="rId4" cstate="print"/>
          <a:srcRect/>
          <a:stretch>
            <a:fillRect/>
          </a:stretch>
        </p:blipFill>
        <p:spPr bwMode="auto">
          <a:xfrm>
            <a:off x="2483768" y="2996952"/>
            <a:ext cx="1872208" cy="1282536"/>
          </a:xfrm>
          <a:prstGeom prst="rect">
            <a:avLst/>
          </a:prstGeom>
          <a:noFill/>
          <a:ln w="9525">
            <a:noFill/>
            <a:miter lim="800000"/>
            <a:headEnd/>
            <a:tailEnd/>
          </a:ln>
        </p:spPr>
      </p:pic>
      <p:sp>
        <p:nvSpPr>
          <p:cNvPr id="5" name="TextBox 4"/>
          <p:cNvSpPr txBox="1"/>
          <p:nvPr/>
        </p:nvSpPr>
        <p:spPr>
          <a:xfrm>
            <a:off x="3995936" y="332656"/>
            <a:ext cx="5076056" cy="6124754"/>
          </a:xfrm>
          <a:prstGeom prst="rect">
            <a:avLst/>
          </a:prstGeom>
          <a:noFill/>
        </p:spPr>
        <p:txBody>
          <a:bodyPr wrap="square" rtlCol="0">
            <a:spAutoFit/>
          </a:bodyPr>
          <a:lstStyle/>
          <a:p>
            <a:pPr algn="ctr"/>
            <a:r>
              <a:rPr lang="en-US" sz="2800" b="1" dirty="0" smtClean="0">
                <a:latin typeface="Calibri" pitchFamily="34" charset="0"/>
                <a:cs typeface="Calibri" pitchFamily="34" charset="0"/>
              </a:rPr>
              <a:t>Are you a believer </a:t>
            </a:r>
          </a:p>
          <a:p>
            <a:pPr algn="ctr"/>
            <a:r>
              <a:rPr lang="en-US" sz="2800" b="1" dirty="0" smtClean="0">
                <a:latin typeface="Calibri" pitchFamily="34" charset="0"/>
                <a:cs typeface="Calibri" pitchFamily="34" charset="0"/>
              </a:rPr>
              <a:t>who depends on </a:t>
            </a:r>
          </a:p>
          <a:p>
            <a:pPr algn="ctr"/>
            <a:r>
              <a:rPr lang="en-US" sz="2800" b="1" dirty="0" smtClean="0">
                <a:latin typeface="Calibri" pitchFamily="34" charset="0"/>
                <a:cs typeface="Calibri" pitchFamily="34" charset="0"/>
              </a:rPr>
              <a:t>the Spirit of God </a:t>
            </a:r>
          </a:p>
          <a:p>
            <a:pPr algn="ctr"/>
            <a:r>
              <a:rPr lang="en-US" sz="2800" b="1" dirty="0" smtClean="0">
                <a:latin typeface="Calibri" pitchFamily="34" charset="0"/>
                <a:cs typeface="Calibri" pitchFamily="34" charset="0"/>
              </a:rPr>
              <a:t>to help you use </a:t>
            </a:r>
          </a:p>
          <a:p>
            <a:pPr algn="ctr"/>
            <a:r>
              <a:rPr lang="en-US" sz="2800" b="1" dirty="0" smtClean="0">
                <a:latin typeface="Calibri" pitchFamily="34" charset="0"/>
                <a:cs typeface="Calibri" pitchFamily="34" charset="0"/>
              </a:rPr>
              <a:t>the Word of God </a:t>
            </a:r>
          </a:p>
          <a:p>
            <a:pPr algn="ctr"/>
            <a:r>
              <a:rPr lang="en-US" sz="2800" b="1" dirty="0" smtClean="0">
                <a:latin typeface="Calibri" pitchFamily="34" charset="0"/>
                <a:cs typeface="Calibri" pitchFamily="34" charset="0"/>
              </a:rPr>
              <a:t>to pray and praise?</a:t>
            </a:r>
          </a:p>
          <a:p>
            <a:pPr algn="ctr"/>
            <a:r>
              <a:rPr lang="en-US" sz="2800" b="1" dirty="0" smtClean="0">
                <a:latin typeface="Calibri" pitchFamily="34" charset="0"/>
                <a:cs typeface="Calibri" pitchFamily="34" charset="0"/>
              </a:rPr>
              <a:t>Do you pray</a:t>
            </a:r>
          </a:p>
          <a:p>
            <a:pPr algn="ctr"/>
            <a:r>
              <a:rPr lang="en-US" sz="2800" b="1" dirty="0" smtClean="0">
                <a:latin typeface="Calibri" pitchFamily="34" charset="0"/>
                <a:cs typeface="Calibri" pitchFamily="34" charset="0"/>
              </a:rPr>
              <a:t>with faith in God’s faithfulness</a:t>
            </a:r>
          </a:p>
          <a:p>
            <a:pPr algn="ctr"/>
            <a:r>
              <a:rPr lang="en-US" sz="2800" b="1" dirty="0" smtClean="0">
                <a:latin typeface="Calibri" pitchFamily="34" charset="0"/>
                <a:cs typeface="Calibri" pitchFamily="34" charset="0"/>
              </a:rPr>
              <a:t>to his promises in Christ,</a:t>
            </a:r>
          </a:p>
          <a:p>
            <a:pPr algn="ctr"/>
            <a:r>
              <a:rPr lang="en-US" sz="2800" b="1" dirty="0" smtClean="0">
                <a:latin typeface="Calibri" pitchFamily="34" charset="0"/>
                <a:cs typeface="Calibri" pitchFamily="34" charset="0"/>
              </a:rPr>
              <a:t>and the power of Christ’s blood</a:t>
            </a:r>
          </a:p>
          <a:p>
            <a:pPr algn="ctr"/>
            <a:r>
              <a:rPr lang="en-US" sz="2800" b="1" dirty="0" smtClean="0">
                <a:latin typeface="Calibri" pitchFamily="34" charset="0"/>
                <a:cs typeface="Calibri" pitchFamily="34" charset="0"/>
              </a:rPr>
              <a:t>to provide access to God?</a:t>
            </a:r>
          </a:p>
          <a:p>
            <a:pPr algn="ctr"/>
            <a:endParaRPr lang="en-US" sz="2800" b="1" dirty="0" smtClean="0">
              <a:latin typeface="Calibri" pitchFamily="34" charset="0"/>
              <a:cs typeface="Calibri" pitchFamily="34" charset="0"/>
            </a:endParaRPr>
          </a:p>
          <a:p>
            <a:pPr algn="ctr"/>
            <a:r>
              <a:rPr lang="en-US" sz="2800" b="1" dirty="0" smtClean="0">
                <a:latin typeface="Calibri" pitchFamily="34" charset="0"/>
                <a:cs typeface="Calibri" pitchFamily="34" charset="0"/>
              </a:rPr>
              <a:t>Promises – Faith – Prayer!</a:t>
            </a:r>
          </a:p>
          <a:p>
            <a:pPr algn="ctr"/>
            <a:endParaRPr lang="en-US" sz="2800" b="1" dirty="0">
              <a:latin typeface="Calibri" pitchFamily="34" charset="0"/>
              <a:cs typeface="Calibri" pitchFamily="34" charset="0"/>
            </a:endParaRPr>
          </a:p>
        </p:txBody>
      </p:sp>
      <p:sp>
        <p:nvSpPr>
          <p:cNvPr id="6" name="Rectangle 5"/>
          <p:cNvSpPr/>
          <p:nvPr/>
        </p:nvSpPr>
        <p:spPr>
          <a:xfrm>
            <a:off x="35496" y="6125815"/>
            <a:ext cx="2088232" cy="615553"/>
          </a:xfrm>
          <a:prstGeom prst="rect">
            <a:avLst/>
          </a:prstGeom>
        </p:spPr>
        <p:txBody>
          <a:bodyPr wrap="square">
            <a:spAutoFit/>
          </a:bodyPr>
          <a:lstStyle/>
          <a:p>
            <a:pPr algn="ctr"/>
            <a:r>
              <a:rPr lang="en-CA" sz="800" dirty="0" smtClean="0">
                <a:solidFill>
                  <a:schemeClr val="tx1">
                    <a:lumMod val="85000"/>
                  </a:schemeClr>
                </a:solidFill>
              </a:rPr>
              <a:t>Dove, Bible, praying woman</a:t>
            </a:r>
          </a:p>
          <a:p>
            <a:pPr algn="ctr"/>
            <a:r>
              <a:rPr lang="en-CA" sz="800" dirty="0" smtClean="0">
                <a:solidFill>
                  <a:schemeClr val="tx1">
                    <a:lumMod val="85000"/>
                  </a:schemeClr>
                </a:solidFill>
              </a:rPr>
              <a:t>Microsoft clip art © 2013 </a:t>
            </a:r>
          </a:p>
          <a:p>
            <a:pPr algn="ctr"/>
            <a:r>
              <a:rPr lang="en-CA" sz="800" dirty="0" smtClean="0">
                <a:solidFill>
                  <a:schemeClr val="tx1">
                    <a:lumMod val="85000"/>
                  </a:schemeClr>
                </a:solidFill>
              </a:rPr>
              <a:t>Microsoft Corporation. </a:t>
            </a:r>
          </a:p>
          <a:p>
            <a:pPr algn="ctr"/>
            <a:endParaRPr lang="en-CA" sz="1000"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8" name="24-Point Star 27"/>
          <p:cNvSpPr/>
          <p:nvPr/>
        </p:nvSpPr>
        <p:spPr>
          <a:xfrm>
            <a:off x="3131840" y="2204864"/>
            <a:ext cx="3108960" cy="3108960"/>
          </a:xfrm>
          <a:prstGeom prst="star24">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descr="Jesus coming in circle.jpg"/>
          <p:cNvPicPr>
            <a:picLocks noChangeAspect="1"/>
          </p:cNvPicPr>
          <p:nvPr/>
        </p:nvPicPr>
        <p:blipFill>
          <a:blip r:embed="rId3" cstate="print"/>
          <a:stretch>
            <a:fillRect/>
          </a:stretch>
        </p:blipFill>
        <p:spPr>
          <a:xfrm>
            <a:off x="3419872" y="2492896"/>
            <a:ext cx="2587273" cy="2560320"/>
          </a:xfrm>
          <a:prstGeom prst="ellipse">
            <a:avLst/>
          </a:prstGeom>
        </p:spPr>
      </p:pic>
      <p:sp>
        <p:nvSpPr>
          <p:cNvPr id="41" name="Title 1"/>
          <p:cNvSpPr txBox="1">
            <a:spLocks/>
          </p:cNvSpPr>
          <p:nvPr/>
        </p:nvSpPr>
        <p:spPr bwMode="auto">
          <a:xfrm>
            <a:off x="3779912" y="3501008"/>
            <a:ext cx="5544616" cy="223224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CA" sz="3200" b="0" i="0" u="none" strike="noStrike" kern="0" cap="none" spc="0" normalizeH="0" baseline="0" noProof="0" dirty="0" smtClean="0">
                <a:ln>
                  <a:noFill/>
                </a:ln>
                <a:solidFill>
                  <a:schemeClr val="tx2"/>
                </a:solidFill>
                <a:effectLst/>
                <a:uLnTx/>
                <a:uFillTx/>
                <a:latin typeface="+mj-lt"/>
                <a:ea typeface="+mj-ea"/>
                <a:cs typeface="+mj-cs"/>
              </a:rPr>
              <a:t/>
            </a:r>
            <a:br>
              <a:rPr kumimoji="0" lang="en-CA" sz="3200" b="0" i="0" u="none" strike="noStrike" kern="0" cap="none" spc="0" normalizeH="0" baseline="0" noProof="0" dirty="0" smtClean="0">
                <a:ln>
                  <a:noFill/>
                </a:ln>
                <a:solidFill>
                  <a:schemeClr val="tx2"/>
                </a:solidFill>
                <a:effectLst/>
                <a:uLnTx/>
                <a:uFillTx/>
                <a:latin typeface="+mj-lt"/>
                <a:ea typeface="+mj-ea"/>
                <a:cs typeface="+mj-cs"/>
              </a:rPr>
            </a:br>
            <a:r>
              <a:rPr kumimoji="0" lang="en-CA" sz="3200" b="0" i="0" u="none" strike="noStrike" kern="0" cap="none" spc="0" normalizeH="0" baseline="0" noProof="0" dirty="0" smtClean="0">
                <a:ln>
                  <a:noFill/>
                </a:ln>
                <a:solidFill>
                  <a:schemeClr val="tx2"/>
                </a:solidFill>
                <a:effectLst/>
                <a:uLnTx/>
                <a:uFillTx/>
                <a:latin typeface="+mj-lt"/>
                <a:ea typeface="+mj-ea"/>
                <a:cs typeface="+mj-cs"/>
              </a:rPr>
              <a:t>                    </a:t>
            </a: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“There is one God,</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                             and there is one </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                             mediator between</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                             God and men, </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the man Christ Jesus, who gave himself as a ransom for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all men” 1 Tim 2:5-6</a:t>
            </a:r>
          </a:p>
        </p:txBody>
      </p:sp>
      <p:sp>
        <p:nvSpPr>
          <p:cNvPr id="40" name="TextBox 39"/>
          <p:cNvSpPr txBox="1"/>
          <p:nvPr/>
        </p:nvSpPr>
        <p:spPr>
          <a:xfrm>
            <a:off x="214282" y="980728"/>
            <a:ext cx="6589966" cy="2677656"/>
          </a:xfrm>
          <a:prstGeom prst="rect">
            <a:avLst/>
          </a:prstGeom>
          <a:noFill/>
        </p:spPr>
        <p:txBody>
          <a:bodyPr wrap="square" rtlCol="0">
            <a:spAutoFit/>
          </a:bodyPr>
          <a:lstStyle/>
          <a:p>
            <a:r>
              <a:rPr lang="en-CA" sz="2800" b="1" dirty="0" smtClean="0">
                <a:solidFill>
                  <a:schemeClr val="bg1"/>
                </a:solidFill>
                <a:latin typeface="Calibri" pitchFamily="34" charset="0"/>
              </a:rPr>
              <a:t>“Who is to condemn? Christ Jesus is the one who died--more than that, who was raised— who is at the right hand of God, who indeed is </a:t>
            </a:r>
          </a:p>
          <a:p>
            <a:r>
              <a:rPr lang="en-CA" sz="2800" b="1" dirty="0" smtClean="0">
                <a:solidFill>
                  <a:schemeClr val="bg1"/>
                </a:solidFill>
                <a:latin typeface="Calibri" pitchFamily="34" charset="0"/>
              </a:rPr>
              <a:t>interceding  for us” </a:t>
            </a:r>
          </a:p>
          <a:p>
            <a:r>
              <a:rPr lang="en-CA" sz="2800" b="1" dirty="0" smtClean="0">
                <a:solidFill>
                  <a:schemeClr val="bg1"/>
                </a:solidFill>
                <a:latin typeface="Calibri" pitchFamily="34" charset="0"/>
              </a:rPr>
              <a:t>Rom 8:34</a:t>
            </a:r>
            <a:endParaRPr lang="en-CA" b="1" dirty="0">
              <a:latin typeface="Calibri" pitchFamily="34" charset="0"/>
            </a:endParaRPr>
          </a:p>
        </p:txBody>
      </p:sp>
      <p:sp>
        <p:nvSpPr>
          <p:cNvPr id="37" name="Explosion 1 36"/>
          <p:cNvSpPr/>
          <p:nvPr/>
        </p:nvSpPr>
        <p:spPr>
          <a:xfrm>
            <a:off x="6803553" y="836910"/>
            <a:ext cx="2232943" cy="2520082"/>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5" name="Smiley Face 4"/>
          <p:cNvSpPr/>
          <p:nvPr/>
        </p:nvSpPr>
        <p:spPr>
          <a:xfrm>
            <a:off x="1115616" y="6093296"/>
            <a:ext cx="576263" cy="576263"/>
          </a:xfrm>
          <a:prstGeom prst="smileyFace">
            <a:avLst/>
          </a:prstGeom>
          <a:solidFill>
            <a:srgbClr val="FFCC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6" name="Smiley Face 5"/>
          <p:cNvSpPr/>
          <p:nvPr/>
        </p:nvSpPr>
        <p:spPr>
          <a:xfrm>
            <a:off x="1763688" y="4149080"/>
            <a:ext cx="576263" cy="574675"/>
          </a:xfrm>
          <a:prstGeom prst="smileyFace">
            <a:avLst/>
          </a:prstGeom>
          <a:solidFill>
            <a:srgbClr val="66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7" name="Smiley Face 6"/>
          <p:cNvSpPr/>
          <p:nvPr/>
        </p:nvSpPr>
        <p:spPr>
          <a:xfrm>
            <a:off x="107504" y="5373216"/>
            <a:ext cx="576262" cy="576262"/>
          </a:xfrm>
          <a:prstGeom prst="smileyFace">
            <a:avLst>
              <a:gd name="adj" fmla="val 4653"/>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8" name="Smiley Face 7"/>
          <p:cNvSpPr/>
          <p:nvPr/>
        </p:nvSpPr>
        <p:spPr>
          <a:xfrm>
            <a:off x="1835696" y="6165105"/>
            <a:ext cx="576262" cy="576263"/>
          </a:xfrm>
          <a:prstGeom prst="smileyFace">
            <a:avLst/>
          </a:prstGeom>
          <a:solidFill>
            <a:srgbClr val="FEE6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9" name="Smiley Face 8"/>
          <p:cNvSpPr/>
          <p:nvPr/>
        </p:nvSpPr>
        <p:spPr>
          <a:xfrm>
            <a:off x="467544" y="4149080"/>
            <a:ext cx="576263" cy="576262"/>
          </a:xfrm>
          <a:prstGeom prst="smileyFace">
            <a:avLst/>
          </a:prstGeom>
          <a:solidFill>
            <a:srgbClr val="CC33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0" name="Smiley Face 9"/>
          <p:cNvSpPr/>
          <p:nvPr/>
        </p:nvSpPr>
        <p:spPr>
          <a:xfrm>
            <a:off x="539552" y="4869160"/>
            <a:ext cx="576263" cy="576263"/>
          </a:xfrm>
          <a:prstGeom prst="smileyFace">
            <a:avLst/>
          </a:prstGeom>
          <a:solidFill>
            <a:srgbClr val="FFFF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1" name="Smiley Face 10"/>
          <p:cNvSpPr/>
          <p:nvPr/>
        </p:nvSpPr>
        <p:spPr>
          <a:xfrm>
            <a:off x="1115616" y="4437112"/>
            <a:ext cx="574675" cy="576262"/>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2" name="Smiley Face 11"/>
          <p:cNvSpPr/>
          <p:nvPr/>
        </p:nvSpPr>
        <p:spPr>
          <a:xfrm>
            <a:off x="2555776" y="5949280"/>
            <a:ext cx="576262" cy="576262"/>
          </a:xfrm>
          <a:prstGeom prst="smileyFace">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3" name="Smiley Face 12"/>
          <p:cNvSpPr/>
          <p:nvPr/>
        </p:nvSpPr>
        <p:spPr>
          <a:xfrm>
            <a:off x="755650" y="5517232"/>
            <a:ext cx="576263" cy="576263"/>
          </a:xfrm>
          <a:prstGeom prst="smileyFace">
            <a:avLst/>
          </a:prstGeom>
          <a:solidFill>
            <a:srgbClr val="00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4" name="Smiley Face 13"/>
          <p:cNvSpPr/>
          <p:nvPr/>
        </p:nvSpPr>
        <p:spPr>
          <a:xfrm>
            <a:off x="1907704" y="4869160"/>
            <a:ext cx="576262" cy="576262"/>
          </a:xfrm>
          <a:prstGeom prst="smileyFace">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5" name="Smiley Face 14"/>
          <p:cNvSpPr/>
          <p:nvPr/>
        </p:nvSpPr>
        <p:spPr>
          <a:xfrm>
            <a:off x="1258888" y="5085184"/>
            <a:ext cx="576262" cy="576263"/>
          </a:xfrm>
          <a:prstGeom prst="smileyFace">
            <a:avLst/>
          </a:prstGeom>
          <a:solidFill>
            <a:srgbClr val="CC99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6" name="Smiley Face 15"/>
          <p:cNvSpPr/>
          <p:nvPr/>
        </p:nvSpPr>
        <p:spPr>
          <a:xfrm>
            <a:off x="2411760" y="5301010"/>
            <a:ext cx="576262" cy="576262"/>
          </a:xfrm>
          <a:prstGeom prst="smileyFace">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7" name="Smiley Face 16"/>
          <p:cNvSpPr/>
          <p:nvPr/>
        </p:nvSpPr>
        <p:spPr>
          <a:xfrm>
            <a:off x="1763688" y="5517232"/>
            <a:ext cx="576263" cy="576263"/>
          </a:xfrm>
          <a:prstGeom prst="smileyFace">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8" name="Smiley Face 17"/>
          <p:cNvSpPr/>
          <p:nvPr/>
        </p:nvSpPr>
        <p:spPr>
          <a:xfrm>
            <a:off x="323330" y="6021288"/>
            <a:ext cx="576262" cy="574675"/>
          </a:xfrm>
          <a:prstGeom prst="smileyFace">
            <a:avLst/>
          </a:prstGeom>
          <a:solidFill>
            <a:srgbClr val="0066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6" name="TextBox 35"/>
          <p:cNvSpPr txBox="1"/>
          <p:nvPr/>
        </p:nvSpPr>
        <p:spPr>
          <a:xfrm>
            <a:off x="7164288" y="1628800"/>
            <a:ext cx="1512168" cy="815480"/>
          </a:xfrm>
          <a:prstGeom prst="rect">
            <a:avLst/>
          </a:prstGeom>
          <a:noFill/>
        </p:spPr>
        <p:txBody>
          <a:bodyPr wrap="square" rtlCol="0">
            <a:spAutoFit/>
          </a:bodyPr>
          <a:lstStyle/>
          <a:p>
            <a:pPr algn="ctr">
              <a:lnSpc>
                <a:spcPts val="2800"/>
              </a:lnSpc>
            </a:pPr>
            <a:r>
              <a:rPr lang="en-CA" sz="2800" b="1" dirty="0" smtClean="0">
                <a:solidFill>
                  <a:schemeClr val="bg1"/>
                </a:solidFill>
                <a:latin typeface="Calibri" pitchFamily="34" charset="0"/>
                <a:cs typeface="Calibri" pitchFamily="34" charset="0"/>
              </a:rPr>
              <a:t>Holy LORD</a:t>
            </a:r>
            <a:endParaRPr lang="en-CA" sz="2800" b="1" dirty="0">
              <a:solidFill>
                <a:schemeClr val="bg1"/>
              </a:solidFill>
              <a:latin typeface="Calibri" pitchFamily="34" charset="0"/>
              <a:cs typeface="Calibri" pitchFamily="34" charset="0"/>
            </a:endParaRPr>
          </a:p>
        </p:txBody>
      </p:sp>
      <p:sp>
        <p:nvSpPr>
          <p:cNvPr id="27" name="TextBox 8"/>
          <p:cNvSpPr txBox="1">
            <a:spLocks noChangeArrowheads="1"/>
          </p:cNvSpPr>
          <p:nvPr/>
        </p:nvSpPr>
        <p:spPr bwMode="auto">
          <a:xfrm>
            <a:off x="3635896" y="4509120"/>
            <a:ext cx="2088233"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accent1">
                    <a:lumMod val="40000"/>
                    <a:lumOff val="60000"/>
                  </a:schemeClr>
                </a:solidFill>
              </a:rPr>
              <a:t>©</a:t>
            </a:r>
            <a:r>
              <a:rPr lang="en-CA" altLang="ko-KR" sz="1000" dirty="0" smtClean="0">
                <a:solidFill>
                  <a:schemeClr val="accent1">
                    <a:lumMod val="40000"/>
                    <a:lumOff val="60000"/>
                  </a:schemeClr>
                </a:solidFill>
              </a:rPr>
              <a:t> </a:t>
            </a:r>
            <a:r>
              <a:rPr lang="en-CA" sz="1000" dirty="0" smtClean="0">
                <a:solidFill>
                  <a:schemeClr val="accent1">
                    <a:lumMod val="40000"/>
                    <a:lumOff val="60000"/>
                  </a:schemeClr>
                </a:solidFill>
              </a:rPr>
              <a:t>GospelGifs.com </a:t>
            </a:r>
          </a:p>
          <a:p>
            <a:pPr algn="ctr">
              <a:defRPr/>
            </a:pPr>
            <a:r>
              <a:rPr lang="en-CA" sz="1000" dirty="0" smtClean="0">
                <a:solidFill>
                  <a:schemeClr val="accent1">
                    <a:lumMod val="40000"/>
                    <a:lumOff val="60000"/>
                  </a:schemeClr>
                </a:solidFill>
              </a:rPr>
              <a:t>used with permission</a:t>
            </a:r>
            <a:endParaRPr lang="en-CA" sz="1000" dirty="0">
              <a:solidFill>
                <a:schemeClr val="accent1">
                  <a:lumMod val="40000"/>
                  <a:lumOff val="60000"/>
                </a:schemeClr>
              </a:solidFill>
            </a:endParaRPr>
          </a:p>
        </p:txBody>
      </p:sp>
      <p:pic>
        <p:nvPicPr>
          <p:cNvPr id="31" name="Picture 30" descr="angry-face-01s.gif"/>
          <p:cNvPicPr>
            <a:picLocks noChangeAspect="1"/>
          </p:cNvPicPr>
          <p:nvPr/>
        </p:nvPicPr>
        <p:blipFill>
          <a:blip r:embed="rId4" cstate="print"/>
          <a:stretch>
            <a:fillRect/>
          </a:stretch>
        </p:blipFill>
        <p:spPr>
          <a:xfrm>
            <a:off x="8172400" y="5949280"/>
            <a:ext cx="864096" cy="864096"/>
          </a:xfrm>
          <a:prstGeom prst="ellipse">
            <a:avLst/>
          </a:prstGeom>
        </p:spPr>
      </p:pic>
      <p:sp>
        <p:nvSpPr>
          <p:cNvPr id="29" name="TextBox 28"/>
          <p:cNvSpPr txBox="1"/>
          <p:nvPr/>
        </p:nvSpPr>
        <p:spPr>
          <a:xfrm>
            <a:off x="8028384" y="5837202"/>
            <a:ext cx="1152128"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5" name="TextBox 8"/>
          <p:cNvSpPr txBox="1">
            <a:spLocks noChangeArrowheads="1"/>
          </p:cNvSpPr>
          <p:nvPr/>
        </p:nvSpPr>
        <p:spPr bwMode="auto">
          <a:xfrm>
            <a:off x="8100392"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endParaRPr lang="en-CA" sz="800" dirty="0">
              <a:solidFill>
                <a:schemeClr val="tx1">
                  <a:lumMod val="50000"/>
                </a:schemeClr>
              </a:solidFill>
            </a:endParaRPr>
          </a:p>
        </p:txBody>
      </p:sp>
      <p:cxnSp>
        <p:nvCxnSpPr>
          <p:cNvPr id="38" name="Straight Arrow Connector 37"/>
          <p:cNvCxnSpPr/>
          <p:nvPr/>
        </p:nvCxnSpPr>
        <p:spPr>
          <a:xfrm flipH="1">
            <a:off x="6156176" y="2708920"/>
            <a:ext cx="648072" cy="360040"/>
          </a:xfrm>
          <a:prstGeom prst="straightConnector1">
            <a:avLst/>
          </a:prstGeom>
          <a:ln w="571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35496" y="44624"/>
            <a:ext cx="9108504" cy="954107"/>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30. Christ our High Priest intercedes for us </a:t>
            </a:r>
          </a:p>
          <a:p>
            <a:pPr algn="ctr"/>
            <a:r>
              <a:rPr lang="en-CA" sz="2800" b="1" dirty="0" smtClean="0">
                <a:solidFill>
                  <a:srgbClr val="FF0000"/>
                </a:solidFill>
                <a:latin typeface="Calibri" pitchFamily="34" charset="0"/>
              </a:rPr>
              <a:t>as the one mediator and ransom for all!  Thank you, Lord!</a:t>
            </a:r>
            <a:endParaRPr lang="en-CA" sz="2800" b="1" spc="-20" dirty="0">
              <a:solidFill>
                <a:srgbClr val="FF0000"/>
              </a:solidFill>
              <a:latin typeface="Calibri" pitchFamily="34" charset="0"/>
            </a:endParaRPr>
          </a:p>
        </p:txBody>
      </p:sp>
      <p:cxnSp>
        <p:nvCxnSpPr>
          <p:cNvPr id="39" name="Straight Arrow Connector 38"/>
          <p:cNvCxnSpPr/>
          <p:nvPr/>
        </p:nvCxnSpPr>
        <p:spPr>
          <a:xfrm flipH="1">
            <a:off x="2699792" y="4437112"/>
            <a:ext cx="648072" cy="360040"/>
          </a:xfrm>
          <a:prstGeom prst="straightConnector1">
            <a:avLst/>
          </a:prstGeom>
          <a:ln w="571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0" name="24-Point Star 29"/>
          <p:cNvSpPr/>
          <p:nvPr/>
        </p:nvSpPr>
        <p:spPr>
          <a:xfrm>
            <a:off x="3131840" y="2204864"/>
            <a:ext cx="3108960" cy="3108960"/>
          </a:xfrm>
          <a:prstGeom prst="star24">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itle 1"/>
          <p:cNvSpPr txBox="1">
            <a:spLocks/>
          </p:cNvSpPr>
          <p:nvPr/>
        </p:nvSpPr>
        <p:spPr bwMode="auto">
          <a:xfrm>
            <a:off x="3059832" y="3933056"/>
            <a:ext cx="6048672" cy="223224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                                    “</a:t>
            </a:r>
            <a:r>
              <a:rPr lang="en-US" sz="2800" b="1" dirty="0" smtClean="0">
                <a:solidFill>
                  <a:schemeClr val="bg1"/>
                </a:solidFill>
                <a:latin typeface="Calibri" pitchFamily="34" charset="0"/>
                <a:cs typeface="Calibri" pitchFamily="34" charset="0"/>
              </a:rPr>
              <a:t>Christ appeared as </a:t>
            </a:r>
          </a:p>
          <a:p>
            <a:r>
              <a:rPr lang="en-US" sz="2800" b="1" dirty="0" smtClean="0">
                <a:solidFill>
                  <a:schemeClr val="bg1"/>
                </a:solidFill>
                <a:latin typeface="Calibri" pitchFamily="34" charset="0"/>
                <a:cs typeface="Calibri" pitchFamily="34" charset="0"/>
              </a:rPr>
              <a:t>                                    a high priest . . . he </a:t>
            </a:r>
          </a:p>
          <a:p>
            <a:r>
              <a:rPr lang="en-US" sz="2800" b="1" dirty="0" smtClean="0">
                <a:solidFill>
                  <a:schemeClr val="bg1"/>
                </a:solidFill>
                <a:latin typeface="Calibri" pitchFamily="34" charset="0"/>
                <a:cs typeface="Calibri" pitchFamily="34" charset="0"/>
              </a:rPr>
              <a:t>                                    entered once for all </a:t>
            </a:r>
          </a:p>
          <a:p>
            <a:r>
              <a:rPr lang="en-US" sz="2800" b="1" dirty="0" smtClean="0">
                <a:solidFill>
                  <a:schemeClr val="bg1"/>
                </a:solidFill>
                <a:latin typeface="Calibri" pitchFamily="34" charset="0"/>
                <a:cs typeface="Calibri" pitchFamily="34" charset="0"/>
              </a:rPr>
              <a:t>                                    into the holy places  </a:t>
            </a:r>
          </a:p>
          <a:p>
            <a:r>
              <a:rPr lang="en-US" sz="2800" b="1" dirty="0" smtClean="0">
                <a:solidFill>
                  <a:schemeClr val="bg1"/>
                </a:solidFill>
                <a:latin typeface="Calibri" pitchFamily="34" charset="0"/>
                <a:cs typeface="Calibri" pitchFamily="34" charset="0"/>
              </a:rPr>
              <a:t>  . . . by means of his own blood . . .  </a:t>
            </a:r>
          </a:p>
          <a:p>
            <a:r>
              <a:rPr lang="en-US" sz="2800" b="1" dirty="0" smtClean="0">
                <a:solidFill>
                  <a:schemeClr val="bg1"/>
                </a:solidFill>
                <a:latin typeface="Calibri" pitchFamily="34" charset="0"/>
                <a:cs typeface="Calibri" pitchFamily="34" charset="0"/>
              </a:rPr>
              <a:t>  eternal redemption. . . . he is the </a:t>
            </a:r>
          </a:p>
          <a:p>
            <a:r>
              <a:rPr lang="en-US" sz="2800" b="1" dirty="0" smtClean="0">
                <a:solidFill>
                  <a:schemeClr val="bg1"/>
                </a:solidFill>
                <a:latin typeface="Calibri" pitchFamily="34" charset="0"/>
                <a:cs typeface="Calibri" pitchFamily="34" charset="0"/>
              </a:rPr>
              <a:t>  mediator of a new covenant . . .</a:t>
            </a:r>
          </a:p>
          <a:p>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  eternal </a:t>
            </a:r>
            <a:r>
              <a:rPr lang="en-CA" sz="2800" b="1" kern="0" dirty="0" smtClean="0">
                <a:solidFill>
                  <a:schemeClr val="bg1"/>
                </a:solidFill>
                <a:latin typeface="Calibri" pitchFamily="34" charset="0"/>
                <a:ea typeface="+mj-ea"/>
                <a:cs typeface="+mj-cs"/>
              </a:rPr>
              <a:t>inheritance” </a:t>
            </a: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Heb 9:11,12,15</a:t>
            </a:r>
          </a:p>
        </p:txBody>
      </p:sp>
      <p:sp>
        <p:nvSpPr>
          <p:cNvPr id="37" name="Explosion 1 36"/>
          <p:cNvSpPr/>
          <p:nvPr/>
        </p:nvSpPr>
        <p:spPr>
          <a:xfrm>
            <a:off x="6803553" y="836910"/>
            <a:ext cx="2232943" cy="2520082"/>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5" name="Smiley Face 4"/>
          <p:cNvSpPr/>
          <p:nvPr/>
        </p:nvSpPr>
        <p:spPr>
          <a:xfrm>
            <a:off x="1115616" y="6093296"/>
            <a:ext cx="576263" cy="576263"/>
          </a:xfrm>
          <a:prstGeom prst="smileyFace">
            <a:avLst/>
          </a:prstGeom>
          <a:solidFill>
            <a:srgbClr val="FFCC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6" name="Smiley Face 5"/>
          <p:cNvSpPr/>
          <p:nvPr/>
        </p:nvSpPr>
        <p:spPr>
          <a:xfrm>
            <a:off x="1763688" y="4149080"/>
            <a:ext cx="576263" cy="574675"/>
          </a:xfrm>
          <a:prstGeom prst="smileyFace">
            <a:avLst/>
          </a:prstGeom>
          <a:solidFill>
            <a:srgbClr val="66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7" name="Smiley Face 6"/>
          <p:cNvSpPr/>
          <p:nvPr/>
        </p:nvSpPr>
        <p:spPr>
          <a:xfrm>
            <a:off x="107504" y="5373216"/>
            <a:ext cx="576262" cy="576262"/>
          </a:xfrm>
          <a:prstGeom prst="smileyFace">
            <a:avLst>
              <a:gd name="adj" fmla="val 4653"/>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8" name="Smiley Face 7"/>
          <p:cNvSpPr/>
          <p:nvPr/>
        </p:nvSpPr>
        <p:spPr>
          <a:xfrm>
            <a:off x="1835696" y="6165105"/>
            <a:ext cx="576262" cy="576263"/>
          </a:xfrm>
          <a:prstGeom prst="smileyFace">
            <a:avLst/>
          </a:prstGeom>
          <a:solidFill>
            <a:srgbClr val="FEE6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9" name="Smiley Face 8"/>
          <p:cNvSpPr/>
          <p:nvPr/>
        </p:nvSpPr>
        <p:spPr>
          <a:xfrm>
            <a:off x="467544" y="4149080"/>
            <a:ext cx="576263" cy="576262"/>
          </a:xfrm>
          <a:prstGeom prst="smileyFace">
            <a:avLst/>
          </a:prstGeom>
          <a:solidFill>
            <a:srgbClr val="CC33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0" name="Smiley Face 9"/>
          <p:cNvSpPr/>
          <p:nvPr/>
        </p:nvSpPr>
        <p:spPr>
          <a:xfrm>
            <a:off x="539552" y="4869160"/>
            <a:ext cx="576263" cy="576263"/>
          </a:xfrm>
          <a:prstGeom prst="smileyFace">
            <a:avLst/>
          </a:prstGeom>
          <a:solidFill>
            <a:srgbClr val="FFFF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1" name="Smiley Face 10"/>
          <p:cNvSpPr/>
          <p:nvPr/>
        </p:nvSpPr>
        <p:spPr>
          <a:xfrm>
            <a:off x="1115616" y="4437112"/>
            <a:ext cx="574675" cy="576262"/>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2" name="Smiley Face 11"/>
          <p:cNvSpPr/>
          <p:nvPr/>
        </p:nvSpPr>
        <p:spPr>
          <a:xfrm>
            <a:off x="2555776" y="5949280"/>
            <a:ext cx="576262" cy="576262"/>
          </a:xfrm>
          <a:prstGeom prst="smileyFace">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3" name="Smiley Face 12"/>
          <p:cNvSpPr/>
          <p:nvPr/>
        </p:nvSpPr>
        <p:spPr>
          <a:xfrm>
            <a:off x="755650" y="5517232"/>
            <a:ext cx="576263" cy="576263"/>
          </a:xfrm>
          <a:prstGeom prst="smileyFace">
            <a:avLst/>
          </a:prstGeom>
          <a:solidFill>
            <a:srgbClr val="00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4" name="Smiley Face 13"/>
          <p:cNvSpPr/>
          <p:nvPr/>
        </p:nvSpPr>
        <p:spPr>
          <a:xfrm>
            <a:off x="1907704" y="4869160"/>
            <a:ext cx="576262" cy="576262"/>
          </a:xfrm>
          <a:prstGeom prst="smileyFace">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5" name="Smiley Face 14"/>
          <p:cNvSpPr/>
          <p:nvPr/>
        </p:nvSpPr>
        <p:spPr>
          <a:xfrm>
            <a:off x="1258888" y="5085184"/>
            <a:ext cx="576262" cy="576263"/>
          </a:xfrm>
          <a:prstGeom prst="smileyFace">
            <a:avLst/>
          </a:prstGeom>
          <a:solidFill>
            <a:srgbClr val="CC99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6" name="Smiley Face 15"/>
          <p:cNvSpPr/>
          <p:nvPr/>
        </p:nvSpPr>
        <p:spPr>
          <a:xfrm>
            <a:off x="2411760" y="5301010"/>
            <a:ext cx="576262" cy="576262"/>
          </a:xfrm>
          <a:prstGeom prst="smileyFace">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7" name="Smiley Face 16"/>
          <p:cNvSpPr/>
          <p:nvPr/>
        </p:nvSpPr>
        <p:spPr>
          <a:xfrm>
            <a:off x="1763688" y="5517232"/>
            <a:ext cx="576263" cy="576263"/>
          </a:xfrm>
          <a:prstGeom prst="smileyFace">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8" name="Smiley Face 17"/>
          <p:cNvSpPr/>
          <p:nvPr/>
        </p:nvSpPr>
        <p:spPr>
          <a:xfrm>
            <a:off x="323330" y="6021288"/>
            <a:ext cx="576262" cy="574675"/>
          </a:xfrm>
          <a:prstGeom prst="smileyFace">
            <a:avLst/>
          </a:prstGeom>
          <a:solidFill>
            <a:srgbClr val="0066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cxnSp>
        <p:nvCxnSpPr>
          <p:cNvPr id="32" name="Straight Arrow Connector 31"/>
          <p:cNvCxnSpPr/>
          <p:nvPr/>
        </p:nvCxnSpPr>
        <p:spPr>
          <a:xfrm flipH="1">
            <a:off x="2699792" y="4437112"/>
            <a:ext cx="648072" cy="360040"/>
          </a:xfrm>
          <a:prstGeom prst="straightConnector1">
            <a:avLst/>
          </a:prstGeom>
          <a:ln w="571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7164288" y="1628800"/>
            <a:ext cx="1512168" cy="815480"/>
          </a:xfrm>
          <a:prstGeom prst="rect">
            <a:avLst/>
          </a:prstGeom>
          <a:noFill/>
        </p:spPr>
        <p:txBody>
          <a:bodyPr wrap="square" rtlCol="0">
            <a:spAutoFit/>
          </a:bodyPr>
          <a:lstStyle/>
          <a:p>
            <a:pPr algn="ctr">
              <a:lnSpc>
                <a:spcPts val="2800"/>
              </a:lnSpc>
            </a:pPr>
            <a:r>
              <a:rPr lang="en-CA" sz="2800" b="1" dirty="0" smtClean="0">
                <a:solidFill>
                  <a:schemeClr val="bg1"/>
                </a:solidFill>
                <a:latin typeface="Calibri" pitchFamily="34" charset="0"/>
                <a:cs typeface="Calibri" pitchFamily="34" charset="0"/>
              </a:rPr>
              <a:t>Holy LORD</a:t>
            </a:r>
            <a:endParaRPr lang="en-CA" sz="2800" b="1" dirty="0">
              <a:solidFill>
                <a:schemeClr val="bg1"/>
              </a:solidFill>
              <a:latin typeface="Calibri" pitchFamily="34" charset="0"/>
              <a:cs typeface="Calibri" pitchFamily="34" charset="0"/>
            </a:endParaRPr>
          </a:p>
        </p:txBody>
      </p:sp>
      <p:sp>
        <p:nvSpPr>
          <p:cNvPr id="27" name="TextBox 8"/>
          <p:cNvSpPr txBox="1">
            <a:spLocks noChangeArrowheads="1"/>
          </p:cNvSpPr>
          <p:nvPr/>
        </p:nvSpPr>
        <p:spPr bwMode="auto">
          <a:xfrm>
            <a:off x="3851920" y="4581128"/>
            <a:ext cx="2088233"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accent1">
                    <a:lumMod val="40000"/>
                    <a:lumOff val="60000"/>
                  </a:schemeClr>
                </a:solidFill>
              </a:rPr>
              <a:t>©</a:t>
            </a:r>
            <a:r>
              <a:rPr lang="en-CA" altLang="ko-KR" sz="1000" dirty="0" smtClean="0">
                <a:solidFill>
                  <a:schemeClr val="accent1">
                    <a:lumMod val="40000"/>
                    <a:lumOff val="60000"/>
                  </a:schemeClr>
                </a:solidFill>
              </a:rPr>
              <a:t> </a:t>
            </a:r>
            <a:r>
              <a:rPr lang="en-CA" sz="1000" dirty="0" smtClean="0">
                <a:solidFill>
                  <a:schemeClr val="accent1">
                    <a:lumMod val="40000"/>
                    <a:lumOff val="60000"/>
                  </a:schemeClr>
                </a:solidFill>
              </a:rPr>
              <a:t>GospelGifs.com </a:t>
            </a:r>
          </a:p>
          <a:p>
            <a:pPr algn="ctr">
              <a:defRPr/>
            </a:pPr>
            <a:r>
              <a:rPr lang="en-CA" sz="1000" dirty="0" smtClean="0">
                <a:solidFill>
                  <a:schemeClr val="accent1">
                    <a:lumMod val="40000"/>
                    <a:lumOff val="60000"/>
                  </a:schemeClr>
                </a:solidFill>
              </a:rPr>
              <a:t>used with permission</a:t>
            </a:r>
            <a:endParaRPr lang="en-CA" sz="1000" dirty="0">
              <a:solidFill>
                <a:schemeClr val="accent1">
                  <a:lumMod val="40000"/>
                  <a:lumOff val="60000"/>
                </a:schemeClr>
              </a:solidFill>
            </a:endParaRPr>
          </a:p>
        </p:txBody>
      </p:sp>
      <p:pic>
        <p:nvPicPr>
          <p:cNvPr id="31" name="Picture 30" descr="angry-face-01s.gif"/>
          <p:cNvPicPr>
            <a:picLocks noChangeAspect="1"/>
          </p:cNvPicPr>
          <p:nvPr/>
        </p:nvPicPr>
        <p:blipFill>
          <a:blip r:embed="rId3" cstate="print"/>
          <a:stretch>
            <a:fillRect/>
          </a:stretch>
        </p:blipFill>
        <p:spPr>
          <a:xfrm>
            <a:off x="8244408" y="5301208"/>
            <a:ext cx="864096" cy="864096"/>
          </a:xfrm>
          <a:prstGeom prst="ellipse">
            <a:avLst/>
          </a:prstGeom>
        </p:spPr>
      </p:pic>
      <p:sp>
        <p:nvSpPr>
          <p:cNvPr id="29" name="TextBox 28"/>
          <p:cNvSpPr txBox="1"/>
          <p:nvPr/>
        </p:nvSpPr>
        <p:spPr>
          <a:xfrm>
            <a:off x="8100392" y="5229200"/>
            <a:ext cx="1152128"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5" name="TextBox 8"/>
          <p:cNvSpPr txBox="1">
            <a:spLocks noChangeArrowheads="1"/>
          </p:cNvSpPr>
          <p:nvPr/>
        </p:nvSpPr>
        <p:spPr bwMode="auto">
          <a:xfrm>
            <a:off x="8100392" y="6021288"/>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endParaRPr lang="en-CA" sz="800" dirty="0">
              <a:solidFill>
                <a:schemeClr val="tx1">
                  <a:lumMod val="50000"/>
                </a:schemeClr>
              </a:solidFill>
            </a:endParaRPr>
          </a:p>
        </p:txBody>
      </p:sp>
      <p:cxnSp>
        <p:nvCxnSpPr>
          <p:cNvPr id="38" name="Straight Arrow Connector 37"/>
          <p:cNvCxnSpPr/>
          <p:nvPr/>
        </p:nvCxnSpPr>
        <p:spPr>
          <a:xfrm flipH="1">
            <a:off x="6156176" y="2708920"/>
            <a:ext cx="648072" cy="360040"/>
          </a:xfrm>
          <a:prstGeom prst="straightConnector1">
            <a:avLst/>
          </a:prstGeom>
          <a:ln w="571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214282" y="980728"/>
            <a:ext cx="5832648" cy="2246769"/>
          </a:xfrm>
          <a:prstGeom prst="rect">
            <a:avLst/>
          </a:prstGeom>
          <a:noFill/>
        </p:spPr>
        <p:txBody>
          <a:bodyPr wrap="square" rtlCol="0">
            <a:spAutoFit/>
          </a:bodyPr>
          <a:lstStyle/>
          <a:p>
            <a:r>
              <a:rPr lang="en-CA" sz="2800" b="1" dirty="0" smtClean="0">
                <a:solidFill>
                  <a:schemeClr val="bg1"/>
                </a:solidFill>
                <a:latin typeface="Calibri" pitchFamily="34" charset="0"/>
                <a:cs typeface="Calibri" pitchFamily="34" charset="0"/>
              </a:rPr>
              <a:t>“H</a:t>
            </a:r>
            <a:r>
              <a:rPr lang="en-US" sz="2800" b="1" dirty="0" smtClean="0">
                <a:solidFill>
                  <a:schemeClr val="bg1"/>
                </a:solidFill>
                <a:latin typeface="Calibri" pitchFamily="34" charset="0"/>
                <a:cs typeface="Calibri" pitchFamily="34" charset="0"/>
              </a:rPr>
              <a:t>e is able to save to the uttermost those who draw near to God through him, since he always lives to make intercession for them”  </a:t>
            </a:r>
          </a:p>
          <a:p>
            <a:r>
              <a:rPr lang="en-US" sz="2800" b="1" dirty="0" smtClean="0">
                <a:solidFill>
                  <a:schemeClr val="bg1"/>
                </a:solidFill>
                <a:latin typeface="Calibri" pitchFamily="34" charset="0"/>
                <a:cs typeface="Calibri" pitchFamily="34" charset="0"/>
              </a:rPr>
              <a:t>Heb 7:25</a:t>
            </a:r>
            <a:endParaRPr lang="en-CA" b="1" dirty="0">
              <a:latin typeface="Calibri" pitchFamily="34" charset="0"/>
            </a:endParaRPr>
          </a:p>
        </p:txBody>
      </p:sp>
      <p:sp>
        <p:nvSpPr>
          <p:cNvPr id="34" name="TextBox 33"/>
          <p:cNvSpPr txBox="1"/>
          <p:nvPr/>
        </p:nvSpPr>
        <p:spPr>
          <a:xfrm>
            <a:off x="35496" y="44624"/>
            <a:ext cx="9108504" cy="954107"/>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30. Christ our High Priest intercedes for us </a:t>
            </a:r>
          </a:p>
          <a:p>
            <a:pPr algn="ctr"/>
            <a:r>
              <a:rPr lang="en-CA" sz="2800" b="1" dirty="0" smtClean="0">
                <a:solidFill>
                  <a:srgbClr val="FF0000"/>
                </a:solidFill>
                <a:latin typeface="Calibri" pitchFamily="34" charset="0"/>
              </a:rPr>
              <a:t>as the one mediator and ransom for all!  Thank you, Lord!</a:t>
            </a:r>
            <a:endParaRPr lang="en-CA" sz="2800" b="1" spc="-20" dirty="0">
              <a:solidFill>
                <a:srgbClr val="FF0000"/>
              </a:solidFill>
              <a:latin typeface="Calibri" pitchFamily="34" charset="0"/>
            </a:endParaRPr>
          </a:p>
        </p:txBody>
      </p:sp>
      <p:pic>
        <p:nvPicPr>
          <p:cNvPr id="33" name="Picture 32" descr="Jesus coming in circle.jpg"/>
          <p:cNvPicPr>
            <a:picLocks noChangeAspect="1"/>
          </p:cNvPicPr>
          <p:nvPr/>
        </p:nvPicPr>
        <p:blipFill>
          <a:blip r:embed="rId4" cstate="print"/>
          <a:stretch>
            <a:fillRect/>
          </a:stretch>
        </p:blipFill>
        <p:spPr>
          <a:xfrm>
            <a:off x="3419872" y="2492896"/>
            <a:ext cx="2587273" cy="2560320"/>
          </a:xfrm>
          <a:prstGeom prst="ellipse">
            <a:avLst/>
          </a:prstGeom>
        </p:spPr>
      </p:pic>
      <p:sp>
        <p:nvSpPr>
          <p:cNvPr id="39" name="TextBox 8"/>
          <p:cNvSpPr txBox="1">
            <a:spLocks noChangeArrowheads="1"/>
          </p:cNvSpPr>
          <p:nvPr/>
        </p:nvSpPr>
        <p:spPr bwMode="auto">
          <a:xfrm>
            <a:off x="3635896" y="4509120"/>
            <a:ext cx="2088233"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accent1">
                    <a:lumMod val="40000"/>
                    <a:lumOff val="60000"/>
                  </a:schemeClr>
                </a:solidFill>
              </a:rPr>
              <a:t>©</a:t>
            </a:r>
            <a:r>
              <a:rPr lang="en-CA" altLang="ko-KR" sz="1000" dirty="0" smtClean="0">
                <a:solidFill>
                  <a:schemeClr val="accent1">
                    <a:lumMod val="40000"/>
                    <a:lumOff val="60000"/>
                  </a:schemeClr>
                </a:solidFill>
              </a:rPr>
              <a:t> </a:t>
            </a:r>
            <a:r>
              <a:rPr lang="en-CA" sz="1000" dirty="0" smtClean="0">
                <a:solidFill>
                  <a:schemeClr val="accent1">
                    <a:lumMod val="40000"/>
                    <a:lumOff val="60000"/>
                  </a:schemeClr>
                </a:solidFill>
              </a:rPr>
              <a:t>GospelGifs.com </a:t>
            </a:r>
          </a:p>
          <a:p>
            <a:pPr algn="ctr">
              <a:defRPr/>
            </a:pPr>
            <a:r>
              <a:rPr lang="en-CA" sz="1000" dirty="0" smtClean="0">
                <a:solidFill>
                  <a:schemeClr val="accent1">
                    <a:lumMod val="40000"/>
                    <a:lumOff val="60000"/>
                  </a:schemeClr>
                </a:solidFill>
              </a:rPr>
              <a:t>used with permission</a:t>
            </a:r>
            <a:endParaRPr lang="en-CA" sz="1000" dirty="0">
              <a:solidFill>
                <a:schemeClr val="accent1">
                  <a:lumMod val="40000"/>
                  <a:lumOff val="60000"/>
                </a:schemeClr>
              </a:solidFill>
            </a:endParaRPr>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60418" name="Picture 2" descr="C:\Users\Supernike\AppData\Local\Microsoft\Windows\Temporary Internet Files\Content.IE5\NCUDCEY9\MC900287183[1].wmf"/>
          <p:cNvPicPr>
            <a:picLocks noChangeAspect="1" noChangeArrowheads="1"/>
          </p:cNvPicPr>
          <p:nvPr/>
        </p:nvPicPr>
        <p:blipFill>
          <a:blip r:embed="rId2" cstate="print"/>
          <a:srcRect t="19975" b="9700"/>
          <a:stretch>
            <a:fillRect/>
          </a:stretch>
        </p:blipFill>
        <p:spPr bwMode="auto">
          <a:xfrm>
            <a:off x="755576" y="666915"/>
            <a:ext cx="7796039" cy="3698189"/>
          </a:xfrm>
          <a:prstGeom prst="rect">
            <a:avLst/>
          </a:prstGeom>
          <a:noFill/>
          <a:ln w="9525">
            <a:noFill/>
            <a:miter lim="800000"/>
            <a:headEnd/>
            <a:tailEnd/>
          </a:ln>
        </p:spPr>
      </p:pic>
      <p:sp>
        <p:nvSpPr>
          <p:cNvPr id="4" name="TextBox 3"/>
          <p:cNvSpPr txBox="1"/>
          <p:nvPr/>
        </p:nvSpPr>
        <p:spPr>
          <a:xfrm>
            <a:off x="4860032" y="3717612"/>
            <a:ext cx="4139952" cy="215444"/>
          </a:xfrm>
          <a:prstGeom prst="rect">
            <a:avLst/>
          </a:prstGeom>
          <a:noFill/>
        </p:spPr>
        <p:txBody>
          <a:bodyPr wrap="square" rtlCol="0">
            <a:spAutoFit/>
          </a:bodyPr>
          <a:lstStyle/>
          <a:p>
            <a:pPr algn="ctr"/>
            <a:r>
              <a:rPr lang="en-CA" sz="800" dirty="0" smtClean="0"/>
              <a:t>Microsoft clip art © 2013 Microsoft Corporation. </a:t>
            </a:r>
            <a:endParaRPr lang="en-CA" sz="800" dirty="0"/>
          </a:p>
        </p:txBody>
      </p:sp>
      <p:sp>
        <p:nvSpPr>
          <p:cNvPr id="5" name="TextBox 4"/>
          <p:cNvSpPr txBox="1"/>
          <p:nvPr/>
        </p:nvSpPr>
        <p:spPr>
          <a:xfrm>
            <a:off x="107504" y="4422591"/>
            <a:ext cx="8892480" cy="2246769"/>
          </a:xfrm>
          <a:prstGeom prst="rect">
            <a:avLst/>
          </a:prstGeom>
          <a:noFill/>
        </p:spPr>
        <p:txBody>
          <a:bodyPr wrap="square" rtlCol="0">
            <a:spAutoFit/>
          </a:bodyPr>
          <a:lstStyle/>
          <a:p>
            <a:r>
              <a:rPr lang="en-CA" sz="2800" b="1" dirty="0" smtClean="0">
                <a:solidFill>
                  <a:schemeClr val="bg1"/>
                </a:solidFill>
                <a:latin typeface="Calibri" pitchFamily="34" charset="0"/>
              </a:rPr>
              <a:t>“My little children, I am writing these things to you so that you may not sin. But if anyone does sin, we have an advocate with the Father, Jesus Christ the righteous.  </a:t>
            </a:r>
          </a:p>
          <a:p>
            <a:r>
              <a:rPr lang="en-CA" sz="2800" b="1" spc="-20" dirty="0" smtClean="0">
                <a:solidFill>
                  <a:schemeClr val="bg1"/>
                </a:solidFill>
                <a:latin typeface="Calibri" pitchFamily="34" charset="0"/>
              </a:rPr>
              <a:t>He is the propitiation for our sins, and not for ours only </a:t>
            </a:r>
          </a:p>
          <a:p>
            <a:r>
              <a:rPr lang="en-CA" sz="2800" b="1" spc="-20" dirty="0" smtClean="0">
                <a:solidFill>
                  <a:schemeClr val="bg1"/>
                </a:solidFill>
                <a:latin typeface="Calibri" pitchFamily="34" charset="0"/>
              </a:rPr>
              <a:t>but </a:t>
            </a:r>
            <a:r>
              <a:rPr lang="en-CA" sz="2800" b="1" dirty="0" smtClean="0">
                <a:solidFill>
                  <a:schemeClr val="bg1"/>
                </a:solidFill>
                <a:latin typeface="Calibri" pitchFamily="34" charset="0"/>
              </a:rPr>
              <a:t>also for the sins of the whole world” 1 John 2:1-2</a:t>
            </a:r>
            <a:endParaRPr lang="en-CA" sz="2800" dirty="0" smtClean="0">
              <a:solidFill>
                <a:srgbClr val="002060"/>
              </a:solidFill>
              <a:latin typeface="Calibri" pitchFamily="34" charset="0"/>
            </a:endParaRPr>
          </a:p>
        </p:txBody>
      </p:sp>
      <p:sp>
        <p:nvSpPr>
          <p:cNvPr id="6" name="TextBox 5"/>
          <p:cNvSpPr txBox="1"/>
          <p:nvPr/>
        </p:nvSpPr>
        <p:spPr>
          <a:xfrm>
            <a:off x="1043608" y="3212976"/>
            <a:ext cx="1800200" cy="369332"/>
          </a:xfrm>
          <a:prstGeom prst="rect">
            <a:avLst/>
          </a:prstGeom>
          <a:noFill/>
        </p:spPr>
        <p:txBody>
          <a:bodyPr wrap="square" rtlCol="0">
            <a:spAutoFit/>
          </a:bodyPr>
          <a:lstStyle/>
          <a:p>
            <a:pPr algn="ctr"/>
            <a:r>
              <a:rPr lang="en-CA" b="1" dirty="0" smtClean="0"/>
              <a:t>Advocate</a:t>
            </a:r>
            <a:endParaRPr lang="en-CA" b="1" dirty="0"/>
          </a:p>
        </p:txBody>
      </p:sp>
      <p:sp>
        <p:nvSpPr>
          <p:cNvPr id="7" name="TextBox 6"/>
          <p:cNvSpPr txBox="1"/>
          <p:nvPr/>
        </p:nvSpPr>
        <p:spPr>
          <a:xfrm>
            <a:off x="2771800" y="2771636"/>
            <a:ext cx="1800200" cy="369332"/>
          </a:xfrm>
          <a:prstGeom prst="rect">
            <a:avLst/>
          </a:prstGeom>
          <a:noFill/>
        </p:spPr>
        <p:txBody>
          <a:bodyPr wrap="square" rtlCol="0">
            <a:spAutoFit/>
          </a:bodyPr>
          <a:lstStyle/>
          <a:p>
            <a:pPr algn="ctr"/>
            <a:r>
              <a:rPr lang="en-CA" b="1" dirty="0" smtClean="0"/>
              <a:t>Accuser</a:t>
            </a:r>
            <a:endParaRPr lang="en-CA" b="1" dirty="0"/>
          </a:p>
        </p:txBody>
      </p:sp>
      <p:pic>
        <p:nvPicPr>
          <p:cNvPr id="10" name="Picture 9" descr="angry-face-01s.gif"/>
          <p:cNvPicPr>
            <a:picLocks noChangeAspect="1"/>
          </p:cNvPicPr>
          <p:nvPr/>
        </p:nvPicPr>
        <p:blipFill>
          <a:blip r:embed="rId3" cstate="print"/>
          <a:stretch>
            <a:fillRect/>
          </a:stretch>
        </p:blipFill>
        <p:spPr>
          <a:xfrm>
            <a:off x="8172400" y="5949280"/>
            <a:ext cx="864096" cy="864096"/>
          </a:xfrm>
          <a:prstGeom prst="ellipse">
            <a:avLst/>
          </a:prstGeom>
        </p:spPr>
      </p:pic>
      <p:sp>
        <p:nvSpPr>
          <p:cNvPr id="11" name="TextBox 10"/>
          <p:cNvSpPr txBox="1"/>
          <p:nvPr/>
        </p:nvSpPr>
        <p:spPr>
          <a:xfrm>
            <a:off x="8172400" y="587727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3"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14" name="Smiley Face 13"/>
          <p:cNvSpPr/>
          <p:nvPr/>
        </p:nvSpPr>
        <p:spPr>
          <a:xfrm>
            <a:off x="1043608" y="2708722"/>
            <a:ext cx="576263" cy="576262"/>
          </a:xfrm>
          <a:prstGeom prst="smileyFace">
            <a:avLst/>
          </a:prstGeom>
          <a:solidFill>
            <a:srgbClr val="CC33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5" name="Smiley Face 14"/>
          <p:cNvSpPr/>
          <p:nvPr/>
        </p:nvSpPr>
        <p:spPr>
          <a:xfrm>
            <a:off x="1331441" y="3717032"/>
            <a:ext cx="576263" cy="576263"/>
          </a:xfrm>
          <a:prstGeom prst="smileyFace">
            <a:avLst/>
          </a:prstGeom>
          <a:solidFill>
            <a:srgbClr val="00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7" name="Smiley Face 16"/>
          <p:cNvSpPr/>
          <p:nvPr/>
        </p:nvSpPr>
        <p:spPr>
          <a:xfrm>
            <a:off x="827584" y="3358381"/>
            <a:ext cx="576263" cy="574675"/>
          </a:xfrm>
          <a:prstGeom prst="smileyFace">
            <a:avLst/>
          </a:prstGeom>
          <a:solidFill>
            <a:srgbClr val="66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8" name="Smiley Face 17"/>
          <p:cNvSpPr/>
          <p:nvPr/>
        </p:nvSpPr>
        <p:spPr>
          <a:xfrm>
            <a:off x="1691680" y="2636912"/>
            <a:ext cx="576263" cy="576263"/>
          </a:xfrm>
          <a:prstGeom prst="smileyFace">
            <a:avLst/>
          </a:prstGeom>
          <a:solidFill>
            <a:srgbClr val="FFFF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9" name="Smiley Face 18"/>
          <p:cNvSpPr/>
          <p:nvPr/>
        </p:nvSpPr>
        <p:spPr>
          <a:xfrm>
            <a:off x="1979514" y="3645024"/>
            <a:ext cx="576262" cy="576263"/>
          </a:xfrm>
          <a:prstGeom prst="smileyFace">
            <a:avLst/>
          </a:prstGeom>
          <a:solidFill>
            <a:srgbClr val="CC99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20" name="Rectangle 3"/>
          <p:cNvSpPr>
            <a:spLocks noChangeArrowheads="1"/>
          </p:cNvSpPr>
          <p:nvPr/>
        </p:nvSpPr>
        <p:spPr bwMode="auto">
          <a:xfrm>
            <a:off x="579640" y="71414"/>
            <a:ext cx="7992888" cy="954107"/>
          </a:xfrm>
          <a:prstGeom prst="rect">
            <a:avLst/>
          </a:prstGeom>
          <a:solidFill>
            <a:schemeClr val="tx1"/>
          </a:solidFill>
          <a:ln w="9525">
            <a:noFill/>
            <a:miter lim="800000"/>
            <a:headEnd/>
            <a:tailEnd/>
          </a:ln>
        </p:spPr>
        <p:txBody>
          <a:bodyPr wrap="square" anchor="ctr">
            <a:spAutoFit/>
          </a:bodyPr>
          <a:lstStyle/>
          <a:p>
            <a:pPr algn="ctr" eaLnBrk="0" hangingPunct="0"/>
            <a:r>
              <a:rPr lang="en-CA" sz="2800" b="1" dirty="0" smtClean="0">
                <a:solidFill>
                  <a:srgbClr val="FF0000"/>
                </a:solidFill>
                <a:latin typeface="Calibri" pitchFamily="34" charset="0"/>
              </a:rPr>
              <a:t>31. Christ our High Priest </a:t>
            </a:r>
            <a:r>
              <a:rPr lang="en-US" altLang="ko-KR" sz="2800" b="1" dirty="0" smtClean="0">
                <a:solidFill>
                  <a:srgbClr val="FF0000"/>
                </a:solidFill>
                <a:latin typeface="Calibri" pitchFamily="34" charset="0"/>
                <a:ea typeface="Gulim" pitchFamily="34" charset="-127"/>
                <a:cs typeface="Times New Roman" pitchFamily="18" charset="0"/>
              </a:rPr>
              <a:t>advocates his propitiation </a:t>
            </a:r>
          </a:p>
          <a:p>
            <a:pPr algn="ctr" eaLnBrk="0" hangingPunct="0"/>
            <a:r>
              <a:rPr lang="en-US" altLang="ko-KR" sz="2800" b="1" dirty="0" smtClean="0">
                <a:solidFill>
                  <a:srgbClr val="FF0000"/>
                </a:solidFill>
                <a:latin typeface="Calibri" pitchFamily="34" charset="0"/>
                <a:ea typeface="Gulim" pitchFamily="34" charset="-127"/>
                <a:cs typeface="Times New Roman" pitchFamily="18" charset="0"/>
              </a:rPr>
              <a:t>for our sins in our defense!  Praise you, Lord!</a:t>
            </a:r>
            <a:endParaRPr lang="en-US" altLang="ko-KR" sz="2800" b="1" dirty="0">
              <a:solidFill>
                <a:srgbClr val="FF0000"/>
              </a:solidFill>
              <a:latin typeface="Calibri" pitchFamily="34" charset="0"/>
              <a:ea typeface="Gulim" pitchFamily="34" charset="-127"/>
              <a:cs typeface="Times New Roman" pitchFamily="18" charset="0"/>
            </a:endParaRPr>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60418" name="Picture 2" descr="C:\Users\Supernike\AppData\Local\Microsoft\Windows\Temporary Internet Files\Content.IE5\NCUDCEY9\MC900287183[1].wmf"/>
          <p:cNvPicPr>
            <a:picLocks noChangeAspect="1" noChangeArrowheads="1"/>
          </p:cNvPicPr>
          <p:nvPr/>
        </p:nvPicPr>
        <p:blipFill>
          <a:blip r:embed="rId2" cstate="print"/>
          <a:srcRect t="19975" b="9700"/>
          <a:stretch>
            <a:fillRect/>
          </a:stretch>
        </p:blipFill>
        <p:spPr bwMode="auto">
          <a:xfrm>
            <a:off x="755576" y="666915"/>
            <a:ext cx="7796039" cy="3698189"/>
          </a:xfrm>
          <a:prstGeom prst="rect">
            <a:avLst/>
          </a:prstGeom>
          <a:noFill/>
          <a:ln w="9525">
            <a:noFill/>
            <a:miter lim="800000"/>
            <a:headEnd/>
            <a:tailEnd/>
          </a:ln>
        </p:spPr>
      </p:pic>
      <p:sp>
        <p:nvSpPr>
          <p:cNvPr id="4" name="TextBox 3"/>
          <p:cNvSpPr txBox="1"/>
          <p:nvPr/>
        </p:nvSpPr>
        <p:spPr>
          <a:xfrm>
            <a:off x="4860032" y="3717612"/>
            <a:ext cx="4139952" cy="215444"/>
          </a:xfrm>
          <a:prstGeom prst="rect">
            <a:avLst/>
          </a:prstGeom>
          <a:noFill/>
        </p:spPr>
        <p:txBody>
          <a:bodyPr wrap="square" rtlCol="0">
            <a:spAutoFit/>
          </a:bodyPr>
          <a:lstStyle/>
          <a:p>
            <a:pPr algn="ctr"/>
            <a:r>
              <a:rPr lang="en-CA" sz="800" dirty="0" smtClean="0"/>
              <a:t>Microsoft clip art © 2013 Microsoft Corporation. </a:t>
            </a:r>
            <a:endParaRPr lang="en-CA" sz="800" dirty="0"/>
          </a:p>
        </p:txBody>
      </p:sp>
      <p:sp>
        <p:nvSpPr>
          <p:cNvPr id="5" name="TextBox 4"/>
          <p:cNvSpPr txBox="1"/>
          <p:nvPr/>
        </p:nvSpPr>
        <p:spPr>
          <a:xfrm>
            <a:off x="107504" y="4293096"/>
            <a:ext cx="8892480" cy="2677656"/>
          </a:xfrm>
          <a:prstGeom prst="rect">
            <a:avLst/>
          </a:prstGeom>
          <a:noFill/>
        </p:spPr>
        <p:txBody>
          <a:bodyPr wrap="square" rtlCol="0">
            <a:spAutoFit/>
          </a:bodyPr>
          <a:lstStyle/>
          <a:p>
            <a:pPr>
              <a:lnSpc>
                <a:spcPts val="3300"/>
              </a:lnSpc>
            </a:pPr>
            <a:r>
              <a:rPr lang="en-CA" sz="2800" b="1" dirty="0" smtClean="0">
                <a:solidFill>
                  <a:schemeClr val="bg1"/>
                </a:solidFill>
                <a:latin typeface="Calibri" pitchFamily="34" charset="0"/>
                <a:cs typeface="Calibri" pitchFamily="34" charset="0"/>
              </a:rPr>
              <a:t>“</a:t>
            </a:r>
            <a:r>
              <a:rPr lang="en-US" sz="2800" b="1" dirty="0" smtClean="0">
                <a:solidFill>
                  <a:schemeClr val="bg1"/>
                </a:solidFill>
                <a:latin typeface="Calibri" pitchFamily="34" charset="0"/>
                <a:cs typeface="Calibri" pitchFamily="34" charset="0"/>
              </a:rPr>
              <a:t>Therefore he had to be made like his brothers in every respect, so that he might become a merciful and faithful high priest in the service of God, to make propitiation for the sins of the people.  For because he himself has suffered when tempted, he is able to help those </a:t>
            </a:r>
          </a:p>
          <a:p>
            <a:pPr>
              <a:lnSpc>
                <a:spcPts val="3300"/>
              </a:lnSpc>
            </a:pPr>
            <a:r>
              <a:rPr lang="en-US" sz="2800" b="1" dirty="0" smtClean="0">
                <a:solidFill>
                  <a:schemeClr val="bg1"/>
                </a:solidFill>
                <a:latin typeface="Calibri" pitchFamily="34" charset="0"/>
                <a:cs typeface="Calibri" pitchFamily="34" charset="0"/>
              </a:rPr>
              <a:t>who are being tempted.”  Heb 2:17-18</a:t>
            </a:r>
            <a:endParaRPr lang="en-CA" sz="2800" dirty="0" smtClean="0">
              <a:solidFill>
                <a:srgbClr val="002060"/>
              </a:solidFill>
              <a:latin typeface="Calibri" pitchFamily="34" charset="0"/>
            </a:endParaRPr>
          </a:p>
        </p:txBody>
      </p:sp>
      <p:sp>
        <p:nvSpPr>
          <p:cNvPr id="6" name="TextBox 5"/>
          <p:cNvSpPr txBox="1"/>
          <p:nvPr/>
        </p:nvSpPr>
        <p:spPr>
          <a:xfrm>
            <a:off x="1043608" y="3212976"/>
            <a:ext cx="1800200" cy="369332"/>
          </a:xfrm>
          <a:prstGeom prst="rect">
            <a:avLst/>
          </a:prstGeom>
          <a:noFill/>
        </p:spPr>
        <p:txBody>
          <a:bodyPr wrap="square" rtlCol="0">
            <a:spAutoFit/>
          </a:bodyPr>
          <a:lstStyle/>
          <a:p>
            <a:pPr algn="ctr"/>
            <a:r>
              <a:rPr lang="en-CA" b="1" dirty="0" smtClean="0"/>
              <a:t>Advocate</a:t>
            </a:r>
            <a:endParaRPr lang="en-CA" b="1" dirty="0"/>
          </a:p>
        </p:txBody>
      </p:sp>
      <p:sp>
        <p:nvSpPr>
          <p:cNvPr id="7" name="TextBox 6"/>
          <p:cNvSpPr txBox="1"/>
          <p:nvPr/>
        </p:nvSpPr>
        <p:spPr>
          <a:xfrm>
            <a:off x="2771800" y="2771636"/>
            <a:ext cx="1800200" cy="369332"/>
          </a:xfrm>
          <a:prstGeom prst="rect">
            <a:avLst/>
          </a:prstGeom>
          <a:noFill/>
        </p:spPr>
        <p:txBody>
          <a:bodyPr wrap="square" rtlCol="0">
            <a:spAutoFit/>
          </a:bodyPr>
          <a:lstStyle/>
          <a:p>
            <a:pPr algn="ctr"/>
            <a:r>
              <a:rPr lang="en-CA" b="1" dirty="0" smtClean="0"/>
              <a:t>Accuser</a:t>
            </a:r>
            <a:endParaRPr lang="en-CA" b="1" dirty="0"/>
          </a:p>
        </p:txBody>
      </p:sp>
      <p:pic>
        <p:nvPicPr>
          <p:cNvPr id="10" name="Picture 9" descr="angry-face-01s.gif"/>
          <p:cNvPicPr>
            <a:picLocks noChangeAspect="1"/>
          </p:cNvPicPr>
          <p:nvPr/>
        </p:nvPicPr>
        <p:blipFill>
          <a:blip r:embed="rId3" cstate="print"/>
          <a:stretch>
            <a:fillRect/>
          </a:stretch>
        </p:blipFill>
        <p:spPr>
          <a:xfrm>
            <a:off x="8172400" y="5949280"/>
            <a:ext cx="864096" cy="864096"/>
          </a:xfrm>
          <a:prstGeom prst="ellipse">
            <a:avLst/>
          </a:prstGeom>
        </p:spPr>
      </p:pic>
      <p:sp>
        <p:nvSpPr>
          <p:cNvPr id="11" name="TextBox 10"/>
          <p:cNvSpPr txBox="1"/>
          <p:nvPr/>
        </p:nvSpPr>
        <p:spPr>
          <a:xfrm>
            <a:off x="8172400" y="587727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3"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14" name="Smiley Face 13"/>
          <p:cNvSpPr/>
          <p:nvPr/>
        </p:nvSpPr>
        <p:spPr>
          <a:xfrm>
            <a:off x="1043608" y="2708722"/>
            <a:ext cx="576263" cy="576262"/>
          </a:xfrm>
          <a:prstGeom prst="smileyFace">
            <a:avLst/>
          </a:prstGeom>
          <a:solidFill>
            <a:srgbClr val="CC33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5" name="Smiley Face 14"/>
          <p:cNvSpPr/>
          <p:nvPr/>
        </p:nvSpPr>
        <p:spPr>
          <a:xfrm>
            <a:off x="1331441" y="3717032"/>
            <a:ext cx="576263" cy="576263"/>
          </a:xfrm>
          <a:prstGeom prst="smileyFace">
            <a:avLst/>
          </a:prstGeom>
          <a:solidFill>
            <a:srgbClr val="00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7" name="Smiley Face 16"/>
          <p:cNvSpPr/>
          <p:nvPr/>
        </p:nvSpPr>
        <p:spPr>
          <a:xfrm>
            <a:off x="827584" y="3358381"/>
            <a:ext cx="576263" cy="574675"/>
          </a:xfrm>
          <a:prstGeom prst="smileyFace">
            <a:avLst/>
          </a:prstGeom>
          <a:solidFill>
            <a:srgbClr val="66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8" name="Smiley Face 17"/>
          <p:cNvSpPr/>
          <p:nvPr/>
        </p:nvSpPr>
        <p:spPr>
          <a:xfrm>
            <a:off x="1691680" y="2636912"/>
            <a:ext cx="576263" cy="576263"/>
          </a:xfrm>
          <a:prstGeom prst="smileyFace">
            <a:avLst/>
          </a:prstGeom>
          <a:solidFill>
            <a:srgbClr val="FFFF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9" name="Smiley Face 18"/>
          <p:cNvSpPr/>
          <p:nvPr/>
        </p:nvSpPr>
        <p:spPr>
          <a:xfrm>
            <a:off x="1979514" y="3645024"/>
            <a:ext cx="576262" cy="576263"/>
          </a:xfrm>
          <a:prstGeom prst="smileyFace">
            <a:avLst/>
          </a:prstGeom>
          <a:solidFill>
            <a:srgbClr val="CC99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6" name="Rectangle 3"/>
          <p:cNvSpPr>
            <a:spLocks noChangeArrowheads="1"/>
          </p:cNvSpPr>
          <p:nvPr/>
        </p:nvSpPr>
        <p:spPr bwMode="auto">
          <a:xfrm>
            <a:off x="579640" y="71414"/>
            <a:ext cx="7992888" cy="954107"/>
          </a:xfrm>
          <a:prstGeom prst="rect">
            <a:avLst/>
          </a:prstGeom>
          <a:solidFill>
            <a:schemeClr val="tx1"/>
          </a:solidFill>
          <a:ln w="9525">
            <a:noFill/>
            <a:miter lim="800000"/>
            <a:headEnd/>
            <a:tailEnd/>
          </a:ln>
        </p:spPr>
        <p:txBody>
          <a:bodyPr wrap="square" anchor="ctr">
            <a:spAutoFit/>
          </a:bodyPr>
          <a:lstStyle/>
          <a:p>
            <a:pPr algn="ctr" eaLnBrk="0" hangingPunct="0"/>
            <a:r>
              <a:rPr lang="en-CA" sz="2800" b="1" dirty="0" smtClean="0">
                <a:solidFill>
                  <a:srgbClr val="FF0000"/>
                </a:solidFill>
                <a:latin typeface="Calibri" pitchFamily="34" charset="0"/>
              </a:rPr>
              <a:t>31. Christ our High Priest </a:t>
            </a:r>
            <a:r>
              <a:rPr lang="en-US" altLang="ko-KR" sz="2800" b="1" dirty="0" smtClean="0">
                <a:solidFill>
                  <a:srgbClr val="FF0000"/>
                </a:solidFill>
                <a:latin typeface="Calibri" pitchFamily="34" charset="0"/>
                <a:ea typeface="Gulim" pitchFamily="34" charset="-127"/>
                <a:cs typeface="Times New Roman" pitchFamily="18" charset="0"/>
              </a:rPr>
              <a:t>advocates his propitiation </a:t>
            </a:r>
          </a:p>
          <a:p>
            <a:pPr algn="ctr" eaLnBrk="0" hangingPunct="0"/>
            <a:r>
              <a:rPr lang="en-US" altLang="ko-KR" sz="2800" b="1" dirty="0" smtClean="0">
                <a:solidFill>
                  <a:srgbClr val="FF0000"/>
                </a:solidFill>
                <a:latin typeface="Calibri" pitchFamily="34" charset="0"/>
                <a:ea typeface="Gulim" pitchFamily="34" charset="-127"/>
                <a:cs typeface="Times New Roman" pitchFamily="18" charset="0"/>
              </a:rPr>
              <a:t>for our sins in our defense!  Praise you, Lord!</a:t>
            </a:r>
            <a:endParaRPr lang="en-US" altLang="ko-KR" sz="2800" b="1" dirty="0">
              <a:solidFill>
                <a:srgbClr val="FF0000"/>
              </a:solidFill>
              <a:latin typeface="Calibri" pitchFamily="34" charset="0"/>
              <a:ea typeface="Gulim" pitchFamily="34" charset="-127"/>
              <a:cs typeface="Times New Roman" pitchFamily="18" charset="0"/>
            </a:endParaRPr>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332656"/>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157192"/>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2" name="TextBox 11"/>
          <p:cNvSpPr txBox="1"/>
          <p:nvPr/>
        </p:nvSpPr>
        <p:spPr>
          <a:xfrm rot="18967428">
            <a:off x="236529" y="5395011"/>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414718"/>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492896"/>
            <a:ext cx="8496944" cy="2554545"/>
          </a:xfrm>
          <a:prstGeom prst="rect">
            <a:avLst/>
          </a:prstGeom>
          <a:noFill/>
        </p:spPr>
        <p:txBody>
          <a:bodyPr wrap="square" rtlCol="0">
            <a:spAutoFit/>
          </a:bodyPr>
          <a:lstStyle/>
          <a:p>
            <a:pPr algn="ctr"/>
            <a:r>
              <a:rPr lang="en-CA" sz="3200" dirty="0" smtClean="0">
                <a:latin typeface="Calibri" pitchFamily="34" charset="0"/>
                <a:cs typeface="Calibri" pitchFamily="34" charset="0"/>
              </a:rPr>
              <a:t>Can anyone else give us these gifts? </a:t>
            </a:r>
          </a:p>
          <a:p>
            <a:pPr algn="ctr"/>
            <a:r>
              <a:rPr lang="en-CA" sz="3200" dirty="0" smtClean="0">
                <a:latin typeface="Calibri" pitchFamily="34" charset="0"/>
                <a:cs typeface="Calibri" pitchFamily="34" charset="0"/>
              </a:rPr>
              <a:t>Has anyone else died as God’s once-for-all sacrifice for sin?  Is anyone else the infinite </a:t>
            </a:r>
          </a:p>
          <a:p>
            <a:pPr algn="ctr"/>
            <a:r>
              <a:rPr lang="en-CA" sz="3200" dirty="0" smtClean="0">
                <a:latin typeface="Calibri" pitchFamily="34" charset="0"/>
                <a:cs typeface="Calibri" pitchFamily="34" charset="0"/>
              </a:rPr>
              <a:t>Son of God, our resurrected Messiah and Lord,</a:t>
            </a:r>
          </a:p>
          <a:p>
            <a:pPr algn="ctr"/>
            <a:r>
              <a:rPr lang="en-CA" sz="3200" dirty="0" smtClean="0">
                <a:latin typeface="Calibri" pitchFamily="34" charset="0"/>
                <a:cs typeface="Calibri" pitchFamily="34" charset="0"/>
              </a:rPr>
              <a:t>who provides in himself all we need in God?</a:t>
            </a:r>
            <a:endParaRPr lang="en-CA" sz="3200" dirty="0">
              <a:latin typeface="Calibri" pitchFamily="34" charset="0"/>
              <a:cs typeface="Calibri" pitchFamily="34" charset="0"/>
            </a:endParaRPr>
          </a:p>
        </p:txBody>
      </p:sp>
      <p:sp>
        <p:nvSpPr>
          <p:cNvPr id="17" name="Rectangle 16"/>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496" y="1565920"/>
            <a:ext cx="2103120" cy="1143000"/>
          </a:xfrm>
        </p:spPr>
        <p:txBody>
          <a:bodyPr>
            <a:noAutofit/>
          </a:bodyPr>
          <a:lstStyle/>
          <a:p>
            <a:r>
              <a:rPr lang="en-US" sz="2800" b="1" dirty="0" smtClean="0">
                <a:solidFill>
                  <a:schemeClr val="tx1"/>
                </a:solidFill>
                <a:latin typeface="Calibri" pitchFamily="34" charset="0"/>
                <a:cs typeface="Calibri" pitchFamily="34" charset="0"/>
              </a:rPr>
              <a:t>Buddhism</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says:</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Do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You Do.</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600" dirty="0" smtClean="0">
                <a:solidFill>
                  <a:schemeClr val="tx1"/>
                </a:solidFill>
                <a:latin typeface="Calibri" pitchFamily="34" charset="0"/>
                <a:cs typeface="Calibri" pitchFamily="34" charset="0"/>
              </a:rPr>
              <a:t/>
            </a:r>
            <a:br>
              <a:rPr lang="en-US" sz="26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8-fold path</a:t>
            </a:r>
            <a:endParaRPr lang="en-US" sz="2800" dirty="0">
              <a:solidFill>
                <a:schemeClr val="tx1"/>
              </a:solidFill>
              <a:latin typeface="Calibri" pitchFamily="34" charset="0"/>
              <a:cs typeface="Calibri" pitchFamily="34" charset="0"/>
            </a:endParaRPr>
          </a:p>
        </p:txBody>
      </p:sp>
      <p:sp>
        <p:nvSpPr>
          <p:cNvPr id="3" name="Title 1"/>
          <p:cNvSpPr txBox="1">
            <a:spLocks/>
          </p:cNvSpPr>
          <p:nvPr/>
        </p:nvSpPr>
        <p:spPr>
          <a:xfrm>
            <a:off x="1945392" y="1565920"/>
            <a:ext cx="219456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Islam</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lang="en-US" sz="2800" dirty="0" smtClean="0">
                <a:latin typeface="Calibri" pitchFamily="34" charset="0"/>
                <a:ea typeface="+mj-ea"/>
                <a:cs typeface="Calibri" pitchFamily="34" charset="0"/>
              </a:rPr>
              <a:t> all Allah wants</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You Do.</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8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6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5 pillars</a:t>
            </a:r>
            <a:endParaRPr kumimoji="0" lang="en-US" sz="2800" b="0" i="0" u="none" strike="noStrike" kern="120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7" name="TextBox 6"/>
          <p:cNvSpPr txBox="1"/>
          <p:nvPr/>
        </p:nvSpPr>
        <p:spPr>
          <a:xfrm>
            <a:off x="152400" y="6106180"/>
            <a:ext cx="4267200" cy="523220"/>
          </a:xfrm>
          <a:prstGeom prst="rect">
            <a:avLst/>
          </a:prstGeom>
          <a:noFill/>
        </p:spPr>
        <p:txBody>
          <a:bodyPr wrap="square" rtlCol="0">
            <a:spAutoFit/>
          </a:bodyPr>
          <a:lstStyle/>
          <a:p>
            <a:pPr algn="ctr"/>
            <a:r>
              <a:rPr lang="en-US" sz="1400" dirty="0" smtClean="0"/>
              <a:t>More free resources on the grace of God in Christ </a:t>
            </a:r>
            <a:r>
              <a:rPr lang="en-CA" sz="1400" dirty="0" smtClean="0">
                <a:latin typeface="Arial Narrow" pitchFamily="34" charset="0"/>
              </a:rPr>
              <a:t>@</a:t>
            </a:r>
            <a:r>
              <a:rPr lang="en-US" sz="1400" dirty="0" smtClean="0"/>
              <a:t> www.GraceGodChrist.com</a:t>
            </a:r>
            <a:endParaRPr lang="en-US" sz="1400" dirty="0"/>
          </a:p>
        </p:txBody>
      </p:sp>
      <p:sp>
        <p:nvSpPr>
          <p:cNvPr id="8" name="Title 1"/>
          <p:cNvSpPr txBox="1">
            <a:spLocks/>
          </p:cNvSpPr>
          <p:nvPr/>
        </p:nvSpPr>
        <p:spPr bwMode="auto">
          <a:xfrm>
            <a:off x="4139952" y="1565920"/>
            <a:ext cx="210312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Hinduism</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kern="0" dirty="0" smtClean="0">
                <a:latin typeface="Calibri" pitchFamily="34" charset="0"/>
                <a:ea typeface="+mj-ea"/>
                <a:cs typeface="Calibri" pitchFamily="34" charset="0"/>
              </a:rPr>
              <a:t>Do </a:t>
            </a:r>
            <a:r>
              <a:rPr lang="en-US" sz="2800" kern="0" dirty="0" err="1" smtClean="0">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lang="en-US" sz="2800" kern="0" dirty="0" err="1" smtClean="0">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You Do.</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many paths</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9" name="Title 1"/>
          <p:cNvSpPr txBox="1">
            <a:spLocks/>
          </p:cNvSpPr>
          <p:nvPr/>
        </p:nvSpPr>
        <p:spPr bwMode="auto">
          <a:xfrm>
            <a:off x="6293296" y="2862064"/>
            <a:ext cx="2743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Jesus</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It is DONE.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 am all you need.</a:t>
            </a:r>
          </a:p>
          <a:p>
            <a:pPr algn="ctr" eaLnBrk="0" hangingPunct="0"/>
            <a:r>
              <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rPr>
              <a:t>I give, you receive.</a:t>
            </a:r>
            <a:br>
              <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rPr>
            </a:br>
            <a:r>
              <a:rPr lang="en-US" sz="2800" kern="0" dirty="0" smtClean="0">
                <a:latin typeface="Calibri" pitchFamily="34" charset="0"/>
                <a:ea typeface="+mj-ea"/>
                <a:cs typeface="Calibri" pitchFamily="34" charset="0"/>
              </a:rPr>
              <a:t>I DO 4 U.</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Come to me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and drink.</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10" name="Rectangle 9"/>
          <p:cNvSpPr/>
          <p:nvPr/>
        </p:nvSpPr>
        <p:spPr>
          <a:xfrm>
            <a:off x="7380312" y="3140968"/>
            <a:ext cx="548640" cy="2286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rot="16200000">
            <a:off x="7365464" y="2795777"/>
            <a:ext cx="548640" cy="21031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732240" y="3717032"/>
            <a:ext cx="1944216" cy="376706"/>
          </a:xfrm>
          <a:prstGeom prst="rect">
            <a:avLst/>
          </a:prstGeom>
          <a:noFill/>
        </p:spPr>
        <p:txBody>
          <a:bodyPr wrap="square" rtlCol="0">
            <a:spAutoFit/>
          </a:bodyPr>
          <a:lstStyle/>
          <a:p>
            <a:pPr algn="ctr">
              <a:lnSpc>
                <a:spcPts val="2000"/>
              </a:lnSpc>
            </a:pPr>
            <a:r>
              <a:rPr lang="en-US" sz="2800" b="1" kern="0" dirty="0" smtClean="0">
                <a:latin typeface="Calibri" pitchFamily="34" charset="0"/>
                <a:cs typeface="Calibri" pitchFamily="34" charset="0"/>
              </a:rPr>
              <a:t>I DO 4 U</a:t>
            </a:r>
            <a:endParaRPr lang="en-US" sz="2800" b="1" dirty="0"/>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13" name="Picture 12" descr="www.clipartbest.com dc6XLjAMi.gif"/>
          <p:cNvPicPr>
            <a:picLocks noChangeAspect="1"/>
          </p:cNvPicPr>
          <p:nvPr/>
        </p:nvPicPr>
        <p:blipFill>
          <a:blip r:embed="rId2" cstate="print"/>
          <a:stretch>
            <a:fillRect/>
          </a:stretch>
        </p:blipFill>
        <p:spPr>
          <a:xfrm>
            <a:off x="2555777" y="2322552"/>
            <a:ext cx="4104456" cy="2834640"/>
          </a:xfrm>
          <a:prstGeom prst="rect">
            <a:avLst/>
          </a:prstGeom>
        </p:spPr>
      </p:pic>
      <p:pic>
        <p:nvPicPr>
          <p:cNvPr id="18" name="Picture 17" descr="lord-jesus-christ-coming-293608.gif"/>
          <p:cNvPicPr>
            <a:picLocks noChangeAspect="1"/>
          </p:cNvPicPr>
          <p:nvPr/>
        </p:nvPicPr>
        <p:blipFill>
          <a:blip r:embed="rId3" cstate="print"/>
          <a:srcRect b="36140"/>
          <a:stretch>
            <a:fillRect/>
          </a:stretch>
        </p:blipFill>
        <p:spPr>
          <a:xfrm>
            <a:off x="2786608" y="1700808"/>
            <a:ext cx="3657600" cy="3401558"/>
          </a:xfrm>
          <a:prstGeom prst="star32">
            <a:avLst/>
          </a:prstGeom>
        </p:spPr>
      </p:pic>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8"/>
          <p:cNvSpPr txBox="1">
            <a:spLocks noChangeArrowheads="1"/>
          </p:cNvSpPr>
          <p:nvPr/>
        </p:nvSpPr>
        <p:spPr bwMode="auto">
          <a:xfrm>
            <a:off x="3635896" y="4499828"/>
            <a:ext cx="1944216"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accent1">
                    <a:lumMod val="40000"/>
                    <a:lumOff val="60000"/>
                  </a:schemeClr>
                </a:solidFill>
              </a:rPr>
              <a:t>Jesus © </a:t>
            </a:r>
            <a:r>
              <a:rPr lang="en-CA" sz="900" dirty="0" smtClean="0">
                <a:solidFill>
                  <a:schemeClr val="accent1">
                    <a:lumMod val="40000"/>
                    <a:lumOff val="60000"/>
                  </a:schemeClr>
                </a:solidFill>
              </a:rPr>
              <a:t>GospelGifs.com </a:t>
            </a:r>
          </a:p>
          <a:p>
            <a:pPr algn="ctr">
              <a:defRPr/>
            </a:pPr>
            <a:r>
              <a:rPr lang="en-CA" sz="900" dirty="0" smtClean="0">
                <a:solidFill>
                  <a:schemeClr val="accent1">
                    <a:lumMod val="40000"/>
                    <a:lumOff val="60000"/>
                  </a:schemeClr>
                </a:solidFill>
              </a:rPr>
              <a:t>Pulsing heart @</a:t>
            </a:r>
            <a:r>
              <a:rPr lang="en-CA" sz="900" dirty="0" err="1" smtClean="0">
                <a:solidFill>
                  <a:schemeClr val="accent1">
                    <a:lumMod val="40000"/>
                    <a:lumOff val="60000"/>
                  </a:schemeClr>
                </a:solidFill>
              </a:rPr>
              <a:t>clipartbest.com</a:t>
            </a:r>
            <a:endParaRPr lang="en-CA" sz="900" dirty="0" smtClean="0">
              <a:solidFill>
                <a:schemeClr val="accent1">
                  <a:lumMod val="40000"/>
                  <a:lumOff val="60000"/>
                </a:schemeClr>
              </a:solidFill>
            </a:endParaRPr>
          </a:p>
        </p:txBody>
      </p:sp>
      <p:sp>
        <p:nvSpPr>
          <p:cNvPr id="8" name="Rectangle 7"/>
          <p:cNvSpPr/>
          <p:nvPr/>
        </p:nvSpPr>
        <p:spPr>
          <a:xfrm>
            <a:off x="4499992" y="3068960"/>
            <a:ext cx="274320" cy="1371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rot="16200000">
            <a:off x="4495408" y="2795776"/>
            <a:ext cx="27432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923928" y="3212976"/>
            <a:ext cx="1440160" cy="400110"/>
          </a:xfrm>
          <a:prstGeom prst="rect">
            <a:avLst/>
          </a:prstGeom>
          <a:noFill/>
        </p:spPr>
        <p:txBody>
          <a:bodyPr wrap="square" rtlCol="0">
            <a:spAutoFit/>
          </a:bodyPr>
          <a:lstStyle/>
          <a:p>
            <a:pPr algn="ctr"/>
            <a:endParaRPr lang="en-US" sz="200" b="1" dirty="0" smtClean="0">
              <a:latin typeface="Arial Black" pitchFamily="34" charset="0"/>
            </a:endParaRPr>
          </a:p>
          <a:p>
            <a:pPr algn="ctr"/>
            <a:r>
              <a:rPr lang="en-US" b="1" dirty="0" smtClean="0">
                <a:latin typeface="Arial Black" pitchFamily="34" charset="0"/>
              </a:rPr>
              <a:t>I DO 4 U</a:t>
            </a:r>
            <a:endParaRPr lang="en-US" b="1" dirty="0">
              <a:latin typeface="Arial Black" pitchFamily="34" charset="0"/>
            </a:endParaRPr>
          </a:p>
        </p:txBody>
      </p:sp>
      <p:sp>
        <p:nvSpPr>
          <p:cNvPr id="9" name="Text Box 5"/>
          <p:cNvSpPr txBox="1">
            <a:spLocks noChangeArrowheads="1"/>
          </p:cNvSpPr>
          <p:nvPr/>
        </p:nvSpPr>
        <p:spPr bwMode="auto">
          <a:xfrm>
            <a:off x="35496" y="72008"/>
            <a:ext cx="9036496" cy="6669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ransomed, redeemed  Passover Lamb, sin atoned, wrath turned</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f</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orgiven     peace with God      reconciled    eternal life      adopted sons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welcomed, accepted                filled, complete        blessed with every blessing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the domain of darkness into the light of the kingdom of the beloved Son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Christ and Christ in us                          in the Spirit and the Spirit in us, made God’s temple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God the Father and the Father in us                              immersed in the Father, Son, and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Father, Son, and Spirit fellowship with us                                                 access to God and his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answered prayer                                                                                               grace at the throne of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need supplied                                                                            Holy Spirit prays for us, helps us pray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H.P. intercedes as our mediator                                    Christ our H.P. advocates in our defense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 Christ and his death and res.                                         united with Christ in his death and res.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old self crucified and buried with Christ                                                    new self raised and alive with Christ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set free from sin                                                                                                           instrument for righteousness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lang="en-CA" altLang="ko-KR" sz="1600" dirty="0" smtClean="0">
                <a:solidFill>
                  <a:schemeClr val="bg1"/>
                </a:solidFill>
                <a:latin typeface="Calibri" pitchFamily="34" charset="0"/>
                <a:ea typeface="Malgun Gothic" pitchFamily="34" charset="-127"/>
                <a:cs typeface="Calibri" pitchFamily="34" charset="0"/>
              </a:rPr>
              <a:t>one with Christ</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seated with Christ                                                                                                                 hidden with Christ in God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married to Christ                                                                                       under law of the Spirit</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lang="en-CA" altLang="ko-KR" sz="1600" dirty="0" smtClean="0">
                <a:solidFill>
                  <a:schemeClr val="bg1"/>
                </a:solidFill>
                <a:latin typeface="Calibri" pitchFamily="34" charset="0"/>
                <a:ea typeface="Malgun Gothic" pitchFamily="34" charset="-127"/>
                <a:cs typeface="Calibri" pitchFamily="34" charset="0"/>
              </a:rPr>
              <a:t>born of the Spirit     </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given, receive, have Spirit				                    rivers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Spirit power to be ambassadors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sealed with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guarantee of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sanctifies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fills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dirty="0" smtClean="0">
                <a:ln>
                  <a:noFill/>
                </a:ln>
                <a:solidFill>
                  <a:schemeClr val="bg1"/>
                </a:solidFill>
                <a:effectLst/>
                <a:latin typeface="Calibri" pitchFamily="34" charset="0"/>
                <a:ea typeface="Malgun Gothic" pitchFamily="34" charset="-127"/>
                <a:cs typeface="Calibri" pitchFamily="34" charset="0"/>
              </a:rPr>
              <a:t>circumcised, set apart in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immeasurably great power                                                                                                  God’s workmanship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led in triumph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                                                                               members of Christ’s body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brothers and sisters                                                                                                  branches in Christ’s vine</a:t>
            </a:r>
          </a:p>
          <a:p>
            <a:pPr marL="0" marR="0" lvl="1"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members of the household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citizenship in heaven                                 hope of glory                  inheritance, heir, fellow heir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into heavenly kingdom                   enter joy of Lord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wrath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good work completed   resurrection body like Jesus</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married to the Lamb</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tear wiped away</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b="1" dirty="0" smtClean="0">
                <a:solidFill>
                  <a:schemeClr val="bg1"/>
                </a:solidFill>
                <a:latin typeface="Calibri" pitchFamily="34" charset="0"/>
                <a:ea typeface="Malgun Gothic" pitchFamily="34" charset="-127"/>
                <a:cs typeface="Calibri" pitchFamily="34" charset="0"/>
              </a:rPr>
              <a:t>l</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oved  and</a:t>
            </a:r>
            <a:r>
              <a:rPr kumimoji="0" lang="en-CA" altLang="ko-KR" sz="1600" b="1"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saved  </a:t>
            </a:r>
            <a:r>
              <a:rPr lang="en-CA" altLang="ko-KR" sz="1600" b="1" dirty="0" smtClean="0">
                <a:solidFill>
                  <a:schemeClr val="bg1"/>
                </a:solidFill>
                <a:latin typeface="Calibri" pitchFamily="34" charset="0"/>
                <a:ea typeface="Malgun Gothic" pitchFamily="34" charset="-127"/>
                <a:cs typeface="Calibri" pitchFamily="34" charset="0"/>
              </a:rPr>
              <a:t>i</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the  New  Covenant</a:t>
            </a:r>
          </a:p>
          <a:p>
            <a:pPr marL="0" marR="0" lvl="0" indent="0" algn="ctr" defTabSz="914400" rtl="0" eaLnBrk="1" fontAlgn="base" latinLnBrk="0" hangingPunct="1">
              <a:spcBef>
                <a:spcPct val="0"/>
              </a:spcBef>
              <a:spcAft>
                <a:spcPts val="0"/>
              </a:spcAft>
              <a:buClrTx/>
              <a:buSzTx/>
              <a:buFontTx/>
              <a:buNone/>
              <a:tabLst/>
            </a:pPr>
            <a:endParaRPr kumimoji="0" lang="en-CA" altLang="ko-KR" sz="4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endParaRPr lang="en-CA" sz="1600" b="1" dirty="0" smtClean="0">
              <a:solidFill>
                <a:schemeClr val="bg1"/>
              </a:solidFill>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r>
              <a:rPr kumimoji="0" lang="en-CA" sz="3200" b="1"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Receive me - receive all I am through my cross</a:t>
            </a:r>
            <a:endParaRPr kumimoji="0" lang="en-US" sz="3200" b="0" i="0" u="none" strike="noStrike" cap="none" normalizeH="0" baseline="0" dirty="0" smtClean="0">
              <a:ln>
                <a:noFill/>
              </a:ln>
              <a:solidFill>
                <a:srgbClr val="FF0000"/>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bg>
      <p:bgPr>
        <a:solidFill>
          <a:srgbClr val="00CCFF"/>
        </a:solidFill>
        <a:effectLst/>
      </p:bgPr>
    </p:bg>
    <p:spTree>
      <p:nvGrpSpPr>
        <p:cNvPr id="1" name=""/>
        <p:cNvGrpSpPr/>
        <p:nvPr/>
      </p:nvGrpSpPr>
      <p:grpSpPr>
        <a:xfrm>
          <a:off x="0" y="0"/>
          <a:ext cx="0" cy="0"/>
          <a:chOff x="0" y="0"/>
          <a:chExt cx="0" cy="0"/>
        </a:xfrm>
      </p:grpSpPr>
      <p:sp>
        <p:nvSpPr>
          <p:cNvPr id="4" name="Oval 3"/>
          <p:cNvSpPr/>
          <p:nvPr/>
        </p:nvSpPr>
        <p:spPr>
          <a:xfrm>
            <a:off x="1187624" y="99392"/>
            <a:ext cx="7128792" cy="6713984"/>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Text Box 3"/>
          <p:cNvSpPr txBox="1">
            <a:spLocks noChangeArrowheads="1"/>
          </p:cNvSpPr>
          <p:nvPr/>
        </p:nvSpPr>
        <p:spPr bwMode="auto">
          <a:xfrm>
            <a:off x="1115616" y="1260043"/>
            <a:ext cx="7236966" cy="4401205"/>
          </a:xfrm>
          <a:prstGeom prst="rect">
            <a:avLst/>
          </a:prstGeom>
          <a:noFill/>
          <a:ln w="9525">
            <a:noFill/>
            <a:miter lim="800000"/>
            <a:headEnd/>
            <a:tailEnd/>
          </a:ln>
        </p:spPr>
        <p:txBody>
          <a:bodyPr wrap="square">
            <a:spAutoFit/>
          </a:bodyPr>
          <a:lstStyle/>
          <a:p>
            <a:pPr algn="ctr"/>
            <a:r>
              <a:rPr lang="en-US" sz="2800" b="1" dirty="0" smtClean="0">
                <a:solidFill>
                  <a:schemeClr val="bg1"/>
                </a:solidFill>
                <a:latin typeface="Calibri" pitchFamily="34" charset="0"/>
              </a:rPr>
              <a:t>access to God and his grace </a:t>
            </a:r>
          </a:p>
          <a:p>
            <a:pPr algn="ctr"/>
            <a:r>
              <a:rPr lang="en-US" sz="2800" b="1" dirty="0" smtClean="0">
                <a:latin typeface="Calibri" pitchFamily="34" charset="0"/>
              </a:rPr>
              <a:t>answered prayer in Jesus’ name    </a:t>
            </a:r>
          </a:p>
          <a:p>
            <a:pPr algn="ctr"/>
            <a:r>
              <a:rPr lang="en-US" sz="2800" b="1" dirty="0" smtClean="0">
                <a:solidFill>
                  <a:schemeClr val="bg1"/>
                </a:solidFill>
                <a:latin typeface="Calibri" pitchFamily="34" charset="0"/>
              </a:rPr>
              <a:t>mercy, grace and help at the throne of grace      </a:t>
            </a:r>
          </a:p>
          <a:p>
            <a:pPr algn="ctr"/>
            <a:r>
              <a:rPr lang="en-US" sz="2800" b="1" dirty="0" smtClean="0">
                <a:latin typeface="Calibri" pitchFamily="34" charset="0"/>
              </a:rPr>
              <a:t>every need supplied</a:t>
            </a:r>
          </a:p>
          <a:p>
            <a:pPr algn="ctr"/>
            <a:r>
              <a:rPr lang="en-US" sz="2800" b="1" dirty="0" smtClean="0">
                <a:solidFill>
                  <a:schemeClr val="bg1"/>
                </a:solidFill>
                <a:latin typeface="Calibri" pitchFamily="34" charset="0"/>
              </a:rPr>
              <a:t>the Spirit prays for us, and helps us pray </a:t>
            </a:r>
          </a:p>
          <a:p>
            <a:pPr algn="ctr"/>
            <a:r>
              <a:rPr lang="en-US" sz="2800" b="1" dirty="0" smtClean="0">
                <a:solidFill>
                  <a:schemeClr val="bg1"/>
                </a:solidFill>
                <a:latin typeface="Calibri" pitchFamily="34" charset="0"/>
              </a:rPr>
              <a:t>in the Spirit using God’s word</a:t>
            </a:r>
          </a:p>
          <a:p>
            <a:pPr algn="ctr"/>
            <a:r>
              <a:rPr lang="en-US" sz="2800" b="1" dirty="0" smtClean="0">
                <a:latin typeface="Calibri" pitchFamily="34" charset="0"/>
              </a:rPr>
              <a:t>Christ our High Priest intercedes for us </a:t>
            </a:r>
          </a:p>
          <a:p>
            <a:pPr algn="ctr"/>
            <a:r>
              <a:rPr lang="en-US" sz="2800" b="1" dirty="0" smtClean="0">
                <a:latin typeface="Calibri" pitchFamily="34" charset="0"/>
              </a:rPr>
              <a:t>as the one mediator and ransom for all</a:t>
            </a:r>
          </a:p>
          <a:p>
            <a:pPr algn="ctr"/>
            <a:r>
              <a:rPr lang="en-US" sz="2800" b="1" dirty="0" smtClean="0">
                <a:solidFill>
                  <a:schemeClr val="bg1"/>
                </a:solidFill>
                <a:latin typeface="Calibri" pitchFamily="34" charset="0"/>
              </a:rPr>
              <a:t>Christ our High Priest advocates </a:t>
            </a:r>
          </a:p>
          <a:p>
            <a:pPr algn="ctr"/>
            <a:r>
              <a:rPr lang="en-US" sz="2800" b="1" dirty="0" smtClean="0">
                <a:solidFill>
                  <a:schemeClr val="bg1"/>
                </a:solidFill>
                <a:latin typeface="Calibri" pitchFamily="34" charset="0"/>
              </a:rPr>
              <a:t>his propitiation in our defense</a:t>
            </a:r>
            <a:endParaRPr lang="en-CA" sz="2800" b="1" dirty="0">
              <a:solidFill>
                <a:schemeClr val="bg1"/>
              </a:solidFill>
              <a:latin typeface="Calibri" pitchFamily="34" charset="0"/>
            </a:endParaRPr>
          </a:p>
        </p:txBody>
      </p:sp>
      <p:sp>
        <p:nvSpPr>
          <p:cNvPr id="5" name="Right Arrow 4"/>
          <p:cNvSpPr/>
          <p:nvPr/>
        </p:nvSpPr>
        <p:spPr>
          <a:xfrm>
            <a:off x="467544" y="1340768"/>
            <a:ext cx="1584176"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4"/>
          <p:cNvSpPr txBox="1">
            <a:spLocks noChangeArrowheads="1"/>
          </p:cNvSpPr>
          <p:nvPr/>
        </p:nvSpPr>
        <p:spPr bwMode="auto">
          <a:xfrm>
            <a:off x="-108520" y="548680"/>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8" name="TextBox 7"/>
          <p:cNvSpPr txBox="1"/>
          <p:nvPr/>
        </p:nvSpPr>
        <p:spPr>
          <a:xfrm>
            <a:off x="3203848" y="116632"/>
            <a:ext cx="3168352" cy="830997"/>
          </a:xfrm>
          <a:prstGeom prst="rect">
            <a:avLst/>
          </a:prstGeom>
          <a:noFill/>
        </p:spPr>
        <p:txBody>
          <a:bodyPr wrap="square" rtlCol="0">
            <a:spAutoFit/>
          </a:bodyPr>
          <a:lstStyle/>
          <a:p>
            <a:pPr algn="ctr"/>
            <a:r>
              <a:rPr lang="en-CA" sz="4800" b="1" dirty="0" smtClean="0">
                <a:solidFill>
                  <a:schemeClr val="bg1"/>
                </a:solidFill>
                <a:latin typeface="Calibri" pitchFamily="34" charset="0"/>
              </a:rPr>
              <a:t>in Christ</a:t>
            </a:r>
            <a:endParaRPr lang="en-CA" sz="4800" b="1" dirty="0">
              <a:solidFill>
                <a:schemeClr val="bg1"/>
              </a:solidFill>
              <a:latin typeface="Calibri" pitchFamily="34" charset="0"/>
            </a:endParaRPr>
          </a:p>
        </p:txBody>
      </p:sp>
      <p:sp>
        <p:nvSpPr>
          <p:cNvPr id="10" name="TextBox 9"/>
          <p:cNvSpPr txBox="1">
            <a:spLocks noChangeArrowheads="1"/>
          </p:cNvSpPr>
          <p:nvPr/>
        </p:nvSpPr>
        <p:spPr bwMode="auto">
          <a:xfrm>
            <a:off x="971600" y="5787261"/>
            <a:ext cx="7632848" cy="954107"/>
          </a:xfrm>
          <a:prstGeom prst="rect">
            <a:avLst/>
          </a:prstGeom>
          <a:solidFill>
            <a:srgbClr val="7030A0"/>
          </a:solidFill>
          <a:ln w="9525">
            <a:noFill/>
            <a:miter lim="800000"/>
            <a:headEnd/>
            <a:tailEnd/>
          </a:ln>
        </p:spPr>
        <p:txBody>
          <a:bodyPr wrap="square">
            <a:spAutoFit/>
          </a:bodyPr>
          <a:lstStyle/>
          <a:p>
            <a:pPr algn="ctr"/>
            <a:r>
              <a:rPr lang="en-CA" sz="2800" b="1" dirty="0" smtClean="0">
                <a:latin typeface="Calibri" pitchFamily="34" charset="0"/>
              </a:rPr>
              <a:t>Lord, thank you that Jesus died to give us </a:t>
            </a:r>
          </a:p>
          <a:p>
            <a:pPr algn="ctr"/>
            <a:r>
              <a:rPr lang="en-CA" sz="2800" b="1" dirty="0" smtClean="0">
                <a:latin typeface="Calibri" pitchFamily="34" charset="0"/>
              </a:rPr>
              <a:t>riches of gifts that no one else can give! </a:t>
            </a:r>
            <a:endParaRPr lang="en-CA" sz="2800" b="1" dirty="0">
              <a:latin typeface="Calibri" pitchFamily="34" charset="0"/>
            </a:endParaRPr>
          </a:p>
        </p:txBody>
      </p:sp>
      <p:sp>
        <p:nvSpPr>
          <p:cNvPr id="9"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24-31</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26" name="Rectangle 25"/>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28" name="TextBox 27"/>
          <p:cNvSpPr txBox="1"/>
          <p:nvPr/>
        </p:nvSpPr>
        <p:spPr>
          <a:xfrm>
            <a:off x="1187624" y="4747210"/>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29" name="Title 1"/>
          <p:cNvSpPr txBox="1">
            <a:spLocks/>
          </p:cNvSpPr>
          <p:nvPr/>
        </p:nvSpPr>
        <p:spPr>
          <a:xfrm>
            <a:off x="0" y="5517232"/>
            <a:ext cx="9144000" cy="1368152"/>
          </a:xfrm>
          <a:prstGeom prst="rect">
            <a:avLst/>
          </a:prstGeom>
          <a:solidFill>
            <a:srgbClr val="002060"/>
          </a:solidFill>
        </p:spPr>
        <p:txBody>
          <a:bodyPr>
            <a:noAutofit/>
          </a:bodyPr>
          <a:lstStyle/>
          <a:p>
            <a:pPr lvl="0" algn="ctr" eaLnBrk="0" hangingPunct="0">
              <a:defRPr/>
            </a:pPr>
            <a:r>
              <a:rPr lang="en-US" sz="2600" spc="-20" dirty="0" smtClean="0">
                <a:latin typeface="Calibri" pitchFamily="34" charset="0"/>
                <a:cs typeface="Calibri" pitchFamily="34" charset="0"/>
              </a:rPr>
              <a:t>Joy and satisfaction are in Christ, not beauty, music, smart-phones, sports, cars, money, friends, romance, sex, food, drinking parties, homes or jobs!  Jesus had supreme joy without sex or money!</a:t>
            </a:r>
            <a:endParaRPr kumimoji="0" lang="en-US" sz="26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
        <p:nvSpPr>
          <p:cNvPr id="32" name="TextBox 31"/>
          <p:cNvSpPr txBox="1"/>
          <p:nvPr/>
        </p:nvSpPr>
        <p:spPr>
          <a:xfrm>
            <a:off x="72008" y="3934797"/>
            <a:ext cx="4427984" cy="769441"/>
          </a:xfrm>
          <a:prstGeom prst="rect">
            <a:avLst/>
          </a:prstGeom>
          <a:noFill/>
        </p:spPr>
        <p:txBody>
          <a:bodyPr wrap="square" rtlCol="0">
            <a:spAutoFit/>
          </a:bodyPr>
          <a:lstStyle/>
          <a:p>
            <a:pPr algn="ctr"/>
            <a:r>
              <a:rPr lang="en-CA" sz="2200" b="1" dirty="0" smtClean="0"/>
              <a:t>God’s completely different way </a:t>
            </a:r>
          </a:p>
          <a:p>
            <a:pPr algn="ctr"/>
            <a:r>
              <a:rPr lang="en-CA" sz="2200" b="1" dirty="0" smtClean="0"/>
              <a:t>to deepest joy and satisfaction</a:t>
            </a:r>
            <a:endParaRPr lang="en-CA" sz="2200" b="1" dirty="0"/>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06488" y="-1143000"/>
            <a:ext cx="6858000" cy="9144000"/>
          </a:xfrm>
          <a:prstGeom prst="rect">
            <a:avLst/>
          </a:prstGeom>
        </p:spPr>
      </p:pic>
      <p:sp>
        <p:nvSpPr>
          <p:cNvPr id="5" name="TextBox 4"/>
          <p:cNvSpPr txBox="1"/>
          <p:nvPr/>
        </p:nvSpPr>
        <p:spPr>
          <a:xfrm>
            <a:off x="2699792" y="404664"/>
            <a:ext cx="2304256" cy="1200329"/>
          </a:xfrm>
          <a:prstGeom prst="rect">
            <a:avLst/>
          </a:prstGeom>
          <a:noFill/>
        </p:spPr>
        <p:txBody>
          <a:bodyPr wrap="square" rtlCol="0">
            <a:spAutoFit/>
          </a:bodyPr>
          <a:lstStyle/>
          <a:p>
            <a:pPr algn="ctr"/>
            <a:r>
              <a:rPr lang="en-CA" b="1" dirty="0" smtClean="0"/>
              <a:t>I am your</a:t>
            </a:r>
          </a:p>
          <a:p>
            <a:pPr algn="ctr"/>
            <a:r>
              <a:rPr lang="en-CA" b="1" dirty="0" smtClean="0"/>
              <a:t>righteousness </a:t>
            </a:r>
          </a:p>
          <a:p>
            <a:pPr algn="ctr"/>
            <a:r>
              <a:rPr lang="en-CA" b="1" dirty="0" smtClean="0"/>
              <a:t>from God</a:t>
            </a:r>
          </a:p>
          <a:p>
            <a:pPr algn="ctr"/>
            <a:r>
              <a:rPr lang="en-CA" b="1" dirty="0" smtClean="0"/>
              <a:t>justification</a:t>
            </a:r>
            <a:endParaRPr lang="en-CA" b="1" dirty="0"/>
          </a:p>
        </p:txBody>
      </p:sp>
      <p:sp>
        <p:nvSpPr>
          <p:cNvPr id="9" name="TextBox 8"/>
          <p:cNvSpPr txBox="1"/>
          <p:nvPr/>
        </p:nvSpPr>
        <p:spPr>
          <a:xfrm>
            <a:off x="7848872" y="766445"/>
            <a:ext cx="1475656" cy="1200329"/>
          </a:xfrm>
          <a:prstGeom prst="rect">
            <a:avLst/>
          </a:prstGeom>
          <a:noFill/>
        </p:spPr>
        <p:txBody>
          <a:bodyPr wrap="square" rtlCol="0">
            <a:spAutoFit/>
          </a:bodyPr>
          <a:lstStyle/>
          <a:p>
            <a:pPr algn="ctr"/>
            <a:r>
              <a:rPr lang="en-CA" b="1" dirty="0" smtClean="0"/>
              <a:t>I am </a:t>
            </a:r>
          </a:p>
          <a:p>
            <a:pPr algn="ctr"/>
            <a:r>
              <a:rPr lang="en-CA" b="1" dirty="0" smtClean="0"/>
              <a:t>your</a:t>
            </a:r>
          </a:p>
          <a:p>
            <a:pPr algn="ctr"/>
            <a:r>
              <a:rPr lang="en-CA" b="1" dirty="0" smtClean="0"/>
              <a:t>peace </a:t>
            </a:r>
          </a:p>
          <a:p>
            <a:pPr algn="ctr"/>
            <a:r>
              <a:rPr lang="en-CA" b="1" dirty="0" smtClean="0"/>
              <a:t>with God</a:t>
            </a:r>
            <a:endParaRPr lang="en-CA" b="1"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at-one-</a:t>
            </a:r>
            <a:r>
              <a:rPr lang="en-CA" b="1" dirty="0" err="1" smtClean="0">
                <a:solidFill>
                  <a:srgbClr val="FF0000"/>
                </a:solidFill>
              </a:rPr>
              <a:t>ment</a:t>
            </a:r>
            <a:r>
              <a:rPr lang="en-CA" b="1" dirty="0" smtClean="0">
                <a:solidFill>
                  <a:srgbClr val="FF0000"/>
                </a:solidFill>
              </a:rPr>
              <a:t> with the Lord</a:t>
            </a:r>
          </a:p>
          <a:p>
            <a:pPr algn="ctr"/>
            <a:r>
              <a:rPr lang="en-CA" b="1" dirty="0" smtClean="0">
                <a:solidFill>
                  <a:srgbClr val="FF0000"/>
                </a:solidFill>
              </a:rPr>
              <a:t>God’s wrath turned away </a:t>
            </a:r>
          </a:p>
        </p:txBody>
      </p:sp>
      <p:sp>
        <p:nvSpPr>
          <p:cNvPr id="11" name="TextBox 10"/>
          <p:cNvSpPr txBox="1"/>
          <p:nvPr/>
        </p:nvSpPr>
        <p:spPr>
          <a:xfrm>
            <a:off x="4664854" y="44624"/>
            <a:ext cx="3579554" cy="646331"/>
          </a:xfrm>
          <a:prstGeom prst="rect">
            <a:avLst/>
          </a:prstGeom>
          <a:noFill/>
        </p:spPr>
        <p:txBody>
          <a:bodyPr wrap="square" rtlCol="0">
            <a:spAutoFit/>
          </a:bodyPr>
          <a:lstStyle/>
          <a:p>
            <a:pPr algn="ctr"/>
            <a:r>
              <a:rPr lang="en-CA" b="1" dirty="0" smtClean="0">
                <a:solidFill>
                  <a:srgbClr val="FF0000"/>
                </a:solidFill>
              </a:rPr>
              <a:t>I am your ransom</a:t>
            </a:r>
          </a:p>
          <a:p>
            <a:pPr algn="ctr"/>
            <a:r>
              <a:rPr lang="en-CA" b="1" dirty="0" smtClean="0">
                <a:solidFill>
                  <a:srgbClr val="FF0000"/>
                </a:solidFill>
              </a:rPr>
              <a:t>and redemption</a:t>
            </a:r>
            <a:endParaRPr lang="en-CA" b="1" dirty="0">
              <a:solidFill>
                <a:srgbClr val="FF0000"/>
              </a:solidFill>
            </a:endParaRPr>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b="1" dirty="0" smtClean="0"/>
              <a:t>I am your</a:t>
            </a:r>
          </a:p>
          <a:p>
            <a:pPr algn="ctr"/>
            <a:r>
              <a:rPr lang="en-CA" b="1" dirty="0" smtClean="0"/>
              <a:t>eternal</a:t>
            </a:r>
          </a:p>
          <a:p>
            <a:pPr algn="ctr"/>
            <a:r>
              <a:rPr lang="en-CA" b="1" dirty="0" smtClean="0"/>
              <a:t> life</a:t>
            </a:r>
            <a:endParaRPr lang="en-CA" b="1" dirty="0"/>
          </a:p>
        </p:txBody>
      </p:sp>
      <p:sp>
        <p:nvSpPr>
          <p:cNvPr id="15" name="TextBox 14"/>
          <p:cNvSpPr txBox="1"/>
          <p:nvPr/>
        </p:nvSpPr>
        <p:spPr>
          <a:xfrm>
            <a:off x="7596336" y="3212976"/>
            <a:ext cx="1512168" cy="2031325"/>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deliverance from darkness</a:t>
            </a:r>
          </a:p>
          <a:p>
            <a:pPr algn="ctr"/>
            <a:r>
              <a:rPr lang="en-CA" b="1" dirty="0" smtClean="0">
                <a:solidFill>
                  <a:srgbClr val="FF0000"/>
                </a:solidFill>
              </a:rPr>
              <a:t>into the kingdom of God’s Son</a:t>
            </a:r>
            <a:endParaRPr lang="en-CA" b="1" dirty="0">
              <a:solidFill>
                <a:srgbClr val="FF0000"/>
              </a:solidFill>
            </a:endParaRPr>
          </a:p>
        </p:txBody>
      </p:sp>
      <p:sp>
        <p:nvSpPr>
          <p:cNvPr id="16" name="TextBox 15"/>
          <p:cNvSpPr txBox="1"/>
          <p:nvPr/>
        </p:nvSpPr>
        <p:spPr>
          <a:xfrm>
            <a:off x="-468560" y="5097958"/>
            <a:ext cx="2267744" cy="923330"/>
          </a:xfrm>
          <a:prstGeom prst="rect">
            <a:avLst/>
          </a:prstGeom>
          <a:noFill/>
        </p:spPr>
        <p:txBody>
          <a:bodyPr wrap="square" rtlCol="0">
            <a:spAutoFit/>
          </a:bodyPr>
          <a:lstStyle/>
          <a:p>
            <a:pPr algn="ctr"/>
            <a:r>
              <a:rPr lang="en-CA" b="1" dirty="0" smtClean="0"/>
              <a:t>I am your </a:t>
            </a:r>
          </a:p>
          <a:p>
            <a:pPr algn="ctr"/>
            <a:r>
              <a:rPr lang="en-CA" b="1" dirty="0" smtClean="0"/>
              <a:t>fullness</a:t>
            </a:r>
          </a:p>
          <a:p>
            <a:pPr algn="ctr"/>
            <a:r>
              <a:rPr lang="en-CA" b="1" dirty="0" smtClean="0"/>
              <a:t>of blessing</a:t>
            </a:r>
            <a:endParaRPr lang="en-CA" b="1" dirty="0"/>
          </a:p>
        </p:txBody>
      </p:sp>
      <p:sp>
        <p:nvSpPr>
          <p:cNvPr id="19" name="TextBox 18"/>
          <p:cNvSpPr txBox="1"/>
          <p:nvPr/>
        </p:nvSpPr>
        <p:spPr>
          <a:xfrm>
            <a:off x="1259632" y="417438"/>
            <a:ext cx="1512168" cy="923330"/>
          </a:xfrm>
          <a:prstGeom prst="rect">
            <a:avLst/>
          </a:prstGeom>
          <a:noFill/>
        </p:spPr>
        <p:txBody>
          <a:bodyPr wrap="square" rtlCol="0">
            <a:spAutoFit/>
          </a:bodyPr>
          <a:lstStyle/>
          <a:p>
            <a:pPr algn="ctr"/>
            <a:r>
              <a:rPr lang="en-CA" b="1" dirty="0" smtClean="0"/>
              <a:t>I am your forgiveness</a:t>
            </a:r>
          </a:p>
          <a:p>
            <a:pPr algn="ctr"/>
            <a:r>
              <a:rPr lang="en-CA" b="1" dirty="0" smtClean="0"/>
              <a:t>from God</a:t>
            </a:r>
            <a:endParaRPr lang="en-CA" b="1" dirty="0"/>
          </a:p>
        </p:txBody>
      </p:sp>
      <p:sp>
        <p:nvSpPr>
          <p:cNvPr id="18" name="Title 1"/>
          <p:cNvSpPr txBox="1">
            <a:spLocks/>
          </p:cNvSpPr>
          <p:nvPr/>
        </p:nvSpPr>
        <p:spPr bwMode="auto">
          <a:xfrm rot="19958346">
            <a:off x="1493356" y="1980310"/>
            <a:ext cx="6473064" cy="2286000"/>
          </a:xfrm>
          <a:prstGeom prst="rect">
            <a:avLst/>
          </a:prstGeom>
          <a:solidFill>
            <a:srgbClr val="FF00FF"/>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kern="0" noProof="0" dirty="0" smtClean="0">
                <a:solidFill>
                  <a:schemeClr val="bg1"/>
                </a:solidFill>
                <a:latin typeface="Arial Black" pitchFamily="34" charset="0"/>
                <a:ea typeface="+mj-ea"/>
                <a:cs typeface="+mj-cs"/>
              </a:rPr>
              <a:t>Find joy and satisfaction in God</a:t>
            </a:r>
            <a:r>
              <a:rPr lang="en-CA" sz="2800" kern="0" dirty="0" smtClean="0">
                <a:solidFill>
                  <a:schemeClr val="bg1"/>
                </a:solidFill>
                <a:latin typeface="Arial Black" pitchFamily="34" charset="0"/>
                <a:ea typeface="+mj-ea"/>
                <a:cs typeface="+mj-cs"/>
              </a:rPr>
              <a:t>. Open Christ’s gifts to enjoy the Lord by faith </a:t>
            </a:r>
            <a:r>
              <a:rPr lang="en-CA" sz="2800" kern="0" noProof="0" dirty="0" smtClean="0">
                <a:solidFill>
                  <a:schemeClr val="bg1"/>
                </a:solidFill>
                <a:latin typeface="Arial Black" pitchFamily="34" charset="0"/>
                <a:ea typeface="+mj-ea"/>
                <a:cs typeface="+mj-cs"/>
              </a:rPr>
              <a:t>in God’s promises expressed in praise!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0" i="0" u="none" strike="noStrike" kern="0" cap="none" spc="0" normalizeH="0" baseline="0" dirty="0" smtClean="0">
                <a:ln>
                  <a:noFill/>
                </a:ln>
                <a:solidFill>
                  <a:schemeClr val="bg1"/>
                </a:solidFill>
                <a:effectLst/>
                <a:uLnTx/>
                <a:uFillTx/>
                <a:latin typeface="Arial Black" pitchFamily="34" charset="0"/>
                <a:ea typeface="+mj-ea"/>
                <a:cs typeface="+mj-cs"/>
              </a:rPr>
              <a:t>Promises - Faith - Praise</a:t>
            </a:r>
            <a:endParaRPr kumimoji="0" lang="en-CA" sz="2800" b="0" i="0" u="none" strike="noStrike" kern="0" cap="none" spc="0" normalizeH="0" baseline="0" noProof="0" dirty="0">
              <a:ln>
                <a:noFill/>
              </a:ln>
              <a:solidFill>
                <a:schemeClr val="bg1"/>
              </a:solidFill>
              <a:effectLst/>
              <a:uLnTx/>
              <a:uFillTx/>
              <a:latin typeface="Arial Black" pitchFamily="34" charset="0"/>
              <a:ea typeface="+mj-ea"/>
              <a:cs typeface="+mj-cs"/>
            </a:endParaRPr>
          </a:p>
        </p:txBody>
      </p:sp>
      <p:sp>
        <p:nvSpPr>
          <p:cNvPr id="20" name="TextBox 19"/>
          <p:cNvSpPr txBox="1"/>
          <p:nvPr/>
        </p:nvSpPr>
        <p:spPr>
          <a:xfrm>
            <a:off x="1292528" y="5662989"/>
            <a:ext cx="3135456" cy="646331"/>
          </a:xfrm>
          <a:prstGeom prst="rect">
            <a:avLst/>
          </a:prstGeom>
          <a:noFill/>
        </p:spPr>
        <p:txBody>
          <a:bodyPr wrap="square" rtlCol="0">
            <a:spAutoFit/>
          </a:bodyPr>
          <a:lstStyle/>
          <a:p>
            <a:pPr algn="ctr"/>
            <a:r>
              <a:rPr lang="en-CA" b="1" dirty="0" smtClean="0">
                <a:solidFill>
                  <a:srgbClr val="FF0000"/>
                </a:solidFill>
              </a:rPr>
              <a:t>I am your fullness </a:t>
            </a:r>
          </a:p>
          <a:p>
            <a:pPr algn="ctr"/>
            <a:r>
              <a:rPr lang="en-CA" b="1" dirty="0" smtClean="0">
                <a:solidFill>
                  <a:srgbClr val="FF0000"/>
                </a:solidFill>
              </a:rPr>
              <a:t>of the Spirit of God</a:t>
            </a:r>
            <a:endParaRPr lang="en-CA" b="1" dirty="0">
              <a:solidFill>
                <a:srgbClr val="FF0000"/>
              </a:solidFill>
            </a:endParaRPr>
          </a:p>
        </p:txBody>
      </p:sp>
      <p:sp>
        <p:nvSpPr>
          <p:cNvPr id="17" name="TextBox 16"/>
          <p:cNvSpPr txBox="1"/>
          <p:nvPr/>
        </p:nvSpPr>
        <p:spPr>
          <a:xfrm>
            <a:off x="4860032" y="3790781"/>
            <a:ext cx="2147210" cy="646331"/>
          </a:xfrm>
          <a:prstGeom prst="rect">
            <a:avLst/>
          </a:prstGeom>
          <a:noFill/>
        </p:spPr>
        <p:txBody>
          <a:bodyPr wrap="square" rtlCol="0">
            <a:spAutoFit/>
          </a:bodyPr>
          <a:lstStyle/>
          <a:p>
            <a:pPr algn="r"/>
            <a:r>
              <a:rPr lang="en-CA" b="1" dirty="0" smtClean="0"/>
              <a:t>I am your</a:t>
            </a:r>
          </a:p>
          <a:p>
            <a:pPr algn="r"/>
            <a:r>
              <a:rPr lang="en-CA" b="1" dirty="0" smtClean="0"/>
              <a:t>hope of glory</a:t>
            </a:r>
            <a:endParaRPr lang="en-CA" b="1" dirty="0"/>
          </a:p>
        </p:txBody>
      </p:sp>
      <p:sp>
        <p:nvSpPr>
          <p:cNvPr id="21" name="TextBox 20"/>
          <p:cNvSpPr txBox="1"/>
          <p:nvPr/>
        </p:nvSpPr>
        <p:spPr>
          <a:xfrm>
            <a:off x="-252536" y="2300679"/>
            <a:ext cx="1944216" cy="1200329"/>
          </a:xfrm>
          <a:prstGeom prst="rect">
            <a:avLst/>
          </a:prstGeom>
          <a:noFill/>
        </p:spPr>
        <p:txBody>
          <a:bodyPr wrap="square" rtlCol="0">
            <a:spAutoFit/>
          </a:bodyPr>
          <a:lstStyle/>
          <a:p>
            <a:pPr algn="ctr"/>
            <a:r>
              <a:rPr lang="en-CA" b="1" dirty="0" smtClean="0"/>
              <a:t>I am your</a:t>
            </a:r>
          </a:p>
          <a:p>
            <a:pPr algn="ctr"/>
            <a:r>
              <a:rPr lang="en-CA" b="1" dirty="0" smtClean="0"/>
              <a:t> adoption</a:t>
            </a:r>
          </a:p>
          <a:p>
            <a:pPr algn="ctr"/>
            <a:r>
              <a:rPr lang="en-CA" b="1" dirty="0" smtClean="0"/>
              <a:t> as God’s</a:t>
            </a:r>
          </a:p>
          <a:p>
            <a:pPr algn="ctr"/>
            <a:r>
              <a:rPr lang="en-CA" b="1" dirty="0" smtClean="0"/>
              <a:t>child</a:t>
            </a:r>
            <a:endParaRPr lang="en-CA" b="1" dirty="0"/>
          </a:p>
        </p:txBody>
      </p:sp>
    </p:spTree>
    <p:extLst>
      <p:ext uri="{BB962C8B-B14F-4D97-AF65-F5344CB8AC3E}">
        <p14:creationId xmlns:p14="http://schemas.microsoft.com/office/powerpoint/2010/main" xmlns="" val="379158180"/>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bg>
      <p:bgPr>
        <a:solidFill>
          <a:srgbClr val="CC00C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3184" y="2852936"/>
            <a:ext cx="8507288" cy="1143000"/>
          </a:xfrm>
        </p:spPr>
        <p:txBody>
          <a:bodyPr>
            <a:normAutofit fontScale="90000"/>
          </a:bodyPr>
          <a:lstStyle/>
          <a:p>
            <a:r>
              <a:rPr lang="en-CA" sz="3100" b="1" dirty="0" smtClean="0">
                <a:solidFill>
                  <a:schemeClr val="bg1"/>
                </a:solidFill>
                <a:latin typeface="Calibri" pitchFamily="34" charset="0"/>
              </a:rPr>
              <a:t>Why did Jesus have the greatest joy of anyone?  </a:t>
            </a:r>
            <a:r>
              <a:rPr lang="en-CA" sz="3100" b="1" dirty="0" smtClean="0">
                <a:solidFill>
                  <a:schemeClr val="tx1"/>
                </a:solidFill>
                <a:latin typeface="Calibri" pitchFamily="34" charset="0"/>
              </a:rPr>
              <a:t/>
            </a:r>
            <a:br>
              <a:rPr lang="en-CA" sz="3100" b="1" dirty="0" smtClean="0">
                <a:solidFill>
                  <a:schemeClr val="tx1"/>
                </a:solidFill>
                <a:latin typeface="Calibri" pitchFamily="34" charset="0"/>
              </a:rPr>
            </a:br>
            <a:r>
              <a:rPr lang="en-CA" sz="1300" b="1" dirty="0" smtClean="0">
                <a:solidFill>
                  <a:schemeClr val="tx1"/>
                </a:solidFill>
                <a:latin typeface="Calibri" pitchFamily="34" charset="0"/>
              </a:rPr>
              <a:t/>
            </a:r>
            <a:br>
              <a:rPr lang="en-CA" sz="1300" b="1" dirty="0" smtClean="0">
                <a:solidFill>
                  <a:schemeClr val="tx1"/>
                </a:solidFill>
                <a:latin typeface="Calibri" pitchFamily="34" charset="0"/>
              </a:rPr>
            </a:br>
            <a:r>
              <a:rPr lang="en-CA" sz="3100" b="1" dirty="0" smtClean="0">
                <a:solidFill>
                  <a:schemeClr val="tx1"/>
                </a:solidFill>
                <a:latin typeface="Calibri" pitchFamily="34" charset="0"/>
              </a:rPr>
              <a:t>Jesus had and sought none of the joys of the world </a:t>
            </a:r>
            <a:br>
              <a:rPr lang="en-CA" sz="3100" b="1" dirty="0" smtClean="0">
                <a:solidFill>
                  <a:schemeClr val="tx1"/>
                </a:solidFill>
                <a:latin typeface="Calibri" pitchFamily="34" charset="0"/>
              </a:rPr>
            </a:br>
            <a:r>
              <a:rPr lang="en-CA" sz="3100" b="1" dirty="0" smtClean="0">
                <a:solidFill>
                  <a:schemeClr val="tx1"/>
                </a:solidFill>
                <a:latin typeface="Calibri" pitchFamily="34" charset="0"/>
              </a:rPr>
              <a:t>like a nice home and money, but he was the happiest person ever on earth because more than all others, </a:t>
            </a:r>
            <a:br>
              <a:rPr lang="en-CA" sz="3100" b="1" dirty="0" smtClean="0">
                <a:solidFill>
                  <a:schemeClr val="tx1"/>
                </a:solidFill>
                <a:latin typeface="Calibri" pitchFamily="34" charset="0"/>
              </a:rPr>
            </a:br>
            <a:r>
              <a:rPr lang="en-CA" sz="3100" b="1" dirty="0" smtClean="0">
                <a:solidFill>
                  <a:schemeClr val="tx1"/>
                </a:solidFill>
                <a:latin typeface="Calibri" pitchFamily="34" charset="0"/>
              </a:rPr>
              <a:t>he had the greatest joy in God. </a:t>
            </a:r>
            <a:r>
              <a:rPr lang="en-CA" sz="3100" b="1" dirty="0" smtClean="0">
                <a:latin typeface="Calibri" pitchFamily="34" charset="0"/>
              </a:rPr>
              <a:t/>
            </a:r>
            <a:br>
              <a:rPr lang="en-CA" sz="3100" b="1" dirty="0" smtClean="0">
                <a:latin typeface="Calibri" pitchFamily="34" charset="0"/>
              </a:rPr>
            </a:br>
            <a:r>
              <a:rPr lang="en-CA" sz="1300" b="1" dirty="0" smtClean="0">
                <a:latin typeface="Calibri" pitchFamily="34" charset="0"/>
              </a:rPr>
              <a:t/>
            </a:r>
            <a:br>
              <a:rPr lang="en-CA" sz="1300" b="1" dirty="0" smtClean="0">
                <a:latin typeface="Calibri" pitchFamily="34" charset="0"/>
              </a:rPr>
            </a:br>
            <a:r>
              <a:rPr lang="en-CA" sz="3100" b="1" dirty="0" smtClean="0">
                <a:solidFill>
                  <a:schemeClr val="bg1"/>
                </a:solidFill>
                <a:latin typeface="Calibri" pitchFamily="34" charset="0"/>
              </a:rPr>
              <a:t>When we stop seeking joy in earthly, temporary things,</a:t>
            </a:r>
            <a:br>
              <a:rPr lang="en-CA" sz="3100" b="1" dirty="0" smtClean="0">
                <a:solidFill>
                  <a:schemeClr val="bg1"/>
                </a:solidFill>
                <a:latin typeface="Calibri" pitchFamily="34" charset="0"/>
              </a:rPr>
            </a:br>
            <a:r>
              <a:rPr lang="en-CA" sz="3100" b="1" dirty="0" smtClean="0">
                <a:solidFill>
                  <a:schemeClr val="bg1"/>
                </a:solidFill>
                <a:latin typeface="Calibri" pitchFamily="34" charset="0"/>
              </a:rPr>
              <a:t>to seek joy in the eternal God who’s better than all else,</a:t>
            </a:r>
            <a:br>
              <a:rPr lang="en-CA" sz="3100" b="1" dirty="0" smtClean="0">
                <a:solidFill>
                  <a:schemeClr val="bg1"/>
                </a:solidFill>
                <a:latin typeface="Calibri" pitchFamily="34" charset="0"/>
              </a:rPr>
            </a:br>
            <a:r>
              <a:rPr lang="en-CA" sz="3100" b="1" dirty="0" smtClean="0">
                <a:solidFill>
                  <a:schemeClr val="bg1"/>
                </a:solidFill>
                <a:latin typeface="Calibri" pitchFamily="34" charset="0"/>
              </a:rPr>
              <a:t>we will find joy and satisfaction in Christ </a:t>
            </a:r>
            <a:br>
              <a:rPr lang="en-CA" sz="3100" b="1" dirty="0" smtClean="0">
                <a:solidFill>
                  <a:schemeClr val="bg1"/>
                </a:solidFill>
                <a:latin typeface="Calibri" pitchFamily="34" charset="0"/>
              </a:rPr>
            </a:br>
            <a:r>
              <a:rPr lang="en-CA" sz="3100" b="1" dirty="0" smtClean="0">
                <a:solidFill>
                  <a:schemeClr val="bg1"/>
                </a:solidFill>
                <a:latin typeface="Calibri" pitchFamily="34" charset="0"/>
              </a:rPr>
              <a:t>that is different and better than joy in anything else.</a:t>
            </a:r>
            <a:r>
              <a:rPr lang="en-CA" sz="3100" b="1" dirty="0" smtClean="0">
                <a:latin typeface="Calibri" pitchFamily="34" charset="0"/>
              </a:rPr>
              <a:t/>
            </a:r>
            <a:br>
              <a:rPr lang="en-CA" sz="3100" b="1" dirty="0" smtClean="0">
                <a:latin typeface="Calibri" pitchFamily="34" charset="0"/>
              </a:rPr>
            </a:br>
            <a:r>
              <a:rPr lang="en-CA" sz="1300" b="1" dirty="0" smtClean="0">
                <a:latin typeface="Calibri" pitchFamily="34" charset="0"/>
              </a:rPr>
              <a:t/>
            </a:r>
            <a:br>
              <a:rPr lang="en-CA" sz="1300" b="1" dirty="0" smtClean="0">
                <a:latin typeface="Calibri" pitchFamily="34" charset="0"/>
              </a:rPr>
            </a:br>
            <a:r>
              <a:rPr lang="en-CA" sz="3100" b="1" dirty="0" smtClean="0">
                <a:solidFill>
                  <a:srgbClr val="FFFF00"/>
                </a:solidFill>
                <a:latin typeface="Calibri" pitchFamily="34" charset="0"/>
              </a:rPr>
              <a:t> Jesus died “that my joy may be in you, </a:t>
            </a:r>
            <a:br>
              <a:rPr lang="en-CA" sz="3100" b="1" dirty="0" smtClean="0">
                <a:solidFill>
                  <a:srgbClr val="FFFF00"/>
                </a:solidFill>
                <a:latin typeface="Calibri" pitchFamily="34" charset="0"/>
              </a:rPr>
            </a:br>
            <a:r>
              <a:rPr lang="en-CA" sz="3100" b="1" dirty="0" smtClean="0">
                <a:solidFill>
                  <a:srgbClr val="FFFF00"/>
                </a:solidFill>
                <a:latin typeface="Calibri" pitchFamily="34" charset="0"/>
              </a:rPr>
              <a:t>and that your joy may be full. . . . that they may have my joy fulfilled in themselves” (John 15:11; 17:13). </a:t>
            </a:r>
            <a:br>
              <a:rPr lang="en-CA" sz="3100" b="1" dirty="0" smtClean="0">
                <a:solidFill>
                  <a:srgbClr val="FFFF00"/>
                </a:solidFill>
                <a:latin typeface="Calibri" pitchFamily="34" charset="0"/>
              </a:rPr>
            </a:br>
            <a:r>
              <a:rPr lang="en-CA" sz="1300" b="1" dirty="0" smtClean="0">
                <a:solidFill>
                  <a:srgbClr val="FFFF00"/>
                </a:solidFill>
                <a:latin typeface="Calibri" pitchFamily="34" charset="0"/>
              </a:rPr>
              <a:t/>
            </a:r>
            <a:br>
              <a:rPr lang="en-CA" sz="1300" b="1" dirty="0" smtClean="0">
                <a:solidFill>
                  <a:srgbClr val="FFFF00"/>
                </a:solidFill>
                <a:latin typeface="Calibri" pitchFamily="34" charset="0"/>
              </a:rPr>
            </a:br>
            <a:r>
              <a:rPr lang="en-US" sz="2200" dirty="0" smtClean="0">
                <a:solidFill>
                  <a:schemeClr val="tx1"/>
                </a:solidFill>
                <a:latin typeface="Calibri" pitchFamily="34" charset="0"/>
              </a:rPr>
              <a:t> From “Know Your God,” John’s </a:t>
            </a:r>
            <a:r>
              <a:rPr lang="en-US" sz="2200" i="1" dirty="0" smtClean="0">
                <a:solidFill>
                  <a:schemeClr val="tx1"/>
                </a:solidFill>
                <a:latin typeface="Calibri" pitchFamily="34" charset="0"/>
              </a:rPr>
              <a:t>e</a:t>
            </a:r>
            <a:r>
              <a:rPr lang="en-US" sz="2200" dirty="0" smtClean="0">
                <a:solidFill>
                  <a:schemeClr val="tx1"/>
                </a:solidFill>
                <a:latin typeface="Calibri" pitchFamily="34" charset="0"/>
              </a:rPr>
              <a:t>Book on God’s attributes, </a:t>
            </a:r>
            <a:r>
              <a:rPr lang="en-US" sz="2200" smtClean="0">
                <a:solidFill>
                  <a:schemeClr val="tx1"/>
                </a:solidFill>
                <a:latin typeface="Calibri" pitchFamily="34" charset="0"/>
              </a:rPr>
              <a:t>page 52, </a:t>
            </a:r>
            <a:r>
              <a:rPr lang="en-US" sz="2200" dirty="0" smtClean="0">
                <a:solidFill>
                  <a:schemeClr val="tx1"/>
                </a:solidFill>
                <a:latin typeface="Calibri" pitchFamily="34" charset="0"/>
              </a:rPr>
              <a:t>and</a:t>
            </a:r>
            <a:br>
              <a:rPr lang="en-US" sz="2200" dirty="0" smtClean="0">
                <a:solidFill>
                  <a:schemeClr val="tx1"/>
                </a:solidFill>
                <a:latin typeface="Calibri" pitchFamily="34" charset="0"/>
              </a:rPr>
            </a:br>
            <a:r>
              <a:rPr lang="en-US" sz="2200" dirty="0" smtClean="0">
                <a:solidFill>
                  <a:schemeClr val="tx1"/>
                </a:solidFill>
                <a:latin typeface="Calibri" pitchFamily="34" charset="0"/>
              </a:rPr>
              <a:t>“The Grace of God in Christ,” page 129, both at www.GraceGodChrist.com</a:t>
            </a:r>
            <a:endParaRPr lang="en-CA" sz="2200" b="1" u="sng" dirty="0">
              <a:solidFill>
                <a:schemeClr val="tx1"/>
              </a:solidFill>
              <a:latin typeface="Calibri" pitchFamily="34" charset="0"/>
            </a:endParaRPr>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186309"/>
          </a:xfrm>
          <a:prstGeom prst="rect">
            <a:avLst/>
          </a:prstGeom>
          <a:noFill/>
        </p:spPr>
        <p:txBody>
          <a:bodyPr wrap="square" rtlCol="0">
            <a:spAutoFit/>
          </a:bodyPr>
          <a:lstStyle/>
          <a:p>
            <a:r>
              <a:rPr lang="en-US" sz="2400" b="1" dirty="0" smtClean="0">
                <a:solidFill>
                  <a:schemeClr val="bg1"/>
                </a:solidFill>
                <a:cs typeface="Arial" pitchFamily="34" charset="0"/>
              </a:rPr>
              <a:t>Highly recommended</a:t>
            </a:r>
          </a:p>
          <a:p>
            <a:endParaRPr lang="en-US" sz="1200" b="1" dirty="0">
              <a:solidFill>
                <a:schemeClr val="bg1"/>
              </a:solidFill>
              <a:cs typeface="Arial" pitchFamily="34" charset="0"/>
            </a:endParaRPr>
          </a:p>
          <a:p>
            <a:r>
              <a:rPr lang="en-US" sz="2400" b="1" dirty="0" smtClean="0">
                <a:solidFill>
                  <a:schemeClr val="bg1"/>
                </a:solidFill>
              </a:rPr>
              <a:t>Develop the habit of praising the LORD every day for his grace in Christ.  Develop a mind and heart that rests in Christ for all. </a:t>
            </a:r>
          </a:p>
          <a:p>
            <a:endParaRPr lang="en-US" sz="1200" b="1" dirty="0" smtClean="0">
              <a:solidFill>
                <a:schemeClr val="bg1"/>
              </a:solidFill>
            </a:endParaRPr>
          </a:p>
          <a:p>
            <a:r>
              <a:rPr lang="en-US" sz="2400" b="1" dirty="0" smtClean="0">
                <a:solidFill>
                  <a:schemeClr val="bg1"/>
                </a:solidFill>
              </a:rPr>
              <a:t>During your prayer time each of the seven days of the week, praise the Lord through section 1 on Day 1, </a:t>
            </a:r>
          </a:p>
          <a:p>
            <a:r>
              <a:rPr lang="en-US" sz="2400" b="1" dirty="0" smtClean="0">
                <a:solidFill>
                  <a:schemeClr val="bg1"/>
                </a:solidFill>
              </a:rPr>
              <a:t>section two on Day 2, . . . seven on Day 7!</a:t>
            </a:r>
            <a:endParaRPr lang="en-CA" sz="2400" b="1" dirty="0" smtClean="0">
              <a:solidFill>
                <a:schemeClr val="bg1"/>
              </a:solidFill>
            </a:endParaRPr>
          </a:p>
          <a:p>
            <a:endParaRPr lang="en-US" sz="1200" b="1" dirty="0" smtClean="0">
              <a:solidFill>
                <a:schemeClr val="bg1"/>
              </a:solidFill>
              <a:latin typeface="Arial" pitchFamily="34" charset="0"/>
              <a:cs typeface="Arial" pitchFamily="34" charset="0"/>
            </a:endParaRPr>
          </a:p>
          <a:p>
            <a:r>
              <a:rPr lang="en-US" sz="2400" b="1" dirty="0" smtClean="0">
                <a:solidFill>
                  <a:schemeClr val="bg1"/>
                </a:solidFill>
                <a:cs typeface="Arial" pitchFamily="34" charset="0"/>
              </a:rPr>
              <a:t>	Monday – Section 1</a:t>
            </a:r>
          </a:p>
          <a:p>
            <a:r>
              <a:rPr lang="en-US" sz="2400" b="1" dirty="0" smtClean="0">
                <a:solidFill>
                  <a:schemeClr val="bg1"/>
                </a:solidFill>
                <a:cs typeface="Arial" pitchFamily="34" charset="0"/>
              </a:rPr>
              <a:t>	Tuesday – Section 2</a:t>
            </a:r>
          </a:p>
          <a:p>
            <a:r>
              <a:rPr lang="en-US" sz="2400" b="1" dirty="0" smtClean="0">
                <a:solidFill>
                  <a:schemeClr val="bg1"/>
                </a:solidFill>
                <a:cs typeface="Arial" pitchFamily="34" charset="0"/>
              </a:rPr>
              <a:t>	Wednesday – Section 3</a:t>
            </a:r>
          </a:p>
          <a:p>
            <a:r>
              <a:rPr lang="en-US" sz="2400" b="1" dirty="0" smtClean="0">
                <a:solidFill>
                  <a:schemeClr val="bg1"/>
                </a:solidFill>
                <a:cs typeface="Arial" pitchFamily="34" charset="0"/>
              </a:rPr>
              <a:t>	</a:t>
            </a:r>
            <a:r>
              <a:rPr lang="en-US" sz="2400" b="1" dirty="0" smtClean="0">
                <a:solidFill>
                  <a:srgbClr val="FF0000"/>
                </a:solidFill>
                <a:cs typeface="Arial" pitchFamily="34" charset="0"/>
              </a:rPr>
              <a:t>Thursday – Section 4      </a:t>
            </a:r>
            <a:r>
              <a:rPr lang="en-US" sz="2400" b="1" dirty="0" smtClean="0">
                <a:solidFill>
                  <a:srgbClr val="FF0000"/>
                </a:solidFill>
                <a:latin typeface="Calibri" pitchFamily="34" charset="0"/>
                <a:cs typeface="Calibri" pitchFamily="34" charset="0"/>
              </a:rPr>
              <a:t>Gifts of being set free from sin</a:t>
            </a:r>
            <a:endParaRPr lang="en-US" sz="2400" b="1" dirty="0" smtClean="0">
              <a:solidFill>
                <a:srgbClr val="FF0000"/>
              </a:solidFill>
              <a:cs typeface="Arial" pitchFamily="34" charset="0"/>
            </a:endParaRPr>
          </a:p>
          <a:p>
            <a:r>
              <a:rPr lang="en-US" sz="2400" b="1" dirty="0" smtClean="0">
                <a:solidFill>
                  <a:schemeClr val="bg1"/>
                </a:solidFill>
                <a:cs typeface="Arial" pitchFamily="34" charset="0"/>
              </a:rPr>
              <a:t>	Friday – Section 5</a:t>
            </a:r>
          </a:p>
          <a:p>
            <a:r>
              <a:rPr lang="en-US" sz="2400" b="1" dirty="0" smtClean="0">
                <a:solidFill>
                  <a:schemeClr val="bg1"/>
                </a:solidFill>
                <a:cs typeface="Arial" pitchFamily="34" charset="0"/>
              </a:rPr>
              <a:t>	Saturday – Section 6</a:t>
            </a:r>
          </a:p>
          <a:p>
            <a:r>
              <a:rPr lang="en-US" sz="2400" b="1" dirty="0" smtClean="0">
                <a:solidFill>
                  <a:schemeClr val="bg1"/>
                </a:solidFill>
                <a:cs typeface="Arial" pitchFamily="34" charset="0"/>
              </a:rPr>
              <a:t>	Sunday – Section 7</a:t>
            </a:r>
          </a:p>
          <a:p>
            <a:endParaRPr lang="en-US" sz="2400" b="1"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366120"/>
            <a:ext cx="9144000" cy="1143000"/>
          </a:xfrm>
        </p:spPr>
        <p:txBody>
          <a:bodyPr/>
          <a:lstStyle/>
          <a:p>
            <a:r>
              <a:rPr lang="en-US" sz="3200" b="1" dirty="0" smtClean="0">
                <a:solidFill>
                  <a:srgbClr val="FFFF00"/>
                </a:solidFill>
                <a:latin typeface="Calibri" pitchFamily="34" charset="0"/>
                <a:cs typeface="Calibri" pitchFamily="34" charset="0"/>
              </a:rPr>
              <a:t>The Grace of God in Christ </a:t>
            </a:r>
            <a:r>
              <a:rPr lang="en-US" sz="4000" b="1" dirty="0" smtClean="0">
                <a:solidFill>
                  <a:srgbClr val="FFFF00"/>
                </a:solidFill>
                <a:latin typeface="Calibri" pitchFamily="34" charset="0"/>
                <a:cs typeface="Calibri" pitchFamily="34" charset="0"/>
              </a:rPr>
              <a:t/>
            </a:r>
            <a:br>
              <a:rPr lang="en-US" sz="4000" b="1" dirty="0" smtClean="0">
                <a:solidFill>
                  <a:srgbClr val="FFFF00"/>
                </a:solidFill>
                <a:latin typeface="Calibri" pitchFamily="34" charset="0"/>
                <a:cs typeface="Calibri" pitchFamily="34" charset="0"/>
              </a:rPr>
            </a:br>
            <a:r>
              <a:rPr lang="en-US" sz="2400" b="1" dirty="0" smtClean="0">
                <a:solidFill>
                  <a:srgbClr val="FFFF00"/>
                </a:solidFill>
                <a:latin typeface="Calibri" pitchFamily="34" charset="0"/>
                <a:cs typeface="Calibri" pitchFamily="34" charset="0"/>
              </a:rPr>
              <a:t>100 gifts of delight we receive in the Lord’s gift of Christ crucified </a:t>
            </a:r>
            <a:r>
              <a:rPr lang="en-US" sz="3200" b="1" dirty="0" smtClean="0">
                <a:solidFill>
                  <a:srgbClr val="FFFF00"/>
                </a:solidFill>
                <a:latin typeface="Calibri" pitchFamily="34" charset="0"/>
                <a:cs typeface="Calibri" pitchFamily="34" charset="0"/>
              </a:rPr>
              <a:t/>
            </a:r>
            <a:br>
              <a:rPr lang="en-US" sz="32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that are a firm foundation 1-14</a:t>
            </a:r>
            <a:br>
              <a:rPr lang="en-US" sz="3200" b="1" dirty="0" smtClean="0">
                <a:solidFill>
                  <a:schemeClr val="tx1"/>
                </a:solidFill>
                <a:latin typeface="Calibri" pitchFamily="34" charset="0"/>
                <a:cs typeface="Calibri" pitchFamily="34" charset="0"/>
              </a:rPr>
            </a:br>
            <a:r>
              <a:rPr lang="en-US" sz="3200" b="1" spc="-10" dirty="0" smtClean="0">
                <a:solidFill>
                  <a:schemeClr val="tx1"/>
                </a:solidFill>
                <a:latin typeface="Calibri" pitchFamily="34" charset="0"/>
                <a:cs typeface="Calibri" pitchFamily="34" charset="0"/>
              </a:rPr>
              <a:t>Gifts of connection with Father, Son and Spirit 15-23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at God’s throne 24-31</a:t>
            </a:r>
            <a:br>
              <a:rPr lang="en-US" sz="3200" b="1" dirty="0" smtClean="0">
                <a:solidFill>
                  <a:schemeClr val="tx1"/>
                </a:solidFill>
                <a:latin typeface="Calibri" pitchFamily="34" charset="0"/>
                <a:cs typeface="Calibri" pitchFamily="34" charset="0"/>
              </a:rPr>
            </a:br>
            <a:r>
              <a:rPr lang="en-US" sz="3200" b="1" dirty="0" smtClean="0">
                <a:solidFill>
                  <a:srgbClr val="00FF00"/>
                </a:solidFill>
                <a:latin typeface="Calibri" pitchFamily="34" charset="0"/>
                <a:cs typeface="Calibri" pitchFamily="34" charset="0"/>
              </a:rPr>
              <a:t>Gifts of being set free from sin 32-48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in the Holy Spirit 48-71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the body of Christ 72-82 </a:t>
            </a:r>
            <a:r>
              <a:rPr lang="en-US" sz="3200" dirty="0" smtClean="0">
                <a:solidFill>
                  <a:schemeClr val="tx1"/>
                </a:solidFill>
                <a:latin typeface="Calibri" pitchFamily="34" charset="0"/>
                <a:cs typeface="Calibri" pitchFamily="34" charset="0"/>
              </a:rPr>
              <a:t/>
            </a:r>
            <a:br>
              <a:rPr lang="en-US"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future glory 83-97</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Three great gifts that include all the others 98-100 </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solidFill>
                  <a:srgbClr val="FF0000"/>
                </a:solidFill>
                <a:latin typeface="Calibri" pitchFamily="34" charset="0"/>
                <a:cs typeface="Calibri" pitchFamily="34" charset="0"/>
              </a:rPr>
              <a:t>Use “search” on your smart-phone</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1400" b="1" dirty="0" smtClean="0">
                <a:latin typeface="+mn-lt"/>
              </a:rPr>
              <a:t/>
            </a:r>
            <a:br>
              <a:rPr lang="en-US" sz="1400" b="1" dirty="0" smtClean="0">
                <a:latin typeface="+mn-lt"/>
              </a:rPr>
            </a:br>
            <a:r>
              <a:rPr lang="en-CA" sz="3200" dirty="0" smtClean="0"/>
              <a:t/>
            </a:r>
            <a:br>
              <a:rPr lang="en-CA" sz="3200" dirty="0" smtClean="0"/>
            </a:br>
            <a:endParaRPr lang="en-CA" sz="3200" dirty="0"/>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5" name="Oval 4"/>
          <p:cNvSpPr/>
          <p:nvPr/>
        </p:nvSpPr>
        <p:spPr>
          <a:xfrm>
            <a:off x="971600" y="44624"/>
            <a:ext cx="7272808" cy="6715125"/>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124" name="Text Box 3"/>
          <p:cNvSpPr txBox="1">
            <a:spLocks noChangeArrowheads="1"/>
          </p:cNvSpPr>
          <p:nvPr/>
        </p:nvSpPr>
        <p:spPr bwMode="auto">
          <a:xfrm>
            <a:off x="1115616" y="380770"/>
            <a:ext cx="6956425" cy="5640518"/>
          </a:xfrm>
          <a:prstGeom prst="rect">
            <a:avLst/>
          </a:prstGeom>
          <a:noFill/>
          <a:ln w="9525">
            <a:noFill/>
            <a:miter lim="800000"/>
            <a:headEnd/>
            <a:tailEnd/>
          </a:ln>
        </p:spPr>
        <p:txBody>
          <a:bodyPr>
            <a:spAutoFit/>
          </a:bodyPr>
          <a:lstStyle/>
          <a:p>
            <a:pPr algn="ctr">
              <a:lnSpc>
                <a:spcPts val="2700"/>
              </a:lnSpc>
            </a:pPr>
            <a:r>
              <a:rPr lang="en-US" sz="2800" b="1" dirty="0" smtClean="0">
                <a:solidFill>
                  <a:schemeClr val="bg1"/>
                </a:solidFill>
                <a:latin typeface="Calibri" pitchFamily="34" charset="0"/>
              </a:rPr>
              <a:t>immersed into Christ</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in death with Christ </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and resurrection with Christ</a:t>
            </a:r>
          </a:p>
          <a:p>
            <a:pPr algn="ctr">
              <a:lnSpc>
                <a:spcPts val="2700"/>
              </a:lnSpc>
            </a:pPr>
            <a:r>
              <a:rPr lang="en-US" sz="2800" b="1" dirty="0" smtClean="0">
                <a:latin typeface="Calibri" pitchFamily="34" charset="0"/>
              </a:rPr>
              <a:t>united with Christ in death with Christ </a:t>
            </a:r>
          </a:p>
          <a:p>
            <a:pPr algn="ctr">
              <a:lnSpc>
                <a:spcPts val="2700"/>
              </a:lnSpc>
            </a:pPr>
            <a:r>
              <a:rPr lang="en-US" sz="2800" b="1" dirty="0" smtClean="0">
                <a:latin typeface="Calibri" pitchFamily="34" charset="0"/>
              </a:rPr>
              <a:t>and resurrection with Christ</a:t>
            </a:r>
          </a:p>
          <a:p>
            <a:pPr algn="ctr">
              <a:lnSpc>
                <a:spcPts val="2700"/>
              </a:lnSpc>
            </a:pPr>
            <a:r>
              <a:rPr lang="en-US" sz="2800" b="1" spc="-60" dirty="0" smtClean="0">
                <a:solidFill>
                  <a:schemeClr val="bg1"/>
                </a:solidFill>
                <a:latin typeface="Calibri" pitchFamily="34" charset="0"/>
              </a:rPr>
              <a:t>old self in Adam crucified and buried with Christ</a:t>
            </a:r>
          </a:p>
          <a:p>
            <a:pPr algn="ctr">
              <a:lnSpc>
                <a:spcPts val="2700"/>
              </a:lnSpc>
            </a:pPr>
            <a:r>
              <a:rPr lang="en-US" sz="2800" b="1" spc="-50" dirty="0" smtClean="0">
                <a:solidFill>
                  <a:schemeClr val="bg1"/>
                </a:solidFill>
                <a:latin typeface="Calibri" pitchFamily="34" charset="0"/>
              </a:rPr>
              <a:t>new self in Christ raised and alive with Christ</a:t>
            </a:r>
          </a:p>
          <a:p>
            <a:pPr algn="ctr">
              <a:lnSpc>
                <a:spcPts val="2700"/>
              </a:lnSpc>
            </a:pPr>
            <a:r>
              <a:rPr lang="en-US" sz="2800" b="1" dirty="0" smtClean="0">
                <a:latin typeface="Calibri" pitchFamily="34" charset="0"/>
              </a:rPr>
              <a:t>set free </a:t>
            </a:r>
            <a:r>
              <a:rPr lang="en-US" sz="2800" b="1" dirty="0">
                <a:latin typeface="Calibri" pitchFamily="34" charset="0"/>
              </a:rPr>
              <a:t>from sin</a:t>
            </a:r>
          </a:p>
          <a:p>
            <a:pPr algn="ctr">
              <a:lnSpc>
                <a:spcPts val="2700"/>
              </a:lnSpc>
            </a:pPr>
            <a:r>
              <a:rPr lang="en-US" sz="2800" b="1" dirty="0" smtClean="0">
                <a:solidFill>
                  <a:schemeClr val="bg1"/>
                </a:solidFill>
                <a:latin typeface="Calibri" pitchFamily="34" charset="0"/>
              </a:rPr>
              <a:t>body members instruments for righteousness </a:t>
            </a:r>
            <a:r>
              <a:rPr lang="en-US" sz="2800" b="1" dirty="0" smtClean="0">
                <a:latin typeface="Calibri" pitchFamily="34" charset="0"/>
              </a:rPr>
              <a:t>under Christ and his abundant grace</a:t>
            </a:r>
          </a:p>
          <a:p>
            <a:pPr algn="ctr">
              <a:lnSpc>
                <a:spcPts val="2700"/>
              </a:lnSpc>
            </a:pPr>
            <a:r>
              <a:rPr lang="en-US" sz="2800" b="1" dirty="0" smtClean="0">
                <a:latin typeface="Calibri" pitchFamily="34" charset="0"/>
              </a:rPr>
              <a:t>slaves to Christ and righteousness, not sin</a:t>
            </a:r>
          </a:p>
          <a:p>
            <a:pPr algn="ctr">
              <a:lnSpc>
                <a:spcPts val="2700"/>
              </a:lnSpc>
            </a:pPr>
            <a:r>
              <a:rPr lang="en-US" sz="2800" b="1" dirty="0" smtClean="0">
                <a:solidFill>
                  <a:schemeClr val="bg1"/>
                </a:solidFill>
                <a:latin typeface="Calibri" pitchFamily="34" charset="0"/>
              </a:rPr>
              <a:t>joined to Christ   one with Christ   seated with Christ    hidden with Christ in God</a:t>
            </a:r>
          </a:p>
          <a:p>
            <a:pPr algn="ctr">
              <a:lnSpc>
                <a:spcPts val="2700"/>
              </a:lnSpc>
            </a:pPr>
            <a:r>
              <a:rPr lang="en-US" sz="2800" b="1" dirty="0" smtClean="0">
                <a:latin typeface="Calibri" pitchFamily="34" charset="0"/>
              </a:rPr>
              <a:t>released </a:t>
            </a:r>
            <a:r>
              <a:rPr lang="en-US" sz="2800" b="1" dirty="0">
                <a:latin typeface="Calibri" pitchFamily="34" charset="0"/>
              </a:rPr>
              <a:t>from </a:t>
            </a:r>
            <a:r>
              <a:rPr lang="en-US" sz="2800" b="1" dirty="0" smtClean="0">
                <a:latin typeface="Calibri" pitchFamily="34" charset="0"/>
              </a:rPr>
              <a:t>the law to marry Christ</a:t>
            </a:r>
          </a:p>
          <a:p>
            <a:pPr algn="ctr">
              <a:lnSpc>
                <a:spcPts val="2700"/>
              </a:lnSpc>
            </a:pPr>
            <a:r>
              <a:rPr lang="en-US" sz="2800" b="1" dirty="0" smtClean="0">
                <a:solidFill>
                  <a:schemeClr val="bg1"/>
                </a:solidFill>
                <a:latin typeface="Calibri" pitchFamily="34" charset="0"/>
              </a:rPr>
              <a:t> under the law of the Spirit </a:t>
            </a:r>
          </a:p>
          <a:p>
            <a:pPr algn="ctr">
              <a:lnSpc>
                <a:spcPts val="2700"/>
              </a:lnSpc>
            </a:pPr>
            <a:r>
              <a:rPr lang="en-US" sz="2800" b="1" dirty="0" smtClean="0">
                <a:solidFill>
                  <a:schemeClr val="bg1"/>
                </a:solidFill>
                <a:latin typeface="Calibri" pitchFamily="34" charset="0"/>
              </a:rPr>
              <a:t>of life in Christ</a:t>
            </a:r>
            <a:endParaRPr lang="en-US" sz="2800" b="1" dirty="0">
              <a:solidFill>
                <a:schemeClr val="bg1"/>
              </a:solidFill>
              <a:latin typeface="Calibri" pitchFamily="34" charset="0"/>
            </a:endParaRPr>
          </a:p>
        </p:txBody>
      </p:sp>
      <p:sp>
        <p:nvSpPr>
          <p:cNvPr id="5125" name="TextBox 5"/>
          <p:cNvSpPr txBox="1">
            <a:spLocks noChangeArrowheads="1"/>
          </p:cNvSpPr>
          <p:nvPr/>
        </p:nvSpPr>
        <p:spPr bwMode="auto">
          <a:xfrm>
            <a:off x="611560" y="5949280"/>
            <a:ext cx="7848872" cy="861774"/>
          </a:xfrm>
          <a:prstGeom prst="rect">
            <a:avLst/>
          </a:prstGeom>
          <a:solidFill>
            <a:srgbClr val="7030A0"/>
          </a:solidFill>
          <a:ln w="9525">
            <a:noFill/>
            <a:miter lim="800000"/>
            <a:headEnd/>
            <a:tailEnd/>
          </a:ln>
        </p:spPr>
        <p:txBody>
          <a:bodyPr wrap="square">
            <a:spAutoFit/>
          </a:bodyPr>
          <a:lstStyle/>
          <a:p>
            <a:pPr algn="ctr">
              <a:lnSpc>
                <a:spcPts val="3000"/>
              </a:lnSpc>
            </a:pPr>
            <a:r>
              <a:rPr lang="en-CA" sz="2800" b="1" dirty="0" smtClean="0">
                <a:latin typeface="Calibri" pitchFamily="34" charset="0"/>
              </a:rPr>
              <a:t>Lord, thank you that Jesus died to give us </a:t>
            </a:r>
          </a:p>
          <a:p>
            <a:pPr algn="ctr">
              <a:lnSpc>
                <a:spcPts val="3000"/>
              </a:lnSpc>
            </a:pPr>
            <a:r>
              <a:rPr lang="en-CA" sz="2800" b="1" dirty="0" smtClean="0">
                <a:latin typeface="Calibri" pitchFamily="34" charset="0"/>
              </a:rPr>
              <a:t>riches of gifts that set us free from sin!</a:t>
            </a:r>
            <a:endParaRPr lang="en-CA" sz="2800" b="1" dirty="0">
              <a:latin typeface="Calibri" pitchFamily="34" charset="0"/>
            </a:endParaRPr>
          </a:p>
        </p:txBody>
      </p:sp>
      <p:sp>
        <p:nvSpPr>
          <p:cNvPr id="9" name="Text Box 4"/>
          <p:cNvSpPr txBox="1">
            <a:spLocks noChangeArrowheads="1"/>
          </p:cNvSpPr>
          <p:nvPr/>
        </p:nvSpPr>
        <p:spPr bwMode="auto">
          <a:xfrm>
            <a:off x="-252536" y="332656"/>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11" name="Right Arrow 10"/>
          <p:cNvSpPr/>
          <p:nvPr/>
        </p:nvSpPr>
        <p:spPr>
          <a:xfrm>
            <a:off x="179512" y="1124744"/>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TextBox 5"/>
          <p:cNvSpPr txBox="1">
            <a:spLocks noChangeArrowheads="1"/>
          </p:cNvSpPr>
          <p:nvPr/>
        </p:nvSpPr>
        <p:spPr bwMode="auto">
          <a:xfrm>
            <a:off x="6300192" y="116632"/>
            <a:ext cx="2736304" cy="1200329"/>
          </a:xfrm>
          <a:prstGeom prst="rect">
            <a:avLst/>
          </a:prstGeom>
          <a:noFill/>
          <a:ln w="9525">
            <a:noFill/>
            <a:miter lim="800000"/>
            <a:headEnd/>
            <a:tailEnd/>
          </a:ln>
        </p:spPr>
        <p:txBody>
          <a:bodyPr wrap="square">
            <a:spAutoFit/>
          </a:bodyPr>
          <a:lstStyle/>
          <a:p>
            <a:pPr algn="r"/>
            <a:r>
              <a:rPr lang="en-CA" sz="2400" b="1" dirty="0" smtClean="0">
                <a:latin typeface="Calibri" pitchFamily="34" charset="0"/>
                <a:cs typeface="Calibri" pitchFamily="34" charset="0"/>
              </a:rPr>
              <a:t>Note how almost </a:t>
            </a:r>
          </a:p>
          <a:p>
            <a:pPr algn="r"/>
            <a:r>
              <a:rPr lang="en-CA" sz="2400" b="1" dirty="0" smtClean="0">
                <a:latin typeface="Calibri" pitchFamily="34" charset="0"/>
                <a:cs typeface="Calibri" pitchFamily="34" charset="0"/>
              </a:rPr>
              <a:t>all these are in</a:t>
            </a:r>
          </a:p>
          <a:p>
            <a:pPr algn="r"/>
            <a:r>
              <a:rPr lang="en-CA" sz="2400" b="1" dirty="0" smtClean="0">
                <a:latin typeface="Calibri" pitchFamily="34" charset="0"/>
                <a:cs typeface="Calibri" pitchFamily="34" charset="0"/>
              </a:rPr>
              <a:t>Romans 6-8</a:t>
            </a:r>
            <a:endParaRPr lang="en-CA" sz="2400" b="1" dirty="0"/>
          </a:p>
        </p:txBody>
      </p:sp>
      <p:sp>
        <p:nvSpPr>
          <p:cNvPr id="10" name="Text Box 4"/>
          <p:cNvSpPr txBox="1">
            <a:spLocks noChangeArrowheads="1"/>
          </p:cNvSpPr>
          <p:nvPr/>
        </p:nvSpPr>
        <p:spPr bwMode="auto">
          <a:xfrm>
            <a:off x="7308304" y="5415607"/>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32-48</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37720" y="2924944"/>
            <a:ext cx="3682752" cy="1143000"/>
          </a:xfrm>
        </p:spPr>
        <p:txBody>
          <a:bodyPr/>
          <a:lstStyle/>
          <a:p>
            <a:r>
              <a:rPr lang="en-CA" sz="3600" b="1" dirty="0" smtClean="0">
                <a:solidFill>
                  <a:schemeClr val="tx1"/>
                </a:solidFill>
              </a:rPr>
              <a:t> The gifts </a:t>
            </a:r>
            <a:br>
              <a:rPr lang="en-CA" sz="3600" b="1" dirty="0" smtClean="0">
                <a:solidFill>
                  <a:schemeClr val="tx1"/>
                </a:solidFill>
              </a:rPr>
            </a:br>
            <a:r>
              <a:rPr lang="en-CA" sz="3600" b="1" dirty="0" smtClean="0">
                <a:solidFill>
                  <a:schemeClr val="tx1"/>
                </a:solidFill>
              </a:rPr>
              <a:t>of grace </a:t>
            </a:r>
            <a:br>
              <a:rPr lang="en-CA" sz="3600" b="1" dirty="0" smtClean="0">
                <a:solidFill>
                  <a:schemeClr val="tx1"/>
                </a:solidFill>
              </a:rPr>
            </a:br>
            <a:r>
              <a:rPr lang="en-CA" sz="3600" b="1" dirty="0" smtClean="0">
                <a:solidFill>
                  <a:schemeClr val="tx1"/>
                </a:solidFill>
              </a:rPr>
              <a:t>in Christ</a:t>
            </a:r>
            <a:br>
              <a:rPr lang="en-CA" sz="3600" b="1" dirty="0" smtClean="0">
                <a:solidFill>
                  <a:schemeClr val="tx1"/>
                </a:solidFill>
              </a:rPr>
            </a:br>
            <a:r>
              <a:rPr lang="en-CA" sz="3600" b="1" dirty="0" smtClean="0">
                <a:solidFill>
                  <a:schemeClr val="tx1"/>
                </a:solidFill>
              </a:rPr>
              <a:t>God provides to overcome temptation.</a:t>
            </a:r>
            <a:br>
              <a:rPr lang="en-CA" sz="3600" b="1" dirty="0" smtClean="0">
                <a:solidFill>
                  <a:schemeClr val="tx1"/>
                </a:solidFill>
              </a:rPr>
            </a:br>
            <a:r>
              <a:rPr lang="en-CA" sz="1800" b="1" dirty="0" smtClean="0">
                <a:solidFill>
                  <a:schemeClr val="tx1"/>
                </a:solidFill>
              </a:rPr>
              <a:t/>
            </a:r>
            <a:br>
              <a:rPr lang="en-CA" sz="1800" b="1" dirty="0" smtClean="0">
                <a:solidFill>
                  <a:schemeClr val="tx1"/>
                </a:solidFill>
              </a:rPr>
            </a:br>
            <a:endParaRPr lang="en-CA" sz="3600" dirty="0">
              <a:solidFill>
                <a:schemeClr val="tx1"/>
              </a:solidFill>
            </a:endParaRPr>
          </a:p>
        </p:txBody>
      </p:sp>
      <p:pic>
        <p:nvPicPr>
          <p:cNvPr id="3" name="Picture 2" descr="temptation.jpg"/>
          <p:cNvPicPr>
            <a:picLocks noChangeAspect="1"/>
          </p:cNvPicPr>
          <p:nvPr/>
        </p:nvPicPr>
        <p:blipFill>
          <a:blip r:embed="rId2" cstate="print"/>
          <a:srcRect/>
          <a:stretch>
            <a:fillRect/>
          </a:stretch>
        </p:blipFill>
        <p:spPr bwMode="auto">
          <a:xfrm>
            <a:off x="-36512" y="44624"/>
            <a:ext cx="5200650" cy="66976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Resurrection pic by Yoon Namsun.jpg"/>
          <p:cNvPicPr>
            <a:picLocks noChangeAspect="1"/>
          </p:cNvPicPr>
          <p:nvPr/>
        </p:nvPicPr>
        <p:blipFill>
          <a:blip r:embed="rId2" cstate="print">
            <a:lum bright="10000"/>
          </a:blip>
          <a:srcRect t="3801"/>
          <a:stretch>
            <a:fillRect/>
          </a:stretch>
        </p:blipFill>
        <p:spPr>
          <a:xfrm>
            <a:off x="0" y="0"/>
            <a:ext cx="9144000" cy="6858000"/>
          </a:xfrm>
          <a:prstGeom prst="rect">
            <a:avLst/>
          </a:prstGeom>
        </p:spPr>
      </p:pic>
      <p:sp>
        <p:nvSpPr>
          <p:cNvPr id="20483" name="Text Box 3"/>
          <p:cNvSpPr txBox="1">
            <a:spLocks noChangeArrowheads="1"/>
          </p:cNvSpPr>
          <p:nvPr/>
        </p:nvSpPr>
        <p:spPr bwMode="auto">
          <a:xfrm>
            <a:off x="7236296" y="4952201"/>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i="1"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sp>
        <p:nvSpPr>
          <p:cNvPr id="20484" name="TextBox 3"/>
          <p:cNvSpPr txBox="1">
            <a:spLocks noChangeArrowheads="1"/>
          </p:cNvSpPr>
          <p:nvPr/>
        </p:nvSpPr>
        <p:spPr bwMode="auto">
          <a:xfrm>
            <a:off x="179512" y="12680"/>
            <a:ext cx="8892480" cy="3724096"/>
          </a:xfrm>
          <a:prstGeom prst="rect">
            <a:avLst/>
          </a:prstGeom>
          <a:noFill/>
          <a:ln w="9525">
            <a:noFill/>
            <a:miter lim="800000"/>
            <a:headEnd/>
            <a:tailEnd/>
          </a:ln>
        </p:spPr>
        <p:txBody>
          <a:bodyPr wrap="square">
            <a:spAutoFit/>
          </a:bodyPr>
          <a:lstStyle/>
          <a:p>
            <a:r>
              <a:rPr lang="en-CA" sz="2400" b="1" dirty="0" smtClean="0">
                <a:solidFill>
                  <a:schemeClr val="bg1"/>
                </a:solidFill>
                <a:latin typeface="Calibri" pitchFamily="34" charset="0"/>
                <a:cs typeface="Calibri" pitchFamily="34" charset="0"/>
              </a:rPr>
              <a:t>“Do you not know that all of us who have been baptized (immersed) into Christ Jesus were baptized (immersed)</a:t>
            </a:r>
          </a:p>
          <a:p>
            <a:r>
              <a:rPr lang="en-CA" sz="2400" b="1" dirty="0" smtClean="0">
                <a:solidFill>
                  <a:schemeClr val="bg1"/>
                </a:solidFill>
                <a:latin typeface="Calibri" pitchFamily="34" charset="0"/>
                <a:cs typeface="Calibri" pitchFamily="34" charset="0"/>
              </a:rPr>
              <a:t>into his death?  We were buried therefore </a:t>
            </a:r>
          </a:p>
          <a:p>
            <a:r>
              <a:rPr lang="en-CA" sz="2400" b="1" dirty="0" smtClean="0">
                <a:solidFill>
                  <a:schemeClr val="bg1"/>
                </a:solidFill>
                <a:latin typeface="Calibri" pitchFamily="34" charset="0"/>
                <a:cs typeface="Calibri" pitchFamily="34" charset="0"/>
              </a:rPr>
              <a:t>with him by baptism (immersion) into </a:t>
            </a:r>
          </a:p>
          <a:p>
            <a:r>
              <a:rPr lang="en-CA" sz="2400" b="1" dirty="0" smtClean="0">
                <a:solidFill>
                  <a:schemeClr val="bg1"/>
                </a:solidFill>
                <a:latin typeface="Calibri" pitchFamily="34" charset="0"/>
                <a:cs typeface="Calibri" pitchFamily="34" charset="0"/>
              </a:rPr>
              <a:t>death, in order that, just as Christ was</a:t>
            </a:r>
          </a:p>
          <a:p>
            <a:r>
              <a:rPr lang="en-CA" sz="2400" b="1" dirty="0" smtClean="0">
                <a:solidFill>
                  <a:schemeClr val="bg1"/>
                </a:solidFill>
                <a:latin typeface="Calibri" pitchFamily="34" charset="0"/>
                <a:cs typeface="Calibri" pitchFamily="34" charset="0"/>
              </a:rPr>
              <a:t>raised from the dead by the glory of </a:t>
            </a:r>
          </a:p>
          <a:p>
            <a:r>
              <a:rPr lang="en-CA" sz="2400" b="1" dirty="0" smtClean="0">
                <a:solidFill>
                  <a:schemeClr val="bg1"/>
                </a:solidFill>
                <a:latin typeface="Calibri" pitchFamily="34" charset="0"/>
                <a:cs typeface="Calibri" pitchFamily="34" charset="0"/>
              </a:rPr>
              <a:t>the Father, we too might walk in </a:t>
            </a:r>
          </a:p>
          <a:p>
            <a:r>
              <a:rPr lang="en-CA" sz="2400" b="1" dirty="0" smtClean="0">
                <a:solidFill>
                  <a:schemeClr val="bg1"/>
                </a:solidFill>
                <a:latin typeface="Calibri" pitchFamily="34" charset="0"/>
                <a:cs typeface="Calibri" pitchFamily="34" charset="0"/>
              </a:rPr>
              <a:t>newness of life” </a:t>
            </a:r>
          </a:p>
          <a:p>
            <a:r>
              <a:rPr lang="en-CA" sz="2400" b="1" dirty="0" smtClean="0">
                <a:solidFill>
                  <a:schemeClr val="bg1"/>
                </a:solidFill>
                <a:latin typeface="Calibri" pitchFamily="34" charset="0"/>
                <a:cs typeface="Calibri" pitchFamily="34" charset="0"/>
              </a:rPr>
              <a:t>Rom 6:3-4 </a:t>
            </a:r>
            <a:r>
              <a:rPr lang="en-CA" sz="2000" b="1" dirty="0" smtClean="0">
                <a:solidFill>
                  <a:schemeClr val="bg1"/>
                </a:solidFill>
                <a:latin typeface="Calibri" pitchFamily="34" charset="0"/>
                <a:cs typeface="Calibri" pitchFamily="34" charset="0"/>
              </a:rPr>
              <a:t>(parentheses added,</a:t>
            </a:r>
          </a:p>
          <a:p>
            <a:r>
              <a:rPr lang="en-CA" sz="2000" b="1" dirty="0" smtClean="0">
                <a:solidFill>
                  <a:schemeClr val="bg1"/>
                </a:solidFill>
                <a:latin typeface="Calibri" pitchFamily="34" charset="0"/>
                <a:cs typeface="Calibri" pitchFamily="34" charset="0"/>
              </a:rPr>
              <a:t>see also Gal 3:27)</a:t>
            </a:r>
            <a:endParaRPr lang="en-CA" sz="2000" b="1" dirty="0">
              <a:latin typeface="Calibri" pitchFamily="34" charset="0"/>
              <a:cs typeface="Calibri" pitchFamily="34" charset="0"/>
            </a:endParaRPr>
          </a:p>
        </p:txBody>
      </p:sp>
      <p:sp>
        <p:nvSpPr>
          <p:cNvPr id="20485" name="TextBox 3"/>
          <p:cNvSpPr txBox="1">
            <a:spLocks noChangeArrowheads="1"/>
          </p:cNvSpPr>
          <p:nvPr/>
        </p:nvSpPr>
        <p:spPr bwMode="auto">
          <a:xfrm>
            <a:off x="1691680" y="5826968"/>
            <a:ext cx="7272808" cy="954107"/>
          </a:xfrm>
          <a:prstGeom prst="rect">
            <a:avLst/>
          </a:prstGeom>
          <a:solidFill>
            <a:schemeClr val="tx1"/>
          </a:solidFill>
          <a:ln w="9525">
            <a:noFill/>
            <a:miter lim="800000"/>
            <a:headEnd/>
            <a:tailEnd/>
          </a:ln>
        </p:spPr>
        <p:txBody>
          <a:bodyPr wrap="square">
            <a:spAutoFit/>
          </a:bodyPr>
          <a:lstStyle/>
          <a:p>
            <a:pPr algn="ctr"/>
            <a:r>
              <a:rPr lang="en-CA" sz="2800" b="1" dirty="0" smtClean="0">
                <a:solidFill>
                  <a:srgbClr val="FF0000"/>
                </a:solidFill>
                <a:latin typeface="Calibri" pitchFamily="34" charset="0"/>
              </a:rPr>
              <a:t>32. immersed into Christ in death with Christ and resurrection with Christ.  Thank you, Lord!</a:t>
            </a:r>
            <a:endParaRPr lang="en-CA" sz="2800" b="1" dirty="0">
              <a:solidFill>
                <a:srgbClr val="FF0000"/>
              </a:solidFill>
              <a:latin typeface="Calibri" pitchFamily="34" charset="0"/>
            </a:endParaRPr>
          </a:p>
        </p:txBody>
      </p:sp>
      <p:pic>
        <p:nvPicPr>
          <p:cNvPr id="10" name="Picture 9" descr="angry-face-01s.gif"/>
          <p:cNvPicPr>
            <a:picLocks noChangeAspect="1"/>
          </p:cNvPicPr>
          <p:nvPr/>
        </p:nvPicPr>
        <p:blipFill>
          <a:blip r:embed="rId3" cstate="print"/>
          <a:stretch>
            <a:fillRect/>
          </a:stretch>
        </p:blipFill>
        <p:spPr>
          <a:xfrm>
            <a:off x="179512" y="5877272"/>
            <a:ext cx="864096" cy="864096"/>
          </a:xfrm>
          <a:prstGeom prst="ellipse">
            <a:avLst/>
          </a:prstGeom>
        </p:spPr>
      </p:pic>
      <p:sp>
        <p:nvSpPr>
          <p:cNvPr id="12" name="TextBox 11"/>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4"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pic>
        <p:nvPicPr>
          <p:cNvPr id="16" name="Picture 15" descr="dove and sword large cropped.png"/>
          <p:cNvPicPr>
            <a:picLocks noChangeAspect="1"/>
          </p:cNvPicPr>
          <p:nvPr/>
        </p:nvPicPr>
        <p:blipFill>
          <a:blip r:embed="rId4" cstate="print"/>
          <a:stretch>
            <a:fillRect/>
          </a:stretch>
        </p:blipFill>
        <p:spPr>
          <a:xfrm>
            <a:off x="5076056" y="2888352"/>
            <a:ext cx="1148762" cy="1188720"/>
          </a:xfrm>
          <a:prstGeom prst="rect">
            <a:avLst/>
          </a:prstGeom>
        </p:spPr>
      </p:pic>
      <p:sp>
        <p:nvSpPr>
          <p:cNvPr id="17" name="TextBox 16"/>
          <p:cNvSpPr txBox="1"/>
          <p:nvPr/>
        </p:nvSpPr>
        <p:spPr>
          <a:xfrm>
            <a:off x="3851920" y="5178678"/>
            <a:ext cx="1872208" cy="338554"/>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p:txBody>
      </p:sp>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Resurrection pic by Yoon Namsun.jpg"/>
          <p:cNvPicPr>
            <a:picLocks noChangeAspect="1"/>
          </p:cNvPicPr>
          <p:nvPr/>
        </p:nvPicPr>
        <p:blipFill>
          <a:blip r:embed="rId2" cstate="print">
            <a:lum bright="10000"/>
          </a:blip>
          <a:srcRect t="3801"/>
          <a:stretch>
            <a:fillRect/>
          </a:stretch>
        </p:blipFill>
        <p:spPr>
          <a:xfrm>
            <a:off x="0" y="0"/>
            <a:ext cx="9144000" cy="6858000"/>
          </a:xfrm>
          <a:prstGeom prst="rect">
            <a:avLst/>
          </a:prstGeom>
        </p:spPr>
      </p:pic>
      <p:sp>
        <p:nvSpPr>
          <p:cNvPr id="20483" name="Text Box 3"/>
          <p:cNvSpPr txBox="1">
            <a:spLocks noChangeArrowheads="1"/>
          </p:cNvSpPr>
          <p:nvPr/>
        </p:nvSpPr>
        <p:spPr bwMode="auto">
          <a:xfrm>
            <a:off x="7236296" y="4952201"/>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i="1"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sp>
        <p:nvSpPr>
          <p:cNvPr id="20484" name="TextBox 3"/>
          <p:cNvSpPr txBox="1">
            <a:spLocks noChangeArrowheads="1"/>
          </p:cNvSpPr>
          <p:nvPr/>
        </p:nvSpPr>
        <p:spPr bwMode="auto">
          <a:xfrm>
            <a:off x="179512" y="123984"/>
            <a:ext cx="8892480" cy="2010807"/>
          </a:xfrm>
          <a:prstGeom prst="rect">
            <a:avLst/>
          </a:prstGeom>
          <a:noFill/>
          <a:ln w="9525">
            <a:noFill/>
            <a:miter lim="800000"/>
            <a:headEnd/>
            <a:tailEnd/>
          </a:ln>
        </p:spPr>
        <p:txBody>
          <a:bodyPr wrap="square">
            <a:spAutoFit/>
          </a:bodyPr>
          <a:lstStyle/>
          <a:p>
            <a:pPr>
              <a:lnSpc>
                <a:spcPts val="2800"/>
              </a:lnSpc>
            </a:pPr>
            <a:r>
              <a:rPr lang="en-US" sz="2400" b="1" dirty="0" smtClean="0">
                <a:solidFill>
                  <a:schemeClr val="bg1"/>
                </a:solidFill>
                <a:latin typeface="Calibri" pitchFamily="34" charset="0"/>
              </a:rPr>
              <a:t>“For if we have been </a:t>
            </a:r>
            <a:r>
              <a:rPr lang="en-US" sz="2400" b="1" u="sng" dirty="0" smtClean="0">
                <a:solidFill>
                  <a:schemeClr val="bg1"/>
                </a:solidFill>
                <a:latin typeface="Calibri" pitchFamily="34" charset="0"/>
              </a:rPr>
              <a:t>united</a:t>
            </a:r>
            <a:r>
              <a:rPr lang="en-US" sz="2400" b="1" dirty="0" smtClean="0">
                <a:solidFill>
                  <a:schemeClr val="bg1"/>
                </a:solidFill>
                <a:latin typeface="Calibri" pitchFamily="34" charset="0"/>
              </a:rPr>
              <a:t> with him in a death like his, we shall certainly be </a:t>
            </a:r>
            <a:r>
              <a:rPr lang="en-US" sz="2400" b="1" u="sng" dirty="0" smtClean="0">
                <a:solidFill>
                  <a:schemeClr val="bg1"/>
                </a:solidFill>
                <a:latin typeface="Calibri" pitchFamily="34" charset="0"/>
              </a:rPr>
              <a:t>united</a:t>
            </a:r>
            <a:r>
              <a:rPr lang="en-US" sz="2400" b="1" dirty="0" smtClean="0">
                <a:solidFill>
                  <a:schemeClr val="bg1"/>
                </a:solidFill>
                <a:latin typeface="Calibri" pitchFamily="34" charset="0"/>
              </a:rPr>
              <a:t> with him in a resurrection </a:t>
            </a:r>
          </a:p>
          <a:p>
            <a:pPr>
              <a:lnSpc>
                <a:spcPts val="2800"/>
              </a:lnSpc>
            </a:pPr>
            <a:r>
              <a:rPr lang="en-US" sz="2400" b="1" dirty="0" smtClean="0">
                <a:solidFill>
                  <a:schemeClr val="bg1"/>
                </a:solidFill>
                <a:latin typeface="Calibri" pitchFamily="34" charset="0"/>
              </a:rPr>
              <a:t>like his”  Rom 6:5 </a:t>
            </a:r>
            <a:endParaRPr lang="en-CA" sz="800" dirty="0" smtClean="0">
              <a:solidFill>
                <a:schemeClr val="bg1"/>
              </a:solidFill>
              <a:latin typeface="Calibri" pitchFamily="34" charset="0"/>
            </a:endParaRPr>
          </a:p>
          <a:p>
            <a:endParaRPr lang="en-CA" sz="800" dirty="0" smtClean="0">
              <a:solidFill>
                <a:schemeClr val="bg1"/>
              </a:solidFill>
              <a:latin typeface="Calibri" pitchFamily="34" charset="0"/>
            </a:endParaRPr>
          </a:p>
          <a:p>
            <a:pPr>
              <a:lnSpc>
                <a:spcPts val="2800"/>
              </a:lnSpc>
            </a:pPr>
            <a:r>
              <a:rPr lang="en-CA" sz="2400" b="1" dirty="0" smtClean="0">
                <a:solidFill>
                  <a:schemeClr val="bg1"/>
                </a:solidFill>
                <a:latin typeface="Calibri" pitchFamily="34" charset="0"/>
              </a:rPr>
              <a:t>“Now if we have </a:t>
            </a:r>
            <a:r>
              <a:rPr lang="en-CA" sz="2400" b="1" u="sng" dirty="0" smtClean="0">
                <a:solidFill>
                  <a:schemeClr val="bg1"/>
                </a:solidFill>
                <a:latin typeface="Calibri" pitchFamily="34" charset="0"/>
              </a:rPr>
              <a:t>died</a:t>
            </a:r>
            <a:r>
              <a:rPr lang="en-CA" sz="2400" b="1" dirty="0" smtClean="0">
                <a:solidFill>
                  <a:schemeClr val="bg1"/>
                </a:solidFill>
                <a:latin typeface="Calibri" pitchFamily="34" charset="0"/>
              </a:rPr>
              <a:t> with Christ, we believe </a:t>
            </a:r>
          </a:p>
          <a:p>
            <a:pPr>
              <a:lnSpc>
                <a:spcPts val="2800"/>
              </a:lnSpc>
            </a:pPr>
            <a:r>
              <a:rPr lang="en-CA" sz="2400" b="1" dirty="0" smtClean="0">
                <a:solidFill>
                  <a:schemeClr val="bg1"/>
                </a:solidFill>
                <a:latin typeface="Calibri" pitchFamily="34" charset="0"/>
              </a:rPr>
              <a:t>that we will also </a:t>
            </a:r>
            <a:r>
              <a:rPr lang="en-CA" sz="2400" b="1" u="sng" dirty="0" smtClean="0">
                <a:solidFill>
                  <a:schemeClr val="bg1"/>
                </a:solidFill>
                <a:latin typeface="Calibri" pitchFamily="34" charset="0"/>
              </a:rPr>
              <a:t>live</a:t>
            </a:r>
            <a:r>
              <a:rPr lang="en-CA" sz="2400" b="1" dirty="0" smtClean="0">
                <a:solidFill>
                  <a:schemeClr val="bg1"/>
                </a:solidFill>
                <a:latin typeface="Calibri" pitchFamily="34" charset="0"/>
              </a:rPr>
              <a:t> with him”  Rom 6:8 </a:t>
            </a:r>
          </a:p>
        </p:txBody>
      </p:sp>
      <p:sp>
        <p:nvSpPr>
          <p:cNvPr id="20485" name="TextBox 3"/>
          <p:cNvSpPr txBox="1">
            <a:spLocks noChangeArrowheads="1"/>
          </p:cNvSpPr>
          <p:nvPr/>
        </p:nvSpPr>
        <p:spPr bwMode="auto">
          <a:xfrm>
            <a:off x="1691680" y="5826968"/>
            <a:ext cx="7272808" cy="954107"/>
          </a:xfrm>
          <a:prstGeom prst="rect">
            <a:avLst/>
          </a:prstGeom>
          <a:solidFill>
            <a:schemeClr val="tx1"/>
          </a:solidFill>
          <a:ln w="9525">
            <a:noFill/>
            <a:miter lim="800000"/>
            <a:headEnd/>
            <a:tailEnd/>
          </a:ln>
        </p:spPr>
        <p:txBody>
          <a:bodyPr wrap="square">
            <a:spAutoFit/>
          </a:bodyPr>
          <a:lstStyle/>
          <a:p>
            <a:pPr algn="ctr"/>
            <a:r>
              <a:rPr lang="en-CA" sz="2800" b="1" dirty="0" smtClean="0">
                <a:solidFill>
                  <a:srgbClr val="FF0000"/>
                </a:solidFill>
                <a:latin typeface="Calibri" pitchFamily="34" charset="0"/>
              </a:rPr>
              <a:t>33. united with Christ in death with Christ </a:t>
            </a:r>
          </a:p>
          <a:p>
            <a:pPr algn="ctr"/>
            <a:r>
              <a:rPr lang="en-CA" sz="2800" b="1" dirty="0" smtClean="0">
                <a:solidFill>
                  <a:srgbClr val="FF0000"/>
                </a:solidFill>
                <a:latin typeface="Calibri" pitchFamily="34" charset="0"/>
              </a:rPr>
              <a:t>and resurrection with Christ.  Praise you, Lord!</a:t>
            </a:r>
            <a:endParaRPr lang="en-CA" sz="2800" b="1" dirty="0">
              <a:solidFill>
                <a:srgbClr val="FF0000"/>
              </a:solidFill>
              <a:latin typeface="Calibri" pitchFamily="34" charset="0"/>
            </a:endParaRPr>
          </a:p>
        </p:txBody>
      </p:sp>
      <p:pic>
        <p:nvPicPr>
          <p:cNvPr id="10" name="Picture 9" descr="angry-face-01s.gif"/>
          <p:cNvPicPr>
            <a:picLocks noChangeAspect="1"/>
          </p:cNvPicPr>
          <p:nvPr/>
        </p:nvPicPr>
        <p:blipFill>
          <a:blip r:embed="rId3" cstate="print"/>
          <a:stretch>
            <a:fillRect/>
          </a:stretch>
        </p:blipFill>
        <p:spPr>
          <a:xfrm>
            <a:off x="179512" y="5877272"/>
            <a:ext cx="864096" cy="864096"/>
          </a:xfrm>
          <a:prstGeom prst="ellipse">
            <a:avLst/>
          </a:prstGeom>
        </p:spPr>
      </p:pic>
      <p:sp>
        <p:nvSpPr>
          <p:cNvPr id="12" name="TextBox 11"/>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4"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pic>
        <p:nvPicPr>
          <p:cNvPr id="17" name="Picture 16" descr="dove and sword large cropped.png"/>
          <p:cNvPicPr>
            <a:picLocks noChangeAspect="1"/>
          </p:cNvPicPr>
          <p:nvPr/>
        </p:nvPicPr>
        <p:blipFill>
          <a:blip r:embed="rId4" cstate="print"/>
          <a:stretch>
            <a:fillRect/>
          </a:stretch>
        </p:blipFill>
        <p:spPr>
          <a:xfrm>
            <a:off x="5076056" y="2888352"/>
            <a:ext cx="1148762" cy="1188720"/>
          </a:xfrm>
          <a:prstGeom prst="rect">
            <a:avLst/>
          </a:prstGeom>
        </p:spPr>
      </p:pic>
      <p:sp>
        <p:nvSpPr>
          <p:cNvPr id="11" name="TextBox 10"/>
          <p:cNvSpPr txBox="1"/>
          <p:nvPr/>
        </p:nvSpPr>
        <p:spPr>
          <a:xfrm>
            <a:off x="3851920" y="5178678"/>
            <a:ext cx="1872208" cy="338554"/>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p:txBody>
      </p:sp>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Resurrection pic by Yoon Namsun.jpg"/>
          <p:cNvPicPr>
            <a:picLocks noChangeAspect="1"/>
          </p:cNvPicPr>
          <p:nvPr/>
        </p:nvPicPr>
        <p:blipFill>
          <a:blip r:embed="rId2" cstate="print">
            <a:lum bright="10000"/>
          </a:blip>
          <a:srcRect t="3801"/>
          <a:stretch>
            <a:fillRect/>
          </a:stretch>
        </p:blipFill>
        <p:spPr>
          <a:xfrm>
            <a:off x="0" y="0"/>
            <a:ext cx="9144000" cy="6858000"/>
          </a:xfrm>
          <a:prstGeom prst="rect">
            <a:avLst/>
          </a:prstGeom>
        </p:spPr>
      </p:pic>
      <p:pic>
        <p:nvPicPr>
          <p:cNvPr id="7" name="Picture 6" descr="dove and sword large cropped.png"/>
          <p:cNvPicPr>
            <a:picLocks noChangeAspect="1"/>
          </p:cNvPicPr>
          <p:nvPr/>
        </p:nvPicPr>
        <p:blipFill>
          <a:blip r:embed="rId3" cstate="print"/>
          <a:stretch>
            <a:fillRect/>
          </a:stretch>
        </p:blipFill>
        <p:spPr>
          <a:xfrm>
            <a:off x="5076056" y="2888352"/>
            <a:ext cx="1148762" cy="1188720"/>
          </a:xfrm>
          <a:prstGeom prst="rect">
            <a:avLst/>
          </a:prstGeom>
        </p:spPr>
      </p:pic>
      <p:sp>
        <p:nvSpPr>
          <p:cNvPr id="9" name="TextBox 8"/>
          <p:cNvSpPr txBox="1"/>
          <p:nvPr/>
        </p:nvSpPr>
        <p:spPr>
          <a:xfrm>
            <a:off x="1979712" y="4633909"/>
            <a:ext cx="4968552" cy="667299"/>
          </a:xfrm>
          <a:prstGeom prst="rect">
            <a:avLst/>
          </a:prstGeom>
          <a:noFill/>
        </p:spPr>
        <p:txBody>
          <a:bodyPr wrap="square" rtlCol="0">
            <a:spAutoFit/>
          </a:bodyPr>
          <a:lstStyle/>
          <a:p>
            <a:pPr>
              <a:lnSpc>
                <a:spcPts val="2200"/>
              </a:lnSpc>
            </a:pPr>
            <a:r>
              <a:rPr lang="en-US" sz="2400" b="1" dirty="0" smtClean="0">
                <a:latin typeface="Calibri" pitchFamily="34" charset="0"/>
                <a:cs typeface="Calibri" pitchFamily="34" charset="0"/>
              </a:rPr>
              <a:t>old self in Adam crucified +</a:t>
            </a:r>
          </a:p>
          <a:p>
            <a:pPr>
              <a:lnSpc>
                <a:spcPts val="2200"/>
              </a:lnSpc>
            </a:pPr>
            <a:r>
              <a:rPr lang="en-US" sz="2400" b="1" dirty="0" smtClean="0">
                <a:latin typeface="Calibri" pitchFamily="34" charset="0"/>
                <a:cs typeface="Calibri" pitchFamily="34" charset="0"/>
              </a:rPr>
              <a:t>buried with Christ</a:t>
            </a:r>
            <a:endParaRPr lang="en-US" sz="2400" b="1" dirty="0">
              <a:latin typeface="Calibri" pitchFamily="34" charset="0"/>
              <a:cs typeface="Calibri" pitchFamily="34" charset="0"/>
            </a:endParaRPr>
          </a:p>
        </p:txBody>
      </p:sp>
      <p:sp>
        <p:nvSpPr>
          <p:cNvPr id="10" name="TextBox 3"/>
          <p:cNvSpPr txBox="1">
            <a:spLocks noChangeArrowheads="1"/>
          </p:cNvSpPr>
          <p:nvPr/>
        </p:nvSpPr>
        <p:spPr bwMode="auto">
          <a:xfrm>
            <a:off x="395536" y="94208"/>
            <a:ext cx="8496944" cy="1174552"/>
          </a:xfrm>
          <a:prstGeom prst="rect">
            <a:avLst/>
          </a:prstGeom>
          <a:noFill/>
          <a:ln w="9525">
            <a:noFill/>
            <a:miter lim="800000"/>
            <a:headEnd/>
            <a:tailEnd/>
          </a:ln>
        </p:spPr>
        <p:txBody>
          <a:bodyPr wrap="square">
            <a:spAutoFit/>
          </a:bodyPr>
          <a:lstStyle/>
          <a:p>
            <a:pPr algn="ctr">
              <a:lnSpc>
                <a:spcPts val="2800"/>
              </a:lnSpc>
            </a:pPr>
            <a:r>
              <a:rPr lang="en-CA" sz="2800" b="1" dirty="0" smtClean="0">
                <a:solidFill>
                  <a:srgbClr val="FF0000"/>
                </a:solidFill>
                <a:latin typeface="Calibri" pitchFamily="34" charset="0"/>
              </a:rPr>
              <a:t>Immersed and united with Christ </a:t>
            </a:r>
          </a:p>
          <a:p>
            <a:pPr algn="ctr">
              <a:lnSpc>
                <a:spcPts val="2800"/>
              </a:lnSpc>
            </a:pPr>
            <a:r>
              <a:rPr lang="en-CA" sz="2800" b="1" dirty="0" smtClean="0">
                <a:solidFill>
                  <a:srgbClr val="FF0000"/>
                </a:solidFill>
                <a:latin typeface="Calibri" pitchFamily="34" charset="0"/>
              </a:rPr>
              <a:t>in death and resurrection with Christ</a:t>
            </a:r>
          </a:p>
          <a:p>
            <a:pPr algn="ctr">
              <a:lnSpc>
                <a:spcPts val="2800"/>
              </a:lnSpc>
            </a:pPr>
            <a:r>
              <a:rPr lang="en-CA" sz="2800" b="1" dirty="0" smtClean="0">
                <a:solidFill>
                  <a:srgbClr val="FF0000"/>
                </a:solidFill>
                <a:latin typeface="Calibri" pitchFamily="34" charset="0"/>
              </a:rPr>
              <a:t>Romans 6</a:t>
            </a:r>
            <a:endParaRPr lang="en-CA" sz="2800" b="1" dirty="0">
              <a:solidFill>
                <a:srgbClr val="FF0000"/>
              </a:solidFill>
              <a:latin typeface="Calibri" pitchFamily="34" charset="0"/>
            </a:endParaRPr>
          </a:p>
        </p:txBody>
      </p:sp>
      <p:sp>
        <p:nvSpPr>
          <p:cNvPr id="11" name="TextBox 10"/>
          <p:cNvSpPr txBox="1"/>
          <p:nvPr/>
        </p:nvSpPr>
        <p:spPr>
          <a:xfrm>
            <a:off x="3851920" y="1640994"/>
            <a:ext cx="2808312" cy="707886"/>
          </a:xfrm>
          <a:prstGeom prst="rect">
            <a:avLst/>
          </a:prstGeom>
          <a:noFill/>
        </p:spPr>
        <p:txBody>
          <a:bodyPr wrap="square" rtlCol="0">
            <a:spAutoFit/>
          </a:bodyPr>
          <a:lstStyle/>
          <a:p>
            <a:pPr>
              <a:lnSpc>
                <a:spcPts val="2400"/>
              </a:lnSpc>
            </a:pPr>
            <a:r>
              <a:rPr lang="en-US" sz="2400" b="1" dirty="0" smtClean="0">
                <a:solidFill>
                  <a:schemeClr val="bg1"/>
                </a:solidFill>
                <a:latin typeface="Calibri" pitchFamily="34" charset="0"/>
                <a:cs typeface="Calibri" pitchFamily="34" charset="0"/>
              </a:rPr>
              <a:t>new self raised +</a:t>
            </a:r>
          </a:p>
          <a:p>
            <a:pPr>
              <a:lnSpc>
                <a:spcPts val="2400"/>
              </a:lnSpc>
            </a:pPr>
            <a:r>
              <a:rPr lang="en-US" sz="2400" b="1" dirty="0" smtClean="0">
                <a:solidFill>
                  <a:schemeClr val="bg1"/>
                </a:solidFill>
                <a:latin typeface="Calibri" pitchFamily="34" charset="0"/>
                <a:cs typeface="Calibri" pitchFamily="34" charset="0"/>
              </a:rPr>
              <a:t>alive with Christ</a:t>
            </a:r>
            <a:endParaRPr lang="en-US" sz="2400" b="1" dirty="0">
              <a:solidFill>
                <a:schemeClr val="bg1"/>
              </a:solidFill>
              <a:latin typeface="Calibri" pitchFamily="34" charset="0"/>
              <a:cs typeface="Calibri" pitchFamily="34" charset="0"/>
            </a:endParaRPr>
          </a:p>
        </p:txBody>
      </p:sp>
      <p:sp>
        <p:nvSpPr>
          <p:cNvPr id="13" name="TextBox 12"/>
          <p:cNvSpPr txBox="1"/>
          <p:nvPr/>
        </p:nvSpPr>
        <p:spPr>
          <a:xfrm rot="5400000">
            <a:off x="5476048" y="3252928"/>
            <a:ext cx="6408712" cy="712183"/>
          </a:xfrm>
          <a:prstGeom prst="rect">
            <a:avLst/>
          </a:prstGeom>
          <a:noFill/>
        </p:spPr>
        <p:txBody>
          <a:bodyPr wrap="square" rtlCol="0">
            <a:spAutoFit/>
          </a:bodyPr>
          <a:lstStyle/>
          <a:p>
            <a:pPr algn="ctr">
              <a:lnSpc>
                <a:spcPts val="2400"/>
              </a:lnSpc>
            </a:pPr>
            <a:r>
              <a:rPr lang="en-US" sz="2400" b="1" dirty="0" smtClean="0">
                <a:solidFill>
                  <a:schemeClr val="bg1"/>
                </a:solidFill>
                <a:latin typeface="Calibri" pitchFamily="34" charset="0"/>
                <a:cs typeface="Calibri" pitchFamily="34" charset="0"/>
              </a:rPr>
              <a:t>Dead to sin, freed from sin as Master</a:t>
            </a:r>
          </a:p>
          <a:p>
            <a:pPr algn="ctr">
              <a:lnSpc>
                <a:spcPts val="2400"/>
              </a:lnSpc>
            </a:pPr>
            <a:r>
              <a:rPr lang="en-US" sz="2400" b="1" dirty="0" smtClean="0">
                <a:solidFill>
                  <a:schemeClr val="bg1"/>
                </a:solidFill>
                <a:latin typeface="Calibri" pitchFamily="34" charset="0"/>
                <a:cs typeface="Calibri" pitchFamily="34" charset="0"/>
              </a:rPr>
              <a:t>Under Christ’s authority and grace in the Spirit</a:t>
            </a:r>
            <a:endParaRPr lang="en-US" sz="2400" b="1" dirty="0">
              <a:solidFill>
                <a:schemeClr val="bg1"/>
              </a:solidFill>
              <a:latin typeface="Calibri" pitchFamily="34" charset="0"/>
              <a:cs typeface="Calibri" pitchFamily="34" charset="0"/>
            </a:endParaRPr>
          </a:p>
        </p:txBody>
      </p:sp>
      <p:sp>
        <p:nvSpPr>
          <p:cNvPr id="14" name="TextBox 13"/>
          <p:cNvSpPr txBox="1"/>
          <p:nvPr/>
        </p:nvSpPr>
        <p:spPr>
          <a:xfrm rot="1740000">
            <a:off x="-564522" y="2058077"/>
            <a:ext cx="4464496" cy="461665"/>
          </a:xfrm>
          <a:prstGeom prst="rect">
            <a:avLst/>
          </a:prstGeom>
          <a:noFill/>
        </p:spPr>
        <p:txBody>
          <a:bodyPr wrap="square" rtlCol="0">
            <a:spAutoFit/>
          </a:bodyPr>
          <a:lstStyle/>
          <a:p>
            <a:pPr algn="ctr"/>
            <a:r>
              <a:rPr lang="en-US" sz="2400" b="1" spc="-60" dirty="0" smtClean="0">
                <a:solidFill>
                  <a:schemeClr val="bg1"/>
                </a:solidFill>
                <a:latin typeface="Calibri" pitchFamily="34" charset="0"/>
                <a:cs typeface="Calibri" pitchFamily="34" charset="0"/>
              </a:rPr>
              <a:t>Faith in Christ crucified</a:t>
            </a:r>
            <a:endParaRPr lang="en-US" sz="2400" b="1" spc="-60" dirty="0">
              <a:solidFill>
                <a:schemeClr val="bg1"/>
              </a:solidFill>
              <a:latin typeface="Calibri" pitchFamily="34" charset="0"/>
              <a:cs typeface="Calibri" pitchFamily="34" charset="0"/>
            </a:endParaRPr>
          </a:p>
        </p:txBody>
      </p:sp>
      <p:sp>
        <p:nvSpPr>
          <p:cNvPr id="16" name="TextBox 15"/>
          <p:cNvSpPr txBox="1"/>
          <p:nvPr/>
        </p:nvSpPr>
        <p:spPr>
          <a:xfrm>
            <a:off x="1647055" y="5733256"/>
            <a:ext cx="6021289" cy="1015663"/>
          </a:xfrm>
          <a:prstGeom prst="rect">
            <a:avLst/>
          </a:prstGeom>
          <a:noFill/>
        </p:spPr>
        <p:txBody>
          <a:bodyPr wrap="square" rtlCol="0">
            <a:spAutoFit/>
          </a:bodyPr>
          <a:lstStyle/>
          <a:p>
            <a:pPr algn="ctr">
              <a:lnSpc>
                <a:spcPts val="2400"/>
              </a:lnSpc>
            </a:pPr>
            <a:r>
              <a:rPr lang="en-US" sz="2400" b="1" dirty="0" smtClean="0">
                <a:solidFill>
                  <a:srgbClr val="0000FF"/>
                </a:solidFill>
                <a:latin typeface="Calibri" pitchFamily="34" charset="0"/>
                <a:cs typeface="Calibri" pitchFamily="34" charset="0"/>
              </a:rPr>
              <a:t>Walking with Christ in the Spirit</a:t>
            </a:r>
          </a:p>
          <a:p>
            <a:pPr algn="ctr">
              <a:lnSpc>
                <a:spcPts val="2400"/>
              </a:lnSpc>
            </a:pPr>
            <a:r>
              <a:rPr lang="en-US" sz="2400" b="1" dirty="0" smtClean="0">
                <a:solidFill>
                  <a:srgbClr val="0000FF"/>
                </a:solidFill>
                <a:latin typeface="Calibri" pitchFamily="34" charset="0"/>
                <a:cs typeface="Calibri" pitchFamily="34" charset="0"/>
              </a:rPr>
              <a:t> in </a:t>
            </a:r>
            <a:r>
              <a:rPr lang="en-US" sz="2400" b="1" i="1" dirty="0" smtClean="0">
                <a:solidFill>
                  <a:srgbClr val="0000FF"/>
                </a:solidFill>
                <a:latin typeface="Calibri" pitchFamily="34" charset="0"/>
                <a:cs typeface="Calibri" pitchFamily="34" charset="0"/>
              </a:rPr>
              <a:t>agape</a:t>
            </a:r>
            <a:r>
              <a:rPr lang="en-US" sz="2400" b="1" dirty="0" smtClean="0">
                <a:solidFill>
                  <a:srgbClr val="0000FF"/>
                </a:solidFill>
                <a:latin typeface="Calibri" pitchFamily="34" charset="0"/>
                <a:cs typeface="Calibri" pitchFamily="34" charset="0"/>
              </a:rPr>
              <a:t> love, fellowship and submission,</a:t>
            </a:r>
          </a:p>
          <a:p>
            <a:pPr algn="ctr">
              <a:lnSpc>
                <a:spcPts val="2400"/>
              </a:lnSpc>
            </a:pPr>
            <a:r>
              <a:rPr lang="en-US" sz="2400" b="1" dirty="0" smtClean="0">
                <a:solidFill>
                  <a:srgbClr val="0000FF"/>
                </a:solidFill>
                <a:latin typeface="Calibri" pitchFamily="34" charset="0"/>
                <a:cs typeface="Calibri" pitchFamily="34" charset="0"/>
              </a:rPr>
              <a:t>enjoying the LORD as our supreme treasure</a:t>
            </a:r>
            <a:endParaRPr lang="en-US" sz="2400" b="1" dirty="0">
              <a:solidFill>
                <a:srgbClr val="0000FF"/>
              </a:solidFill>
              <a:latin typeface="Calibri" pitchFamily="34" charset="0"/>
              <a:cs typeface="Calibri" pitchFamily="34" charset="0"/>
            </a:endParaRPr>
          </a:p>
        </p:txBody>
      </p:sp>
      <p:sp>
        <p:nvSpPr>
          <p:cNvPr id="18" name="TextBox 17"/>
          <p:cNvSpPr txBox="1"/>
          <p:nvPr/>
        </p:nvSpPr>
        <p:spPr>
          <a:xfrm rot="16200000">
            <a:off x="-2159867" y="3972370"/>
            <a:ext cx="4852394" cy="461665"/>
          </a:xfrm>
          <a:prstGeom prst="rect">
            <a:avLst/>
          </a:prstGeom>
          <a:noFill/>
        </p:spPr>
        <p:txBody>
          <a:bodyPr wrap="square" rtlCol="0">
            <a:spAutoFit/>
          </a:bodyPr>
          <a:lstStyle/>
          <a:p>
            <a:pPr algn="ctr"/>
            <a:r>
              <a:rPr lang="en-US" sz="2400" b="1" spc="-30" dirty="0" smtClean="0">
                <a:solidFill>
                  <a:schemeClr val="bg1">
                    <a:lumMod val="50000"/>
                  </a:schemeClr>
                </a:solidFill>
                <a:latin typeface="Calibri" pitchFamily="34" charset="0"/>
                <a:cs typeface="Calibri" pitchFamily="34" charset="0"/>
              </a:rPr>
              <a:t>without Christ, sin reigns as Master</a:t>
            </a:r>
            <a:endParaRPr lang="en-US" sz="2400" b="1" spc="-30" dirty="0">
              <a:solidFill>
                <a:schemeClr val="bg1">
                  <a:lumMod val="50000"/>
                </a:schemeClr>
              </a:solidFill>
              <a:latin typeface="Calibri" pitchFamily="34" charset="0"/>
              <a:cs typeface="Calibri" pitchFamily="34" charset="0"/>
            </a:endParaRPr>
          </a:p>
        </p:txBody>
      </p:sp>
      <p:sp>
        <p:nvSpPr>
          <p:cNvPr id="20" name="Text Box 3"/>
          <p:cNvSpPr txBox="1">
            <a:spLocks noChangeArrowheads="1"/>
          </p:cNvSpPr>
          <p:nvPr/>
        </p:nvSpPr>
        <p:spPr bwMode="auto">
          <a:xfrm>
            <a:off x="7236296" y="4952201"/>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i="1"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sp>
        <p:nvSpPr>
          <p:cNvPr id="17" name="TextBox 16"/>
          <p:cNvSpPr txBox="1"/>
          <p:nvPr/>
        </p:nvSpPr>
        <p:spPr>
          <a:xfrm>
            <a:off x="3851920" y="5178678"/>
            <a:ext cx="1872208" cy="338554"/>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Resurrection pic by Yoon Namsun.jpg"/>
          <p:cNvPicPr>
            <a:picLocks noChangeAspect="1"/>
          </p:cNvPicPr>
          <p:nvPr/>
        </p:nvPicPr>
        <p:blipFill>
          <a:blip r:embed="rId2" cstate="print">
            <a:lum bright="10000"/>
          </a:blip>
          <a:srcRect t="3801"/>
          <a:stretch>
            <a:fillRect/>
          </a:stretch>
        </p:blipFill>
        <p:spPr>
          <a:xfrm>
            <a:off x="0" y="0"/>
            <a:ext cx="9144000" cy="6858000"/>
          </a:xfrm>
          <a:prstGeom prst="rect">
            <a:avLst/>
          </a:prstGeom>
        </p:spPr>
      </p:pic>
      <p:sp>
        <p:nvSpPr>
          <p:cNvPr id="20484" name="TextBox 3"/>
          <p:cNvSpPr txBox="1">
            <a:spLocks noChangeArrowheads="1"/>
          </p:cNvSpPr>
          <p:nvPr/>
        </p:nvSpPr>
        <p:spPr bwMode="auto">
          <a:xfrm>
            <a:off x="179512" y="5714866"/>
            <a:ext cx="8892480" cy="810478"/>
          </a:xfrm>
          <a:prstGeom prst="rect">
            <a:avLst/>
          </a:prstGeom>
          <a:noFill/>
          <a:ln w="9525">
            <a:noFill/>
            <a:miter lim="800000"/>
            <a:headEnd/>
            <a:tailEnd/>
          </a:ln>
        </p:spPr>
        <p:txBody>
          <a:bodyPr wrap="square">
            <a:spAutoFit/>
          </a:bodyPr>
          <a:lstStyle/>
          <a:p>
            <a:pPr algn="ctr">
              <a:lnSpc>
                <a:spcPts val="2800"/>
              </a:lnSpc>
            </a:pPr>
            <a:r>
              <a:rPr lang="en-US" sz="2400" b="1" dirty="0" smtClean="0">
                <a:solidFill>
                  <a:schemeClr val="bg1"/>
                </a:solidFill>
                <a:latin typeface="Calibri" pitchFamily="34" charset="0"/>
              </a:rPr>
              <a:t>Has anyone else died for you to set you free </a:t>
            </a:r>
          </a:p>
          <a:p>
            <a:pPr algn="ctr">
              <a:lnSpc>
                <a:spcPts val="2800"/>
              </a:lnSpc>
            </a:pPr>
            <a:r>
              <a:rPr lang="en-US" sz="2400" b="1" dirty="0" smtClean="0">
                <a:solidFill>
                  <a:schemeClr val="bg1"/>
                </a:solidFill>
                <a:latin typeface="Calibri" pitchFamily="34" charset="0"/>
              </a:rPr>
              <a:t>from enslavement to SIN, the cruel master of all sinners?</a:t>
            </a:r>
          </a:p>
        </p:txBody>
      </p:sp>
      <p:pic>
        <p:nvPicPr>
          <p:cNvPr id="12" name="Picture 11" descr="dove and sword large cropped.png"/>
          <p:cNvPicPr>
            <a:picLocks noChangeAspect="1"/>
          </p:cNvPicPr>
          <p:nvPr/>
        </p:nvPicPr>
        <p:blipFill>
          <a:blip r:embed="rId3" cstate="print"/>
          <a:stretch>
            <a:fillRect/>
          </a:stretch>
        </p:blipFill>
        <p:spPr>
          <a:xfrm>
            <a:off x="5076056" y="2888352"/>
            <a:ext cx="1148762" cy="1188720"/>
          </a:xfrm>
          <a:prstGeom prst="rect">
            <a:avLst/>
          </a:prstGeom>
        </p:spPr>
      </p:pic>
      <p:sp>
        <p:nvSpPr>
          <p:cNvPr id="13" name="Text Box 3"/>
          <p:cNvSpPr txBox="1">
            <a:spLocks noChangeArrowheads="1"/>
          </p:cNvSpPr>
          <p:nvPr/>
        </p:nvSpPr>
        <p:spPr bwMode="auto">
          <a:xfrm>
            <a:off x="7236296" y="4952201"/>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i="1"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sp>
        <p:nvSpPr>
          <p:cNvPr id="7" name="TextBox 6"/>
          <p:cNvSpPr txBox="1"/>
          <p:nvPr/>
        </p:nvSpPr>
        <p:spPr>
          <a:xfrm>
            <a:off x="3851920" y="5178678"/>
            <a:ext cx="1872208" cy="338554"/>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Resurrection pic by Yoon Namsun.jpg"/>
          <p:cNvPicPr>
            <a:picLocks noChangeAspect="1"/>
          </p:cNvPicPr>
          <p:nvPr/>
        </p:nvPicPr>
        <p:blipFill>
          <a:blip r:embed="rId2" cstate="print">
            <a:lum bright="10000"/>
          </a:blip>
          <a:srcRect t="3801"/>
          <a:stretch>
            <a:fillRect/>
          </a:stretch>
        </p:blipFill>
        <p:spPr>
          <a:xfrm>
            <a:off x="0" y="0"/>
            <a:ext cx="9144000" cy="6858000"/>
          </a:xfrm>
          <a:prstGeom prst="rect">
            <a:avLst/>
          </a:prstGeom>
        </p:spPr>
      </p:pic>
      <p:pic>
        <p:nvPicPr>
          <p:cNvPr id="10" name="Picture 9" descr="angry-face-01s.gif"/>
          <p:cNvPicPr>
            <a:picLocks noChangeAspect="1"/>
          </p:cNvPicPr>
          <p:nvPr/>
        </p:nvPicPr>
        <p:blipFill>
          <a:blip r:embed="rId3" cstate="print"/>
          <a:stretch>
            <a:fillRect/>
          </a:stretch>
        </p:blipFill>
        <p:spPr>
          <a:xfrm>
            <a:off x="179512" y="5877272"/>
            <a:ext cx="864096" cy="864096"/>
          </a:xfrm>
          <a:prstGeom prst="ellipse">
            <a:avLst/>
          </a:prstGeom>
        </p:spPr>
      </p:pic>
      <p:sp>
        <p:nvSpPr>
          <p:cNvPr id="12" name="TextBox 11"/>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4"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13" name="Title 1"/>
          <p:cNvSpPr txBox="1">
            <a:spLocks/>
          </p:cNvSpPr>
          <p:nvPr/>
        </p:nvSpPr>
        <p:spPr bwMode="auto">
          <a:xfrm>
            <a:off x="1331640" y="5805264"/>
            <a:ext cx="7632848" cy="91440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noAutofit/>
          </a:bodyPr>
          <a:lstStyle/>
          <a:p>
            <a:pPr algn="ctr"/>
            <a:r>
              <a:rPr kumimoji="0" lang="en-US" sz="2800" b="1" i="0" u="none" strike="noStrike" kern="0" cap="none" spc="-100" normalizeH="0" noProof="0" dirty="0" smtClean="0">
                <a:ln>
                  <a:noFill/>
                </a:ln>
                <a:solidFill>
                  <a:srgbClr val="FF0000"/>
                </a:solidFill>
                <a:effectLst/>
                <a:uLnTx/>
                <a:uFillTx/>
                <a:latin typeface="Calibri" pitchFamily="34" charset="0"/>
                <a:ea typeface="+mj-ea"/>
                <a:cs typeface="Calibri" pitchFamily="34" charset="0"/>
              </a:rPr>
              <a:t>34-35. </a:t>
            </a:r>
            <a:r>
              <a:rPr lang="en-US" sz="2800" b="1" dirty="0" smtClean="0">
                <a:solidFill>
                  <a:srgbClr val="FF0000"/>
                </a:solidFill>
                <a:latin typeface="Calibri" pitchFamily="34" charset="0"/>
                <a:cs typeface="Calibri" pitchFamily="34" charset="0"/>
              </a:rPr>
              <a:t>old self in Adam crucified and buried with Christ in death with Christ.  Praise you, Lord!</a:t>
            </a:r>
          </a:p>
        </p:txBody>
      </p:sp>
      <p:sp>
        <p:nvSpPr>
          <p:cNvPr id="15" name="TextBox 14"/>
          <p:cNvSpPr txBox="1"/>
          <p:nvPr/>
        </p:nvSpPr>
        <p:spPr>
          <a:xfrm>
            <a:off x="251520" y="44624"/>
            <a:ext cx="8352928" cy="1528624"/>
          </a:xfrm>
          <a:prstGeom prst="rect">
            <a:avLst/>
          </a:prstGeom>
          <a:noFill/>
        </p:spPr>
        <p:txBody>
          <a:bodyPr wrap="square" rtlCol="0">
            <a:spAutoFit/>
          </a:bodyPr>
          <a:lstStyle/>
          <a:p>
            <a:pPr>
              <a:lnSpc>
                <a:spcPts val="2800"/>
              </a:lnSpc>
            </a:pPr>
            <a:r>
              <a:rPr lang="en-CA" sz="2400" b="1" dirty="0" smtClean="0">
                <a:solidFill>
                  <a:schemeClr val="bg1"/>
                </a:solidFill>
                <a:latin typeface="Calibri" pitchFamily="34" charset="0"/>
              </a:rPr>
              <a:t>We were </a:t>
            </a:r>
            <a:r>
              <a:rPr lang="en-CA" sz="2400" b="1" u="sng" dirty="0" smtClean="0">
                <a:solidFill>
                  <a:schemeClr val="bg1"/>
                </a:solidFill>
                <a:latin typeface="Calibri" pitchFamily="34" charset="0"/>
              </a:rPr>
              <a:t>buried</a:t>
            </a:r>
            <a:r>
              <a:rPr lang="en-CA" sz="2400" b="1" dirty="0" smtClean="0">
                <a:solidFill>
                  <a:schemeClr val="bg1"/>
                </a:solidFill>
                <a:latin typeface="Calibri" pitchFamily="34" charset="0"/>
              </a:rPr>
              <a:t> therefore with him . . . into death . . . </a:t>
            </a:r>
            <a:r>
              <a:rPr lang="en-CA" sz="2400" b="1" dirty="0" smtClean="0">
                <a:solidFill>
                  <a:schemeClr val="bg1"/>
                </a:solidFill>
                <a:latin typeface="Calibri" pitchFamily="34" charset="0"/>
                <a:cs typeface="Calibri" pitchFamily="34" charset="0"/>
              </a:rPr>
              <a:t> our old self was </a:t>
            </a:r>
            <a:r>
              <a:rPr lang="en-US" sz="2400" b="1" u="sng" dirty="0" smtClean="0">
                <a:solidFill>
                  <a:schemeClr val="bg1"/>
                </a:solidFill>
                <a:latin typeface="Calibri" pitchFamily="34" charset="0"/>
                <a:cs typeface="Calibri" pitchFamily="34" charset="0"/>
              </a:rPr>
              <a:t>crucified</a:t>
            </a:r>
            <a:r>
              <a:rPr lang="en-US" sz="2400" b="1" dirty="0" smtClean="0">
                <a:solidFill>
                  <a:schemeClr val="bg1"/>
                </a:solidFill>
                <a:latin typeface="Calibri" pitchFamily="34" charset="0"/>
                <a:cs typeface="Calibri" pitchFamily="34" charset="0"/>
              </a:rPr>
              <a:t> with him . . . For one who </a:t>
            </a:r>
          </a:p>
          <a:p>
            <a:pPr>
              <a:lnSpc>
                <a:spcPts val="2800"/>
              </a:lnSpc>
            </a:pPr>
            <a:r>
              <a:rPr lang="en-US" sz="2400" b="1" dirty="0" smtClean="0">
                <a:solidFill>
                  <a:schemeClr val="bg1"/>
                </a:solidFill>
                <a:latin typeface="Calibri" pitchFamily="34" charset="0"/>
                <a:cs typeface="Calibri" pitchFamily="34" charset="0"/>
              </a:rPr>
              <a:t>has </a:t>
            </a:r>
            <a:r>
              <a:rPr lang="en-US" sz="2400" b="1" u="sng" dirty="0" smtClean="0">
                <a:solidFill>
                  <a:schemeClr val="bg1"/>
                </a:solidFill>
                <a:latin typeface="Calibri" pitchFamily="34" charset="0"/>
                <a:cs typeface="Calibri" pitchFamily="34" charset="0"/>
              </a:rPr>
              <a:t>died</a:t>
            </a:r>
            <a:r>
              <a:rPr lang="en-US" sz="2400" b="1" dirty="0" smtClean="0">
                <a:solidFill>
                  <a:schemeClr val="bg1"/>
                </a:solidFill>
                <a:latin typeface="Calibri" pitchFamily="34" charset="0"/>
                <a:cs typeface="Calibri" pitchFamily="34" charset="0"/>
              </a:rPr>
              <a:t> has been set free from sin.  Now if </a:t>
            </a:r>
          </a:p>
          <a:p>
            <a:pPr>
              <a:lnSpc>
                <a:spcPts val="2800"/>
              </a:lnSpc>
            </a:pPr>
            <a:r>
              <a:rPr lang="en-CA" sz="2400" b="1" dirty="0" smtClean="0">
                <a:solidFill>
                  <a:schemeClr val="bg1"/>
                </a:solidFill>
                <a:latin typeface="Calibri" pitchFamily="34" charset="0"/>
              </a:rPr>
              <a:t>we have </a:t>
            </a:r>
            <a:r>
              <a:rPr lang="en-CA" sz="2400" b="1" u="sng" dirty="0" smtClean="0">
                <a:solidFill>
                  <a:schemeClr val="bg1"/>
                </a:solidFill>
                <a:latin typeface="Calibri" pitchFamily="34" charset="0"/>
              </a:rPr>
              <a:t>died</a:t>
            </a:r>
            <a:r>
              <a:rPr lang="en-CA" sz="2400" b="1" dirty="0" smtClean="0">
                <a:solidFill>
                  <a:schemeClr val="bg1"/>
                </a:solidFill>
                <a:latin typeface="Calibri" pitchFamily="34" charset="0"/>
              </a:rPr>
              <a:t> with Christ . . .” Rom 6:4,6,8</a:t>
            </a:r>
            <a:endParaRPr lang="en-CA" sz="1200" dirty="0" smtClean="0">
              <a:solidFill>
                <a:schemeClr val="bg1"/>
              </a:solidFill>
              <a:latin typeface="Calibri" pitchFamily="34" charset="0"/>
            </a:endParaRPr>
          </a:p>
        </p:txBody>
      </p:sp>
      <p:sp>
        <p:nvSpPr>
          <p:cNvPr id="16" name="TextBox 15"/>
          <p:cNvSpPr txBox="1"/>
          <p:nvPr/>
        </p:nvSpPr>
        <p:spPr>
          <a:xfrm>
            <a:off x="2957736" y="1556792"/>
            <a:ext cx="3198440" cy="923330"/>
          </a:xfrm>
          <a:prstGeom prst="rect">
            <a:avLst/>
          </a:prstGeom>
          <a:noFill/>
        </p:spPr>
        <p:txBody>
          <a:bodyPr wrap="none" rtlCol="0">
            <a:spAutoFit/>
          </a:bodyPr>
          <a:lstStyle/>
          <a:p>
            <a:r>
              <a:rPr lang="en-US" dirty="0" smtClean="0">
                <a:solidFill>
                  <a:schemeClr val="bg1"/>
                </a:solidFill>
              </a:rPr>
              <a:t>Also Gal 2:20; Eph 4:21-22; </a:t>
            </a:r>
          </a:p>
          <a:p>
            <a:r>
              <a:rPr lang="en-US" dirty="0" smtClean="0">
                <a:solidFill>
                  <a:schemeClr val="bg1"/>
                </a:solidFill>
              </a:rPr>
              <a:t>Col 2:12; 3:3,9</a:t>
            </a:r>
          </a:p>
          <a:p>
            <a:r>
              <a:rPr lang="en-US" dirty="0" smtClean="0">
                <a:solidFill>
                  <a:schemeClr val="bg1"/>
                </a:solidFill>
              </a:rPr>
              <a:t>In Adam Rom 5:12,19</a:t>
            </a:r>
            <a:endParaRPr lang="en-US" dirty="0">
              <a:solidFill>
                <a:schemeClr val="bg1"/>
              </a:solidFill>
            </a:endParaRPr>
          </a:p>
        </p:txBody>
      </p:sp>
      <p:pic>
        <p:nvPicPr>
          <p:cNvPr id="20" name="Picture 19" descr="dove and sword large cropped.png"/>
          <p:cNvPicPr>
            <a:picLocks noChangeAspect="1"/>
          </p:cNvPicPr>
          <p:nvPr/>
        </p:nvPicPr>
        <p:blipFill>
          <a:blip r:embed="rId4" cstate="print"/>
          <a:stretch>
            <a:fillRect/>
          </a:stretch>
        </p:blipFill>
        <p:spPr>
          <a:xfrm>
            <a:off x="5076056" y="2888352"/>
            <a:ext cx="1148762" cy="1188720"/>
          </a:xfrm>
          <a:prstGeom prst="rect">
            <a:avLst/>
          </a:prstGeom>
        </p:spPr>
      </p:pic>
      <p:sp>
        <p:nvSpPr>
          <p:cNvPr id="21" name="Text Box 3"/>
          <p:cNvSpPr txBox="1">
            <a:spLocks noChangeArrowheads="1"/>
          </p:cNvSpPr>
          <p:nvPr/>
        </p:nvSpPr>
        <p:spPr bwMode="auto">
          <a:xfrm>
            <a:off x="7236296" y="4952201"/>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i="1"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sp>
        <p:nvSpPr>
          <p:cNvPr id="17" name="TextBox 16"/>
          <p:cNvSpPr txBox="1"/>
          <p:nvPr/>
        </p:nvSpPr>
        <p:spPr>
          <a:xfrm>
            <a:off x="3851920" y="5178678"/>
            <a:ext cx="1872208" cy="338554"/>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p:txBody>
      </p:sp>
      <p:sp>
        <p:nvSpPr>
          <p:cNvPr id="19" name="TextBox 18"/>
          <p:cNvSpPr txBox="1"/>
          <p:nvPr/>
        </p:nvSpPr>
        <p:spPr>
          <a:xfrm>
            <a:off x="1979712" y="4633909"/>
            <a:ext cx="4968552" cy="667299"/>
          </a:xfrm>
          <a:prstGeom prst="rect">
            <a:avLst/>
          </a:prstGeom>
          <a:noFill/>
        </p:spPr>
        <p:txBody>
          <a:bodyPr wrap="square" rtlCol="0">
            <a:spAutoFit/>
          </a:bodyPr>
          <a:lstStyle/>
          <a:p>
            <a:pPr>
              <a:lnSpc>
                <a:spcPts val="2200"/>
              </a:lnSpc>
            </a:pPr>
            <a:r>
              <a:rPr lang="en-US" sz="2400" b="1" dirty="0" smtClean="0">
                <a:latin typeface="Calibri" pitchFamily="34" charset="0"/>
                <a:cs typeface="Calibri" pitchFamily="34" charset="0"/>
              </a:rPr>
              <a:t>old self in Adam crucified +</a:t>
            </a:r>
          </a:p>
          <a:p>
            <a:pPr>
              <a:lnSpc>
                <a:spcPts val="2200"/>
              </a:lnSpc>
            </a:pPr>
            <a:r>
              <a:rPr lang="en-US" sz="2400" b="1" dirty="0" smtClean="0">
                <a:latin typeface="Calibri" pitchFamily="34" charset="0"/>
                <a:cs typeface="Calibri" pitchFamily="34" charset="0"/>
              </a:rPr>
              <a:t>buried with Christ</a:t>
            </a:r>
            <a:endParaRPr lang="en-US" sz="2400" b="1"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Resurrection pic by Yoon Namsun.jpg"/>
          <p:cNvPicPr>
            <a:picLocks noChangeAspect="1"/>
          </p:cNvPicPr>
          <p:nvPr/>
        </p:nvPicPr>
        <p:blipFill>
          <a:blip r:embed="rId3" cstate="print">
            <a:lum bright="10000"/>
          </a:blip>
          <a:srcRect t="3801"/>
          <a:stretch>
            <a:fillRect/>
          </a:stretch>
        </p:blipFill>
        <p:spPr>
          <a:xfrm>
            <a:off x="0" y="0"/>
            <a:ext cx="9144000" cy="6858000"/>
          </a:xfrm>
          <a:prstGeom prst="rect">
            <a:avLst/>
          </a:prstGeom>
        </p:spPr>
      </p:pic>
      <p:pic>
        <p:nvPicPr>
          <p:cNvPr id="10" name="Picture 9" descr="angry-face-01s.gif"/>
          <p:cNvPicPr>
            <a:picLocks noChangeAspect="1"/>
          </p:cNvPicPr>
          <p:nvPr/>
        </p:nvPicPr>
        <p:blipFill>
          <a:blip r:embed="rId4" cstate="print"/>
          <a:stretch>
            <a:fillRect/>
          </a:stretch>
        </p:blipFill>
        <p:spPr>
          <a:xfrm>
            <a:off x="179512" y="5877272"/>
            <a:ext cx="864096" cy="864096"/>
          </a:xfrm>
          <a:prstGeom prst="ellipse">
            <a:avLst/>
          </a:prstGeom>
        </p:spPr>
      </p:pic>
      <p:sp>
        <p:nvSpPr>
          <p:cNvPr id="12" name="TextBox 11"/>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4"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16" name="TextBox 15"/>
          <p:cNvSpPr txBox="1"/>
          <p:nvPr/>
        </p:nvSpPr>
        <p:spPr>
          <a:xfrm>
            <a:off x="107504" y="-27384"/>
            <a:ext cx="8964488" cy="2123658"/>
          </a:xfrm>
          <a:prstGeom prst="rect">
            <a:avLst/>
          </a:prstGeom>
          <a:noFill/>
        </p:spPr>
        <p:txBody>
          <a:bodyPr wrap="square" rtlCol="0">
            <a:spAutoFit/>
          </a:bodyPr>
          <a:lstStyle/>
          <a:p>
            <a:r>
              <a:rPr lang="en-US" sz="2400" b="1" dirty="0" smtClean="0">
                <a:solidFill>
                  <a:schemeClr val="bg1"/>
                </a:solidFill>
                <a:latin typeface="Calibri" pitchFamily="34" charset="0"/>
                <a:cs typeface="Calibri" pitchFamily="34" charset="0"/>
              </a:rPr>
              <a:t>“</a:t>
            </a:r>
            <a:r>
              <a:rPr lang="en-CA" sz="2400" b="1" dirty="0" smtClean="0">
                <a:solidFill>
                  <a:schemeClr val="bg1"/>
                </a:solidFill>
                <a:latin typeface="Calibri" pitchFamily="34" charset="0"/>
                <a:cs typeface="Calibri" pitchFamily="34" charset="0"/>
              </a:rPr>
              <a:t>just as Christ was </a:t>
            </a:r>
            <a:r>
              <a:rPr lang="en-CA" sz="2400" b="1" u="sng" dirty="0" smtClean="0">
                <a:solidFill>
                  <a:schemeClr val="bg1"/>
                </a:solidFill>
                <a:latin typeface="Calibri" pitchFamily="34" charset="0"/>
                <a:cs typeface="Calibri" pitchFamily="34" charset="0"/>
              </a:rPr>
              <a:t>raised</a:t>
            </a:r>
            <a:r>
              <a:rPr lang="en-CA" sz="2400" b="1" dirty="0" smtClean="0">
                <a:solidFill>
                  <a:schemeClr val="bg1"/>
                </a:solidFill>
                <a:latin typeface="Calibri" pitchFamily="34" charset="0"/>
                <a:cs typeface="Calibri" pitchFamily="34" charset="0"/>
              </a:rPr>
              <a:t> . . . we too might walk in </a:t>
            </a:r>
            <a:r>
              <a:rPr lang="en-CA" sz="2400" b="1" u="sng" dirty="0" smtClean="0">
                <a:solidFill>
                  <a:schemeClr val="bg1"/>
                </a:solidFill>
                <a:latin typeface="Calibri" pitchFamily="34" charset="0"/>
                <a:cs typeface="Calibri" pitchFamily="34" charset="0"/>
              </a:rPr>
              <a:t>newness of life</a:t>
            </a:r>
            <a:r>
              <a:rPr lang="en-CA" sz="2400" b="1" dirty="0" smtClean="0">
                <a:solidFill>
                  <a:schemeClr val="bg1"/>
                </a:solidFill>
                <a:latin typeface="Calibri" pitchFamily="34" charset="0"/>
                <a:cs typeface="Calibri" pitchFamily="34" charset="0"/>
              </a:rPr>
              <a:t> . . . </a:t>
            </a:r>
            <a:r>
              <a:rPr lang="en-US" sz="2400" b="1" dirty="0" smtClean="0">
                <a:solidFill>
                  <a:schemeClr val="bg1"/>
                </a:solidFill>
                <a:latin typeface="Calibri" pitchFamily="34" charset="0"/>
                <a:cs typeface="Calibri" pitchFamily="34" charset="0"/>
              </a:rPr>
              <a:t> </a:t>
            </a:r>
          </a:p>
          <a:p>
            <a:r>
              <a:rPr lang="en-US" sz="2400" b="1" dirty="0" smtClean="0">
                <a:solidFill>
                  <a:schemeClr val="bg1"/>
                </a:solidFill>
                <a:latin typeface="Calibri" pitchFamily="34" charset="0"/>
                <a:cs typeface="Calibri" pitchFamily="34" charset="0"/>
              </a:rPr>
              <a:t>we shall certainly be </a:t>
            </a:r>
            <a:r>
              <a:rPr lang="en-US" sz="2400" b="1" u="sng" dirty="0" smtClean="0">
                <a:solidFill>
                  <a:schemeClr val="bg1"/>
                </a:solidFill>
                <a:latin typeface="Calibri" pitchFamily="34" charset="0"/>
                <a:cs typeface="Calibri" pitchFamily="34" charset="0"/>
              </a:rPr>
              <a:t>united with him in a resurrection like his</a:t>
            </a:r>
            <a:r>
              <a:rPr lang="en-US" sz="2400" b="1" dirty="0" smtClean="0">
                <a:solidFill>
                  <a:schemeClr val="bg1"/>
                </a:solidFill>
                <a:latin typeface="Calibri" pitchFamily="34" charset="0"/>
                <a:cs typeface="Calibri" pitchFamily="34" charset="0"/>
              </a:rPr>
              <a:t>. . . .</a:t>
            </a:r>
          </a:p>
          <a:p>
            <a:r>
              <a:rPr lang="en-US" sz="2400" b="1" dirty="0" smtClean="0">
                <a:solidFill>
                  <a:schemeClr val="bg1"/>
                </a:solidFill>
                <a:latin typeface="Calibri" pitchFamily="34" charset="0"/>
                <a:cs typeface="Calibri" pitchFamily="34" charset="0"/>
              </a:rPr>
              <a:t>we will also </a:t>
            </a:r>
            <a:r>
              <a:rPr lang="en-US" sz="2400" b="1" u="sng" dirty="0" smtClean="0">
                <a:solidFill>
                  <a:schemeClr val="bg1"/>
                </a:solidFill>
                <a:latin typeface="Calibri" pitchFamily="34" charset="0"/>
                <a:cs typeface="Calibri" pitchFamily="34" charset="0"/>
              </a:rPr>
              <a:t>live with him</a:t>
            </a:r>
            <a:r>
              <a:rPr lang="en-US" sz="2400" b="1" dirty="0" smtClean="0">
                <a:solidFill>
                  <a:schemeClr val="bg1"/>
                </a:solidFill>
                <a:latin typeface="Calibri" pitchFamily="34" charset="0"/>
                <a:cs typeface="Calibri" pitchFamily="34" charset="0"/>
              </a:rPr>
              <a:t>. . . . he </a:t>
            </a:r>
            <a:r>
              <a:rPr lang="en-US" sz="2400" b="1" u="sng" dirty="0" smtClean="0">
                <a:solidFill>
                  <a:schemeClr val="bg1"/>
                </a:solidFill>
                <a:latin typeface="Calibri" pitchFamily="34" charset="0"/>
                <a:cs typeface="Calibri" pitchFamily="34" charset="0"/>
              </a:rPr>
              <a:t>lives to God</a:t>
            </a:r>
            <a:r>
              <a:rPr lang="en-US" sz="2400" b="1" dirty="0" smtClean="0">
                <a:solidFill>
                  <a:schemeClr val="bg1"/>
                </a:solidFill>
                <a:latin typeface="Calibri" pitchFamily="34" charset="0"/>
                <a:cs typeface="Calibri" pitchFamily="34" charset="0"/>
              </a:rPr>
              <a:t> . . .</a:t>
            </a:r>
            <a:r>
              <a:rPr lang="en-CA" sz="2400" b="1" dirty="0" smtClean="0">
                <a:solidFill>
                  <a:schemeClr val="bg1"/>
                </a:solidFill>
                <a:latin typeface="Calibri" pitchFamily="34" charset="0"/>
              </a:rPr>
              <a:t> </a:t>
            </a:r>
            <a:r>
              <a:rPr lang="en-CA" sz="2400" b="1" u="sng" dirty="0" smtClean="0">
                <a:solidFill>
                  <a:schemeClr val="bg1"/>
                </a:solidFill>
                <a:latin typeface="Calibri" pitchFamily="34" charset="0"/>
              </a:rPr>
              <a:t>consider yourselves dead to sin and alive to God in Christ Jesus</a:t>
            </a:r>
            <a:r>
              <a:rPr lang="en-CA" sz="2400" b="1" dirty="0" smtClean="0">
                <a:solidFill>
                  <a:schemeClr val="bg1"/>
                </a:solidFill>
                <a:latin typeface="Calibri" pitchFamily="34" charset="0"/>
              </a:rPr>
              <a:t>” </a:t>
            </a:r>
          </a:p>
          <a:p>
            <a:r>
              <a:rPr lang="en-CA" sz="2400" b="1" dirty="0" smtClean="0">
                <a:solidFill>
                  <a:schemeClr val="bg1"/>
                </a:solidFill>
                <a:latin typeface="Calibri" pitchFamily="34" charset="0"/>
              </a:rPr>
              <a:t>Rom 6:4,5,8,10,11</a:t>
            </a:r>
          </a:p>
          <a:p>
            <a:endParaRPr lang="en-CA" sz="1200" dirty="0" smtClean="0">
              <a:solidFill>
                <a:schemeClr val="bg1"/>
              </a:solidFill>
              <a:latin typeface="Calibri" pitchFamily="34" charset="0"/>
            </a:endParaRPr>
          </a:p>
        </p:txBody>
      </p:sp>
      <p:sp>
        <p:nvSpPr>
          <p:cNvPr id="15" name="Title 1"/>
          <p:cNvSpPr txBox="1">
            <a:spLocks/>
          </p:cNvSpPr>
          <p:nvPr/>
        </p:nvSpPr>
        <p:spPr bwMode="auto">
          <a:xfrm>
            <a:off x="1187624" y="5826968"/>
            <a:ext cx="7848872" cy="91440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noAutofit/>
          </a:bodyPr>
          <a:lstStyle/>
          <a:p>
            <a:pPr algn="ctr"/>
            <a:r>
              <a:rPr lang="en-US" sz="2800" b="1" dirty="0" smtClean="0">
                <a:solidFill>
                  <a:srgbClr val="FF0000"/>
                </a:solidFill>
                <a:latin typeface="Calibri" pitchFamily="34" charset="0"/>
                <a:cs typeface="Calibri" pitchFamily="34" charset="0"/>
              </a:rPr>
              <a:t>36-37. new self in Christ raised and alive with Christ in resurrection with Christ</a:t>
            </a:r>
            <a:r>
              <a:rPr lang="en-US" sz="2800" b="1" spc="-10" dirty="0" smtClean="0">
                <a:solidFill>
                  <a:srgbClr val="FF0000"/>
                </a:solidFill>
                <a:latin typeface="Calibri" pitchFamily="34" charset="0"/>
                <a:cs typeface="Calibri" pitchFamily="34" charset="0"/>
              </a:rPr>
              <a:t>.  </a:t>
            </a:r>
            <a:r>
              <a:rPr lang="en-US" sz="2800" b="1" dirty="0" smtClean="0">
                <a:solidFill>
                  <a:srgbClr val="FF0000"/>
                </a:solidFill>
                <a:latin typeface="Calibri" pitchFamily="34" charset="0"/>
                <a:cs typeface="Calibri" pitchFamily="34" charset="0"/>
              </a:rPr>
              <a:t>Thank you, Lord!</a:t>
            </a:r>
          </a:p>
        </p:txBody>
      </p:sp>
      <p:sp>
        <p:nvSpPr>
          <p:cNvPr id="13" name="TextBox 12"/>
          <p:cNvSpPr txBox="1"/>
          <p:nvPr/>
        </p:nvSpPr>
        <p:spPr>
          <a:xfrm>
            <a:off x="1887944" y="3140968"/>
            <a:ext cx="3476144" cy="646331"/>
          </a:xfrm>
          <a:prstGeom prst="rect">
            <a:avLst/>
          </a:prstGeom>
          <a:noFill/>
        </p:spPr>
        <p:txBody>
          <a:bodyPr wrap="none" rtlCol="0">
            <a:spAutoFit/>
          </a:bodyPr>
          <a:lstStyle/>
          <a:p>
            <a:r>
              <a:rPr lang="en-US" dirty="0" smtClean="0">
                <a:solidFill>
                  <a:schemeClr val="bg1"/>
                </a:solidFill>
              </a:rPr>
              <a:t>Also Eph 2:4-7; 4:22-24; </a:t>
            </a:r>
          </a:p>
          <a:p>
            <a:r>
              <a:rPr lang="en-US" dirty="0" smtClean="0">
                <a:solidFill>
                  <a:schemeClr val="bg1"/>
                </a:solidFill>
              </a:rPr>
              <a:t>Col 2:12; 3:1-4; 9-11; 2 </a:t>
            </a:r>
            <a:r>
              <a:rPr lang="en-US" dirty="0" err="1" smtClean="0">
                <a:solidFill>
                  <a:schemeClr val="bg1"/>
                </a:solidFill>
              </a:rPr>
              <a:t>Cor</a:t>
            </a:r>
            <a:r>
              <a:rPr lang="en-US" dirty="0" smtClean="0">
                <a:solidFill>
                  <a:schemeClr val="bg1"/>
                </a:solidFill>
              </a:rPr>
              <a:t> 5:17</a:t>
            </a:r>
            <a:endParaRPr lang="en-US" dirty="0">
              <a:solidFill>
                <a:schemeClr val="bg1"/>
              </a:solidFill>
            </a:endParaRPr>
          </a:p>
        </p:txBody>
      </p:sp>
      <p:pic>
        <p:nvPicPr>
          <p:cNvPr id="19" name="Picture 18" descr="dove and sword large cropped.png"/>
          <p:cNvPicPr>
            <a:picLocks noChangeAspect="1"/>
          </p:cNvPicPr>
          <p:nvPr/>
        </p:nvPicPr>
        <p:blipFill>
          <a:blip r:embed="rId5" cstate="print"/>
          <a:stretch>
            <a:fillRect/>
          </a:stretch>
        </p:blipFill>
        <p:spPr>
          <a:xfrm>
            <a:off x="5076056" y="2888352"/>
            <a:ext cx="1148762" cy="1188720"/>
          </a:xfrm>
          <a:prstGeom prst="rect">
            <a:avLst/>
          </a:prstGeom>
        </p:spPr>
      </p:pic>
      <p:sp>
        <p:nvSpPr>
          <p:cNvPr id="20" name="Text Box 3"/>
          <p:cNvSpPr txBox="1">
            <a:spLocks noChangeArrowheads="1"/>
          </p:cNvSpPr>
          <p:nvPr/>
        </p:nvSpPr>
        <p:spPr bwMode="auto">
          <a:xfrm>
            <a:off x="7236296" y="4952201"/>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i="1"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sp>
        <p:nvSpPr>
          <p:cNvPr id="17" name="TextBox 16"/>
          <p:cNvSpPr txBox="1"/>
          <p:nvPr/>
        </p:nvSpPr>
        <p:spPr>
          <a:xfrm>
            <a:off x="3851920" y="5178678"/>
            <a:ext cx="1872208" cy="338554"/>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p:txBody>
      </p:sp>
      <p:sp>
        <p:nvSpPr>
          <p:cNvPr id="21" name="TextBox 20"/>
          <p:cNvSpPr txBox="1"/>
          <p:nvPr/>
        </p:nvSpPr>
        <p:spPr>
          <a:xfrm>
            <a:off x="3851920" y="1640994"/>
            <a:ext cx="2808312" cy="707886"/>
          </a:xfrm>
          <a:prstGeom prst="rect">
            <a:avLst/>
          </a:prstGeom>
          <a:noFill/>
        </p:spPr>
        <p:txBody>
          <a:bodyPr wrap="square" rtlCol="0">
            <a:spAutoFit/>
          </a:bodyPr>
          <a:lstStyle/>
          <a:p>
            <a:pPr>
              <a:lnSpc>
                <a:spcPts val="2400"/>
              </a:lnSpc>
            </a:pPr>
            <a:r>
              <a:rPr lang="en-US" sz="2400" b="1" dirty="0" smtClean="0">
                <a:solidFill>
                  <a:srgbClr val="0000CC"/>
                </a:solidFill>
                <a:latin typeface="Calibri" pitchFamily="34" charset="0"/>
                <a:cs typeface="Calibri" pitchFamily="34" charset="0"/>
              </a:rPr>
              <a:t>new self raised +</a:t>
            </a:r>
          </a:p>
          <a:p>
            <a:pPr>
              <a:lnSpc>
                <a:spcPts val="2400"/>
              </a:lnSpc>
            </a:pPr>
            <a:r>
              <a:rPr lang="en-US" sz="2400" b="1" dirty="0" smtClean="0">
                <a:solidFill>
                  <a:srgbClr val="0000CC"/>
                </a:solidFill>
                <a:latin typeface="Calibri" pitchFamily="34" charset="0"/>
                <a:cs typeface="Calibri" pitchFamily="34" charset="0"/>
              </a:rPr>
              <a:t>alive with Christ</a:t>
            </a:r>
            <a:endParaRPr lang="en-US" sz="2400" b="1" dirty="0">
              <a:solidFill>
                <a:srgbClr val="0000CC"/>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Resurrection pic by Yoon Namsun.jpg"/>
          <p:cNvPicPr>
            <a:picLocks noChangeAspect="1"/>
          </p:cNvPicPr>
          <p:nvPr/>
        </p:nvPicPr>
        <p:blipFill>
          <a:blip r:embed="rId2" cstate="print">
            <a:lum bright="10000"/>
          </a:blip>
          <a:srcRect t="3801"/>
          <a:stretch>
            <a:fillRect/>
          </a:stretch>
        </p:blipFill>
        <p:spPr>
          <a:xfrm>
            <a:off x="0" y="0"/>
            <a:ext cx="9144000" cy="6858000"/>
          </a:xfrm>
          <a:prstGeom prst="rect">
            <a:avLst/>
          </a:prstGeom>
        </p:spPr>
      </p:pic>
      <p:sp>
        <p:nvSpPr>
          <p:cNvPr id="15" name="Title 1"/>
          <p:cNvSpPr txBox="1">
            <a:spLocks/>
          </p:cNvSpPr>
          <p:nvPr/>
        </p:nvSpPr>
        <p:spPr bwMode="auto">
          <a:xfrm>
            <a:off x="576064" y="5605224"/>
            <a:ext cx="7884368" cy="128016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a:lnSpc>
                <a:spcPts val="3000"/>
              </a:lnSpc>
            </a:pPr>
            <a:r>
              <a:rPr lang="en-US" sz="2800" b="1" dirty="0" smtClean="0">
                <a:solidFill>
                  <a:srgbClr val="FF0000"/>
                </a:solidFill>
                <a:latin typeface="Calibri" pitchFamily="34" charset="0"/>
                <a:cs typeface="Calibri" pitchFamily="34" charset="0"/>
              </a:rPr>
              <a:t> Our new self in Christ is raised with Christ from death in sin, alive with Christ to walk in newness </a:t>
            </a:r>
          </a:p>
          <a:p>
            <a:pPr algn="ctr">
              <a:lnSpc>
                <a:spcPts val="3000"/>
              </a:lnSpc>
            </a:pPr>
            <a:r>
              <a:rPr lang="en-US" sz="2800" b="1" dirty="0" smtClean="0">
                <a:solidFill>
                  <a:srgbClr val="FF0000"/>
                </a:solidFill>
                <a:latin typeface="Calibri" pitchFamily="34" charset="0"/>
                <a:cs typeface="Calibri" pitchFamily="34" charset="0"/>
              </a:rPr>
              <a:t>of life, alive to God in Christ</a:t>
            </a:r>
            <a:r>
              <a:rPr lang="en-US" sz="2800" b="1" spc="-10" dirty="0" smtClean="0">
                <a:solidFill>
                  <a:srgbClr val="FF0000"/>
                </a:solidFill>
                <a:latin typeface="Calibri" pitchFamily="34" charset="0"/>
                <a:cs typeface="Calibri" pitchFamily="34" charset="0"/>
              </a:rPr>
              <a:t>.  </a:t>
            </a:r>
            <a:r>
              <a:rPr lang="en-US" sz="2800" b="1" dirty="0" smtClean="0">
                <a:solidFill>
                  <a:srgbClr val="FF0000"/>
                </a:solidFill>
                <a:latin typeface="Calibri" pitchFamily="34" charset="0"/>
                <a:cs typeface="Calibri" pitchFamily="34" charset="0"/>
              </a:rPr>
              <a:t>Thank you, Lord!</a:t>
            </a:r>
          </a:p>
        </p:txBody>
      </p:sp>
      <p:pic>
        <p:nvPicPr>
          <p:cNvPr id="18" name="Picture 17" descr="dove and sword large cropped.png"/>
          <p:cNvPicPr>
            <a:picLocks noChangeAspect="1"/>
          </p:cNvPicPr>
          <p:nvPr/>
        </p:nvPicPr>
        <p:blipFill>
          <a:blip r:embed="rId3" cstate="print"/>
          <a:stretch>
            <a:fillRect/>
          </a:stretch>
        </p:blipFill>
        <p:spPr>
          <a:xfrm>
            <a:off x="5076056" y="2888352"/>
            <a:ext cx="1148762" cy="1188720"/>
          </a:xfrm>
          <a:prstGeom prst="rect">
            <a:avLst/>
          </a:prstGeom>
        </p:spPr>
      </p:pic>
      <p:sp>
        <p:nvSpPr>
          <p:cNvPr id="19" name="Text Box 3"/>
          <p:cNvSpPr txBox="1">
            <a:spLocks noChangeArrowheads="1"/>
          </p:cNvSpPr>
          <p:nvPr/>
        </p:nvSpPr>
        <p:spPr bwMode="auto">
          <a:xfrm>
            <a:off x="7236296" y="4952201"/>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i="1"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sp>
        <p:nvSpPr>
          <p:cNvPr id="11" name="TextBox 10"/>
          <p:cNvSpPr txBox="1"/>
          <p:nvPr/>
        </p:nvSpPr>
        <p:spPr>
          <a:xfrm>
            <a:off x="3851920" y="5178678"/>
            <a:ext cx="1872208" cy="338554"/>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Resurrection pic by Yoon Namsun.jpg"/>
          <p:cNvPicPr>
            <a:picLocks noChangeAspect="1"/>
          </p:cNvPicPr>
          <p:nvPr/>
        </p:nvPicPr>
        <p:blipFill>
          <a:blip r:embed="rId2" cstate="print">
            <a:lum bright="10000"/>
          </a:blip>
          <a:srcRect t="3801"/>
          <a:stretch>
            <a:fillRect/>
          </a:stretch>
        </p:blipFill>
        <p:spPr>
          <a:xfrm>
            <a:off x="0" y="0"/>
            <a:ext cx="9144000" cy="6858000"/>
          </a:xfrm>
          <a:prstGeom prst="rect">
            <a:avLst/>
          </a:prstGeom>
        </p:spPr>
      </p:pic>
      <p:sp>
        <p:nvSpPr>
          <p:cNvPr id="13" name="Title 1"/>
          <p:cNvSpPr txBox="1">
            <a:spLocks/>
          </p:cNvSpPr>
          <p:nvPr/>
        </p:nvSpPr>
        <p:spPr bwMode="auto">
          <a:xfrm>
            <a:off x="755576" y="6212160"/>
            <a:ext cx="7776864"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eaLnBrk="0" hangingPunct="0">
              <a:lnSpc>
                <a:spcPts val="3000"/>
              </a:lnSpc>
              <a:defRPr/>
            </a:pPr>
            <a:r>
              <a:rPr kumimoji="0" lang="en-US" sz="2800" b="1" i="0" u="none" strike="noStrike" kern="0" cap="none" spc="0" normalizeH="0" baseline="0" noProof="0" dirty="0" smtClean="0">
                <a:ln>
                  <a:noFill/>
                </a:ln>
                <a:solidFill>
                  <a:srgbClr val="FF0000"/>
                </a:solidFill>
                <a:effectLst/>
                <a:uLnTx/>
                <a:uFillTx/>
                <a:latin typeface="Calibri" pitchFamily="34" charset="0"/>
                <a:ea typeface="+mj-ea"/>
                <a:cs typeface="+mj-cs"/>
              </a:rPr>
              <a:t>Future resurrection</a:t>
            </a:r>
            <a:r>
              <a:rPr kumimoji="0" lang="en-US" sz="2800" b="1" i="0" u="none" strike="noStrike" kern="0" cap="none" spc="0" normalizeH="0" noProof="0" dirty="0" smtClean="0">
                <a:ln>
                  <a:noFill/>
                </a:ln>
                <a:solidFill>
                  <a:srgbClr val="FF0000"/>
                </a:solidFill>
                <a:effectLst/>
                <a:uLnTx/>
                <a:uFillTx/>
                <a:latin typeface="Calibri" pitchFamily="34" charset="0"/>
                <a:ea typeface="+mj-ea"/>
                <a:cs typeface="+mj-cs"/>
              </a:rPr>
              <a:t> with Christ </a:t>
            </a:r>
            <a:r>
              <a:rPr lang="en-US" sz="2800" b="1" dirty="0" smtClean="0">
                <a:solidFill>
                  <a:srgbClr val="FF0000"/>
                </a:solidFill>
                <a:latin typeface="Calibri" pitchFamily="34" charset="0"/>
                <a:cs typeface="Calibri" pitchFamily="34" charset="0"/>
              </a:rPr>
              <a:t>includes being with Christ at death #86, and receiving a resurrection body at Christ’s return #93.  Thank you, Lord!</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2400" b="0" i="0" u="none" strike="noStrike" kern="0" cap="none" spc="0" normalizeH="0" baseline="0" noProof="0" dirty="0" smtClean="0">
              <a:ln>
                <a:noFill/>
              </a:ln>
              <a:solidFill>
                <a:srgbClr val="FF0000"/>
              </a:solidFill>
              <a:effectLst/>
              <a:uLnTx/>
              <a:uFillTx/>
              <a:latin typeface="Calibri" pitchFamily="34" charset="0"/>
              <a:ea typeface="+mj-ea"/>
              <a:cs typeface="+mj-cs"/>
            </a:endParaRPr>
          </a:p>
        </p:txBody>
      </p:sp>
      <p:pic>
        <p:nvPicPr>
          <p:cNvPr id="18" name="Picture 17" descr="dove and sword large cropped.png"/>
          <p:cNvPicPr>
            <a:picLocks noChangeAspect="1"/>
          </p:cNvPicPr>
          <p:nvPr/>
        </p:nvPicPr>
        <p:blipFill>
          <a:blip r:embed="rId3" cstate="print"/>
          <a:stretch>
            <a:fillRect/>
          </a:stretch>
        </p:blipFill>
        <p:spPr>
          <a:xfrm>
            <a:off x="5076056" y="2888352"/>
            <a:ext cx="1148762" cy="1188720"/>
          </a:xfrm>
          <a:prstGeom prst="rect">
            <a:avLst/>
          </a:prstGeom>
        </p:spPr>
      </p:pic>
      <p:sp>
        <p:nvSpPr>
          <p:cNvPr id="19" name="Text Box 3"/>
          <p:cNvSpPr txBox="1">
            <a:spLocks noChangeArrowheads="1"/>
          </p:cNvSpPr>
          <p:nvPr/>
        </p:nvSpPr>
        <p:spPr bwMode="auto">
          <a:xfrm>
            <a:off x="7236296" y="4952201"/>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i="1"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sp>
        <p:nvSpPr>
          <p:cNvPr id="11" name="TextBox 10"/>
          <p:cNvSpPr txBox="1"/>
          <p:nvPr/>
        </p:nvSpPr>
        <p:spPr>
          <a:xfrm>
            <a:off x="3851920" y="5178678"/>
            <a:ext cx="1872208" cy="338554"/>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p:txBody>
      </p:sp>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pic>
        <p:nvPicPr>
          <p:cNvPr id="72709" name="Picture 5" descr="dove MB900048045.JPG"/>
          <p:cNvPicPr>
            <a:picLocks noChangeAspect="1"/>
          </p:cNvPicPr>
          <p:nvPr/>
        </p:nvPicPr>
        <p:blipFill>
          <a:blip r:embed="rId2" cstate="print"/>
          <a:srcRect/>
          <a:stretch>
            <a:fillRect/>
          </a:stretch>
        </p:blipFill>
        <p:spPr bwMode="auto">
          <a:xfrm>
            <a:off x="6804025" y="2227263"/>
            <a:ext cx="554038" cy="554037"/>
          </a:xfrm>
          <a:prstGeom prst="rect">
            <a:avLst/>
          </a:prstGeom>
          <a:noFill/>
          <a:ln w="9525">
            <a:noFill/>
            <a:miter lim="800000"/>
            <a:headEnd/>
            <a:tailEnd/>
          </a:ln>
        </p:spPr>
      </p:pic>
      <p:pic>
        <p:nvPicPr>
          <p:cNvPr id="72710" name="Picture 6" descr="dove MB900048045.JPG"/>
          <p:cNvPicPr>
            <a:picLocks noChangeAspect="1"/>
          </p:cNvPicPr>
          <p:nvPr/>
        </p:nvPicPr>
        <p:blipFill>
          <a:blip r:embed="rId2" cstate="print"/>
          <a:srcRect/>
          <a:stretch>
            <a:fillRect/>
          </a:stretch>
        </p:blipFill>
        <p:spPr bwMode="auto">
          <a:xfrm>
            <a:off x="7092950" y="1001713"/>
            <a:ext cx="554038" cy="555625"/>
          </a:xfrm>
          <a:prstGeom prst="rect">
            <a:avLst/>
          </a:prstGeom>
          <a:noFill/>
          <a:ln w="9525">
            <a:noFill/>
            <a:miter lim="800000"/>
            <a:headEnd/>
            <a:tailEnd/>
          </a:ln>
        </p:spPr>
      </p:pic>
      <p:pic>
        <p:nvPicPr>
          <p:cNvPr id="72711" name="Picture 7" descr="dove MB900048045.JPG"/>
          <p:cNvPicPr>
            <a:picLocks noChangeAspect="1"/>
          </p:cNvPicPr>
          <p:nvPr/>
        </p:nvPicPr>
        <p:blipFill>
          <a:blip r:embed="rId2" cstate="print"/>
          <a:srcRect/>
          <a:stretch>
            <a:fillRect/>
          </a:stretch>
        </p:blipFill>
        <p:spPr bwMode="auto">
          <a:xfrm>
            <a:off x="6105525" y="1108075"/>
            <a:ext cx="554038" cy="554038"/>
          </a:xfrm>
          <a:prstGeom prst="rect">
            <a:avLst/>
          </a:prstGeom>
          <a:noFill/>
          <a:ln w="9525">
            <a:noFill/>
            <a:miter lim="800000"/>
            <a:headEnd/>
            <a:tailEnd/>
          </a:ln>
        </p:spPr>
      </p:pic>
      <p:pic>
        <p:nvPicPr>
          <p:cNvPr id="72713" name="Picture 9" descr="dove MB900048045.JPG"/>
          <p:cNvPicPr>
            <a:picLocks noChangeAspect="1"/>
          </p:cNvPicPr>
          <p:nvPr/>
        </p:nvPicPr>
        <p:blipFill>
          <a:blip r:embed="rId2" cstate="print"/>
          <a:srcRect/>
          <a:stretch>
            <a:fillRect/>
          </a:stretch>
        </p:blipFill>
        <p:spPr bwMode="auto">
          <a:xfrm>
            <a:off x="4233863" y="1196975"/>
            <a:ext cx="554037" cy="554038"/>
          </a:xfrm>
          <a:prstGeom prst="rect">
            <a:avLst/>
          </a:prstGeom>
          <a:noFill/>
          <a:ln w="9525">
            <a:noFill/>
            <a:miter lim="800000"/>
            <a:headEnd/>
            <a:tailEnd/>
          </a:ln>
        </p:spPr>
      </p:pic>
      <p:pic>
        <p:nvPicPr>
          <p:cNvPr id="72715" name="Picture 11" descr="dove MB900048045.JPG"/>
          <p:cNvPicPr>
            <a:picLocks noChangeAspect="1"/>
          </p:cNvPicPr>
          <p:nvPr/>
        </p:nvPicPr>
        <p:blipFill>
          <a:blip r:embed="rId2" cstate="print"/>
          <a:srcRect/>
          <a:stretch>
            <a:fillRect/>
          </a:stretch>
        </p:blipFill>
        <p:spPr bwMode="auto">
          <a:xfrm>
            <a:off x="1570038" y="1219200"/>
            <a:ext cx="554037" cy="554038"/>
          </a:xfrm>
          <a:prstGeom prst="rect">
            <a:avLst/>
          </a:prstGeom>
          <a:noFill/>
          <a:ln w="9525">
            <a:noFill/>
            <a:miter lim="800000"/>
            <a:headEnd/>
            <a:tailEnd/>
          </a:ln>
        </p:spPr>
      </p:pic>
      <p:pic>
        <p:nvPicPr>
          <p:cNvPr id="72716" name="Picture 12" descr="dove MB900048045.JPG"/>
          <p:cNvPicPr>
            <a:picLocks noChangeAspect="1"/>
          </p:cNvPicPr>
          <p:nvPr/>
        </p:nvPicPr>
        <p:blipFill>
          <a:blip r:embed="rId2" cstate="print"/>
          <a:srcRect/>
          <a:stretch>
            <a:fillRect/>
          </a:stretch>
        </p:blipFill>
        <p:spPr bwMode="auto">
          <a:xfrm>
            <a:off x="1908175" y="2227263"/>
            <a:ext cx="554038" cy="554037"/>
          </a:xfrm>
          <a:prstGeom prst="rect">
            <a:avLst/>
          </a:prstGeom>
          <a:noFill/>
          <a:ln w="9525">
            <a:noFill/>
            <a:miter lim="800000"/>
            <a:headEnd/>
            <a:tailEnd/>
          </a:ln>
        </p:spPr>
      </p:pic>
      <p:pic>
        <p:nvPicPr>
          <p:cNvPr id="72717" name="Picture 13" descr="dove MB900048045.JPG"/>
          <p:cNvPicPr>
            <a:picLocks noChangeAspect="1"/>
          </p:cNvPicPr>
          <p:nvPr/>
        </p:nvPicPr>
        <p:blipFill>
          <a:blip r:embed="rId2" cstate="print"/>
          <a:srcRect/>
          <a:stretch>
            <a:fillRect/>
          </a:stretch>
        </p:blipFill>
        <p:spPr bwMode="auto">
          <a:xfrm>
            <a:off x="3995738" y="2565400"/>
            <a:ext cx="554037" cy="554038"/>
          </a:xfrm>
          <a:prstGeom prst="rect">
            <a:avLst/>
          </a:prstGeom>
          <a:noFill/>
          <a:ln w="9525">
            <a:noFill/>
            <a:miter lim="800000"/>
            <a:headEnd/>
            <a:tailEnd/>
          </a:ln>
        </p:spPr>
      </p:pic>
      <p:sp>
        <p:nvSpPr>
          <p:cNvPr id="15" name="Title 2"/>
          <p:cNvSpPr txBox="1">
            <a:spLocks/>
          </p:cNvSpPr>
          <p:nvPr/>
        </p:nvSpPr>
        <p:spPr bwMode="auto">
          <a:xfrm>
            <a:off x="205680" y="5229200"/>
            <a:ext cx="8686800" cy="122413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US" sz="2800" b="1" dirty="0" smtClean="0">
                <a:solidFill>
                  <a:schemeClr val="bg1"/>
                </a:solidFill>
                <a:latin typeface="Calibri" pitchFamily="34" charset="0"/>
              </a:rPr>
              <a:t>“Consider yourselves dead to sin and alive to God </a:t>
            </a:r>
          </a:p>
          <a:p>
            <a:pPr lvl="0" algn="ctr" eaLnBrk="0" hangingPunct="0">
              <a:defRPr/>
            </a:pPr>
            <a:r>
              <a:rPr lang="en-US" sz="2800" b="1" dirty="0" smtClean="0">
                <a:solidFill>
                  <a:schemeClr val="bg1"/>
                </a:solidFill>
                <a:latin typeface="Calibri" pitchFamily="34" charset="0"/>
              </a:rPr>
              <a:t>in Christ Jesus”  Rom 6:11</a:t>
            </a:r>
          </a:p>
          <a:p>
            <a:pPr lvl="0" algn="ctr" eaLnBrk="0" hangingPunct="0">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“one who has died has been set free from sin . . . set free from sin . . . set free from sin” </a:t>
            </a:r>
            <a:r>
              <a:rPr kumimoji="0" lang="en-US" sz="2800" b="1" i="0" u="none" strike="noStrike" kern="0" cap="none" spc="0" normalizeH="0" noProof="0" dirty="0" smtClean="0">
                <a:ln>
                  <a:noFill/>
                </a:ln>
                <a:solidFill>
                  <a:schemeClr val="bg1"/>
                </a:solidFill>
                <a:effectLst/>
                <a:uLnTx/>
                <a:uFillTx/>
                <a:latin typeface="Calibri" pitchFamily="34" charset="0"/>
                <a:ea typeface="+mj-ea"/>
                <a:cs typeface="+mj-cs"/>
              </a:rPr>
              <a:t> </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Rom 6:7, 18, 22</a:t>
            </a:r>
            <a:endParaRPr kumimoji="0" lang="en-CA" sz="2800" b="0" i="0" u="none" strike="noStrike" kern="0" cap="none" spc="0" normalizeH="0" baseline="0" noProof="0" dirty="0" smtClean="0">
              <a:ln>
                <a:noFill/>
              </a:ln>
              <a:effectLst/>
              <a:uLnTx/>
              <a:uFillTx/>
              <a:latin typeface="Calibri" pitchFamily="34" charset="0"/>
              <a:ea typeface="+mj-ea"/>
              <a:cs typeface="+mj-cs"/>
            </a:endParaRPr>
          </a:p>
        </p:txBody>
      </p:sp>
      <p:pic>
        <p:nvPicPr>
          <p:cNvPr id="14" name="Picture 2" descr="msotw9_temp0"/>
          <p:cNvPicPr>
            <a:picLocks noChangeAspect="1" noChangeArrowheads="1"/>
          </p:cNvPicPr>
          <p:nvPr/>
        </p:nvPicPr>
        <p:blipFill>
          <a:blip r:embed="rId3" cstate="print">
            <a:duotone>
              <a:prstClr val="black"/>
              <a:srgbClr val="FFFF00">
                <a:tint val="45000"/>
                <a:satMod val="400000"/>
              </a:srgbClr>
            </a:duotone>
          </a:blip>
          <a:srcRect b="1610"/>
          <a:stretch>
            <a:fillRect/>
          </a:stretch>
        </p:blipFill>
        <p:spPr bwMode="auto">
          <a:xfrm>
            <a:off x="0" y="980728"/>
            <a:ext cx="9144000" cy="3888432"/>
          </a:xfrm>
          <a:prstGeom prst="rect">
            <a:avLst/>
          </a:prstGeom>
          <a:noFill/>
          <a:ln w="9525">
            <a:noFill/>
            <a:miter lim="800000"/>
            <a:headEnd/>
            <a:tailEnd/>
          </a:ln>
        </p:spPr>
      </p:pic>
      <p:sp>
        <p:nvSpPr>
          <p:cNvPr id="17" name="Text Box 3"/>
          <p:cNvSpPr txBox="1">
            <a:spLocks noChangeArrowheads="1"/>
          </p:cNvSpPr>
          <p:nvPr/>
        </p:nvSpPr>
        <p:spPr bwMode="auto">
          <a:xfrm>
            <a:off x="7200800" y="4221088"/>
            <a:ext cx="2411760" cy="215444"/>
          </a:xfrm>
          <a:prstGeom prst="rect">
            <a:avLst/>
          </a:prstGeom>
          <a:noFill/>
          <a:ln w="9525">
            <a:noFill/>
            <a:miter lim="800000"/>
            <a:headEnd/>
            <a:tailEnd/>
          </a:ln>
        </p:spPr>
        <p:txBody>
          <a:bodyPr wrap="square">
            <a:spAutoFit/>
          </a:bodyPr>
          <a:lstStyle/>
          <a:p>
            <a:pPr>
              <a:spcAft>
                <a:spcPts val="1000"/>
              </a:spcAft>
            </a:pPr>
            <a:r>
              <a:rPr lang="en-CA" sz="800" dirty="0" smtClean="0">
                <a:solidFill>
                  <a:schemeClr val="tx1">
                    <a:lumMod val="50000"/>
                  </a:schemeClr>
                </a:solidFill>
              </a:rPr>
              <a:t>soccer teams by Kim Graham</a:t>
            </a:r>
            <a:endParaRPr lang="en-US" altLang="ko-KR" sz="800" dirty="0">
              <a:solidFill>
                <a:schemeClr val="tx1">
                  <a:lumMod val="50000"/>
                </a:schemeClr>
              </a:solidFill>
              <a:ea typeface="Gulim" pitchFamily="34" charset="-127"/>
            </a:endParaRPr>
          </a:p>
        </p:txBody>
      </p:sp>
      <p:sp>
        <p:nvSpPr>
          <p:cNvPr id="20" name="TextBox 19"/>
          <p:cNvSpPr txBox="1"/>
          <p:nvPr/>
        </p:nvSpPr>
        <p:spPr>
          <a:xfrm>
            <a:off x="899592" y="4469050"/>
            <a:ext cx="6768752" cy="400110"/>
          </a:xfrm>
          <a:prstGeom prst="rect">
            <a:avLst/>
          </a:prstGeom>
          <a:noFill/>
        </p:spPr>
        <p:txBody>
          <a:bodyPr wrap="square" rtlCol="0">
            <a:spAutoFit/>
          </a:bodyPr>
          <a:lstStyle/>
          <a:p>
            <a:r>
              <a:rPr lang="en-CA" sz="2000" b="1" dirty="0" smtClean="0">
                <a:solidFill>
                  <a:schemeClr val="bg1"/>
                </a:solidFill>
                <a:latin typeface="Calibri" pitchFamily="34" charset="0"/>
              </a:rPr>
              <a:t>our old coach Sin             no longer has authority to rule us </a:t>
            </a:r>
            <a:endParaRPr lang="en-CA" sz="2000" b="1" dirty="0">
              <a:solidFill>
                <a:schemeClr val="bg1"/>
              </a:solidFill>
              <a:latin typeface="Calibri" pitchFamily="34" charset="0"/>
            </a:endParaRPr>
          </a:p>
        </p:txBody>
      </p:sp>
      <p:sp>
        <p:nvSpPr>
          <p:cNvPr id="22" name="TextBox 21"/>
          <p:cNvSpPr txBox="1"/>
          <p:nvPr/>
        </p:nvSpPr>
        <p:spPr>
          <a:xfrm>
            <a:off x="899592" y="836712"/>
            <a:ext cx="7632848" cy="400110"/>
          </a:xfrm>
          <a:prstGeom prst="rect">
            <a:avLst/>
          </a:prstGeom>
          <a:noFill/>
        </p:spPr>
        <p:txBody>
          <a:bodyPr wrap="square" rtlCol="0">
            <a:spAutoFit/>
          </a:bodyPr>
          <a:lstStyle/>
          <a:p>
            <a:r>
              <a:rPr lang="en-CA" sz="2000" b="1" dirty="0" smtClean="0">
                <a:solidFill>
                  <a:schemeClr val="bg1"/>
                </a:solidFill>
                <a:latin typeface="Calibri" pitchFamily="34" charset="0"/>
              </a:rPr>
              <a:t>Christ is the coach of the               crucified-and-raised-with-Christ team</a:t>
            </a:r>
            <a:endParaRPr lang="en-CA" sz="2000" b="1" dirty="0">
              <a:solidFill>
                <a:schemeClr val="bg1"/>
              </a:solidFill>
              <a:latin typeface="Calibri" pitchFamily="34" charset="0"/>
            </a:endParaRPr>
          </a:p>
        </p:txBody>
      </p:sp>
      <p:sp>
        <p:nvSpPr>
          <p:cNvPr id="19" name="TextBox 8"/>
          <p:cNvSpPr txBox="1">
            <a:spLocks noChangeArrowheads="1"/>
          </p:cNvSpPr>
          <p:nvPr/>
        </p:nvSpPr>
        <p:spPr bwMode="auto">
          <a:xfrm>
            <a:off x="2483768" y="1269340"/>
            <a:ext cx="1368152"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p>
        </p:txBody>
      </p:sp>
      <p:pic>
        <p:nvPicPr>
          <p:cNvPr id="21" name="Picture 20" descr="lord-jesus-christ-coming-293608.gif"/>
          <p:cNvPicPr>
            <a:picLocks noChangeAspect="1"/>
          </p:cNvPicPr>
          <p:nvPr/>
        </p:nvPicPr>
        <p:blipFill>
          <a:blip r:embed="rId4" cstate="print"/>
          <a:stretch>
            <a:fillRect/>
          </a:stretch>
        </p:blipFill>
        <p:spPr>
          <a:xfrm>
            <a:off x="3635896" y="634008"/>
            <a:ext cx="732536" cy="1066800"/>
          </a:xfrm>
          <a:prstGeom prst="rect">
            <a:avLst/>
          </a:prstGeom>
        </p:spPr>
      </p:pic>
      <p:sp>
        <p:nvSpPr>
          <p:cNvPr id="23" name="TextBox 22"/>
          <p:cNvSpPr txBox="1"/>
          <p:nvPr/>
        </p:nvSpPr>
        <p:spPr>
          <a:xfrm>
            <a:off x="323528" y="44624"/>
            <a:ext cx="8460432" cy="523220"/>
          </a:xfrm>
          <a:prstGeom prst="rect">
            <a:avLst/>
          </a:prstGeom>
          <a:solidFill>
            <a:schemeClr val="tx1"/>
          </a:solidFill>
          <a:ln>
            <a:noFill/>
          </a:ln>
        </p:spPr>
        <p:txBody>
          <a:bodyPr wrap="square" rtlCol="0">
            <a:spAutoFit/>
          </a:bodyPr>
          <a:lstStyle/>
          <a:p>
            <a:pPr algn="ctr"/>
            <a:r>
              <a:rPr lang="en-CA" sz="2800" b="1" dirty="0" smtClean="0">
                <a:solidFill>
                  <a:srgbClr val="FF0000"/>
                </a:solidFill>
                <a:latin typeface="Calibri" pitchFamily="34" charset="0"/>
              </a:rPr>
              <a:t>38. Set free from slavery to sin!  Praise you, Lord!</a:t>
            </a:r>
            <a:endParaRPr lang="en-CA"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pic>
        <p:nvPicPr>
          <p:cNvPr id="72709" name="Picture 5" descr="dove MB900048045.JPG"/>
          <p:cNvPicPr>
            <a:picLocks noChangeAspect="1"/>
          </p:cNvPicPr>
          <p:nvPr/>
        </p:nvPicPr>
        <p:blipFill>
          <a:blip r:embed="rId3" cstate="print"/>
          <a:srcRect/>
          <a:stretch>
            <a:fillRect/>
          </a:stretch>
        </p:blipFill>
        <p:spPr bwMode="auto">
          <a:xfrm>
            <a:off x="6804025" y="2227263"/>
            <a:ext cx="554038" cy="554037"/>
          </a:xfrm>
          <a:prstGeom prst="rect">
            <a:avLst/>
          </a:prstGeom>
          <a:noFill/>
          <a:ln w="9525">
            <a:noFill/>
            <a:miter lim="800000"/>
            <a:headEnd/>
            <a:tailEnd/>
          </a:ln>
        </p:spPr>
      </p:pic>
      <p:pic>
        <p:nvPicPr>
          <p:cNvPr id="72710" name="Picture 6" descr="dove MB900048045.JPG"/>
          <p:cNvPicPr>
            <a:picLocks noChangeAspect="1"/>
          </p:cNvPicPr>
          <p:nvPr/>
        </p:nvPicPr>
        <p:blipFill>
          <a:blip r:embed="rId3" cstate="print"/>
          <a:srcRect/>
          <a:stretch>
            <a:fillRect/>
          </a:stretch>
        </p:blipFill>
        <p:spPr bwMode="auto">
          <a:xfrm>
            <a:off x="7092950" y="1001713"/>
            <a:ext cx="554038" cy="555625"/>
          </a:xfrm>
          <a:prstGeom prst="rect">
            <a:avLst/>
          </a:prstGeom>
          <a:noFill/>
          <a:ln w="9525">
            <a:noFill/>
            <a:miter lim="800000"/>
            <a:headEnd/>
            <a:tailEnd/>
          </a:ln>
        </p:spPr>
      </p:pic>
      <p:pic>
        <p:nvPicPr>
          <p:cNvPr id="72711" name="Picture 7" descr="dove MB900048045.JPG"/>
          <p:cNvPicPr>
            <a:picLocks noChangeAspect="1"/>
          </p:cNvPicPr>
          <p:nvPr/>
        </p:nvPicPr>
        <p:blipFill>
          <a:blip r:embed="rId3" cstate="print"/>
          <a:srcRect/>
          <a:stretch>
            <a:fillRect/>
          </a:stretch>
        </p:blipFill>
        <p:spPr bwMode="auto">
          <a:xfrm>
            <a:off x="6105525" y="1108075"/>
            <a:ext cx="554038" cy="554038"/>
          </a:xfrm>
          <a:prstGeom prst="rect">
            <a:avLst/>
          </a:prstGeom>
          <a:noFill/>
          <a:ln w="9525">
            <a:noFill/>
            <a:miter lim="800000"/>
            <a:headEnd/>
            <a:tailEnd/>
          </a:ln>
        </p:spPr>
      </p:pic>
      <p:pic>
        <p:nvPicPr>
          <p:cNvPr id="72713" name="Picture 9" descr="dove MB900048045.JPG"/>
          <p:cNvPicPr>
            <a:picLocks noChangeAspect="1"/>
          </p:cNvPicPr>
          <p:nvPr/>
        </p:nvPicPr>
        <p:blipFill>
          <a:blip r:embed="rId3" cstate="print"/>
          <a:srcRect/>
          <a:stretch>
            <a:fillRect/>
          </a:stretch>
        </p:blipFill>
        <p:spPr bwMode="auto">
          <a:xfrm>
            <a:off x="4233863" y="1196975"/>
            <a:ext cx="554037" cy="554038"/>
          </a:xfrm>
          <a:prstGeom prst="rect">
            <a:avLst/>
          </a:prstGeom>
          <a:noFill/>
          <a:ln w="9525">
            <a:noFill/>
            <a:miter lim="800000"/>
            <a:headEnd/>
            <a:tailEnd/>
          </a:ln>
        </p:spPr>
      </p:pic>
      <p:pic>
        <p:nvPicPr>
          <p:cNvPr id="72715" name="Picture 11" descr="dove MB900048045.JPG"/>
          <p:cNvPicPr>
            <a:picLocks noChangeAspect="1"/>
          </p:cNvPicPr>
          <p:nvPr/>
        </p:nvPicPr>
        <p:blipFill>
          <a:blip r:embed="rId3" cstate="print"/>
          <a:srcRect/>
          <a:stretch>
            <a:fillRect/>
          </a:stretch>
        </p:blipFill>
        <p:spPr bwMode="auto">
          <a:xfrm>
            <a:off x="1570038" y="1219200"/>
            <a:ext cx="554037" cy="554038"/>
          </a:xfrm>
          <a:prstGeom prst="rect">
            <a:avLst/>
          </a:prstGeom>
          <a:noFill/>
          <a:ln w="9525">
            <a:noFill/>
            <a:miter lim="800000"/>
            <a:headEnd/>
            <a:tailEnd/>
          </a:ln>
        </p:spPr>
      </p:pic>
      <p:pic>
        <p:nvPicPr>
          <p:cNvPr id="72716" name="Picture 12" descr="dove MB900048045.JPG"/>
          <p:cNvPicPr>
            <a:picLocks noChangeAspect="1"/>
          </p:cNvPicPr>
          <p:nvPr/>
        </p:nvPicPr>
        <p:blipFill>
          <a:blip r:embed="rId3" cstate="print"/>
          <a:srcRect/>
          <a:stretch>
            <a:fillRect/>
          </a:stretch>
        </p:blipFill>
        <p:spPr bwMode="auto">
          <a:xfrm>
            <a:off x="1908175" y="2227263"/>
            <a:ext cx="554038" cy="554037"/>
          </a:xfrm>
          <a:prstGeom prst="rect">
            <a:avLst/>
          </a:prstGeom>
          <a:noFill/>
          <a:ln w="9525">
            <a:noFill/>
            <a:miter lim="800000"/>
            <a:headEnd/>
            <a:tailEnd/>
          </a:ln>
        </p:spPr>
      </p:pic>
      <p:pic>
        <p:nvPicPr>
          <p:cNvPr id="72717" name="Picture 13" descr="dove MB900048045.JPG"/>
          <p:cNvPicPr>
            <a:picLocks noChangeAspect="1"/>
          </p:cNvPicPr>
          <p:nvPr/>
        </p:nvPicPr>
        <p:blipFill>
          <a:blip r:embed="rId3" cstate="print"/>
          <a:srcRect/>
          <a:stretch>
            <a:fillRect/>
          </a:stretch>
        </p:blipFill>
        <p:spPr bwMode="auto">
          <a:xfrm>
            <a:off x="3995738" y="2565400"/>
            <a:ext cx="554037" cy="554038"/>
          </a:xfrm>
          <a:prstGeom prst="rect">
            <a:avLst/>
          </a:prstGeom>
          <a:noFill/>
          <a:ln w="9525">
            <a:noFill/>
            <a:miter lim="800000"/>
            <a:headEnd/>
            <a:tailEnd/>
          </a:ln>
        </p:spPr>
      </p:pic>
      <p:sp>
        <p:nvSpPr>
          <p:cNvPr id="15" name="Title 2"/>
          <p:cNvSpPr txBox="1">
            <a:spLocks/>
          </p:cNvSpPr>
          <p:nvPr/>
        </p:nvSpPr>
        <p:spPr bwMode="auto">
          <a:xfrm>
            <a:off x="205680" y="5013176"/>
            <a:ext cx="8686800" cy="122413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US" sz="2800" b="1" dirty="0" smtClean="0">
                <a:solidFill>
                  <a:schemeClr val="bg1"/>
                </a:solidFill>
                <a:latin typeface="Calibri" pitchFamily="34" charset="0"/>
              </a:rPr>
              <a:t>When the old coach yells at you to kick the ball in your own net, who should you listen to?  Whose team are you now on?  Whose authority are you now under?  </a:t>
            </a:r>
          </a:p>
          <a:p>
            <a:pPr lvl="0" algn="ctr" eaLnBrk="0" hangingPunct="0">
              <a:defRPr/>
            </a:pPr>
            <a:r>
              <a:rPr lang="en-US" sz="2800" b="1" dirty="0" smtClean="0">
                <a:solidFill>
                  <a:schemeClr val="bg1"/>
                </a:solidFill>
                <a:latin typeface="Calibri" pitchFamily="34" charset="0"/>
              </a:rPr>
              <a:t>Who is in you to empower you to win not lose? </a:t>
            </a:r>
            <a:endParaRPr kumimoji="0" lang="en-CA" sz="2800" b="0" i="0" u="none" strike="noStrike" kern="0" cap="none" spc="0" normalizeH="0" baseline="0" noProof="0" dirty="0" smtClean="0">
              <a:ln>
                <a:noFill/>
              </a:ln>
              <a:effectLst/>
              <a:uLnTx/>
              <a:uFillTx/>
              <a:latin typeface="Calibri" pitchFamily="34" charset="0"/>
              <a:ea typeface="+mj-ea"/>
              <a:cs typeface="+mj-cs"/>
            </a:endParaRPr>
          </a:p>
        </p:txBody>
      </p:sp>
      <p:pic>
        <p:nvPicPr>
          <p:cNvPr id="14" name="Picture 2" descr="msotw9_temp0"/>
          <p:cNvPicPr>
            <a:picLocks noChangeAspect="1" noChangeArrowheads="1"/>
          </p:cNvPicPr>
          <p:nvPr/>
        </p:nvPicPr>
        <p:blipFill>
          <a:blip r:embed="rId4" cstate="print">
            <a:duotone>
              <a:prstClr val="black"/>
              <a:srgbClr val="FFFF00">
                <a:tint val="45000"/>
                <a:satMod val="400000"/>
              </a:srgbClr>
            </a:duotone>
          </a:blip>
          <a:srcRect b="1610"/>
          <a:stretch>
            <a:fillRect/>
          </a:stretch>
        </p:blipFill>
        <p:spPr bwMode="auto">
          <a:xfrm>
            <a:off x="0" y="548680"/>
            <a:ext cx="9144000" cy="3888432"/>
          </a:xfrm>
          <a:prstGeom prst="rect">
            <a:avLst/>
          </a:prstGeom>
          <a:noFill/>
          <a:ln w="9525">
            <a:noFill/>
            <a:miter lim="800000"/>
            <a:headEnd/>
            <a:tailEnd/>
          </a:ln>
        </p:spPr>
      </p:pic>
      <p:sp>
        <p:nvSpPr>
          <p:cNvPr id="17" name="Text Box 3"/>
          <p:cNvSpPr txBox="1">
            <a:spLocks noChangeArrowheads="1"/>
          </p:cNvSpPr>
          <p:nvPr/>
        </p:nvSpPr>
        <p:spPr bwMode="auto">
          <a:xfrm>
            <a:off x="7200800" y="3789620"/>
            <a:ext cx="2411760" cy="215444"/>
          </a:xfrm>
          <a:prstGeom prst="rect">
            <a:avLst/>
          </a:prstGeom>
          <a:noFill/>
          <a:ln w="9525">
            <a:noFill/>
            <a:miter lim="800000"/>
            <a:headEnd/>
            <a:tailEnd/>
          </a:ln>
        </p:spPr>
        <p:txBody>
          <a:bodyPr wrap="square">
            <a:spAutoFit/>
          </a:bodyPr>
          <a:lstStyle/>
          <a:p>
            <a:pPr>
              <a:spcAft>
                <a:spcPts val="1000"/>
              </a:spcAft>
            </a:pPr>
            <a:r>
              <a:rPr lang="en-CA" sz="800" dirty="0" smtClean="0">
                <a:solidFill>
                  <a:schemeClr val="tx1">
                    <a:lumMod val="50000"/>
                  </a:schemeClr>
                </a:solidFill>
              </a:rPr>
              <a:t>soccer teams by Kim Graham</a:t>
            </a:r>
            <a:endParaRPr lang="en-US" altLang="ko-KR" sz="800" dirty="0">
              <a:solidFill>
                <a:schemeClr val="tx1">
                  <a:lumMod val="50000"/>
                </a:schemeClr>
              </a:solidFill>
              <a:ea typeface="Gulim" pitchFamily="34" charset="-127"/>
            </a:endParaRPr>
          </a:p>
        </p:txBody>
      </p:sp>
      <p:sp>
        <p:nvSpPr>
          <p:cNvPr id="20" name="TextBox 19"/>
          <p:cNvSpPr txBox="1"/>
          <p:nvPr/>
        </p:nvSpPr>
        <p:spPr>
          <a:xfrm>
            <a:off x="899592" y="4005064"/>
            <a:ext cx="6768752" cy="400110"/>
          </a:xfrm>
          <a:prstGeom prst="rect">
            <a:avLst/>
          </a:prstGeom>
          <a:noFill/>
        </p:spPr>
        <p:txBody>
          <a:bodyPr wrap="square" rtlCol="0">
            <a:spAutoFit/>
          </a:bodyPr>
          <a:lstStyle/>
          <a:p>
            <a:r>
              <a:rPr lang="en-CA" sz="2000" b="1" dirty="0" smtClean="0">
                <a:solidFill>
                  <a:schemeClr val="bg1"/>
                </a:solidFill>
                <a:latin typeface="Calibri" pitchFamily="34" charset="0"/>
              </a:rPr>
              <a:t>our old coach Sin             no longer has authority to rule us </a:t>
            </a:r>
            <a:endParaRPr lang="en-CA" sz="2000" b="1" dirty="0">
              <a:solidFill>
                <a:schemeClr val="bg1"/>
              </a:solidFill>
              <a:latin typeface="Calibri" pitchFamily="34" charset="0"/>
            </a:endParaRPr>
          </a:p>
        </p:txBody>
      </p:sp>
      <p:sp>
        <p:nvSpPr>
          <p:cNvPr id="22" name="TextBox 21"/>
          <p:cNvSpPr txBox="1"/>
          <p:nvPr/>
        </p:nvSpPr>
        <p:spPr>
          <a:xfrm>
            <a:off x="899592" y="404664"/>
            <a:ext cx="7632848" cy="400110"/>
          </a:xfrm>
          <a:prstGeom prst="rect">
            <a:avLst/>
          </a:prstGeom>
          <a:noFill/>
        </p:spPr>
        <p:txBody>
          <a:bodyPr wrap="square" rtlCol="0">
            <a:spAutoFit/>
          </a:bodyPr>
          <a:lstStyle/>
          <a:p>
            <a:r>
              <a:rPr lang="en-CA" sz="2000" b="1" dirty="0" smtClean="0">
                <a:solidFill>
                  <a:schemeClr val="bg1"/>
                </a:solidFill>
                <a:latin typeface="Calibri" pitchFamily="34" charset="0"/>
              </a:rPr>
              <a:t>Christ is the coach of the               crucified-and-raised-with-Christ team</a:t>
            </a:r>
            <a:endParaRPr lang="en-CA" sz="2000" b="1" dirty="0">
              <a:solidFill>
                <a:schemeClr val="bg1"/>
              </a:solidFill>
              <a:latin typeface="Calibri" pitchFamily="34" charset="0"/>
            </a:endParaRPr>
          </a:p>
        </p:txBody>
      </p:sp>
      <p:sp>
        <p:nvSpPr>
          <p:cNvPr id="19" name="TextBox 8"/>
          <p:cNvSpPr txBox="1">
            <a:spLocks noChangeArrowheads="1"/>
          </p:cNvSpPr>
          <p:nvPr/>
        </p:nvSpPr>
        <p:spPr bwMode="auto">
          <a:xfrm>
            <a:off x="2411760" y="836712"/>
            <a:ext cx="1368152"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p>
        </p:txBody>
      </p:sp>
      <p:pic>
        <p:nvPicPr>
          <p:cNvPr id="21" name="Picture 20" descr="lord-jesus-christ-coming-293608.gif"/>
          <p:cNvPicPr>
            <a:picLocks noChangeAspect="1"/>
          </p:cNvPicPr>
          <p:nvPr/>
        </p:nvPicPr>
        <p:blipFill>
          <a:blip r:embed="rId5" cstate="print"/>
          <a:stretch>
            <a:fillRect/>
          </a:stretch>
        </p:blipFill>
        <p:spPr>
          <a:xfrm>
            <a:off x="3635896" y="260648"/>
            <a:ext cx="732536" cy="1066800"/>
          </a:xfrm>
          <a:prstGeom prst="rect">
            <a:avLst/>
          </a:prstGeom>
        </p:spPr>
      </p:pic>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Resurrection pic by Yoon Namsun.jpg"/>
          <p:cNvPicPr>
            <a:picLocks noChangeAspect="1"/>
          </p:cNvPicPr>
          <p:nvPr/>
        </p:nvPicPr>
        <p:blipFill>
          <a:blip r:embed="rId2" cstate="print">
            <a:lum bright="10000"/>
          </a:blip>
          <a:srcRect t="3801"/>
          <a:stretch>
            <a:fillRect/>
          </a:stretch>
        </p:blipFill>
        <p:spPr>
          <a:xfrm>
            <a:off x="0" y="0"/>
            <a:ext cx="9144000" cy="6858000"/>
          </a:xfrm>
          <a:prstGeom prst="rect">
            <a:avLst/>
          </a:prstGeom>
        </p:spPr>
      </p:pic>
      <p:pic>
        <p:nvPicPr>
          <p:cNvPr id="10" name="Picture 9" descr="angry-face-01s.gif"/>
          <p:cNvPicPr>
            <a:picLocks noChangeAspect="1"/>
          </p:cNvPicPr>
          <p:nvPr/>
        </p:nvPicPr>
        <p:blipFill>
          <a:blip r:embed="rId3" cstate="print"/>
          <a:stretch>
            <a:fillRect/>
          </a:stretch>
        </p:blipFill>
        <p:spPr>
          <a:xfrm>
            <a:off x="179512" y="5877272"/>
            <a:ext cx="864096" cy="864096"/>
          </a:xfrm>
          <a:prstGeom prst="ellipse">
            <a:avLst/>
          </a:prstGeom>
        </p:spPr>
      </p:pic>
      <p:sp>
        <p:nvSpPr>
          <p:cNvPr id="12" name="TextBox 11"/>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4"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15" name="Title 1"/>
          <p:cNvSpPr txBox="1">
            <a:spLocks/>
          </p:cNvSpPr>
          <p:nvPr/>
        </p:nvSpPr>
        <p:spPr bwMode="auto">
          <a:xfrm>
            <a:off x="1556048" y="188640"/>
            <a:ext cx="7272808"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eaLnBrk="0" hangingPunct="0">
              <a:defRPr/>
            </a:pPr>
            <a:r>
              <a:rPr kumimoji="0" lang="en-US" sz="2400" b="1" i="0" u="none" strike="noStrike" kern="0" cap="none" spc="0" normalizeH="0" baseline="0" noProof="0" dirty="0" smtClean="0">
                <a:ln>
                  <a:noFill/>
                </a:ln>
                <a:solidFill>
                  <a:srgbClr val="FF0000"/>
                </a:solidFill>
                <a:effectLst/>
                <a:uLnTx/>
                <a:uFillTx/>
                <a:latin typeface="Calibri" pitchFamily="34" charset="0"/>
                <a:ea typeface="+mj-ea"/>
                <a:cs typeface="+mj-cs"/>
              </a:rPr>
              <a:t>In Romans 6, note the </a:t>
            </a:r>
            <a:r>
              <a:rPr lang="en-US" sz="2400" b="1" kern="0" dirty="0" smtClean="0">
                <a:solidFill>
                  <a:srgbClr val="FF0000"/>
                </a:solidFill>
                <a:latin typeface="Calibri" pitchFamily="34" charset="0"/>
                <a:ea typeface="+mj-ea"/>
                <a:cs typeface="+mj-cs"/>
              </a:rPr>
              <a:t>different descriptions of being set free from sin</a:t>
            </a:r>
            <a:endParaRPr kumimoji="0" lang="en-CA" sz="2400" b="0" i="0" u="none" strike="noStrike" kern="0" cap="none" spc="0" normalizeH="0" baseline="0" noProof="0" dirty="0" smtClean="0">
              <a:ln>
                <a:noFill/>
              </a:ln>
              <a:solidFill>
                <a:srgbClr val="FF0000"/>
              </a:solidFill>
              <a:effectLst/>
              <a:uLnTx/>
              <a:uFillTx/>
              <a:latin typeface="Calibri" pitchFamily="34" charset="0"/>
              <a:ea typeface="+mj-ea"/>
              <a:cs typeface="+mj-cs"/>
            </a:endParaRPr>
          </a:p>
        </p:txBody>
      </p:sp>
      <p:sp>
        <p:nvSpPr>
          <p:cNvPr id="16" name="Title 1"/>
          <p:cNvSpPr txBox="1">
            <a:spLocks/>
          </p:cNvSpPr>
          <p:nvPr/>
        </p:nvSpPr>
        <p:spPr bwMode="auto">
          <a:xfrm>
            <a:off x="107504" y="2395736"/>
            <a:ext cx="8640960"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r>
              <a:rPr lang="en-US" sz="2400" b="1" dirty="0" smtClean="0">
                <a:solidFill>
                  <a:schemeClr val="bg1"/>
                </a:solidFill>
                <a:latin typeface="Calibri" pitchFamily="34" charset="0"/>
                <a:cs typeface="Calibri" pitchFamily="34" charset="0"/>
              </a:rPr>
              <a:t>we died to sin (2)</a:t>
            </a:r>
          </a:p>
          <a:p>
            <a:r>
              <a:rPr lang="en-US" sz="2400" b="1" dirty="0" smtClean="0">
                <a:solidFill>
                  <a:schemeClr val="bg1"/>
                </a:solidFill>
                <a:latin typeface="Calibri" pitchFamily="34" charset="0"/>
                <a:cs typeface="Calibri" pitchFamily="34" charset="0"/>
              </a:rPr>
              <a:t>walk in newness of life (4)</a:t>
            </a:r>
          </a:p>
          <a:p>
            <a:r>
              <a:rPr lang="en-US" sz="2400" b="1" spc="-20" dirty="0" smtClean="0">
                <a:solidFill>
                  <a:schemeClr val="bg1"/>
                </a:solidFill>
                <a:latin typeface="Calibri" pitchFamily="34" charset="0"/>
                <a:cs typeface="Calibri" pitchFamily="34" charset="0"/>
              </a:rPr>
              <a:t>old self crucified, body of sin brought to nothing </a:t>
            </a:r>
          </a:p>
          <a:p>
            <a:r>
              <a:rPr lang="en-US" sz="2400" b="1" spc="-20" dirty="0" smtClean="0">
                <a:solidFill>
                  <a:schemeClr val="bg1"/>
                </a:solidFill>
                <a:latin typeface="Calibri" pitchFamily="34" charset="0"/>
                <a:cs typeface="Calibri" pitchFamily="34" charset="0"/>
              </a:rPr>
              <a:t>= sin no longer reigns over body members (6,12-13)</a:t>
            </a:r>
          </a:p>
          <a:p>
            <a:r>
              <a:rPr lang="en-US" sz="2400" b="1" dirty="0" smtClean="0">
                <a:solidFill>
                  <a:schemeClr val="bg1"/>
                </a:solidFill>
                <a:latin typeface="Calibri" pitchFamily="34" charset="0"/>
                <a:cs typeface="Calibri" pitchFamily="34" charset="0"/>
              </a:rPr>
              <a:t>no longer enslaved to sin (6)</a:t>
            </a:r>
          </a:p>
          <a:p>
            <a:r>
              <a:rPr lang="en-US" sz="2400" b="1" dirty="0" smtClean="0">
                <a:solidFill>
                  <a:schemeClr val="bg1"/>
                </a:solidFill>
                <a:latin typeface="Calibri" pitchFamily="34" charset="0"/>
                <a:cs typeface="Calibri" pitchFamily="34" charset="0"/>
              </a:rPr>
              <a:t>we died . . . set free from sin (7)</a:t>
            </a:r>
          </a:p>
          <a:p>
            <a:r>
              <a:rPr lang="en-US" sz="2400" b="1" dirty="0" smtClean="0">
                <a:solidFill>
                  <a:schemeClr val="bg1"/>
                </a:solidFill>
                <a:latin typeface="Calibri" pitchFamily="34" charset="0"/>
                <a:cs typeface="Calibri" pitchFamily="34" charset="0"/>
              </a:rPr>
              <a:t>we have died with Christ (8)</a:t>
            </a:r>
          </a:p>
          <a:p>
            <a:r>
              <a:rPr lang="en-US" sz="2400" b="1" dirty="0" smtClean="0">
                <a:solidFill>
                  <a:schemeClr val="bg1"/>
                </a:solidFill>
                <a:latin typeface="Calibri" pitchFamily="34" charset="0"/>
                <a:cs typeface="Calibri" pitchFamily="34" charset="0"/>
              </a:rPr>
              <a:t>we are dead to sin and alive to God (11)</a:t>
            </a:r>
          </a:p>
          <a:p>
            <a:r>
              <a:rPr lang="en-US" sz="2400" b="1" dirty="0" smtClean="0">
                <a:solidFill>
                  <a:schemeClr val="bg1"/>
                </a:solidFill>
                <a:latin typeface="Calibri" pitchFamily="34" charset="0"/>
                <a:cs typeface="Calibri" pitchFamily="34" charset="0"/>
              </a:rPr>
              <a:t>sin has no dominion over us (14)</a:t>
            </a:r>
          </a:p>
          <a:p>
            <a:r>
              <a:rPr lang="en-US" sz="2400" b="1" dirty="0" smtClean="0">
                <a:solidFill>
                  <a:schemeClr val="bg1"/>
                </a:solidFill>
                <a:latin typeface="Calibri" pitchFamily="34" charset="0"/>
                <a:cs typeface="Calibri" pitchFamily="34" charset="0"/>
              </a:rPr>
              <a:t/>
            </a:r>
            <a:br>
              <a:rPr lang="en-US" sz="2400" b="1" dirty="0" smtClean="0">
                <a:solidFill>
                  <a:schemeClr val="bg1"/>
                </a:solidFill>
                <a:latin typeface="Calibri" pitchFamily="34" charset="0"/>
                <a:cs typeface="Calibri" pitchFamily="34" charset="0"/>
              </a:rPr>
            </a:br>
            <a:endParaRPr lang="en-US" sz="2400" b="1" dirty="0" smtClean="0">
              <a:solidFill>
                <a:schemeClr val="bg1"/>
              </a:solidFill>
              <a:latin typeface="Calibri" pitchFamily="34" charset="0"/>
              <a:cs typeface="Calibri" pitchFamily="34" charset="0"/>
            </a:endParaRPr>
          </a:p>
        </p:txBody>
      </p:sp>
      <p:sp>
        <p:nvSpPr>
          <p:cNvPr id="17" name="Title 1"/>
          <p:cNvSpPr txBox="1">
            <a:spLocks/>
          </p:cNvSpPr>
          <p:nvPr/>
        </p:nvSpPr>
        <p:spPr bwMode="auto">
          <a:xfrm>
            <a:off x="1331640" y="5661248"/>
            <a:ext cx="7632848"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r>
              <a:rPr lang="en-US" sz="2400" b="1" dirty="0" smtClean="0">
                <a:solidFill>
                  <a:schemeClr val="bg1"/>
                </a:solidFill>
                <a:latin typeface="Calibri" pitchFamily="34" charset="0"/>
                <a:cs typeface="Calibri" pitchFamily="34" charset="0"/>
              </a:rPr>
              <a:t/>
            </a:r>
            <a:br>
              <a:rPr lang="en-US" sz="2400" b="1" dirty="0" smtClean="0">
                <a:solidFill>
                  <a:schemeClr val="bg1"/>
                </a:solidFill>
                <a:latin typeface="Calibri" pitchFamily="34" charset="0"/>
                <a:cs typeface="Calibri" pitchFamily="34" charset="0"/>
              </a:rPr>
            </a:br>
            <a:r>
              <a:rPr lang="en-US" sz="2400" b="1" dirty="0" smtClean="0">
                <a:solidFill>
                  <a:schemeClr val="bg1"/>
                </a:solidFill>
                <a:latin typeface="Calibri" pitchFamily="34" charset="0"/>
                <a:cs typeface="Calibri" pitchFamily="34" charset="0"/>
              </a:rPr>
              <a:t>we were once slaves of sin (17)</a:t>
            </a:r>
          </a:p>
          <a:p>
            <a:r>
              <a:rPr lang="en-US" sz="2400" b="1" dirty="0" smtClean="0">
                <a:solidFill>
                  <a:schemeClr val="bg1"/>
                </a:solidFill>
                <a:latin typeface="Calibri" pitchFamily="34" charset="0"/>
                <a:cs typeface="Calibri" pitchFamily="34" charset="0"/>
              </a:rPr>
              <a:t>we have been set free from sin (18)</a:t>
            </a:r>
          </a:p>
          <a:p>
            <a:r>
              <a:rPr lang="en-US" sz="2400" b="1" dirty="0" smtClean="0">
                <a:solidFill>
                  <a:schemeClr val="bg1"/>
                </a:solidFill>
                <a:latin typeface="Calibri" pitchFamily="34" charset="0"/>
                <a:cs typeface="Calibri" pitchFamily="34" charset="0"/>
              </a:rPr>
              <a:t>we have been set free from sin (22)</a:t>
            </a:r>
          </a:p>
        </p:txBody>
      </p:sp>
      <p:sp>
        <p:nvSpPr>
          <p:cNvPr id="18" name="Title 1"/>
          <p:cNvSpPr txBox="1">
            <a:spLocks/>
          </p:cNvSpPr>
          <p:nvPr/>
        </p:nvSpPr>
        <p:spPr bwMode="auto">
          <a:xfrm>
            <a:off x="251520" y="2852936"/>
            <a:ext cx="5328592"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r>
              <a:rPr lang="en-US" sz="2400" b="1" dirty="0" smtClean="0">
                <a:solidFill>
                  <a:schemeClr val="bg1"/>
                </a:solidFill>
                <a:latin typeface="Calibri" pitchFamily="34" charset="0"/>
                <a:cs typeface="Calibri" pitchFamily="34" charset="0"/>
              </a:rPr>
              <a:t/>
            </a:r>
            <a:br>
              <a:rPr lang="en-US" sz="2400" b="1" dirty="0" smtClean="0">
                <a:solidFill>
                  <a:schemeClr val="bg1"/>
                </a:solidFill>
                <a:latin typeface="Calibri" pitchFamily="34" charset="0"/>
                <a:cs typeface="Calibri" pitchFamily="34" charset="0"/>
              </a:rPr>
            </a:br>
            <a:endParaRPr lang="en-US" sz="2400" b="1" dirty="0" smtClean="0">
              <a:solidFill>
                <a:schemeClr val="bg1"/>
              </a:solidFill>
              <a:latin typeface="Calibri" pitchFamily="34" charset="0"/>
              <a:cs typeface="Calibri" pitchFamily="34" charset="0"/>
            </a:endParaRPr>
          </a:p>
        </p:txBody>
      </p:sp>
      <p:pic>
        <p:nvPicPr>
          <p:cNvPr id="21" name="Picture 20" descr="dove and sword large cropped.png"/>
          <p:cNvPicPr>
            <a:picLocks noChangeAspect="1"/>
          </p:cNvPicPr>
          <p:nvPr/>
        </p:nvPicPr>
        <p:blipFill>
          <a:blip r:embed="rId4" cstate="print"/>
          <a:stretch>
            <a:fillRect/>
          </a:stretch>
        </p:blipFill>
        <p:spPr>
          <a:xfrm>
            <a:off x="5076056" y="2888352"/>
            <a:ext cx="1148762" cy="1188720"/>
          </a:xfrm>
          <a:prstGeom prst="rect">
            <a:avLst/>
          </a:prstGeom>
        </p:spPr>
      </p:pic>
      <p:sp>
        <p:nvSpPr>
          <p:cNvPr id="22" name="Text Box 3"/>
          <p:cNvSpPr txBox="1">
            <a:spLocks noChangeArrowheads="1"/>
          </p:cNvSpPr>
          <p:nvPr/>
        </p:nvSpPr>
        <p:spPr bwMode="auto">
          <a:xfrm>
            <a:off x="7236296" y="4952201"/>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i="1"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sp>
        <p:nvSpPr>
          <p:cNvPr id="13" name="TextBox 12"/>
          <p:cNvSpPr txBox="1"/>
          <p:nvPr/>
        </p:nvSpPr>
        <p:spPr>
          <a:xfrm>
            <a:off x="3851920" y="5178678"/>
            <a:ext cx="1872208" cy="338554"/>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p:txBody>
      </p:sp>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8" name="Picture 17" descr="angry-face-01s.gif"/>
          <p:cNvPicPr>
            <a:picLocks noChangeAspect="1"/>
          </p:cNvPicPr>
          <p:nvPr/>
        </p:nvPicPr>
        <p:blipFill>
          <a:blip r:embed="rId2" cstate="print"/>
          <a:stretch>
            <a:fillRect/>
          </a:stretch>
        </p:blipFill>
        <p:spPr>
          <a:xfrm>
            <a:off x="8100392" y="5877272"/>
            <a:ext cx="864096" cy="864096"/>
          </a:xfrm>
          <a:prstGeom prst="ellipse">
            <a:avLst/>
          </a:prstGeom>
        </p:spPr>
      </p:pic>
      <p:pic>
        <p:nvPicPr>
          <p:cNvPr id="12" name="Picture 2" descr="http://www.google.com/url?source=imglanding&amp;ct=img&amp;q=http://static.guim.co.uk/sys-images/Guardian/Pix/site_furniture/2011/2/1/1296576746200/surgeons-gloves-page.jpg&amp;sa=X&amp;ei=vx8AT8WPG-yHmQXjiPCIAg&amp;ved=0CAsQ8wc&amp;usg=AFQjCNF22fH9nDFBqpLgiJdBZY4SSRwRpg"/>
          <p:cNvPicPr>
            <a:picLocks noChangeAspect="1" noChangeArrowheads="1"/>
          </p:cNvPicPr>
          <p:nvPr/>
        </p:nvPicPr>
        <p:blipFill>
          <a:blip r:embed="rId3" cstate="print"/>
          <a:srcRect l="15367" t="16844" r="16921" b="7838"/>
          <a:stretch>
            <a:fillRect/>
          </a:stretch>
        </p:blipFill>
        <p:spPr bwMode="auto">
          <a:xfrm>
            <a:off x="3059832" y="1988840"/>
            <a:ext cx="3168352" cy="2113871"/>
          </a:xfrm>
          <a:prstGeom prst="rect">
            <a:avLst/>
          </a:prstGeom>
          <a:noFill/>
          <a:ln w="9525">
            <a:noFill/>
            <a:miter lim="800000"/>
            <a:headEnd/>
            <a:tailEnd/>
          </a:ln>
        </p:spPr>
      </p:pic>
      <p:pic>
        <p:nvPicPr>
          <p:cNvPr id="30724" name="Picture 2" descr="piano instrument MP900404920.JPG"/>
          <p:cNvPicPr>
            <a:picLocks noChangeAspect="1"/>
          </p:cNvPicPr>
          <p:nvPr/>
        </p:nvPicPr>
        <p:blipFill>
          <a:blip r:embed="rId4" cstate="print"/>
          <a:srcRect l="10500" t="8717" r="14915" b="4288"/>
          <a:stretch>
            <a:fillRect/>
          </a:stretch>
        </p:blipFill>
        <p:spPr bwMode="auto">
          <a:xfrm>
            <a:off x="6364994" y="62880"/>
            <a:ext cx="2743510" cy="2286000"/>
          </a:xfrm>
          <a:prstGeom prst="rect">
            <a:avLst/>
          </a:prstGeom>
          <a:noFill/>
          <a:ln w="9525">
            <a:noFill/>
            <a:miter lim="800000"/>
            <a:headEnd/>
            <a:tailEnd/>
          </a:ln>
        </p:spPr>
      </p:pic>
      <p:pic>
        <p:nvPicPr>
          <p:cNvPr id="30726" name="Picture 2" descr="msotw9_temp0"/>
          <p:cNvPicPr>
            <a:picLocks noChangeAspect="1" noChangeArrowheads="1"/>
          </p:cNvPicPr>
          <p:nvPr/>
        </p:nvPicPr>
        <p:blipFill>
          <a:blip r:embed="rId5" cstate="print">
            <a:grayscl/>
            <a:biLevel thresh="50000"/>
          </a:blip>
          <a:srcRect/>
          <a:stretch>
            <a:fillRect/>
          </a:stretch>
        </p:blipFill>
        <p:spPr bwMode="auto">
          <a:xfrm>
            <a:off x="35496" y="44623"/>
            <a:ext cx="2892056" cy="2286000"/>
          </a:xfrm>
          <a:prstGeom prst="rect">
            <a:avLst/>
          </a:prstGeom>
          <a:noFill/>
          <a:ln w="9525">
            <a:noFill/>
            <a:miter lim="800000"/>
            <a:headEnd/>
            <a:tailEnd/>
          </a:ln>
        </p:spPr>
      </p:pic>
      <p:sp>
        <p:nvSpPr>
          <p:cNvPr id="3" name="Title 1"/>
          <p:cNvSpPr txBox="1">
            <a:spLocks/>
          </p:cNvSpPr>
          <p:nvPr/>
        </p:nvSpPr>
        <p:spPr>
          <a:xfrm>
            <a:off x="3138656" y="116632"/>
            <a:ext cx="3017520" cy="1828800"/>
          </a:xfrm>
          <a:prstGeom prst="rect">
            <a:avLst/>
          </a:prstGeom>
          <a:solidFill>
            <a:schemeClr val="tx1"/>
          </a:solidFill>
        </p:spPr>
        <p:txBody>
          <a:bodyPr/>
          <a:lstStyle/>
          <a:p>
            <a:pPr algn="ctr">
              <a:spcBef>
                <a:spcPts val="0"/>
              </a:spcBef>
              <a:spcAft>
                <a:spcPts val="0"/>
              </a:spcAft>
              <a:defRPr/>
            </a:pPr>
            <a:r>
              <a:rPr lang="en-CA" sz="2800" b="1" dirty="0" smtClean="0">
                <a:solidFill>
                  <a:srgbClr val="FF0000"/>
                </a:solidFill>
                <a:latin typeface="Calibri" pitchFamily="34" charset="0"/>
              </a:rPr>
              <a:t>39. body members now </a:t>
            </a:r>
            <a:r>
              <a:rPr lang="en-US" sz="2800" b="1" dirty="0" smtClean="0">
                <a:solidFill>
                  <a:srgbClr val="FF0000"/>
                </a:solidFill>
                <a:latin typeface="Calibri" pitchFamily="34" charset="0"/>
              </a:rPr>
              <a:t>instruments for righteousness.</a:t>
            </a:r>
          </a:p>
          <a:p>
            <a:pPr algn="ctr">
              <a:spcBef>
                <a:spcPts val="0"/>
              </a:spcBef>
              <a:spcAft>
                <a:spcPts val="0"/>
              </a:spcAft>
              <a:defRPr/>
            </a:pPr>
            <a:r>
              <a:rPr lang="en-US" sz="2800" b="1" kern="0" dirty="0" smtClean="0">
                <a:solidFill>
                  <a:srgbClr val="FF0000"/>
                </a:solidFill>
                <a:latin typeface="Calibri" pitchFamily="34" charset="0"/>
                <a:ea typeface="+mj-ea"/>
                <a:cs typeface="+mj-cs"/>
              </a:rPr>
              <a:t>Thank you, Lord!</a:t>
            </a:r>
            <a:endParaRPr lang="en-US" sz="2800" kern="0" dirty="0">
              <a:solidFill>
                <a:srgbClr val="FF0000"/>
              </a:solidFill>
              <a:latin typeface="Calibri" pitchFamily="34" charset="0"/>
              <a:ea typeface="+mj-ea"/>
              <a:cs typeface="+mj-cs"/>
            </a:endParaRPr>
          </a:p>
        </p:txBody>
      </p:sp>
      <p:sp>
        <p:nvSpPr>
          <p:cNvPr id="6" name="TextBox 5"/>
          <p:cNvSpPr txBox="1"/>
          <p:nvPr/>
        </p:nvSpPr>
        <p:spPr>
          <a:xfrm>
            <a:off x="539552" y="5068341"/>
            <a:ext cx="7848872" cy="1384995"/>
          </a:xfrm>
          <a:prstGeom prst="rect">
            <a:avLst/>
          </a:prstGeom>
          <a:noFill/>
        </p:spPr>
        <p:txBody>
          <a:bodyPr wrap="square" rtlCol="0">
            <a:spAutoFit/>
          </a:bodyPr>
          <a:lstStyle/>
          <a:p>
            <a:r>
              <a:rPr lang="en-CA" sz="2800" b="1" spc="-50" dirty="0" smtClean="0">
                <a:solidFill>
                  <a:schemeClr val="bg1"/>
                </a:solidFill>
                <a:latin typeface="Calibri" pitchFamily="34" charset="0"/>
              </a:rPr>
              <a:t>“Present yourselves to God as those who have been</a:t>
            </a:r>
            <a:r>
              <a:rPr lang="en-CA" sz="2800" b="1" dirty="0" smtClean="0">
                <a:solidFill>
                  <a:schemeClr val="bg1"/>
                </a:solidFill>
                <a:latin typeface="Calibri" pitchFamily="34" charset="0"/>
              </a:rPr>
              <a:t> brought from death to life, and your members to </a:t>
            </a:r>
          </a:p>
          <a:p>
            <a:r>
              <a:rPr lang="en-CA" sz="2800" b="1" dirty="0" smtClean="0">
                <a:solidFill>
                  <a:schemeClr val="bg1"/>
                </a:solidFill>
                <a:latin typeface="Calibri" pitchFamily="34" charset="0"/>
              </a:rPr>
              <a:t>God as instruments for righteousness”  Rom 6:13</a:t>
            </a:r>
            <a:endParaRPr lang="en-CA" sz="2800" dirty="0">
              <a:solidFill>
                <a:schemeClr val="bg1"/>
              </a:solidFill>
              <a:latin typeface="Calibri" pitchFamily="34" charset="0"/>
            </a:endParaRPr>
          </a:p>
        </p:txBody>
      </p:sp>
      <p:sp>
        <p:nvSpPr>
          <p:cNvPr id="7" name="TextBox 6"/>
          <p:cNvSpPr txBox="1"/>
          <p:nvPr/>
        </p:nvSpPr>
        <p:spPr>
          <a:xfrm>
            <a:off x="3059832" y="4149080"/>
            <a:ext cx="3184590" cy="667299"/>
          </a:xfrm>
          <a:prstGeom prst="rect">
            <a:avLst/>
          </a:prstGeom>
          <a:noFill/>
        </p:spPr>
        <p:txBody>
          <a:bodyPr wrap="none" rtlCol="0">
            <a:spAutoFit/>
          </a:bodyPr>
          <a:lstStyle/>
          <a:p>
            <a:pPr algn="ctr">
              <a:lnSpc>
                <a:spcPts val="2200"/>
              </a:lnSpc>
            </a:pPr>
            <a:r>
              <a:rPr lang="en-CA" sz="2400" b="1" dirty="0" smtClean="0">
                <a:latin typeface="Calibri" pitchFamily="34" charset="0"/>
                <a:cs typeface="Calibri" pitchFamily="34" charset="0"/>
              </a:rPr>
              <a:t>instruments like gloves </a:t>
            </a:r>
          </a:p>
          <a:p>
            <a:pPr algn="ctr">
              <a:lnSpc>
                <a:spcPts val="2200"/>
              </a:lnSpc>
            </a:pPr>
            <a:r>
              <a:rPr lang="en-CA" sz="2400" b="1" dirty="0" smtClean="0">
                <a:latin typeface="Calibri" pitchFamily="34" charset="0"/>
                <a:cs typeface="Calibri" pitchFamily="34" charset="0"/>
              </a:rPr>
              <a:t>on his hand</a:t>
            </a:r>
            <a:endParaRPr lang="en-CA" sz="2400" b="1" dirty="0">
              <a:latin typeface="Calibri" pitchFamily="34" charset="0"/>
              <a:cs typeface="Calibri" pitchFamily="34" charset="0"/>
            </a:endParaRPr>
          </a:p>
        </p:txBody>
      </p:sp>
      <p:sp>
        <p:nvSpPr>
          <p:cNvPr id="8" name="TextBox 7"/>
          <p:cNvSpPr txBox="1"/>
          <p:nvPr/>
        </p:nvSpPr>
        <p:spPr>
          <a:xfrm>
            <a:off x="305383" y="2348880"/>
            <a:ext cx="2322494" cy="667299"/>
          </a:xfrm>
          <a:prstGeom prst="rect">
            <a:avLst/>
          </a:prstGeom>
          <a:noFill/>
        </p:spPr>
        <p:txBody>
          <a:bodyPr wrap="none" rtlCol="0">
            <a:spAutoFit/>
          </a:bodyPr>
          <a:lstStyle/>
          <a:p>
            <a:pPr algn="ctr">
              <a:lnSpc>
                <a:spcPts val="2200"/>
              </a:lnSpc>
            </a:pPr>
            <a:r>
              <a:rPr lang="en-CA" sz="2400" b="1" dirty="0" smtClean="0">
                <a:latin typeface="Calibri" pitchFamily="34" charset="0"/>
                <a:cs typeface="Calibri" pitchFamily="34" charset="0"/>
              </a:rPr>
              <a:t>instruments for </a:t>
            </a:r>
          </a:p>
          <a:p>
            <a:pPr algn="ctr">
              <a:lnSpc>
                <a:spcPts val="2200"/>
              </a:lnSpc>
            </a:pPr>
            <a:r>
              <a:rPr lang="en-CA" sz="2400" b="1" dirty="0" smtClean="0">
                <a:latin typeface="Calibri" pitchFamily="34" charset="0"/>
                <a:cs typeface="Calibri" pitchFamily="34" charset="0"/>
              </a:rPr>
              <a:t>love and witness</a:t>
            </a:r>
            <a:endParaRPr lang="en-CA" sz="2400" b="1" dirty="0">
              <a:latin typeface="Calibri" pitchFamily="34" charset="0"/>
              <a:cs typeface="Calibri" pitchFamily="34" charset="0"/>
            </a:endParaRPr>
          </a:p>
        </p:txBody>
      </p:sp>
      <p:sp>
        <p:nvSpPr>
          <p:cNvPr id="9" name="TextBox 8"/>
          <p:cNvSpPr txBox="1"/>
          <p:nvPr/>
        </p:nvSpPr>
        <p:spPr>
          <a:xfrm>
            <a:off x="6388946" y="2348880"/>
            <a:ext cx="2619627" cy="656590"/>
          </a:xfrm>
          <a:prstGeom prst="rect">
            <a:avLst/>
          </a:prstGeom>
          <a:noFill/>
        </p:spPr>
        <p:txBody>
          <a:bodyPr wrap="none" rtlCol="0">
            <a:spAutoFit/>
          </a:bodyPr>
          <a:lstStyle/>
          <a:p>
            <a:pPr algn="ctr">
              <a:lnSpc>
                <a:spcPts val="2200"/>
              </a:lnSpc>
            </a:pPr>
            <a:r>
              <a:rPr lang="en-CA" sz="2000" b="1" dirty="0" smtClean="0"/>
              <a:t>instruments for</a:t>
            </a:r>
          </a:p>
          <a:p>
            <a:pPr algn="ctr">
              <a:lnSpc>
                <a:spcPts val="2200"/>
              </a:lnSpc>
            </a:pPr>
            <a:r>
              <a:rPr lang="en-CA" sz="2000" b="1" dirty="0" smtClean="0"/>
              <a:t> worship and prayer</a:t>
            </a:r>
            <a:endParaRPr lang="en-CA" sz="2000" b="1" dirty="0"/>
          </a:p>
        </p:txBody>
      </p:sp>
      <p:sp>
        <p:nvSpPr>
          <p:cNvPr id="10" name="TextBox 9"/>
          <p:cNvSpPr txBox="1"/>
          <p:nvPr/>
        </p:nvSpPr>
        <p:spPr>
          <a:xfrm>
            <a:off x="6012160" y="1988840"/>
            <a:ext cx="1872208" cy="338554"/>
          </a:xfrm>
          <a:prstGeom prst="rect">
            <a:avLst/>
          </a:prstGeom>
          <a:noFill/>
        </p:spPr>
        <p:txBody>
          <a:bodyPr wrap="square" rtlCol="0">
            <a:spAutoFit/>
          </a:bodyPr>
          <a:lstStyle/>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endParaRPr lang="en-CA" sz="800" dirty="0">
              <a:solidFill>
                <a:schemeClr val="tx1">
                  <a:lumMod val="65000"/>
                </a:schemeClr>
              </a:solidFill>
            </a:endParaRPr>
          </a:p>
        </p:txBody>
      </p:sp>
      <p:sp>
        <p:nvSpPr>
          <p:cNvPr id="11" name="TextBox 10"/>
          <p:cNvSpPr txBox="1"/>
          <p:nvPr/>
        </p:nvSpPr>
        <p:spPr>
          <a:xfrm>
            <a:off x="3707904" y="3717032"/>
            <a:ext cx="1872208" cy="338554"/>
          </a:xfrm>
          <a:prstGeom prst="rect">
            <a:avLst/>
          </a:prstGeom>
          <a:noFill/>
        </p:spPr>
        <p:txBody>
          <a:bodyPr wrap="square" rtlCol="0">
            <a:spAutoFit/>
          </a:bodyPr>
          <a:lstStyle/>
          <a:p>
            <a:pPr algn="ctr"/>
            <a:r>
              <a:rPr lang="en-CA" sz="800" dirty="0" smtClean="0">
                <a:solidFill>
                  <a:schemeClr val="accent1">
                    <a:lumMod val="40000"/>
                    <a:lumOff val="60000"/>
                  </a:schemeClr>
                </a:solidFill>
              </a:rPr>
              <a:t>Microsoft clip art © 2013 </a:t>
            </a:r>
          </a:p>
          <a:p>
            <a:pPr algn="ctr"/>
            <a:r>
              <a:rPr lang="en-CA" sz="800" dirty="0" smtClean="0">
                <a:solidFill>
                  <a:schemeClr val="accent1">
                    <a:lumMod val="40000"/>
                    <a:lumOff val="60000"/>
                  </a:schemeClr>
                </a:solidFill>
              </a:rPr>
              <a:t>Microsoft Corporation. </a:t>
            </a:r>
            <a:endParaRPr lang="en-CA" sz="800" dirty="0">
              <a:solidFill>
                <a:schemeClr val="accent1">
                  <a:lumMod val="40000"/>
                  <a:lumOff val="60000"/>
                </a:schemeClr>
              </a:solidFill>
            </a:endParaRPr>
          </a:p>
        </p:txBody>
      </p:sp>
      <p:sp>
        <p:nvSpPr>
          <p:cNvPr id="13" name="TextBox 12"/>
          <p:cNvSpPr txBox="1"/>
          <p:nvPr/>
        </p:nvSpPr>
        <p:spPr>
          <a:xfrm>
            <a:off x="755576" y="29816"/>
            <a:ext cx="1872208" cy="230832"/>
          </a:xfrm>
          <a:prstGeom prst="rect">
            <a:avLst/>
          </a:prstGeom>
          <a:noFill/>
        </p:spPr>
        <p:txBody>
          <a:bodyPr wrap="square" rtlCol="0">
            <a:spAutoFit/>
          </a:bodyPr>
          <a:lstStyle/>
          <a:p>
            <a:pPr algn="ctr"/>
            <a:r>
              <a:rPr lang="en-CA" sz="900" dirty="0" smtClean="0">
                <a:solidFill>
                  <a:schemeClr val="tx1">
                    <a:lumMod val="85000"/>
                  </a:schemeClr>
                </a:solidFill>
              </a:rPr>
              <a:t>johncrozieris@gmail.com</a:t>
            </a:r>
            <a:endParaRPr lang="en-CA" sz="900" dirty="0">
              <a:solidFill>
                <a:schemeClr val="tx1">
                  <a:lumMod val="85000"/>
                </a:schemeClr>
              </a:solidFill>
            </a:endParaRPr>
          </a:p>
        </p:txBody>
      </p:sp>
      <p:sp>
        <p:nvSpPr>
          <p:cNvPr id="20" name="Smiley Face 19"/>
          <p:cNvSpPr/>
          <p:nvPr/>
        </p:nvSpPr>
        <p:spPr>
          <a:xfrm>
            <a:off x="1306488" y="1196752"/>
            <a:ext cx="457200" cy="457200"/>
          </a:xfrm>
          <a:prstGeom prst="smileyFace">
            <a:avLst>
              <a:gd name="adj" fmla="val 4653"/>
            </a:avLst>
          </a:prstGeom>
          <a:solidFill>
            <a:srgbClr val="FFFF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TextBox 21"/>
          <p:cNvSpPr txBox="1"/>
          <p:nvPr/>
        </p:nvSpPr>
        <p:spPr>
          <a:xfrm>
            <a:off x="8100392" y="587727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3" name="TextBox 8"/>
          <p:cNvSpPr txBox="1">
            <a:spLocks noChangeArrowheads="1"/>
          </p:cNvSpPr>
          <p:nvPr/>
        </p:nvSpPr>
        <p:spPr bwMode="auto">
          <a:xfrm>
            <a:off x="802838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 name="Title 1"/>
          <p:cNvSpPr txBox="1">
            <a:spLocks/>
          </p:cNvSpPr>
          <p:nvPr/>
        </p:nvSpPr>
        <p:spPr>
          <a:xfrm>
            <a:off x="35496" y="116632"/>
            <a:ext cx="5400600" cy="2880320"/>
          </a:xfrm>
          <a:prstGeom prst="rect">
            <a:avLst/>
          </a:prstGeom>
          <a:noFill/>
        </p:spPr>
        <p:txBody>
          <a:bodyPr/>
          <a:lstStyle/>
          <a:p>
            <a:pPr algn="ctr">
              <a:spcBef>
                <a:spcPts val="0"/>
              </a:spcBef>
              <a:spcAft>
                <a:spcPts val="0"/>
              </a:spcAft>
              <a:defRPr/>
            </a:pPr>
            <a:r>
              <a:rPr lang="en-CA" sz="2800" b="1" dirty="0" smtClean="0">
                <a:solidFill>
                  <a:schemeClr val="bg1"/>
                </a:solidFill>
                <a:latin typeface="Calibri" pitchFamily="34" charset="0"/>
              </a:rPr>
              <a:t>Present your eyes and mind to God to be used for God’s Word, </a:t>
            </a:r>
          </a:p>
          <a:p>
            <a:pPr algn="ctr">
              <a:spcBef>
                <a:spcPts val="0"/>
              </a:spcBef>
              <a:spcAft>
                <a:spcPts val="0"/>
              </a:spcAft>
              <a:defRPr/>
            </a:pPr>
            <a:r>
              <a:rPr lang="en-CA" sz="2800" b="1" dirty="0" smtClean="0">
                <a:solidFill>
                  <a:schemeClr val="bg1"/>
                </a:solidFill>
                <a:latin typeface="Calibri" pitchFamily="34" charset="0"/>
              </a:rPr>
              <a:t>not pornography or lust! </a:t>
            </a:r>
          </a:p>
          <a:p>
            <a:pPr algn="ctr">
              <a:spcBef>
                <a:spcPts val="0"/>
              </a:spcBef>
              <a:spcAft>
                <a:spcPts val="0"/>
              </a:spcAft>
              <a:defRPr/>
            </a:pPr>
            <a:r>
              <a:rPr lang="en-CA" sz="2800" b="1" dirty="0" smtClean="0">
                <a:solidFill>
                  <a:schemeClr val="bg1"/>
                </a:solidFill>
                <a:latin typeface="Calibri" pitchFamily="34" charset="0"/>
              </a:rPr>
              <a:t>Do not give your eyes and mind </a:t>
            </a:r>
          </a:p>
          <a:p>
            <a:pPr algn="ctr">
              <a:spcBef>
                <a:spcPts val="0"/>
              </a:spcBef>
              <a:spcAft>
                <a:spcPts val="0"/>
              </a:spcAft>
              <a:defRPr/>
            </a:pPr>
            <a:r>
              <a:rPr lang="en-CA" sz="2800" b="1" dirty="0" smtClean="0">
                <a:solidFill>
                  <a:schemeClr val="bg1"/>
                </a:solidFill>
                <a:latin typeface="Calibri" pitchFamily="34" charset="0"/>
              </a:rPr>
              <a:t>to sin as instruments </a:t>
            </a:r>
            <a:r>
              <a:rPr lang="en-CA" sz="2800" b="1" smtClean="0">
                <a:solidFill>
                  <a:schemeClr val="bg1"/>
                </a:solidFill>
                <a:latin typeface="Calibri" pitchFamily="34" charset="0"/>
              </a:rPr>
              <a:t>for evil!</a:t>
            </a:r>
            <a:endParaRPr lang="en-US" sz="2800" kern="0" dirty="0">
              <a:solidFill>
                <a:schemeClr val="bg1"/>
              </a:solidFill>
              <a:latin typeface="Calibri" pitchFamily="34" charset="0"/>
              <a:ea typeface="+mj-ea"/>
              <a:cs typeface="+mj-cs"/>
            </a:endParaRPr>
          </a:p>
        </p:txBody>
      </p:sp>
      <p:sp>
        <p:nvSpPr>
          <p:cNvPr id="6" name="TextBox 5"/>
          <p:cNvSpPr txBox="1"/>
          <p:nvPr/>
        </p:nvSpPr>
        <p:spPr>
          <a:xfrm>
            <a:off x="179512" y="5284365"/>
            <a:ext cx="8784976" cy="1384995"/>
          </a:xfrm>
          <a:prstGeom prst="rect">
            <a:avLst/>
          </a:prstGeom>
          <a:noFill/>
        </p:spPr>
        <p:txBody>
          <a:bodyPr wrap="square" rtlCol="0">
            <a:spAutoFit/>
          </a:bodyPr>
          <a:lstStyle/>
          <a:p>
            <a:pPr algn="ctr"/>
            <a:r>
              <a:rPr lang="en-CA" sz="2800" b="1" spc="-50" dirty="0" smtClean="0">
                <a:latin typeface="Calibri" pitchFamily="34" charset="0"/>
                <a:cs typeface="Calibri" pitchFamily="34" charset="0"/>
              </a:rPr>
              <a:t>“</a:t>
            </a:r>
            <a:r>
              <a:rPr lang="en-US" sz="2800" b="1" dirty="0" smtClean="0">
                <a:latin typeface="Calibri" pitchFamily="34" charset="0"/>
                <a:cs typeface="Calibri" pitchFamily="34" charset="0"/>
              </a:rPr>
              <a:t>Do not present your members to sin as instruments for unrighteousness, but present . . . your members to God </a:t>
            </a:r>
          </a:p>
          <a:p>
            <a:pPr algn="ctr"/>
            <a:r>
              <a:rPr lang="en-US" sz="2800" b="1" dirty="0" smtClean="0">
                <a:latin typeface="Calibri" pitchFamily="34" charset="0"/>
                <a:cs typeface="Calibri" pitchFamily="34" charset="0"/>
              </a:rPr>
              <a:t>as instruments for righteousness” Rom 6:13</a:t>
            </a:r>
            <a:endParaRPr lang="en-CA" sz="2800" dirty="0">
              <a:solidFill>
                <a:schemeClr val="bg1"/>
              </a:solidFill>
              <a:latin typeface="Calibri" pitchFamily="34" charset="0"/>
            </a:endParaRPr>
          </a:p>
        </p:txBody>
      </p:sp>
      <p:sp>
        <p:nvSpPr>
          <p:cNvPr id="10" name="TextBox 9"/>
          <p:cNvSpPr txBox="1"/>
          <p:nvPr/>
        </p:nvSpPr>
        <p:spPr>
          <a:xfrm>
            <a:off x="5724128" y="1988840"/>
            <a:ext cx="1872208" cy="338554"/>
          </a:xfrm>
          <a:prstGeom prst="rect">
            <a:avLst/>
          </a:prstGeom>
          <a:noFill/>
        </p:spPr>
        <p:txBody>
          <a:bodyPr wrap="square" rtlCol="0">
            <a:spAutoFit/>
          </a:bodyPr>
          <a:lstStyle/>
          <a:p>
            <a:pPr algn="ctr"/>
            <a:r>
              <a:rPr lang="en-CA" sz="800" dirty="0" smtClean="0">
                <a:solidFill>
                  <a:schemeClr val="tx1">
                    <a:lumMod val="95000"/>
                  </a:schemeClr>
                </a:solidFill>
              </a:rPr>
              <a:t>Microsoft clip art © 2013 </a:t>
            </a:r>
          </a:p>
          <a:p>
            <a:pPr algn="ctr"/>
            <a:r>
              <a:rPr lang="en-CA" sz="800" dirty="0" smtClean="0">
                <a:solidFill>
                  <a:schemeClr val="tx1">
                    <a:lumMod val="95000"/>
                  </a:schemeClr>
                </a:solidFill>
              </a:rPr>
              <a:t>Microsoft Corporation. </a:t>
            </a:r>
            <a:endParaRPr lang="en-CA" sz="800" dirty="0">
              <a:solidFill>
                <a:schemeClr val="tx1">
                  <a:lumMod val="95000"/>
                </a:schemeClr>
              </a:solidFill>
            </a:endParaRPr>
          </a:p>
        </p:txBody>
      </p:sp>
      <p:sp>
        <p:nvSpPr>
          <p:cNvPr id="11" name="TextBox 10"/>
          <p:cNvSpPr txBox="1"/>
          <p:nvPr/>
        </p:nvSpPr>
        <p:spPr>
          <a:xfrm>
            <a:off x="3707904" y="4242574"/>
            <a:ext cx="1872208" cy="338554"/>
          </a:xfrm>
          <a:prstGeom prst="rect">
            <a:avLst/>
          </a:prstGeom>
          <a:noFill/>
        </p:spPr>
        <p:txBody>
          <a:bodyPr wrap="square" rtlCol="0">
            <a:spAutoFit/>
          </a:bodyPr>
          <a:lstStyle/>
          <a:p>
            <a:pPr algn="ctr"/>
            <a:r>
              <a:rPr lang="en-CA" sz="800" dirty="0" smtClean="0">
                <a:solidFill>
                  <a:schemeClr val="accent1">
                    <a:lumMod val="40000"/>
                    <a:lumOff val="60000"/>
                  </a:schemeClr>
                </a:solidFill>
              </a:rPr>
              <a:t>Microsoft clip art © 2013 </a:t>
            </a:r>
          </a:p>
          <a:p>
            <a:pPr algn="ctr"/>
            <a:r>
              <a:rPr lang="en-CA" sz="800" dirty="0" smtClean="0">
                <a:solidFill>
                  <a:schemeClr val="accent1">
                    <a:lumMod val="40000"/>
                    <a:lumOff val="60000"/>
                  </a:schemeClr>
                </a:solidFill>
              </a:rPr>
              <a:t>Microsoft Corporation. </a:t>
            </a:r>
            <a:endParaRPr lang="en-CA" sz="800" dirty="0">
              <a:solidFill>
                <a:schemeClr val="accent1">
                  <a:lumMod val="40000"/>
                  <a:lumOff val="60000"/>
                </a:schemeClr>
              </a:solidFill>
            </a:endParaRPr>
          </a:p>
        </p:txBody>
      </p:sp>
      <p:pic>
        <p:nvPicPr>
          <p:cNvPr id="21" name="Picture 20" descr="eyes at freeclipart.com ojitos.png"/>
          <p:cNvPicPr>
            <a:picLocks noChangeAspect="1"/>
          </p:cNvPicPr>
          <p:nvPr/>
        </p:nvPicPr>
        <p:blipFill>
          <a:blip r:embed="rId2" cstate="print"/>
          <a:srcRect l="6282" t="2520" r="5519" b="11801"/>
          <a:stretch>
            <a:fillRect/>
          </a:stretch>
        </p:blipFill>
        <p:spPr>
          <a:xfrm flipH="1">
            <a:off x="5282912" y="188640"/>
            <a:ext cx="1737360" cy="1687723"/>
          </a:xfrm>
          <a:prstGeom prst="ellipse">
            <a:avLst/>
          </a:prstGeom>
        </p:spPr>
      </p:pic>
      <p:pic>
        <p:nvPicPr>
          <p:cNvPr id="27" name="Picture 26" descr="mouth bing images.jpg"/>
          <p:cNvPicPr>
            <a:picLocks noChangeAspect="1"/>
          </p:cNvPicPr>
          <p:nvPr/>
        </p:nvPicPr>
        <p:blipFill>
          <a:blip r:embed="rId3" cstate="print"/>
          <a:srcRect l="6720" b="39521"/>
          <a:stretch>
            <a:fillRect/>
          </a:stretch>
        </p:blipFill>
        <p:spPr>
          <a:xfrm flipH="1">
            <a:off x="1970544" y="2420888"/>
            <a:ext cx="1737360" cy="1501915"/>
          </a:xfrm>
          <a:prstGeom prst="roundRect">
            <a:avLst/>
          </a:prstGeom>
        </p:spPr>
      </p:pic>
      <p:pic>
        <p:nvPicPr>
          <p:cNvPr id="28" name="Picture 9" descr="MH900315769.GIF"/>
          <p:cNvPicPr>
            <a:picLocks noChangeAspect="1"/>
          </p:cNvPicPr>
          <p:nvPr/>
        </p:nvPicPr>
        <p:blipFill>
          <a:blip r:embed="rId4" cstate="print"/>
          <a:srcRect l="15727" t="20754" r="21365" b="4417"/>
          <a:stretch>
            <a:fillRect/>
          </a:stretch>
        </p:blipFill>
        <p:spPr bwMode="auto">
          <a:xfrm>
            <a:off x="7164288" y="666851"/>
            <a:ext cx="1645920" cy="1826045"/>
          </a:xfrm>
          <a:prstGeom prst="ellipse">
            <a:avLst/>
          </a:prstGeom>
          <a:noFill/>
          <a:ln w="9525">
            <a:noFill/>
            <a:miter lim="800000"/>
            <a:headEnd/>
            <a:tailEnd/>
          </a:ln>
        </p:spPr>
      </p:pic>
      <p:sp>
        <p:nvSpPr>
          <p:cNvPr id="30" name="Title 1"/>
          <p:cNvSpPr txBox="1">
            <a:spLocks/>
          </p:cNvSpPr>
          <p:nvPr/>
        </p:nvSpPr>
        <p:spPr>
          <a:xfrm>
            <a:off x="3995936" y="2924944"/>
            <a:ext cx="4600128" cy="2016224"/>
          </a:xfrm>
          <a:prstGeom prst="rect">
            <a:avLst/>
          </a:prstGeom>
          <a:noFill/>
        </p:spPr>
        <p:txBody>
          <a:bodyPr/>
          <a:lstStyle/>
          <a:p>
            <a:pPr algn="ctr">
              <a:spcBef>
                <a:spcPts val="0"/>
              </a:spcBef>
              <a:spcAft>
                <a:spcPts val="0"/>
              </a:spcAft>
              <a:defRPr/>
            </a:pPr>
            <a:r>
              <a:rPr lang="en-CA" sz="2800" b="1" kern="0" dirty="0" smtClean="0">
                <a:solidFill>
                  <a:schemeClr val="bg1"/>
                </a:solidFill>
                <a:latin typeface="Calibri" pitchFamily="34" charset="0"/>
                <a:ea typeface="+mj-ea"/>
                <a:cs typeface="+mj-cs"/>
              </a:rPr>
              <a:t>Yield your mouth and hands to serve others, to help,  encourage and give to others, not hurt or take from others.</a:t>
            </a:r>
            <a:endParaRPr lang="en-US" sz="2800" kern="0" dirty="0">
              <a:solidFill>
                <a:schemeClr val="bg1"/>
              </a:solidFill>
              <a:latin typeface="Calibri" pitchFamily="34" charset="0"/>
              <a:ea typeface="+mj-ea"/>
              <a:cs typeface="+mj-cs"/>
            </a:endParaRPr>
          </a:p>
        </p:txBody>
      </p:sp>
      <p:sp>
        <p:nvSpPr>
          <p:cNvPr id="12" name="TextBox 11"/>
          <p:cNvSpPr txBox="1"/>
          <p:nvPr/>
        </p:nvSpPr>
        <p:spPr>
          <a:xfrm>
            <a:off x="611560" y="2622104"/>
            <a:ext cx="1691680" cy="230832"/>
          </a:xfrm>
          <a:prstGeom prst="rect">
            <a:avLst/>
          </a:prstGeom>
          <a:noFill/>
        </p:spPr>
        <p:txBody>
          <a:bodyPr wrap="square" rtlCol="0">
            <a:spAutoFit/>
          </a:bodyPr>
          <a:lstStyle/>
          <a:p>
            <a:pPr algn="ctr"/>
            <a:r>
              <a:rPr lang="en-CA" sz="900" dirty="0" err="1" smtClean="0">
                <a:solidFill>
                  <a:schemeClr val="tx1">
                    <a:lumMod val="95000"/>
                  </a:schemeClr>
                </a:solidFill>
                <a:effectLst>
                  <a:outerShdw blurRad="38100" dist="38100" dir="2700000" algn="tl">
                    <a:srgbClr val="000000">
                      <a:alpha val="43137"/>
                    </a:srgbClr>
                  </a:outerShdw>
                </a:effectLst>
              </a:rPr>
              <a:t>bing</a:t>
            </a:r>
            <a:r>
              <a:rPr lang="en-CA" sz="900" dirty="0" smtClean="0">
                <a:solidFill>
                  <a:schemeClr val="tx1">
                    <a:lumMod val="95000"/>
                  </a:schemeClr>
                </a:solidFill>
                <a:effectLst>
                  <a:outerShdw blurRad="38100" dist="38100" dir="2700000" algn="tl">
                    <a:srgbClr val="000000">
                      <a:alpha val="43137"/>
                    </a:srgbClr>
                  </a:outerShdw>
                </a:effectLst>
              </a:rPr>
              <a:t> images</a:t>
            </a:r>
            <a:endParaRPr lang="en-CA" sz="900" dirty="0">
              <a:solidFill>
                <a:schemeClr val="tx1">
                  <a:lumMod val="95000"/>
                </a:schemeClr>
              </a:solidFill>
              <a:effectLst>
                <a:outerShdw blurRad="38100" dist="38100" dir="2700000" algn="tl">
                  <a:srgbClr val="000000">
                    <a:alpha val="43137"/>
                  </a:srgbClr>
                </a:outerShdw>
              </a:effectLst>
            </a:endParaRPr>
          </a:p>
        </p:txBody>
      </p:sp>
      <p:sp>
        <p:nvSpPr>
          <p:cNvPr id="13" name="TextBox 12"/>
          <p:cNvSpPr txBox="1"/>
          <p:nvPr/>
        </p:nvSpPr>
        <p:spPr>
          <a:xfrm>
            <a:off x="6372200" y="173832"/>
            <a:ext cx="1691680" cy="230832"/>
          </a:xfrm>
          <a:prstGeom prst="rect">
            <a:avLst/>
          </a:prstGeom>
          <a:noFill/>
        </p:spPr>
        <p:txBody>
          <a:bodyPr wrap="square" rtlCol="0">
            <a:spAutoFit/>
          </a:bodyPr>
          <a:lstStyle/>
          <a:p>
            <a:pPr algn="ctr"/>
            <a:r>
              <a:rPr lang="en-CA" sz="900" dirty="0" smtClean="0">
                <a:solidFill>
                  <a:schemeClr val="tx1">
                    <a:lumMod val="95000"/>
                  </a:schemeClr>
                </a:solidFill>
                <a:effectLst>
                  <a:outerShdw blurRad="38100" dist="38100" dir="2700000" algn="tl">
                    <a:srgbClr val="000000">
                      <a:alpha val="43137"/>
                    </a:srgbClr>
                  </a:outerShdw>
                </a:effectLst>
              </a:rPr>
              <a:t>freeclipart.com</a:t>
            </a:r>
            <a:endParaRPr lang="en-CA" sz="900" dirty="0">
              <a:solidFill>
                <a:schemeClr val="tx1">
                  <a:lumMod val="95000"/>
                </a:schemeClr>
              </a:solidFill>
              <a:effectLst>
                <a:outerShdw blurRad="38100" dist="38100" dir="2700000" algn="tl">
                  <a:srgbClr val="000000">
                    <a:alpha val="43137"/>
                  </a:srgbClr>
                </a:outerShdw>
              </a:effectLst>
            </a:endParaRPr>
          </a:p>
        </p:txBody>
      </p:sp>
      <p:pic>
        <p:nvPicPr>
          <p:cNvPr id="17" name="Picture 16" descr="John hand 6.JPG"/>
          <p:cNvPicPr>
            <a:picLocks noChangeAspect="1"/>
          </p:cNvPicPr>
          <p:nvPr/>
        </p:nvPicPr>
        <p:blipFill>
          <a:blip r:embed="rId5" cstate="print"/>
          <a:stretch>
            <a:fillRect/>
          </a:stretch>
        </p:blipFill>
        <p:spPr>
          <a:xfrm rot="480081">
            <a:off x="683568" y="3861048"/>
            <a:ext cx="2011680" cy="1416429"/>
          </a:xfrm>
          <a:prstGeom prst="ellipse">
            <a:avLst/>
          </a:prstGeom>
        </p:spPr>
      </p:pic>
      <p:sp>
        <p:nvSpPr>
          <p:cNvPr id="18" name="TextBox 17"/>
          <p:cNvSpPr txBox="1"/>
          <p:nvPr/>
        </p:nvSpPr>
        <p:spPr>
          <a:xfrm>
            <a:off x="899592" y="4998368"/>
            <a:ext cx="1737360" cy="230832"/>
          </a:xfrm>
          <a:prstGeom prst="rect">
            <a:avLst/>
          </a:prstGeom>
          <a:noFill/>
        </p:spPr>
        <p:txBody>
          <a:bodyPr wrap="square" rtlCol="0">
            <a:spAutoFit/>
          </a:bodyPr>
          <a:lstStyle/>
          <a:p>
            <a:pPr algn="ctr"/>
            <a:r>
              <a:rPr lang="en-CA" sz="900" dirty="0" smtClean="0">
                <a:solidFill>
                  <a:schemeClr val="tx1">
                    <a:lumMod val="95000"/>
                  </a:schemeClr>
                </a:solidFill>
                <a:effectLst>
                  <a:outerShdw blurRad="38100" dist="38100" dir="2700000" algn="tl">
                    <a:srgbClr val="000000">
                      <a:alpha val="43137"/>
                    </a:srgbClr>
                  </a:outerShdw>
                </a:effectLst>
              </a:rPr>
              <a:t>hand by John </a:t>
            </a:r>
            <a:r>
              <a:rPr lang="en-CA" sz="900" dirty="0" err="1" smtClean="0">
                <a:solidFill>
                  <a:schemeClr val="tx1">
                    <a:lumMod val="95000"/>
                  </a:schemeClr>
                </a:solidFill>
                <a:effectLst>
                  <a:outerShdw blurRad="38100" dist="38100" dir="2700000" algn="tl">
                    <a:srgbClr val="000000">
                      <a:alpha val="43137"/>
                    </a:srgbClr>
                  </a:outerShdw>
                </a:effectLst>
              </a:rPr>
              <a:t>Crozier</a:t>
            </a:r>
            <a:endParaRPr lang="en-CA" sz="900" dirty="0">
              <a:solidFill>
                <a:schemeClr val="tx1">
                  <a:lumMod val="95000"/>
                </a:schemeClr>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805" name="Shape 805"/>
          <p:cNvSpPr/>
          <p:nvPr/>
        </p:nvSpPr>
        <p:spPr>
          <a:xfrm>
            <a:off x="7571184" y="2924943"/>
            <a:ext cx="457200" cy="504827"/>
          </a:xfrm>
          <a:prstGeom prst="ellipse">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6" name="Shape 806"/>
          <p:cNvSpPr/>
          <p:nvPr/>
        </p:nvSpPr>
        <p:spPr>
          <a:xfrm>
            <a:off x="7440880" y="3429000"/>
            <a:ext cx="731520" cy="935038"/>
          </a:xfrm>
          <a:prstGeom prst="roundRect">
            <a:avLst>
              <a:gd name="adj" fmla="val 16667"/>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7" name="Shape 807"/>
          <p:cNvSpPr/>
          <p:nvPr/>
        </p:nvSpPr>
        <p:spPr>
          <a:xfrm>
            <a:off x="7596336"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8" name="Shape 808"/>
          <p:cNvSpPr/>
          <p:nvPr/>
        </p:nvSpPr>
        <p:spPr>
          <a:xfrm>
            <a:off x="7883921"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9" name="Shape 809"/>
          <p:cNvSpPr/>
          <p:nvPr/>
        </p:nvSpPr>
        <p:spPr>
          <a:xfrm>
            <a:off x="1043608" y="2924175"/>
            <a:ext cx="457200" cy="504827"/>
          </a:xfrm>
          <a:prstGeom prst="ellipse">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0" name="Shape 810"/>
          <p:cNvSpPr/>
          <p:nvPr/>
        </p:nvSpPr>
        <p:spPr>
          <a:xfrm>
            <a:off x="899592" y="3429000"/>
            <a:ext cx="731520" cy="935038"/>
          </a:xfrm>
          <a:prstGeom prst="roundRect">
            <a:avLst>
              <a:gd name="adj" fmla="val 16667"/>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1" name="Shape 811"/>
          <p:cNvSpPr/>
          <p:nvPr/>
        </p:nvSpPr>
        <p:spPr>
          <a:xfrm>
            <a:off x="1043608"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2" name="Shape 812"/>
          <p:cNvSpPr/>
          <p:nvPr/>
        </p:nvSpPr>
        <p:spPr>
          <a:xfrm>
            <a:off x="1331193"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4" name="Shape 814"/>
          <p:cNvSpPr/>
          <p:nvPr/>
        </p:nvSpPr>
        <p:spPr>
          <a:xfrm>
            <a:off x="6660231" y="2204863"/>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5" name="Shape 815"/>
          <p:cNvSpPr/>
          <p:nvPr/>
        </p:nvSpPr>
        <p:spPr>
          <a:xfrm>
            <a:off x="7308303"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6" name="Shape 816"/>
          <p:cNvSpPr/>
          <p:nvPr/>
        </p:nvSpPr>
        <p:spPr>
          <a:xfrm>
            <a:off x="8676455"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7" name="Shape 817"/>
          <p:cNvSpPr/>
          <p:nvPr/>
        </p:nvSpPr>
        <p:spPr>
          <a:xfrm>
            <a:off x="6876255"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8" name="Shape 818"/>
          <p:cNvSpPr/>
          <p:nvPr/>
        </p:nvSpPr>
        <p:spPr>
          <a:xfrm>
            <a:off x="7092279" y="234887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9" name="Shape 819"/>
          <p:cNvSpPr/>
          <p:nvPr/>
        </p:nvSpPr>
        <p:spPr>
          <a:xfrm>
            <a:off x="7740351" y="198883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0" name="Shape 820"/>
          <p:cNvSpPr/>
          <p:nvPr/>
        </p:nvSpPr>
        <p:spPr>
          <a:xfrm>
            <a:off x="8388423" y="234887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1" name="Shape 821"/>
          <p:cNvSpPr/>
          <p:nvPr/>
        </p:nvSpPr>
        <p:spPr>
          <a:xfrm>
            <a:off x="7524327" y="2276871"/>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2" name="Shape 822"/>
          <p:cNvSpPr/>
          <p:nvPr/>
        </p:nvSpPr>
        <p:spPr>
          <a:xfrm>
            <a:off x="7308303" y="270891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3" name="Shape 823"/>
          <p:cNvSpPr/>
          <p:nvPr/>
        </p:nvSpPr>
        <p:spPr>
          <a:xfrm>
            <a:off x="8892479" y="2204864"/>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4" name="Shape 824"/>
          <p:cNvSpPr/>
          <p:nvPr/>
        </p:nvSpPr>
        <p:spPr>
          <a:xfrm>
            <a:off x="8172399"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5" name="Shape 825"/>
          <p:cNvSpPr/>
          <p:nvPr/>
        </p:nvSpPr>
        <p:spPr>
          <a:xfrm>
            <a:off x="7956375" y="2276871"/>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6" name="Shape 826"/>
          <p:cNvSpPr/>
          <p:nvPr/>
        </p:nvSpPr>
        <p:spPr>
          <a:xfrm>
            <a:off x="6876255" y="2636911"/>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7" name="Shape 827"/>
          <p:cNvSpPr/>
          <p:nvPr/>
        </p:nvSpPr>
        <p:spPr>
          <a:xfrm>
            <a:off x="7740351" y="2492895"/>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8" name="Shape 828"/>
          <p:cNvSpPr/>
          <p:nvPr/>
        </p:nvSpPr>
        <p:spPr>
          <a:xfrm>
            <a:off x="8172399" y="270891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9" name="Shape 829"/>
          <p:cNvSpPr/>
          <p:nvPr/>
        </p:nvSpPr>
        <p:spPr>
          <a:xfrm>
            <a:off x="8676455" y="2636911"/>
            <a:ext cx="1" cy="360041"/>
          </a:xfrm>
          <a:prstGeom prst="line">
            <a:avLst/>
          </a:prstGeom>
          <a:ln w="57150">
            <a:solidFill>
              <a:srgbClr val="00B0F0"/>
            </a:solidFill>
          </a:ln>
        </p:spPr>
        <p:txBody>
          <a:bodyPr lIns="45719" rIns="45719"/>
          <a:lstStyle/>
          <a:p>
            <a:pPr>
              <a:defRPr>
                <a:solidFill>
                  <a:srgbClr val="FFFFFF"/>
                </a:solidFill>
              </a:defRPr>
            </a:pPr>
            <a:endParaRPr/>
          </a:p>
        </p:txBody>
      </p:sp>
      <p:pic>
        <p:nvPicPr>
          <p:cNvPr id="831" name="image46.jpg" descr="chain MH900399019.JPG"/>
          <p:cNvPicPr>
            <a:picLocks noChangeAspect="1"/>
          </p:cNvPicPr>
          <p:nvPr/>
        </p:nvPicPr>
        <p:blipFill>
          <a:blip r:embed="rId2" cstate="print">
            <a:extLst/>
          </a:blip>
          <a:srcRect l="22086" r="24413"/>
          <a:stretch>
            <a:fillRect/>
          </a:stretch>
        </p:blipFill>
        <p:spPr>
          <a:xfrm>
            <a:off x="395536" y="1340767"/>
            <a:ext cx="751045" cy="1403798"/>
          </a:xfrm>
          <a:prstGeom prst="rect">
            <a:avLst/>
          </a:prstGeom>
          <a:ln w="12700">
            <a:miter lim="400000"/>
          </a:ln>
        </p:spPr>
      </p:pic>
      <p:pic>
        <p:nvPicPr>
          <p:cNvPr id="832" name="image46.jpg" descr="chain MH900399019.JPG"/>
          <p:cNvPicPr>
            <a:picLocks noChangeAspect="1"/>
          </p:cNvPicPr>
          <p:nvPr/>
        </p:nvPicPr>
        <p:blipFill>
          <a:blip r:embed="rId2" cstate="print">
            <a:extLst/>
          </a:blip>
          <a:srcRect l="22086" r="24413"/>
          <a:stretch>
            <a:fillRect/>
          </a:stretch>
        </p:blipFill>
        <p:spPr>
          <a:xfrm>
            <a:off x="899592" y="1340767"/>
            <a:ext cx="751044" cy="1403798"/>
          </a:xfrm>
          <a:prstGeom prst="rect">
            <a:avLst/>
          </a:prstGeom>
          <a:ln w="12700">
            <a:miter lim="400000"/>
          </a:ln>
        </p:spPr>
      </p:pic>
      <p:pic>
        <p:nvPicPr>
          <p:cNvPr id="833" name="image46.jpg" descr="chain MH900399019.JPG"/>
          <p:cNvPicPr>
            <a:picLocks noChangeAspect="1"/>
          </p:cNvPicPr>
          <p:nvPr/>
        </p:nvPicPr>
        <p:blipFill>
          <a:blip r:embed="rId2" cstate="print">
            <a:extLst/>
          </a:blip>
          <a:srcRect l="22086" r="24413"/>
          <a:stretch>
            <a:fillRect/>
          </a:stretch>
        </p:blipFill>
        <p:spPr>
          <a:xfrm>
            <a:off x="1475656" y="1340767"/>
            <a:ext cx="751044" cy="1403798"/>
          </a:xfrm>
          <a:prstGeom prst="rect">
            <a:avLst/>
          </a:prstGeom>
          <a:ln w="12700">
            <a:miter lim="400000"/>
          </a:ln>
        </p:spPr>
      </p:pic>
      <p:sp>
        <p:nvSpPr>
          <p:cNvPr id="835" name="Shape 835"/>
          <p:cNvSpPr/>
          <p:nvPr/>
        </p:nvSpPr>
        <p:spPr>
          <a:xfrm>
            <a:off x="539552" y="2442373"/>
            <a:ext cx="1872209" cy="316718"/>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lgn="ctr">
              <a:defRPr sz="800">
                <a:solidFill>
                  <a:srgbClr val="6D6D6D"/>
                </a:solidFill>
              </a:defRPr>
            </a:pPr>
            <a:r>
              <a:rPr dirty="0"/>
              <a:t>Microsoft clip art © 2013 </a:t>
            </a:r>
            <a:endParaRPr dirty="0">
              <a:solidFill>
                <a:srgbClr val="FFFFFF"/>
              </a:solidFill>
            </a:endParaRPr>
          </a:p>
          <a:p>
            <a:pPr algn="ctr">
              <a:defRPr sz="800">
                <a:solidFill>
                  <a:srgbClr val="6D6D6D"/>
                </a:solidFill>
              </a:defRPr>
            </a:pPr>
            <a:r>
              <a:rPr dirty="0"/>
              <a:t>Microsoft Corporation. </a:t>
            </a:r>
          </a:p>
        </p:txBody>
      </p:sp>
      <p:pic>
        <p:nvPicPr>
          <p:cNvPr id="37" name="Picture 36" descr="4you.png"/>
          <p:cNvPicPr>
            <a:picLocks noChangeAspect="1"/>
          </p:cNvPicPr>
          <p:nvPr/>
        </p:nvPicPr>
        <p:blipFill>
          <a:blip r:embed="rId3" cstate="print"/>
          <a:srcRect l="17780" t="14858" r="54067" b="44000"/>
          <a:stretch>
            <a:fillRect/>
          </a:stretch>
        </p:blipFill>
        <p:spPr>
          <a:xfrm>
            <a:off x="3635896" y="2852936"/>
            <a:ext cx="1656184" cy="2208246"/>
          </a:xfrm>
          <a:prstGeom prst="rect">
            <a:avLst/>
          </a:prstGeom>
        </p:spPr>
      </p:pic>
      <p:sp>
        <p:nvSpPr>
          <p:cNvPr id="38" name="Smiley Face 37"/>
          <p:cNvSpPr/>
          <p:nvPr/>
        </p:nvSpPr>
        <p:spPr>
          <a:xfrm>
            <a:off x="4258816" y="3645024"/>
            <a:ext cx="457200" cy="457200"/>
          </a:xfrm>
          <a:prstGeom prst="smileyFace">
            <a:avLst>
              <a:gd name="adj" fmla="val -4653"/>
            </a:avLst>
          </a:prstGeom>
          <a:solidFill>
            <a:schemeClr val="bg1"/>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TextBox 8"/>
          <p:cNvSpPr txBox="1">
            <a:spLocks noChangeArrowheads="1"/>
          </p:cNvSpPr>
          <p:nvPr/>
        </p:nvSpPr>
        <p:spPr bwMode="auto">
          <a:xfrm>
            <a:off x="3635896" y="4510281"/>
            <a:ext cx="1656184"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bg2">
                    <a:lumMod val="75000"/>
                  </a:schemeClr>
                </a:solidFill>
              </a:rPr>
              <a:t>© </a:t>
            </a:r>
            <a:r>
              <a:rPr lang="en-CA" sz="900" dirty="0" smtClean="0">
                <a:solidFill>
                  <a:schemeClr val="bg2">
                    <a:lumMod val="75000"/>
                  </a:schemeClr>
                </a:solidFill>
              </a:rPr>
              <a:t>GospelGifs.com </a:t>
            </a:r>
          </a:p>
          <a:p>
            <a:pPr algn="ctr">
              <a:defRPr/>
            </a:pPr>
            <a:r>
              <a:rPr lang="en-CA" sz="900" dirty="0" smtClean="0">
                <a:solidFill>
                  <a:schemeClr val="bg2">
                    <a:lumMod val="75000"/>
                  </a:schemeClr>
                </a:solidFill>
              </a:rPr>
              <a:t>used with permission</a:t>
            </a:r>
            <a:endParaRPr lang="en-CA" sz="900" dirty="0">
              <a:solidFill>
                <a:schemeClr val="bg2">
                  <a:lumMod val="75000"/>
                </a:schemeClr>
              </a:solidFill>
            </a:endParaRPr>
          </a:p>
        </p:txBody>
      </p:sp>
      <p:cxnSp>
        <p:nvCxnSpPr>
          <p:cNvPr id="40" name="Straight Arrow Connector 39"/>
          <p:cNvCxnSpPr/>
          <p:nvPr/>
        </p:nvCxnSpPr>
        <p:spPr>
          <a:xfrm>
            <a:off x="2267744" y="3861048"/>
            <a:ext cx="792088" cy="0"/>
          </a:xfrm>
          <a:prstGeom prst="straightConnector1">
            <a:avLst/>
          </a:prstGeom>
          <a:ln w="5715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940152" y="3861048"/>
            <a:ext cx="792088" cy="0"/>
          </a:xfrm>
          <a:prstGeom prst="straightConnector1">
            <a:avLst/>
          </a:prstGeom>
          <a:ln w="5715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2627784" y="260648"/>
            <a:ext cx="3672408" cy="1815882"/>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40. under Christ and</a:t>
            </a:r>
          </a:p>
          <a:p>
            <a:pPr algn="ctr"/>
            <a:r>
              <a:rPr lang="en-CA" sz="2800" b="1" dirty="0" smtClean="0">
                <a:solidFill>
                  <a:srgbClr val="FF0000"/>
                </a:solidFill>
                <a:latin typeface="Calibri" pitchFamily="34" charset="0"/>
              </a:rPr>
              <a:t>his abundant grace,</a:t>
            </a:r>
          </a:p>
          <a:p>
            <a:pPr algn="ctr"/>
            <a:r>
              <a:rPr lang="en-CA" sz="2800" b="1" dirty="0" smtClean="0">
                <a:solidFill>
                  <a:srgbClr val="FF0000"/>
                </a:solidFill>
                <a:latin typeface="Calibri" pitchFamily="34" charset="0"/>
              </a:rPr>
              <a:t>not under sin and law.</a:t>
            </a:r>
          </a:p>
          <a:p>
            <a:pPr algn="ctr"/>
            <a:r>
              <a:rPr lang="en-CA" sz="2800" b="1" dirty="0" smtClean="0">
                <a:solidFill>
                  <a:srgbClr val="FF0000"/>
                </a:solidFill>
                <a:latin typeface="Calibri" pitchFamily="34" charset="0"/>
              </a:rPr>
              <a:t>Thank you, Lord!</a:t>
            </a:r>
            <a:endParaRPr lang="en-CA" sz="2800" b="1" dirty="0">
              <a:solidFill>
                <a:srgbClr val="FF0000"/>
              </a:solidFill>
              <a:latin typeface="Calibri" pitchFamily="34" charset="0"/>
            </a:endParaRPr>
          </a:p>
        </p:txBody>
      </p:sp>
      <p:sp>
        <p:nvSpPr>
          <p:cNvPr id="43" name="Rectangle 42"/>
          <p:cNvSpPr/>
          <p:nvPr/>
        </p:nvSpPr>
        <p:spPr>
          <a:xfrm>
            <a:off x="675680" y="260648"/>
            <a:ext cx="1210588" cy="830997"/>
          </a:xfrm>
          <a:prstGeom prst="rect">
            <a:avLst/>
          </a:prstGeom>
          <a:noFill/>
        </p:spPr>
        <p:txBody>
          <a:bodyPr wrap="none">
            <a:spAutoFit/>
          </a:bodyPr>
          <a:lstStyle/>
          <a:p>
            <a:pPr algn="ctr">
              <a:defRPr/>
            </a:pPr>
            <a:r>
              <a:rPr lang="en-US"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SIN</a:t>
            </a:r>
          </a:p>
        </p:txBody>
      </p:sp>
      <p:sp>
        <p:nvSpPr>
          <p:cNvPr id="48" name="TextBox 47"/>
          <p:cNvSpPr txBox="1"/>
          <p:nvPr/>
        </p:nvSpPr>
        <p:spPr>
          <a:xfrm>
            <a:off x="7380312" y="3429000"/>
            <a:ext cx="864096" cy="830997"/>
          </a:xfrm>
          <a:prstGeom prst="rect">
            <a:avLst/>
          </a:prstGeom>
          <a:noFill/>
        </p:spPr>
        <p:txBody>
          <a:bodyPr wrap="square" rtlCol="0">
            <a:spAutoFit/>
          </a:bodyPr>
          <a:lstStyle/>
          <a:p>
            <a:pPr algn="ctr"/>
            <a:r>
              <a:rPr lang="en-CA" sz="2400" b="1" dirty="0" smtClean="0">
                <a:latin typeface="Arial Narrow" pitchFamily="34" charset="0"/>
              </a:rPr>
              <a:t>in </a:t>
            </a:r>
          </a:p>
          <a:p>
            <a:pPr algn="ctr"/>
            <a:r>
              <a:rPr lang="en-CA" sz="2400" b="1" kern="0" spc="-100" dirty="0" smtClean="0">
                <a:latin typeface="Arial Narrow" pitchFamily="34" charset="0"/>
              </a:rPr>
              <a:t>Christ</a:t>
            </a:r>
            <a:endParaRPr lang="en-CA" sz="2400" b="1" kern="0" spc="-100" dirty="0">
              <a:latin typeface="Arial Narrow" pitchFamily="34" charset="0"/>
            </a:endParaRPr>
          </a:p>
        </p:txBody>
      </p:sp>
      <p:sp>
        <p:nvSpPr>
          <p:cNvPr id="49" name="TextBox 48"/>
          <p:cNvSpPr txBox="1"/>
          <p:nvPr/>
        </p:nvSpPr>
        <p:spPr>
          <a:xfrm>
            <a:off x="827584" y="3429000"/>
            <a:ext cx="864096" cy="830997"/>
          </a:xfrm>
          <a:prstGeom prst="rect">
            <a:avLst/>
          </a:prstGeom>
          <a:noFill/>
        </p:spPr>
        <p:txBody>
          <a:bodyPr wrap="square" rtlCol="0">
            <a:spAutoFit/>
          </a:bodyPr>
          <a:lstStyle/>
          <a:p>
            <a:pPr algn="ctr"/>
            <a:r>
              <a:rPr lang="en-CA" sz="2400" b="1" dirty="0" smtClean="0">
                <a:latin typeface="Arial Narrow" pitchFamily="34" charset="0"/>
              </a:rPr>
              <a:t>in </a:t>
            </a:r>
          </a:p>
          <a:p>
            <a:pPr algn="ctr"/>
            <a:r>
              <a:rPr lang="en-CA" sz="2400" b="1" spc="-100" dirty="0" smtClean="0">
                <a:latin typeface="Arial Narrow" pitchFamily="34" charset="0"/>
              </a:rPr>
              <a:t>Adam</a:t>
            </a:r>
            <a:endParaRPr lang="en-CA" sz="2400" b="1" spc="-100" dirty="0">
              <a:latin typeface="Arial Narrow" pitchFamily="34" charset="0"/>
            </a:endParaRPr>
          </a:p>
        </p:txBody>
      </p:sp>
      <p:sp>
        <p:nvSpPr>
          <p:cNvPr id="44" name="Text Placeholder 7"/>
          <p:cNvSpPr txBox="1">
            <a:spLocks/>
          </p:cNvSpPr>
          <p:nvPr/>
        </p:nvSpPr>
        <p:spPr bwMode="auto">
          <a:xfrm>
            <a:off x="0" y="5258896"/>
            <a:ext cx="9144000" cy="15544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ctr" defTabSz="914400" rtl="0" eaLnBrk="0" fontAlgn="base" latinLnBrk="0" hangingPunct="0">
              <a:lnSpc>
                <a:spcPct val="100000"/>
              </a:lnSpc>
              <a:spcBef>
                <a:spcPts val="0"/>
              </a:spcBef>
              <a:spcAft>
                <a:spcPct val="0"/>
              </a:spcAft>
              <a:buClrTx/>
              <a:buSzTx/>
              <a:buFontTx/>
              <a:buNone/>
              <a:tabLst/>
              <a:defRPr/>
            </a:pPr>
            <a:r>
              <a:rPr kumimoji="0" lang="en-CA" sz="2800" b="1" i="0" u="none" strike="noStrike" kern="0" cap="none" spc="0" normalizeH="0" baseline="0" noProof="0" dirty="0" smtClean="0">
                <a:ln>
                  <a:noFill/>
                </a:ln>
                <a:solidFill>
                  <a:schemeClr val="bg1"/>
                </a:solidFill>
                <a:effectLst/>
                <a:uLnTx/>
                <a:uFillTx/>
                <a:latin typeface="Calibri" pitchFamily="34" charset="0"/>
                <a:ea typeface="+mn-ea"/>
                <a:cs typeface="+mn-cs"/>
              </a:rPr>
              <a:t>“For sin shall no longer be your master, because you </a:t>
            </a:r>
          </a:p>
          <a:p>
            <a:pPr marL="342900" marR="0" lvl="0" indent="-342900" algn="ctr" defTabSz="914400" rtl="0" eaLnBrk="0" fontAlgn="base" latinLnBrk="0" hangingPunct="0">
              <a:lnSpc>
                <a:spcPct val="100000"/>
              </a:lnSpc>
              <a:spcBef>
                <a:spcPts val="0"/>
              </a:spcBef>
              <a:spcAft>
                <a:spcPct val="0"/>
              </a:spcAft>
              <a:buClrTx/>
              <a:buSzTx/>
              <a:buFontTx/>
              <a:buNone/>
              <a:tabLst/>
              <a:defRPr/>
            </a:pPr>
            <a:r>
              <a:rPr kumimoji="0" lang="en-CA" sz="2800" b="1" i="0" u="none" strike="noStrike" kern="0" cap="none" spc="0" normalizeH="0" baseline="0" noProof="0" dirty="0" smtClean="0">
                <a:ln>
                  <a:noFill/>
                </a:ln>
                <a:solidFill>
                  <a:schemeClr val="bg1"/>
                </a:solidFill>
                <a:effectLst/>
                <a:uLnTx/>
                <a:uFillTx/>
                <a:latin typeface="Calibri" pitchFamily="34" charset="0"/>
                <a:ea typeface="+mn-ea"/>
                <a:cs typeface="+mn-cs"/>
              </a:rPr>
              <a:t>are not under the law, but under grace”  Rom 6:14</a:t>
            </a:r>
          </a:p>
          <a:p>
            <a:pPr marL="342900" marR="0" lvl="0" indent="-342900" algn="ctr" defTabSz="914400" rtl="0" eaLnBrk="0" fontAlgn="base" latinLnBrk="0" hangingPunct="0">
              <a:lnSpc>
                <a:spcPct val="100000"/>
              </a:lnSpc>
              <a:spcBef>
                <a:spcPts val="0"/>
              </a:spcBef>
              <a:spcAft>
                <a:spcPct val="0"/>
              </a:spcAft>
              <a:buClrTx/>
              <a:buSzTx/>
              <a:buFontTx/>
              <a:buNone/>
              <a:tabLst/>
              <a:defRPr/>
            </a:pPr>
            <a:r>
              <a:rPr kumimoji="0" lang="en-CA" sz="2800" b="1" i="0" u="none" strike="noStrike" kern="0" cap="none" spc="0" normalizeH="0" baseline="0" noProof="0" dirty="0" smtClean="0">
                <a:ln>
                  <a:noFill/>
                </a:ln>
                <a:solidFill>
                  <a:schemeClr val="bg1"/>
                </a:solidFill>
                <a:effectLst/>
                <a:uLnTx/>
                <a:uFillTx/>
                <a:latin typeface="Calibri" pitchFamily="34" charset="0"/>
                <a:ea typeface="+mn-ea"/>
                <a:cs typeface="+mn-cs"/>
              </a:rPr>
              <a:t>“abundance of grace”  Rom 5:17</a:t>
            </a:r>
            <a:endParaRPr kumimoji="0" lang="en-CA" sz="3200" b="0" i="0" u="none" strike="noStrike" kern="0" cap="none" spc="0" normalizeH="0" baseline="0" noProof="0" dirty="0" smtClean="0">
              <a:ln>
                <a:noFill/>
              </a:ln>
              <a:solidFill>
                <a:schemeClr val="tx1"/>
              </a:solidFill>
              <a:effectLst/>
              <a:uLnTx/>
              <a:uFillTx/>
              <a:latin typeface="+mn-lt"/>
              <a:ea typeface="+mn-ea"/>
              <a:cs typeface="+mn-cs"/>
            </a:endParaRPr>
          </a:p>
        </p:txBody>
      </p:sp>
      <p:pic>
        <p:nvPicPr>
          <p:cNvPr id="45" name="Picture 44" descr="lord-jesus-christ-coming-293608.gif"/>
          <p:cNvPicPr>
            <a:picLocks noChangeAspect="1"/>
          </p:cNvPicPr>
          <p:nvPr/>
        </p:nvPicPr>
        <p:blipFill>
          <a:blip r:embed="rId4" cstate="print"/>
          <a:srcRect t="2048" b="38564"/>
          <a:stretch>
            <a:fillRect/>
          </a:stretch>
        </p:blipFill>
        <p:spPr>
          <a:xfrm>
            <a:off x="6697920" y="173752"/>
            <a:ext cx="2194560" cy="1898022"/>
          </a:xfrm>
          <a:prstGeom prst="ellipse">
            <a:avLst/>
          </a:prstGeom>
        </p:spPr>
      </p:pic>
      <p:sp>
        <p:nvSpPr>
          <p:cNvPr id="47" name="Rectangle 46"/>
          <p:cNvSpPr/>
          <p:nvPr/>
        </p:nvSpPr>
        <p:spPr>
          <a:xfrm>
            <a:off x="6784338" y="692696"/>
            <a:ext cx="2036134" cy="707886"/>
          </a:xfrm>
          <a:prstGeom prst="rect">
            <a:avLst/>
          </a:prstGeom>
          <a:noFill/>
        </p:spPr>
        <p:txBody>
          <a:bodyPr wrap="none">
            <a:spAutoFit/>
          </a:bodyPr>
          <a:lstStyle/>
          <a:p>
            <a:pPr algn="ctr">
              <a:defRPr/>
            </a:pPr>
            <a: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GRACE</a:t>
            </a:r>
            <a:endParaRPr lang="en-U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50" name="TextBox 8"/>
          <p:cNvSpPr txBox="1">
            <a:spLocks noChangeArrowheads="1"/>
          </p:cNvSpPr>
          <p:nvPr/>
        </p:nvSpPr>
        <p:spPr bwMode="auto">
          <a:xfrm>
            <a:off x="6732240" y="1628800"/>
            <a:ext cx="2088233" cy="369332"/>
          </a:xfrm>
          <a:prstGeom prst="rect">
            <a:avLst/>
          </a:prstGeom>
          <a:noFill/>
          <a:ln w="9525">
            <a:noFill/>
            <a:miter lim="800000"/>
            <a:headEnd/>
            <a:tailEnd/>
          </a:ln>
        </p:spPr>
        <p:txBody>
          <a:bodyPr wrap="square">
            <a:spAutoFit/>
          </a:bodyPr>
          <a:lstStyle/>
          <a:p>
            <a:pPr algn="ctr">
              <a:defRPr/>
            </a:pPr>
            <a:r>
              <a:rPr lang="en-CA" altLang="ko-KR" sz="900" dirty="0" smtClean="0">
                <a:solidFill>
                  <a:srgbClr val="00B0F0"/>
                </a:solidFill>
              </a:rPr>
              <a:t>© </a:t>
            </a:r>
            <a:r>
              <a:rPr lang="en-CA" sz="900" dirty="0" smtClean="0">
                <a:solidFill>
                  <a:srgbClr val="00B0F0"/>
                </a:solidFill>
              </a:rPr>
              <a:t>GospelGifs.com </a:t>
            </a:r>
          </a:p>
          <a:p>
            <a:pPr algn="ctr">
              <a:defRPr/>
            </a:pPr>
            <a:r>
              <a:rPr lang="en-CA" sz="900" dirty="0" smtClean="0">
                <a:solidFill>
                  <a:srgbClr val="00B0F0"/>
                </a:solidFill>
              </a:rPr>
              <a:t>used with permission</a:t>
            </a:r>
            <a:endParaRPr lang="en-CA" sz="900" dirty="0">
              <a:solidFill>
                <a:srgbClr val="00B0F0"/>
              </a:solidFill>
            </a:endParaRPr>
          </a:p>
        </p:txBody>
      </p:sp>
      <p:sp>
        <p:nvSpPr>
          <p:cNvPr id="46" name="Rectangle 45"/>
          <p:cNvSpPr/>
          <p:nvPr/>
        </p:nvSpPr>
        <p:spPr>
          <a:xfrm>
            <a:off x="6809058" y="2124145"/>
            <a:ext cx="2026517" cy="584775"/>
          </a:xfrm>
          <a:prstGeom prst="rect">
            <a:avLst/>
          </a:prstGeom>
          <a:noFill/>
        </p:spPr>
        <p:txBody>
          <a:bodyPr wrap="none">
            <a:spAutoFit/>
          </a:bodyPr>
          <a:lstStyle/>
          <a:p>
            <a:pPr algn="ctr">
              <a:defRPr/>
            </a:pPr>
            <a:r>
              <a:rPr lang="en-US"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abundant</a:t>
            </a:r>
            <a:endPar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cSld>
  <p:clrMapOvr>
    <a:masterClrMapping/>
  </p:clrMapOvr>
  <p:transition spd="slow"/>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805" name="Shape 805"/>
          <p:cNvSpPr/>
          <p:nvPr/>
        </p:nvSpPr>
        <p:spPr>
          <a:xfrm>
            <a:off x="7571184" y="2924943"/>
            <a:ext cx="457200" cy="504827"/>
          </a:xfrm>
          <a:prstGeom prst="ellipse">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6" name="Shape 806"/>
          <p:cNvSpPr/>
          <p:nvPr/>
        </p:nvSpPr>
        <p:spPr>
          <a:xfrm>
            <a:off x="7440880" y="3429000"/>
            <a:ext cx="731520" cy="935038"/>
          </a:xfrm>
          <a:prstGeom prst="roundRect">
            <a:avLst>
              <a:gd name="adj" fmla="val 16667"/>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7" name="Shape 807"/>
          <p:cNvSpPr/>
          <p:nvPr/>
        </p:nvSpPr>
        <p:spPr>
          <a:xfrm>
            <a:off x="7596336"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8" name="Shape 808"/>
          <p:cNvSpPr/>
          <p:nvPr/>
        </p:nvSpPr>
        <p:spPr>
          <a:xfrm>
            <a:off x="7883921"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9" name="Shape 809"/>
          <p:cNvSpPr/>
          <p:nvPr/>
        </p:nvSpPr>
        <p:spPr>
          <a:xfrm>
            <a:off x="1043608" y="2924175"/>
            <a:ext cx="457200" cy="504827"/>
          </a:xfrm>
          <a:prstGeom prst="ellipse">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0" name="Shape 810"/>
          <p:cNvSpPr/>
          <p:nvPr/>
        </p:nvSpPr>
        <p:spPr>
          <a:xfrm>
            <a:off x="899592" y="3429000"/>
            <a:ext cx="731520" cy="935038"/>
          </a:xfrm>
          <a:prstGeom prst="roundRect">
            <a:avLst>
              <a:gd name="adj" fmla="val 16667"/>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1" name="Shape 811"/>
          <p:cNvSpPr/>
          <p:nvPr/>
        </p:nvSpPr>
        <p:spPr>
          <a:xfrm>
            <a:off x="1043608"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2" name="Shape 812"/>
          <p:cNvSpPr/>
          <p:nvPr/>
        </p:nvSpPr>
        <p:spPr>
          <a:xfrm>
            <a:off x="1331193"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4" name="Shape 814"/>
          <p:cNvSpPr/>
          <p:nvPr/>
        </p:nvSpPr>
        <p:spPr>
          <a:xfrm>
            <a:off x="6660231" y="2204863"/>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5" name="Shape 815"/>
          <p:cNvSpPr/>
          <p:nvPr/>
        </p:nvSpPr>
        <p:spPr>
          <a:xfrm>
            <a:off x="7308303"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6" name="Shape 816"/>
          <p:cNvSpPr/>
          <p:nvPr/>
        </p:nvSpPr>
        <p:spPr>
          <a:xfrm>
            <a:off x="8676455"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7" name="Shape 817"/>
          <p:cNvSpPr/>
          <p:nvPr/>
        </p:nvSpPr>
        <p:spPr>
          <a:xfrm>
            <a:off x="6876255"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8" name="Shape 818"/>
          <p:cNvSpPr/>
          <p:nvPr/>
        </p:nvSpPr>
        <p:spPr>
          <a:xfrm>
            <a:off x="7092279" y="234887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9" name="Shape 819"/>
          <p:cNvSpPr/>
          <p:nvPr/>
        </p:nvSpPr>
        <p:spPr>
          <a:xfrm>
            <a:off x="7740351" y="198883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0" name="Shape 820"/>
          <p:cNvSpPr/>
          <p:nvPr/>
        </p:nvSpPr>
        <p:spPr>
          <a:xfrm>
            <a:off x="8388423" y="234887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1" name="Shape 821"/>
          <p:cNvSpPr/>
          <p:nvPr/>
        </p:nvSpPr>
        <p:spPr>
          <a:xfrm>
            <a:off x="7524327" y="2276871"/>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2" name="Shape 822"/>
          <p:cNvSpPr/>
          <p:nvPr/>
        </p:nvSpPr>
        <p:spPr>
          <a:xfrm>
            <a:off x="7308303" y="270891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3" name="Shape 823"/>
          <p:cNvSpPr/>
          <p:nvPr/>
        </p:nvSpPr>
        <p:spPr>
          <a:xfrm>
            <a:off x="8892479" y="2204864"/>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4" name="Shape 824"/>
          <p:cNvSpPr/>
          <p:nvPr/>
        </p:nvSpPr>
        <p:spPr>
          <a:xfrm>
            <a:off x="8172399"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5" name="Shape 825"/>
          <p:cNvSpPr/>
          <p:nvPr/>
        </p:nvSpPr>
        <p:spPr>
          <a:xfrm>
            <a:off x="7956375" y="2276871"/>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6" name="Shape 826"/>
          <p:cNvSpPr/>
          <p:nvPr/>
        </p:nvSpPr>
        <p:spPr>
          <a:xfrm>
            <a:off x="6876255" y="2636911"/>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7" name="Shape 827"/>
          <p:cNvSpPr/>
          <p:nvPr/>
        </p:nvSpPr>
        <p:spPr>
          <a:xfrm>
            <a:off x="7740351" y="2492895"/>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8" name="Shape 828"/>
          <p:cNvSpPr/>
          <p:nvPr/>
        </p:nvSpPr>
        <p:spPr>
          <a:xfrm>
            <a:off x="8172399" y="270891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9" name="Shape 829"/>
          <p:cNvSpPr/>
          <p:nvPr/>
        </p:nvSpPr>
        <p:spPr>
          <a:xfrm>
            <a:off x="8676455" y="2636911"/>
            <a:ext cx="1" cy="360041"/>
          </a:xfrm>
          <a:prstGeom prst="line">
            <a:avLst/>
          </a:prstGeom>
          <a:ln w="57150">
            <a:solidFill>
              <a:srgbClr val="00B0F0"/>
            </a:solidFill>
          </a:ln>
        </p:spPr>
        <p:txBody>
          <a:bodyPr lIns="45719" rIns="45719"/>
          <a:lstStyle/>
          <a:p>
            <a:pPr>
              <a:defRPr>
                <a:solidFill>
                  <a:srgbClr val="FFFFFF"/>
                </a:solidFill>
              </a:defRPr>
            </a:pPr>
            <a:endParaRPr/>
          </a:p>
        </p:txBody>
      </p:sp>
      <p:pic>
        <p:nvPicPr>
          <p:cNvPr id="831" name="image46.jpg" descr="chain MH900399019.JPG"/>
          <p:cNvPicPr>
            <a:picLocks noChangeAspect="1"/>
          </p:cNvPicPr>
          <p:nvPr/>
        </p:nvPicPr>
        <p:blipFill>
          <a:blip r:embed="rId2" cstate="print">
            <a:extLst/>
          </a:blip>
          <a:srcRect l="22086" r="24413"/>
          <a:stretch>
            <a:fillRect/>
          </a:stretch>
        </p:blipFill>
        <p:spPr>
          <a:xfrm>
            <a:off x="395536" y="1340767"/>
            <a:ext cx="751045" cy="1403798"/>
          </a:xfrm>
          <a:prstGeom prst="rect">
            <a:avLst/>
          </a:prstGeom>
          <a:ln w="12700">
            <a:miter lim="400000"/>
          </a:ln>
        </p:spPr>
      </p:pic>
      <p:pic>
        <p:nvPicPr>
          <p:cNvPr id="832" name="image46.jpg" descr="chain MH900399019.JPG"/>
          <p:cNvPicPr>
            <a:picLocks noChangeAspect="1"/>
          </p:cNvPicPr>
          <p:nvPr/>
        </p:nvPicPr>
        <p:blipFill>
          <a:blip r:embed="rId2" cstate="print">
            <a:extLst/>
          </a:blip>
          <a:srcRect l="22086" r="24413"/>
          <a:stretch>
            <a:fillRect/>
          </a:stretch>
        </p:blipFill>
        <p:spPr>
          <a:xfrm>
            <a:off x="899592" y="1340767"/>
            <a:ext cx="751044" cy="1403798"/>
          </a:xfrm>
          <a:prstGeom prst="rect">
            <a:avLst/>
          </a:prstGeom>
          <a:ln w="12700">
            <a:miter lim="400000"/>
          </a:ln>
        </p:spPr>
      </p:pic>
      <p:pic>
        <p:nvPicPr>
          <p:cNvPr id="833" name="image46.jpg" descr="chain MH900399019.JPG"/>
          <p:cNvPicPr>
            <a:picLocks noChangeAspect="1"/>
          </p:cNvPicPr>
          <p:nvPr/>
        </p:nvPicPr>
        <p:blipFill>
          <a:blip r:embed="rId2" cstate="print">
            <a:extLst/>
          </a:blip>
          <a:srcRect l="22086" r="24413"/>
          <a:stretch>
            <a:fillRect/>
          </a:stretch>
        </p:blipFill>
        <p:spPr>
          <a:xfrm>
            <a:off x="1475656" y="1340767"/>
            <a:ext cx="751044" cy="1403798"/>
          </a:xfrm>
          <a:prstGeom prst="rect">
            <a:avLst/>
          </a:prstGeom>
          <a:ln w="12700">
            <a:miter lim="400000"/>
          </a:ln>
        </p:spPr>
      </p:pic>
      <p:sp>
        <p:nvSpPr>
          <p:cNvPr id="835" name="Shape 835"/>
          <p:cNvSpPr/>
          <p:nvPr/>
        </p:nvSpPr>
        <p:spPr>
          <a:xfrm>
            <a:off x="539552" y="2442373"/>
            <a:ext cx="1872209" cy="316718"/>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lgn="ctr">
              <a:defRPr sz="800">
                <a:solidFill>
                  <a:srgbClr val="6D6D6D"/>
                </a:solidFill>
              </a:defRPr>
            </a:pPr>
            <a:r>
              <a:rPr dirty="0"/>
              <a:t>Microsoft clip art © 2013 </a:t>
            </a:r>
            <a:endParaRPr dirty="0">
              <a:solidFill>
                <a:srgbClr val="FFFFFF"/>
              </a:solidFill>
            </a:endParaRPr>
          </a:p>
          <a:p>
            <a:pPr algn="ctr">
              <a:defRPr sz="800">
                <a:solidFill>
                  <a:srgbClr val="6D6D6D"/>
                </a:solidFill>
              </a:defRPr>
            </a:pPr>
            <a:r>
              <a:rPr dirty="0"/>
              <a:t>Microsoft Corporation. </a:t>
            </a:r>
          </a:p>
        </p:txBody>
      </p:sp>
      <p:pic>
        <p:nvPicPr>
          <p:cNvPr id="37" name="Picture 36" descr="4you.png"/>
          <p:cNvPicPr>
            <a:picLocks noChangeAspect="1"/>
          </p:cNvPicPr>
          <p:nvPr/>
        </p:nvPicPr>
        <p:blipFill>
          <a:blip r:embed="rId3" cstate="print"/>
          <a:srcRect l="17780" t="14858" r="54067" b="44000"/>
          <a:stretch>
            <a:fillRect/>
          </a:stretch>
        </p:blipFill>
        <p:spPr>
          <a:xfrm>
            <a:off x="3635896" y="2852936"/>
            <a:ext cx="1656184" cy="2208246"/>
          </a:xfrm>
          <a:prstGeom prst="rect">
            <a:avLst/>
          </a:prstGeom>
        </p:spPr>
      </p:pic>
      <p:sp>
        <p:nvSpPr>
          <p:cNvPr id="38" name="Smiley Face 37"/>
          <p:cNvSpPr/>
          <p:nvPr/>
        </p:nvSpPr>
        <p:spPr>
          <a:xfrm>
            <a:off x="4258816" y="3645024"/>
            <a:ext cx="457200" cy="457200"/>
          </a:xfrm>
          <a:prstGeom prst="smileyFace">
            <a:avLst>
              <a:gd name="adj" fmla="val -4653"/>
            </a:avLst>
          </a:prstGeom>
          <a:solidFill>
            <a:schemeClr val="bg1"/>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TextBox 8"/>
          <p:cNvSpPr txBox="1">
            <a:spLocks noChangeArrowheads="1"/>
          </p:cNvSpPr>
          <p:nvPr/>
        </p:nvSpPr>
        <p:spPr bwMode="auto">
          <a:xfrm>
            <a:off x="3635896" y="4510281"/>
            <a:ext cx="1656184"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bg2">
                    <a:lumMod val="75000"/>
                  </a:schemeClr>
                </a:solidFill>
              </a:rPr>
              <a:t>© </a:t>
            </a:r>
            <a:r>
              <a:rPr lang="en-CA" sz="900" dirty="0" smtClean="0">
                <a:solidFill>
                  <a:schemeClr val="bg2">
                    <a:lumMod val="75000"/>
                  </a:schemeClr>
                </a:solidFill>
              </a:rPr>
              <a:t>GospelGifs.com </a:t>
            </a:r>
          </a:p>
          <a:p>
            <a:pPr algn="ctr">
              <a:defRPr/>
            </a:pPr>
            <a:r>
              <a:rPr lang="en-CA" sz="900" dirty="0" smtClean="0">
                <a:solidFill>
                  <a:schemeClr val="bg2">
                    <a:lumMod val="75000"/>
                  </a:schemeClr>
                </a:solidFill>
              </a:rPr>
              <a:t>used with permission</a:t>
            </a:r>
            <a:endParaRPr lang="en-CA" sz="900" dirty="0">
              <a:solidFill>
                <a:schemeClr val="bg2">
                  <a:lumMod val="75000"/>
                </a:schemeClr>
              </a:solidFill>
            </a:endParaRPr>
          </a:p>
        </p:txBody>
      </p:sp>
      <p:cxnSp>
        <p:nvCxnSpPr>
          <p:cNvPr id="40" name="Straight Arrow Connector 39"/>
          <p:cNvCxnSpPr/>
          <p:nvPr/>
        </p:nvCxnSpPr>
        <p:spPr>
          <a:xfrm>
            <a:off x="2267744" y="3861048"/>
            <a:ext cx="792088" cy="0"/>
          </a:xfrm>
          <a:prstGeom prst="straightConnector1">
            <a:avLst/>
          </a:prstGeom>
          <a:ln w="5715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940152" y="3861048"/>
            <a:ext cx="792088" cy="0"/>
          </a:xfrm>
          <a:prstGeom prst="straightConnector1">
            <a:avLst/>
          </a:prstGeom>
          <a:ln w="5715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675680" y="260648"/>
            <a:ext cx="1210588" cy="830997"/>
          </a:xfrm>
          <a:prstGeom prst="rect">
            <a:avLst/>
          </a:prstGeom>
          <a:noFill/>
        </p:spPr>
        <p:txBody>
          <a:bodyPr wrap="none">
            <a:spAutoFit/>
          </a:bodyPr>
          <a:lstStyle/>
          <a:p>
            <a:pPr algn="ctr">
              <a:defRPr/>
            </a:pPr>
            <a:r>
              <a:rPr lang="en-US"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SIN</a:t>
            </a:r>
          </a:p>
        </p:txBody>
      </p:sp>
      <p:sp>
        <p:nvSpPr>
          <p:cNvPr id="48" name="TextBox 47"/>
          <p:cNvSpPr txBox="1"/>
          <p:nvPr/>
        </p:nvSpPr>
        <p:spPr>
          <a:xfrm>
            <a:off x="7380312" y="3429000"/>
            <a:ext cx="864096" cy="830997"/>
          </a:xfrm>
          <a:prstGeom prst="rect">
            <a:avLst/>
          </a:prstGeom>
          <a:noFill/>
        </p:spPr>
        <p:txBody>
          <a:bodyPr wrap="square" rtlCol="0">
            <a:spAutoFit/>
          </a:bodyPr>
          <a:lstStyle/>
          <a:p>
            <a:pPr algn="ctr"/>
            <a:r>
              <a:rPr lang="en-CA" sz="2400" b="1" dirty="0" smtClean="0">
                <a:latin typeface="Arial Narrow" pitchFamily="34" charset="0"/>
              </a:rPr>
              <a:t>in </a:t>
            </a:r>
          </a:p>
          <a:p>
            <a:pPr algn="ctr"/>
            <a:r>
              <a:rPr lang="en-CA" sz="2400" b="1" kern="0" spc="-100" dirty="0" smtClean="0">
                <a:latin typeface="Arial Narrow" pitchFamily="34" charset="0"/>
              </a:rPr>
              <a:t>Christ</a:t>
            </a:r>
            <a:endParaRPr lang="en-CA" sz="2400" b="1" kern="0" spc="-100" dirty="0">
              <a:latin typeface="Arial Narrow" pitchFamily="34" charset="0"/>
            </a:endParaRPr>
          </a:p>
        </p:txBody>
      </p:sp>
      <p:sp>
        <p:nvSpPr>
          <p:cNvPr id="49" name="TextBox 48"/>
          <p:cNvSpPr txBox="1"/>
          <p:nvPr/>
        </p:nvSpPr>
        <p:spPr>
          <a:xfrm>
            <a:off x="827584" y="3429000"/>
            <a:ext cx="864096" cy="830997"/>
          </a:xfrm>
          <a:prstGeom prst="rect">
            <a:avLst/>
          </a:prstGeom>
          <a:noFill/>
        </p:spPr>
        <p:txBody>
          <a:bodyPr wrap="square" rtlCol="0">
            <a:spAutoFit/>
          </a:bodyPr>
          <a:lstStyle/>
          <a:p>
            <a:pPr algn="ctr"/>
            <a:r>
              <a:rPr lang="en-CA" sz="2400" b="1" dirty="0" smtClean="0">
                <a:latin typeface="Arial Narrow" pitchFamily="34" charset="0"/>
              </a:rPr>
              <a:t>in </a:t>
            </a:r>
          </a:p>
          <a:p>
            <a:pPr algn="ctr"/>
            <a:r>
              <a:rPr lang="en-CA" sz="2400" b="1" spc="-100" dirty="0" smtClean="0">
                <a:latin typeface="Arial Narrow" pitchFamily="34" charset="0"/>
              </a:rPr>
              <a:t>Adam</a:t>
            </a:r>
            <a:endParaRPr lang="en-CA" sz="2400" b="1" spc="-100" dirty="0">
              <a:latin typeface="Arial Narrow" pitchFamily="34" charset="0"/>
            </a:endParaRPr>
          </a:p>
        </p:txBody>
      </p:sp>
      <p:pic>
        <p:nvPicPr>
          <p:cNvPr id="45" name="Picture 44" descr="lord-jesus-christ-coming-293608.gif"/>
          <p:cNvPicPr>
            <a:picLocks noChangeAspect="1"/>
          </p:cNvPicPr>
          <p:nvPr/>
        </p:nvPicPr>
        <p:blipFill>
          <a:blip r:embed="rId4" cstate="print"/>
          <a:srcRect t="2048" b="38564"/>
          <a:stretch>
            <a:fillRect/>
          </a:stretch>
        </p:blipFill>
        <p:spPr>
          <a:xfrm>
            <a:off x="6697920" y="173752"/>
            <a:ext cx="2194560" cy="1898022"/>
          </a:xfrm>
          <a:prstGeom prst="ellipse">
            <a:avLst/>
          </a:prstGeom>
        </p:spPr>
      </p:pic>
      <p:sp>
        <p:nvSpPr>
          <p:cNvPr id="47" name="Rectangle 46"/>
          <p:cNvSpPr/>
          <p:nvPr/>
        </p:nvSpPr>
        <p:spPr>
          <a:xfrm>
            <a:off x="6784338" y="692696"/>
            <a:ext cx="2036134" cy="707886"/>
          </a:xfrm>
          <a:prstGeom prst="rect">
            <a:avLst/>
          </a:prstGeom>
          <a:noFill/>
        </p:spPr>
        <p:txBody>
          <a:bodyPr wrap="none">
            <a:spAutoFit/>
          </a:bodyPr>
          <a:lstStyle/>
          <a:p>
            <a:pPr algn="ctr">
              <a:defRPr/>
            </a:pPr>
            <a: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GRACE</a:t>
            </a:r>
            <a:endParaRPr lang="en-U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50" name="TextBox 8"/>
          <p:cNvSpPr txBox="1">
            <a:spLocks noChangeArrowheads="1"/>
          </p:cNvSpPr>
          <p:nvPr/>
        </p:nvSpPr>
        <p:spPr bwMode="auto">
          <a:xfrm>
            <a:off x="6732240" y="1628800"/>
            <a:ext cx="2088233" cy="369332"/>
          </a:xfrm>
          <a:prstGeom prst="rect">
            <a:avLst/>
          </a:prstGeom>
          <a:noFill/>
          <a:ln w="9525">
            <a:noFill/>
            <a:miter lim="800000"/>
            <a:headEnd/>
            <a:tailEnd/>
          </a:ln>
        </p:spPr>
        <p:txBody>
          <a:bodyPr wrap="square">
            <a:spAutoFit/>
          </a:bodyPr>
          <a:lstStyle/>
          <a:p>
            <a:pPr algn="ctr">
              <a:defRPr/>
            </a:pPr>
            <a:r>
              <a:rPr lang="en-CA" altLang="ko-KR" sz="900" dirty="0" smtClean="0">
                <a:solidFill>
                  <a:srgbClr val="00B0F0"/>
                </a:solidFill>
              </a:rPr>
              <a:t>© </a:t>
            </a:r>
            <a:r>
              <a:rPr lang="en-CA" sz="900" dirty="0" smtClean="0">
                <a:solidFill>
                  <a:srgbClr val="00B0F0"/>
                </a:solidFill>
              </a:rPr>
              <a:t>GospelGifs.com </a:t>
            </a:r>
          </a:p>
          <a:p>
            <a:pPr algn="ctr">
              <a:defRPr/>
            </a:pPr>
            <a:r>
              <a:rPr lang="en-CA" sz="900" dirty="0" smtClean="0">
                <a:solidFill>
                  <a:srgbClr val="00B0F0"/>
                </a:solidFill>
              </a:rPr>
              <a:t>used with permission</a:t>
            </a:r>
            <a:endParaRPr lang="en-CA" sz="900" dirty="0">
              <a:solidFill>
                <a:srgbClr val="00B0F0"/>
              </a:solidFill>
            </a:endParaRPr>
          </a:p>
        </p:txBody>
      </p:sp>
      <p:sp>
        <p:nvSpPr>
          <p:cNvPr id="46" name="TextBox 45"/>
          <p:cNvSpPr txBox="1"/>
          <p:nvPr/>
        </p:nvSpPr>
        <p:spPr>
          <a:xfrm>
            <a:off x="2627784" y="44624"/>
            <a:ext cx="3672408" cy="2677656"/>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41. under Christ </a:t>
            </a:r>
          </a:p>
          <a:p>
            <a:pPr algn="ctr"/>
            <a:r>
              <a:rPr lang="en-CA" sz="2800" b="1" dirty="0" smtClean="0">
                <a:solidFill>
                  <a:srgbClr val="FF0000"/>
                </a:solidFill>
                <a:latin typeface="Calibri" pitchFamily="34" charset="0"/>
              </a:rPr>
              <a:t>as a slave of Christ </a:t>
            </a:r>
          </a:p>
          <a:p>
            <a:pPr algn="ctr"/>
            <a:r>
              <a:rPr lang="en-CA" sz="2800" b="1" dirty="0" smtClean="0">
                <a:solidFill>
                  <a:srgbClr val="FF0000"/>
                </a:solidFill>
                <a:latin typeface="Calibri" pitchFamily="34" charset="0"/>
              </a:rPr>
              <a:t>and God to obedience and righteousness, </a:t>
            </a:r>
          </a:p>
          <a:p>
            <a:pPr algn="ctr"/>
            <a:r>
              <a:rPr lang="en-CA" sz="2800" b="1" dirty="0" smtClean="0">
                <a:solidFill>
                  <a:srgbClr val="FF0000"/>
                </a:solidFill>
                <a:latin typeface="Calibri" pitchFamily="34" charset="0"/>
              </a:rPr>
              <a:t>not a slave of sin.</a:t>
            </a:r>
          </a:p>
          <a:p>
            <a:pPr algn="ctr"/>
            <a:r>
              <a:rPr lang="en-CA" sz="2800" b="1" dirty="0" smtClean="0">
                <a:solidFill>
                  <a:srgbClr val="FF0000"/>
                </a:solidFill>
                <a:latin typeface="Calibri" pitchFamily="34" charset="0"/>
              </a:rPr>
              <a:t>Thank you, Lord!</a:t>
            </a:r>
            <a:endParaRPr lang="en-CA" sz="2800" b="1" dirty="0">
              <a:solidFill>
                <a:srgbClr val="FF0000"/>
              </a:solidFill>
              <a:latin typeface="Calibri" pitchFamily="34" charset="0"/>
            </a:endParaRPr>
          </a:p>
        </p:txBody>
      </p:sp>
      <p:sp>
        <p:nvSpPr>
          <p:cNvPr id="51" name="Text Placeholder 7"/>
          <p:cNvSpPr txBox="1">
            <a:spLocks/>
          </p:cNvSpPr>
          <p:nvPr/>
        </p:nvSpPr>
        <p:spPr bwMode="auto">
          <a:xfrm>
            <a:off x="0" y="5262588"/>
            <a:ext cx="9144000" cy="15544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r>
              <a:rPr kumimoji="0" lang="en-CA" sz="2400" b="1" i="0" u="none" strike="noStrike" kern="0" cap="none" spc="0" normalizeH="0" baseline="0" noProof="0" dirty="0" smtClean="0">
                <a:ln>
                  <a:noFill/>
                </a:ln>
                <a:solidFill>
                  <a:schemeClr val="bg1"/>
                </a:solidFill>
                <a:effectLst/>
                <a:uLnTx/>
                <a:uFillTx/>
                <a:latin typeface="Calibri" pitchFamily="34" charset="0"/>
                <a:cs typeface="Calibri" pitchFamily="34" charset="0"/>
              </a:rPr>
              <a:t>“</a:t>
            </a:r>
            <a:r>
              <a:rPr lang="en-US" sz="2400" b="1" dirty="0" smtClean="0">
                <a:solidFill>
                  <a:schemeClr val="bg1"/>
                </a:solidFill>
                <a:latin typeface="Calibri" pitchFamily="34" charset="0"/>
                <a:cs typeface="Calibri" pitchFamily="34" charset="0"/>
              </a:rPr>
              <a:t>present yourselves . . . as obedient slaves . . . of obedience . . . </a:t>
            </a:r>
          </a:p>
          <a:p>
            <a:pPr algn="ctr"/>
            <a:r>
              <a:rPr lang="en-US" sz="2400" b="1" dirty="0" smtClean="0">
                <a:solidFill>
                  <a:schemeClr val="bg1"/>
                </a:solidFill>
                <a:latin typeface="Calibri" pitchFamily="34" charset="0"/>
                <a:cs typeface="Calibri" pitchFamily="34" charset="0"/>
              </a:rPr>
              <a:t>and having been set free from sin, have become slaves of righteousness. . . . present your members as slaves to righteousness leading to sanctification. . . . slaves of God”  Rom 6:16,18,19,22</a:t>
            </a:r>
            <a:endParaRPr kumimoji="0" lang="en-CA" sz="3200" b="0" i="0" u="none" strike="noStrike" kern="0" cap="none" spc="0" normalizeH="0" baseline="0" noProof="0" dirty="0" smtClean="0">
              <a:ln>
                <a:noFill/>
              </a:ln>
              <a:solidFill>
                <a:schemeClr val="tx1"/>
              </a:solidFill>
              <a:effectLst/>
              <a:uLnTx/>
              <a:uFillTx/>
              <a:latin typeface="+mn-lt"/>
              <a:ea typeface="+mn-ea"/>
              <a:cs typeface="+mn-cs"/>
            </a:endParaRPr>
          </a:p>
        </p:txBody>
      </p:sp>
      <p:sp>
        <p:nvSpPr>
          <p:cNvPr id="44" name="Rectangle 43"/>
          <p:cNvSpPr/>
          <p:nvPr/>
        </p:nvSpPr>
        <p:spPr>
          <a:xfrm>
            <a:off x="6809058" y="2124145"/>
            <a:ext cx="2026517" cy="584775"/>
          </a:xfrm>
          <a:prstGeom prst="rect">
            <a:avLst/>
          </a:prstGeom>
          <a:noFill/>
        </p:spPr>
        <p:txBody>
          <a:bodyPr wrap="none">
            <a:spAutoFit/>
          </a:bodyPr>
          <a:lstStyle/>
          <a:p>
            <a:pPr algn="ctr">
              <a:defRPr/>
            </a:pPr>
            <a:r>
              <a:rPr lang="en-US"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abundant</a:t>
            </a:r>
            <a:endPar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cSld>
  <p:clrMapOvr>
    <a:masterClrMapping/>
  </p:clrMapOvr>
  <p:transition spd="slow"/>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805" name="Shape 805"/>
          <p:cNvSpPr/>
          <p:nvPr/>
        </p:nvSpPr>
        <p:spPr>
          <a:xfrm>
            <a:off x="7571184" y="2924943"/>
            <a:ext cx="457200" cy="504827"/>
          </a:xfrm>
          <a:prstGeom prst="ellipse">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6" name="Shape 806"/>
          <p:cNvSpPr/>
          <p:nvPr/>
        </p:nvSpPr>
        <p:spPr>
          <a:xfrm>
            <a:off x="7440880" y="3429000"/>
            <a:ext cx="731520" cy="935038"/>
          </a:xfrm>
          <a:prstGeom prst="roundRect">
            <a:avLst>
              <a:gd name="adj" fmla="val 16667"/>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7" name="Shape 807"/>
          <p:cNvSpPr/>
          <p:nvPr/>
        </p:nvSpPr>
        <p:spPr>
          <a:xfrm>
            <a:off x="7596336"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8" name="Shape 808"/>
          <p:cNvSpPr/>
          <p:nvPr/>
        </p:nvSpPr>
        <p:spPr>
          <a:xfrm>
            <a:off x="7883921"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9" name="Shape 809"/>
          <p:cNvSpPr/>
          <p:nvPr/>
        </p:nvSpPr>
        <p:spPr>
          <a:xfrm>
            <a:off x="1043608" y="2924175"/>
            <a:ext cx="457200" cy="504827"/>
          </a:xfrm>
          <a:prstGeom prst="ellipse">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0" name="Shape 810"/>
          <p:cNvSpPr/>
          <p:nvPr/>
        </p:nvSpPr>
        <p:spPr>
          <a:xfrm>
            <a:off x="899592" y="3429000"/>
            <a:ext cx="731520" cy="935038"/>
          </a:xfrm>
          <a:prstGeom prst="roundRect">
            <a:avLst>
              <a:gd name="adj" fmla="val 16667"/>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1" name="Shape 811"/>
          <p:cNvSpPr/>
          <p:nvPr/>
        </p:nvSpPr>
        <p:spPr>
          <a:xfrm>
            <a:off x="1043608"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2" name="Shape 812"/>
          <p:cNvSpPr/>
          <p:nvPr/>
        </p:nvSpPr>
        <p:spPr>
          <a:xfrm>
            <a:off x="1331193"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4" name="Shape 814"/>
          <p:cNvSpPr/>
          <p:nvPr/>
        </p:nvSpPr>
        <p:spPr>
          <a:xfrm>
            <a:off x="6660231" y="2204863"/>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5" name="Shape 815"/>
          <p:cNvSpPr/>
          <p:nvPr/>
        </p:nvSpPr>
        <p:spPr>
          <a:xfrm>
            <a:off x="7308303"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6" name="Shape 816"/>
          <p:cNvSpPr/>
          <p:nvPr/>
        </p:nvSpPr>
        <p:spPr>
          <a:xfrm>
            <a:off x="8676455"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7" name="Shape 817"/>
          <p:cNvSpPr/>
          <p:nvPr/>
        </p:nvSpPr>
        <p:spPr>
          <a:xfrm>
            <a:off x="6876255"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8" name="Shape 818"/>
          <p:cNvSpPr/>
          <p:nvPr/>
        </p:nvSpPr>
        <p:spPr>
          <a:xfrm>
            <a:off x="7092279" y="234887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9" name="Shape 819"/>
          <p:cNvSpPr/>
          <p:nvPr/>
        </p:nvSpPr>
        <p:spPr>
          <a:xfrm>
            <a:off x="7740351" y="198883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0" name="Shape 820"/>
          <p:cNvSpPr/>
          <p:nvPr/>
        </p:nvSpPr>
        <p:spPr>
          <a:xfrm>
            <a:off x="8388423" y="234887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1" name="Shape 821"/>
          <p:cNvSpPr/>
          <p:nvPr/>
        </p:nvSpPr>
        <p:spPr>
          <a:xfrm>
            <a:off x="7524327" y="2276871"/>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2" name="Shape 822"/>
          <p:cNvSpPr/>
          <p:nvPr/>
        </p:nvSpPr>
        <p:spPr>
          <a:xfrm>
            <a:off x="7308303" y="270891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3" name="Shape 823"/>
          <p:cNvSpPr/>
          <p:nvPr/>
        </p:nvSpPr>
        <p:spPr>
          <a:xfrm>
            <a:off x="8892479" y="2204864"/>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4" name="Shape 824"/>
          <p:cNvSpPr/>
          <p:nvPr/>
        </p:nvSpPr>
        <p:spPr>
          <a:xfrm>
            <a:off x="8172399"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5" name="Shape 825"/>
          <p:cNvSpPr/>
          <p:nvPr/>
        </p:nvSpPr>
        <p:spPr>
          <a:xfrm>
            <a:off x="7956375" y="2276871"/>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6" name="Shape 826"/>
          <p:cNvSpPr/>
          <p:nvPr/>
        </p:nvSpPr>
        <p:spPr>
          <a:xfrm>
            <a:off x="6876255" y="2636911"/>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7" name="Shape 827"/>
          <p:cNvSpPr/>
          <p:nvPr/>
        </p:nvSpPr>
        <p:spPr>
          <a:xfrm>
            <a:off x="7740351" y="2492895"/>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8" name="Shape 828"/>
          <p:cNvSpPr/>
          <p:nvPr/>
        </p:nvSpPr>
        <p:spPr>
          <a:xfrm>
            <a:off x="8172399" y="270891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9" name="Shape 829"/>
          <p:cNvSpPr/>
          <p:nvPr/>
        </p:nvSpPr>
        <p:spPr>
          <a:xfrm>
            <a:off x="8676455" y="2636911"/>
            <a:ext cx="1" cy="360041"/>
          </a:xfrm>
          <a:prstGeom prst="line">
            <a:avLst/>
          </a:prstGeom>
          <a:ln w="57150">
            <a:solidFill>
              <a:srgbClr val="00B0F0"/>
            </a:solidFill>
          </a:ln>
        </p:spPr>
        <p:txBody>
          <a:bodyPr lIns="45719" rIns="45719"/>
          <a:lstStyle/>
          <a:p>
            <a:pPr>
              <a:defRPr>
                <a:solidFill>
                  <a:srgbClr val="FFFFFF"/>
                </a:solidFill>
              </a:defRPr>
            </a:pPr>
            <a:endParaRPr/>
          </a:p>
        </p:txBody>
      </p:sp>
      <p:pic>
        <p:nvPicPr>
          <p:cNvPr id="831" name="image46.jpg" descr="chain MH900399019.JPG"/>
          <p:cNvPicPr>
            <a:picLocks noChangeAspect="1"/>
          </p:cNvPicPr>
          <p:nvPr/>
        </p:nvPicPr>
        <p:blipFill>
          <a:blip r:embed="rId2" cstate="print">
            <a:extLst/>
          </a:blip>
          <a:srcRect l="22086" r="24413"/>
          <a:stretch>
            <a:fillRect/>
          </a:stretch>
        </p:blipFill>
        <p:spPr>
          <a:xfrm>
            <a:off x="395536" y="1340767"/>
            <a:ext cx="751045" cy="1403798"/>
          </a:xfrm>
          <a:prstGeom prst="rect">
            <a:avLst/>
          </a:prstGeom>
          <a:ln w="12700">
            <a:miter lim="400000"/>
          </a:ln>
        </p:spPr>
      </p:pic>
      <p:pic>
        <p:nvPicPr>
          <p:cNvPr id="832" name="image46.jpg" descr="chain MH900399019.JPG"/>
          <p:cNvPicPr>
            <a:picLocks noChangeAspect="1"/>
          </p:cNvPicPr>
          <p:nvPr/>
        </p:nvPicPr>
        <p:blipFill>
          <a:blip r:embed="rId2" cstate="print">
            <a:extLst/>
          </a:blip>
          <a:srcRect l="22086" r="24413"/>
          <a:stretch>
            <a:fillRect/>
          </a:stretch>
        </p:blipFill>
        <p:spPr>
          <a:xfrm>
            <a:off x="899592" y="1340767"/>
            <a:ext cx="751044" cy="1403798"/>
          </a:xfrm>
          <a:prstGeom prst="rect">
            <a:avLst/>
          </a:prstGeom>
          <a:ln w="12700">
            <a:miter lim="400000"/>
          </a:ln>
        </p:spPr>
      </p:pic>
      <p:pic>
        <p:nvPicPr>
          <p:cNvPr id="833" name="image46.jpg" descr="chain MH900399019.JPG"/>
          <p:cNvPicPr>
            <a:picLocks noChangeAspect="1"/>
          </p:cNvPicPr>
          <p:nvPr/>
        </p:nvPicPr>
        <p:blipFill>
          <a:blip r:embed="rId2" cstate="print">
            <a:extLst/>
          </a:blip>
          <a:srcRect l="22086" r="24413"/>
          <a:stretch>
            <a:fillRect/>
          </a:stretch>
        </p:blipFill>
        <p:spPr>
          <a:xfrm>
            <a:off x="1475656" y="1340767"/>
            <a:ext cx="751044" cy="1403798"/>
          </a:xfrm>
          <a:prstGeom prst="rect">
            <a:avLst/>
          </a:prstGeom>
          <a:ln w="12700">
            <a:miter lim="400000"/>
          </a:ln>
        </p:spPr>
      </p:pic>
      <p:sp>
        <p:nvSpPr>
          <p:cNvPr id="835" name="Shape 835"/>
          <p:cNvSpPr/>
          <p:nvPr/>
        </p:nvSpPr>
        <p:spPr>
          <a:xfrm>
            <a:off x="539552" y="2442373"/>
            <a:ext cx="1872209" cy="316718"/>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lgn="ctr">
              <a:defRPr sz="800">
                <a:solidFill>
                  <a:srgbClr val="6D6D6D"/>
                </a:solidFill>
              </a:defRPr>
            </a:pPr>
            <a:r>
              <a:rPr dirty="0"/>
              <a:t>Microsoft clip art © 2013 </a:t>
            </a:r>
            <a:endParaRPr dirty="0">
              <a:solidFill>
                <a:srgbClr val="FFFFFF"/>
              </a:solidFill>
            </a:endParaRPr>
          </a:p>
          <a:p>
            <a:pPr algn="ctr">
              <a:defRPr sz="800">
                <a:solidFill>
                  <a:srgbClr val="6D6D6D"/>
                </a:solidFill>
              </a:defRPr>
            </a:pPr>
            <a:r>
              <a:rPr dirty="0"/>
              <a:t>Microsoft Corporation. </a:t>
            </a:r>
          </a:p>
        </p:txBody>
      </p:sp>
      <p:pic>
        <p:nvPicPr>
          <p:cNvPr id="37" name="Picture 36" descr="4you.png"/>
          <p:cNvPicPr>
            <a:picLocks noChangeAspect="1"/>
          </p:cNvPicPr>
          <p:nvPr/>
        </p:nvPicPr>
        <p:blipFill>
          <a:blip r:embed="rId3" cstate="print"/>
          <a:srcRect l="17780" t="14858" r="54067" b="44000"/>
          <a:stretch>
            <a:fillRect/>
          </a:stretch>
        </p:blipFill>
        <p:spPr>
          <a:xfrm>
            <a:off x="3635896" y="2852936"/>
            <a:ext cx="1656184" cy="2208246"/>
          </a:xfrm>
          <a:prstGeom prst="rect">
            <a:avLst/>
          </a:prstGeom>
        </p:spPr>
      </p:pic>
      <p:sp>
        <p:nvSpPr>
          <p:cNvPr id="38" name="Smiley Face 37"/>
          <p:cNvSpPr/>
          <p:nvPr/>
        </p:nvSpPr>
        <p:spPr>
          <a:xfrm>
            <a:off x="4258816" y="3645024"/>
            <a:ext cx="457200" cy="457200"/>
          </a:xfrm>
          <a:prstGeom prst="smileyFace">
            <a:avLst>
              <a:gd name="adj" fmla="val -4653"/>
            </a:avLst>
          </a:prstGeom>
          <a:solidFill>
            <a:schemeClr val="bg1"/>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TextBox 8"/>
          <p:cNvSpPr txBox="1">
            <a:spLocks noChangeArrowheads="1"/>
          </p:cNvSpPr>
          <p:nvPr/>
        </p:nvSpPr>
        <p:spPr bwMode="auto">
          <a:xfrm>
            <a:off x="3635896" y="4510281"/>
            <a:ext cx="1656184"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bg2">
                    <a:lumMod val="75000"/>
                  </a:schemeClr>
                </a:solidFill>
              </a:rPr>
              <a:t>© </a:t>
            </a:r>
            <a:r>
              <a:rPr lang="en-CA" sz="900" dirty="0" smtClean="0">
                <a:solidFill>
                  <a:schemeClr val="bg2">
                    <a:lumMod val="75000"/>
                  </a:schemeClr>
                </a:solidFill>
              </a:rPr>
              <a:t>GospelGifs.com </a:t>
            </a:r>
          </a:p>
          <a:p>
            <a:pPr algn="ctr">
              <a:defRPr/>
            </a:pPr>
            <a:r>
              <a:rPr lang="en-CA" sz="900" dirty="0" smtClean="0">
                <a:solidFill>
                  <a:schemeClr val="bg2">
                    <a:lumMod val="75000"/>
                  </a:schemeClr>
                </a:solidFill>
              </a:rPr>
              <a:t>used with permission</a:t>
            </a:r>
            <a:endParaRPr lang="en-CA" sz="900" dirty="0">
              <a:solidFill>
                <a:schemeClr val="bg2">
                  <a:lumMod val="75000"/>
                </a:schemeClr>
              </a:solidFill>
            </a:endParaRPr>
          </a:p>
        </p:txBody>
      </p:sp>
      <p:cxnSp>
        <p:nvCxnSpPr>
          <p:cNvPr id="40" name="Straight Arrow Connector 39"/>
          <p:cNvCxnSpPr/>
          <p:nvPr/>
        </p:nvCxnSpPr>
        <p:spPr>
          <a:xfrm>
            <a:off x="2267744" y="3861048"/>
            <a:ext cx="792088" cy="0"/>
          </a:xfrm>
          <a:prstGeom prst="straightConnector1">
            <a:avLst/>
          </a:prstGeom>
          <a:ln w="5715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940152" y="3861048"/>
            <a:ext cx="792088" cy="0"/>
          </a:xfrm>
          <a:prstGeom prst="straightConnector1">
            <a:avLst/>
          </a:prstGeom>
          <a:ln w="5715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675680" y="260648"/>
            <a:ext cx="1210588" cy="830997"/>
          </a:xfrm>
          <a:prstGeom prst="rect">
            <a:avLst/>
          </a:prstGeom>
          <a:noFill/>
        </p:spPr>
        <p:txBody>
          <a:bodyPr wrap="none">
            <a:spAutoFit/>
          </a:bodyPr>
          <a:lstStyle/>
          <a:p>
            <a:pPr algn="ctr">
              <a:defRPr/>
            </a:pPr>
            <a:r>
              <a:rPr lang="en-US"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SIN</a:t>
            </a:r>
          </a:p>
        </p:txBody>
      </p:sp>
      <p:sp>
        <p:nvSpPr>
          <p:cNvPr id="48" name="TextBox 47"/>
          <p:cNvSpPr txBox="1"/>
          <p:nvPr/>
        </p:nvSpPr>
        <p:spPr>
          <a:xfrm>
            <a:off x="7380312" y="3429000"/>
            <a:ext cx="864096" cy="830997"/>
          </a:xfrm>
          <a:prstGeom prst="rect">
            <a:avLst/>
          </a:prstGeom>
          <a:noFill/>
        </p:spPr>
        <p:txBody>
          <a:bodyPr wrap="square" rtlCol="0">
            <a:spAutoFit/>
          </a:bodyPr>
          <a:lstStyle/>
          <a:p>
            <a:pPr algn="ctr"/>
            <a:r>
              <a:rPr lang="en-CA" sz="2400" b="1" dirty="0" smtClean="0">
                <a:latin typeface="Arial Narrow" pitchFamily="34" charset="0"/>
              </a:rPr>
              <a:t>in </a:t>
            </a:r>
          </a:p>
          <a:p>
            <a:pPr algn="ctr"/>
            <a:r>
              <a:rPr lang="en-CA" sz="2400" b="1" kern="0" spc="-100" dirty="0" smtClean="0">
                <a:latin typeface="Arial Narrow" pitchFamily="34" charset="0"/>
              </a:rPr>
              <a:t>Christ</a:t>
            </a:r>
            <a:endParaRPr lang="en-CA" sz="2400" b="1" kern="0" spc="-100" dirty="0">
              <a:latin typeface="Arial Narrow" pitchFamily="34" charset="0"/>
            </a:endParaRPr>
          </a:p>
        </p:txBody>
      </p:sp>
      <p:sp>
        <p:nvSpPr>
          <p:cNvPr id="49" name="TextBox 48"/>
          <p:cNvSpPr txBox="1"/>
          <p:nvPr/>
        </p:nvSpPr>
        <p:spPr>
          <a:xfrm>
            <a:off x="827584" y="3429000"/>
            <a:ext cx="864096" cy="830997"/>
          </a:xfrm>
          <a:prstGeom prst="rect">
            <a:avLst/>
          </a:prstGeom>
          <a:noFill/>
        </p:spPr>
        <p:txBody>
          <a:bodyPr wrap="square" rtlCol="0">
            <a:spAutoFit/>
          </a:bodyPr>
          <a:lstStyle/>
          <a:p>
            <a:pPr algn="ctr"/>
            <a:r>
              <a:rPr lang="en-CA" sz="2400" b="1" dirty="0" smtClean="0">
                <a:latin typeface="Arial Narrow" pitchFamily="34" charset="0"/>
              </a:rPr>
              <a:t>in </a:t>
            </a:r>
          </a:p>
          <a:p>
            <a:pPr algn="ctr"/>
            <a:r>
              <a:rPr lang="en-CA" sz="2400" b="1" spc="-100" dirty="0" smtClean="0">
                <a:latin typeface="Arial Narrow" pitchFamily="34" charset="0"/>
              </a:rPr>
              <a:t>Adam</a:t>
            </a:r>
            <a:endParaRPr lang="en-CA" sz="2400" b="1" spc="-100" dirty="0">
              <a:latin typeface="Arial Narrow" pitchFamily="34" charset="0"/>
            </a:endParaRPr>
          </a:p>
        </p:txBody>
      </p:sp>
      <p:pic>
        <p:nvPicPr>
          <p:cNvPr id="45" name="Picture 44" descr="lord-jesus-christ-coming-293608.gif"/>
          <p:cNvPicPr>
            <a:picLocks noChangeAspect="1"/>
          </p:cNvPicPr>
          <p:nvPr/>
        </p:nvPicPr>
        <p:blipFill>
          <a:blip r:embed="rId4" cstate="print"/>
          <a:srcRect t="2048" b="38564"/>
          <a:stretch>
            <a:fillRect/>
          </a:stretch>
        </p:blipFill>
        <p:spPr>
          <a:xfrm>
            <a:off x="6697920" y="173752"/>
            <a:ext cx="2194560" cy="1898022"/>
          </a:xfrm>
          <a:prstGeom prst="ellipse">
            <a:avLst/>
          </a:prstGeom>
        </p:spPr>
      </p:pic>
      <p:sp>
        <p:nvSpPr>
          <p:cNvPr id="47" name="Rectangle 46"/>
          <p:cNvSpPr/>
          <p:nvPr/>
        </p:nvSpPr>
        <p:spPr>
          <a:xfrm>
            <a:off x="6784338" y="692696"/>
            <a:ext cx="2036134" cy="707886"/>
          </a:xfrm>
          <a:prstGeom prst="rect">
            <a:avLst/>
          </a:prstGeom>
          <a:noFill/>
        </p:spPr>
        <p:txBody>
          <a:bodyPr wrap="none">
            <a:spAutoFit/>
          </a:bodyPr>
          <a:lstStyle/>
          <a:p>
            <a:pPr algn="ctr">
              <a:defRPr/>
            </a:pPr>
            <a: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GRACE</a:t>
            </a:r>
            <a:endParaRPr lang="en-U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50" name="TextBox 8"/>
          <p:cNvSpPr txBox="1">
            <a:spLocks noChangeArrowheads="1"/>
          </p:cNvSpPr>
          <p:nvPr/>
        </p:nvSpPr>
        <p:spPr bwMode="auto">
          <a:xfrm>
            <a:off x="6732240" y="1628800"/>
            <a:ext cx="2088233" cy="369332"/>
          </a:xfrm>
          <a:prstGeom prst="rect">
            <a:avLst/>
          </a:prstGeom>
          <a:noFill/>
          <a:ln w="9525">
            <a:noFill/>
            <a:miter lim="800000"/>
            <a:headEnd/>
            <a:tailEnd/>
          </a:ln>
        </p:spPr>
        <p:txBody>
          <a:bodyPr wrap="square">
            <a:spAutoFit/>
          </a:bodyPr>
          <a:lstStyle/>
          <a:p>
            <a:pPr algn="ctr">
              <a:defRPr/>
            </a:pPr>
            <a:r>
              <a:rPr lang="en-CA" altLang="ko-KR" sz="900" dirty="0" smtClean="0">
                <a:solidFill>
                  <a:srgbClr val="00B0F0"/>
                </a:solidFill>
              </a:rPr>
              <a:t>© </a:t>
            </a:r>
            <a:r>
              <a:rPr lang="en-CA" sz="900" dirty="0" smtClean="0">
                <a:solidFill>
                  <a:srgbClr val="00B0F0"/>
                </a:solidFill>
              </a:rPr>
              <a:t>GospelGifs.com </a:t>
            </a:r>
          </a:p>
          <a:p>
            <a:pPr algn="ctr">
              <a:defRPr/>
            </a:pPr>
            <a:r>
              <a:rPr lang="en-CA" sz="900" dirty="0" smtClean="0">
                <a:solidFill>
                  <a:srgbClr val="00B0F0"/>
                </a:solidFill>
              </a:rPr>
              <a:t>used with permission</a:t>
            </a:r>
            <a:endParaRPr lang="en-CA" sz="900" dirty="0">
              <a:solidFill>
                <a:srgbClr val="00B0F0"/>
              </a:solidFill>
            </a:endParaRPr>
          </a:p>
        </p:txBody>
      </p:sp>
      <p:sp>
        <p:nvSpPr>
          <p:cNvPr id="46" name="TextBox 45"/>
          <p:cNvSpPr txBox="1"/>
          <p:nvPr/>
        </p:nvSpPr>
        <p:spPr>
          <a:xfrm>
            <a:off x="2627784" y="44624"/>
            <a:ext cx="3672408" cy="2677656"/>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41. under Christ </a:t>
            </a:r>
          </a:p>
          <a:p>
            <a:pPr algn="ctr"/>
            <a:r>
              <a:rPr lang="en-CA" sz="2800" b="1" dirty="0" smtClean="0">
                <a:solidFill>
                  <a:srgbClr val="FF0000"/>
                </a:solidFill>
                <a:latin typeface="Calibri" pitchFamily="34" charset="0"/>
              </a:rPr>
              <a:t>as a slave of Christ </a:t>
            </a:r>
          </a:p>
          <a:p>
            <a:pPr algn="ctr"/>
            <a:r>
              <a:rPr lang="en-CA" sz="2800" b="1" dirty="0" smtClean="0">
                <a:solidFill>
                  <a:srgbClr val="FF0000"/>
                </a:solidFill>
                <a:latin typeface="Calibri" pitchFamily="34" charset="0"/>
              </a:rPr>
              <a:t>and God to obedience and righteousness, </a:t>
            </a:r>
          </a:p>
          <a:p>
            <a:pPr algn="ctr"/>
            <a:r>
              <a:rPr lang="en-CA" sz="2800" b="1" dirty="0" smtClean="0">
                <a:solidFill>
                  <a:srgbClr val="FF0000"/>
                </a:solidFill>
                <a:latin typeface="Calibri" pitchFamily="34" charset="0"/>
              </a:rPr>
              <a:t>not a slave of sin.</a:t>
            </a:r>
          </a:p>
          <a:p>
            <a:pPr algn="ctr"/>
            <a:r>
              <a:rPr lang="en-CA" sz="2800" b="1" dirty="0" smtClean="0">
                <a:solidFill>
                  <a:srgbClr val="FF0000"/>
                </a:solidFill>
                <a:latin typeface="Calibri" pitchFamily="34" charset="0"/>
              </a:rPr>
              <a:t>Thank you, Lord!</a:t>
            </a:r>
            <a:endParaRPr lang="en-CA" sz="2800" b="1" dirty="0">
              <a:solidFill>
                <a:srgbClr val="FF0000"/>
              </a:solidFill>
              <a:latin typeface="Calibri" pitchFamily="34" charset="0"/>
            </a:endParaRPr>
          </a:p>
        </p:txBody>
      </p:sp>
      <p:sp>
        <p:nvSpPr>
          <p:cNvPr id="51" name="Text Placeholder 7"/>
          <p:cNvSpPr txBox="1">
            <a:spLocks/>
          </p:cNvSpPr>
          <p:nvPr/>
        </p:nvSpPr>
        <p:spPr bwMode="auto">
          <a:xfrm>
            <a:off x="0" y="5262588"/>
            <a:ext cx="9144000" cy="15544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r>
              <a:rPr kumimoji="0" lang="en-CA" sz="2400" b="1" i="0" u="none" strike="noStrike" kern="0" cap="none" spc="0" normalizeH="0" baseline="0" noProof="0" dirty="0" smtClean="0">
                <a:ln>
                  <a:noFill/>
                </a:ln>
                <a:solidFill>
                  <a:schemeClr val="bg1"/>
                </a:solidFill>
                <a:effectLst/>
                <a:uLnTx/>
                <a:uFillTx/>
                <a:latin typeface="Calibri" pitchFamily="34" charset="0"/>
                <a:cs typeface="Calibri" pitchFamily="34" charset="0"/>
              </a:rPr>
              <a:t>“</a:t>
            </a:r>
            <a:r>
              <a:rPr lang="en-US" sz="2400" b="1" dirty="0" smtClean="0">
                <a:solidFill>
                  <a:schemeClr val="bg1"/>
                </a:solidFill>
                <a:latin typeface="Calibri" pitchFamily="34" charset="0"/>
                <a:cs typeface="Calibri" pitchFamily="34" charset="0"/>
              </a:rPr>
              <a:t>If I were still trying to please man, I would not be a servant (slave) of Christ” Gal 1:10  </a:t>
            </a:r>
            <a:r>
              <a:rPr lang="en-US" sz="2000" b="1" dirty="0" smtClean="0">
                <a:solidFill>
                  <a:schemeClr val="bg1"/>
                </a:solidFill>
                <a:latin typeface="Calibri" pitchFamily="34" charset="0"/>
                <a:cs typeface="Calibri" pitchFamily="34" charset="0"/>
              </a:rPr>
              <a:t>(in days of slavery, translators substituted “servant” for “slave”)</a:t>
            </a:r>
          </a:p>
          <a:p>
            <a:r>
              <a:rPr lang="en-US" sz="2400" b="1" dirty="0" smtClean="0">
                <a:solidFill>
                  <a:schemeClr val="bg1"/>
                </a:solidFill>
                <a:latin typeface="Calibri" pitchFamily="34" charset="0"/>
                <a:cs typeface="Calibri" pitchFamily="34" charset="0"/>
              </a:rPr>
              <a:t>“</a:t>
            </a:r>
            <a:r>
              <a:rPr lang="en-US" sz="2400" b="1" dirty="0" err="1" smtClean="0">
                <a:solidFill>
                  <a:schemeClr val="bg1"/>
                </a:solidFill>
                <a:latin typeface="Calibri" pitchFamily="34" charset="0"/>
                <a:cs typeface="Calibri" pitchFamily="34" charset="0"/>
              </a:rPr>
              <a:t>Epaphras</a:t>
            </a:r>
            <a:r>
              <a:rPr lang="en-US" sz="2400" b="1" dirty="0" smtClean="0">
                <a:solidFill>
                  <a:schemeClr val="bg1"/>
                </a:solidFill>
                <a:latin typeface="Calibri" pitchFamily="34" charset="0"/>
                <a:cs typeface="Calibri" pitchFamily="34" charset="0"/>
              </a:rPr>
              <a:t> . . . a servant (slave) of Christ Jesus” Col 4:12</a:t>
            </a:r>
          </a:p>
          <a:p>
            <a:r>
              <a:rPr lang="en-US" sz="2400" b="1" dirty="0" smtClean="0">
                <a:solidFill>
                  <a:schemeClr val="bg1"/>
                </a:solidFill>
                <a:latin typeface="Calibri" pitchFamily="34" charset="0"/>
                <a:cs typeface="Calibri" pitchFamily="34" charset="0"/>
              </a:rPr>
              <a:t>“Jude, a servant (slave) of Jesus Christ and brother of James” Jude 1</a:t>
            </a:r>
            <a:endParaRPr lang="en-CA" sz="2400" b="1" dirty="0" smtClean="0">
              <a:solidFill>
                <a:schemeClr val="bg1"/>
              </a:solidFill>
              <a:latin typeface="Calibri" pitchFamily="34" charset="0"/>
              <a:cs typeface="Calibri" pitchFamily="34" charset="0"/>
            </a:endParaRPr>
          </a:p>
        </p:txBody>
      </p:sp>
      <p:sp>
        <p:nvSpPr>
          <p:cNvPr id="44" name="Rectangle 43"/>
          <p:cNvSpPr/>
          <p:nvPr/>
        </p:nvSpPr>
        <p:spPr>
          <a:xfrm>
            <a:off x="6809058" y="2124145"/>
            <a:ext cx="2026517" cy="584775"/>
          </a:xfrm>
          <a:prstGeom prst="rect">
            <a:avLst/>
          </a:prstGeom>
          <a:noFill/>
        </p:spPr>
        <p:txBody>
          <a:bodyPr wrap="none">
            <a:spAutoFit/>
          </a:bodyPr>
          <a:lstStyle/>
          <a:p>
            <a:pPr algn="ctr">
              <a:defRPr/>
            </a:pPr>
            <a:r>
              <a:rPr lang="en-US"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abundant</a:t>
            </a:r>
            <a:endPar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cSld>
  <p:clrMapOvr>
    <a:masterClrMapping/>
  </p:clrMapOvr>
  <p:transition spd="slow"/>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805" name="Shape 805"/>
          <p:cNvSpPr/>
          <p:nvPr/>
        </p:nvSpPr>
        <p:spPr>
          <a:xfrm>
            <a:off x="7571184" y="2924943"/>
            <a:ext cx="457200" cy="504827"/>
          </a:xfrm>
          <a:prstGeom prst="ellipse">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6" name="Shape 806"/>
          <p:cNvSpPr/>
          <p:nvPr/>
        </p:nvSpPr>
        <p:spPr>
          <a:xfrm>
            <a:off x="7440880" y="3429000"/>
            <a:ext cx="731520" cy="935038"/>
          </a:xfrm>
          <a:prstGeom prst="roundRect">
            <a:avLst>
              <a:gd name="adj" fmla="val 16667"/>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7" name="Shape 807"/>
          <p:cNvSpPr/>
          <p:nvPr/>
        </p:nvSpPr>
        <p:spPr>
          <a:xfrm>
            <a:off x="7596336"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8" name="Shape 808"/>
          <p:cNvSpPr/>
          <p:nvPr/>
        </p:nvSpPr>
        <p:spPr>
          <a:xfrm>
            <a:off x="7883921"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9" name="Shape 809"/>
          <p:cNvSpPr/>
          <p:nvPr/>
        </p:nvSpPr>
        <p:spPr>
          <a:xfrm>
            <a:off x="1043608" y="2924175"/>
            <a:ext cx="457200" cy="504827"/>
          </a:xfrm>
          <a:prstGeom prst="ellipse">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0" name="Shape 810"/>
          <p:cNvSpPr/>
          <p:nvPr/>
        </p:nvSpPr>
        <p:spPr>
          <a:xfrm>
            <a:off x="899592" y="3429000"/>
            <a:ext cx="731520" cy="935038"/>
          </a:xfrm>
          <a:prstGeom prst="roundRect">
            <a:avLst>
              <a:gd name="adj" fmla="val 16667"/>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1" name="Shape 811"/>
          <p:cNvSpPr/>
          <p:nvPr/>
        </p:nvSpPr>
        <p:spPr>
          <a:xfrm>
            <a:off x="1043608"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2" name="Shape 812"/>
          <p:cNvSpPr/>
          <p:nvPr/>
        </p:nvSpPr>
        <p:spPr>
          <a:xfrm>
            <a:off x="1331193"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4" name="Shape 814"/>
          <p:cNvSpPr/>
          <p:nvPr/>
        </p:nvSpPr>
        <p:spPr>
          <a:xfrm>
            <a:off x="6660231" y="2204863"/>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5" name="Shape 815"/>
          <p:cNvSpPr/>
          <p:nvPr/>
        </p:nvSpPr>
        <p:spPr>
          <a:xfrm>
            <a:off x="7308303"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6" name="Shape 816"/>
          <p:cNvSpPr/>
          <p:nvPr/>
        </p:nvSpPr>
        <p:spPr>
          <a:xfrm>
            <a:off x="8676455"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7" name="Shape 817"/>
          <p:cNvSpPr/>
          <p:nvPr/>
        </p:nvSpPr>
        <p:spPr>
          <a:xfrm>
            <a:off x="6876255"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8" name="Shape 818"/>
          <p:cNvSpPr/>
          <p:nvPr/>
        </p:nvSpPr>
        <p:spPr>
          <a:xfrm>
            <a:off x="7092279" y="234887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19" name="Shape 819"/>
          <p:cNvSpPr/>
          <p:nvPr/>
        </p:nvSpPr>
        <p:spPr>
          <a:xfrm>
            <a:off x="7740351" y="198883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0" name="Shape 820"/>
          <p:cNvSpPr/>
          <p:nvPr/>
        </p:nvSpPr>
        <p:spPr>
          <a:xfrm>
            <a:off x="8388423" y="234887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1" name="Shape 821"/>
          <p:cNvSpPr/>
          <p:nvPr/>
        </p:nvSpPr>
        <p:spPr>
          <a:xfrm>
            <a:off x="7524327" y="2276871"/>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2" name="Shape 822"/>
          <p:cNvSpPr/>
          <p:nvPr/>
        </p:nvSpPr>
        <p:spPr>
          <a:xfrm>
            <a:off x="7308303" y="270891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3" name="Shape 823"/>
          <p:cNvSpPr/>
          <p:nvPr/>
        </p:nvSpPr>
        <p:spPr>
          <a:xfrm>
            <a:off x="8892479" y="2204864"/>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4" name="Shape 824"/>
          <p:cNvSpPr/>
          <p:nvPr/>
        </p:nvSpPr>
        <p:spPr>
          <a:xfrm>
            <a:off x="8172399" y="1916832"/>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5" name="Shape 825"/>
          <p:cNvSpPr/>
          <p:nvPr/>
        </p:nvSpPr>
        <p:spPr>
          <a:xfrm>
            <a:off x="7956375" y="2276871"/>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6" name="Shape 826"/>
          <p:cNvSpPr/>
          <p:nvPr/>
        </p:nvSpPr>
        <p:spPr>
          <a:xfrm>
            <a:off x="6876255" y="2636911"/>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7" name="Shape 827"/>
          <p:cNvSpPr/>
          <p:nvPr/>
        </p:nvSpPr>
        <p:spPr>
          <a:xfrm>
            <a:off x="7740351" y="2492895"/>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8" name="Shape 828"/>
          <p:cNvSpPr/>
          <p:nvPr/>
        </p:nvSpPr>
        <p:spPr>
          <a:xfrm>
            <a:off x="8172399" y="2708919"/>
            <a:ext cx="1" cy="360041"/>
          </a:xfrm>
          <a:prstGeom prst="line">
            <a:avLst/>
          </a:prstGeom>
          <a:ln w="57150">
            <a:solidFill>
              <a:srgbClr val="00B0F0"/>
            </a:solidFill>
          </a:ln>
        </p:spPr>
        <p:txBody>
          <a:bodyPr lIns="45719" rIns="45719"/>
          <a:lstStyle/>
          <a:p>
            <a:pPr>
              <a:defRPr>
                <a:solidFill>
                  <a:srgbClr val="FFFFFF"/>
                </a:solidFill>
              </a:defRPr>
            </a:pPr>
            <a:endParaRPr/>
          </a:p>
        </p:txBody>
      </p:sp>
      <p:sp>
        <p:nvSpPr>
          <p:cNvPr id="829" name="Shape 829"/>
          <p:cNvSpPr/>
          <p:nvPr/>
        </p:nvSpPr>
        <p:spPr>
          <a:xfrm>
            <a:off x="8676455" y="2636911"/>
            <a:ext cx="1" cy="360041"/>
          </a:xfrm>
          <a:prstGeom prst="line">
            <a:avLst/>
          </a:prstGeom>
          <a:ln w="57150">
            <a:solidFill>
              <a:srgbClr val="00B0F0"/>
            </a:solidFill>
          </a:ln>
        </p:spPr>
        <p:txBody>
          <a:bodyPr lIns="45719" rIns="45719"/>
          <a:lstStyle/>
          <a:p>
            <a:pPr>
              <a:defRPr>
                <a:solidFill>
                  <a:srgbClr val="FFFFFF"/>
                </a:solidFill>
              </a:defRPr>
            </a:pPr>
            <a:endParaRPr/>
          </a:p>
        </p:txBody>
      </p:sp>
      <p:pic>
        <p:nvPicPr>
          <p:cNvPr id="831" name="image46.jpg" descr="chain MH900399019.JPG"/>
          <p:cNvPicPr>
            <a:picLocks noChangeAspect="1"/>
          </p:cNvPicPr>
          <p:nvPr/>
        </p:nvPicPr>
        <p:blipFill>
          <a:blip r:embed="rId2" cstate="print">
            <a:extLst/>
          </a:blip>
          <a:srcRect l="22086" r="24413"/>
          <a:stretch>
            <a:fillRect/>
          </a:stretch>
        </p:blipFill>
        <p:spPr>
          <a:xfrm>
            <a:off x="395536" y="1340767"/>
            <a:ext cx="751045" cy="1403798"/>
          </a:xfrm>
          <a:prstGeom prst="rect">
            <a:avLst/>
          </a:prstGeom>
          <a:ln w="12700">
            <a:miter lim="400000"/>
          </a:ln>
        </p:spPr>
      </p:pic>
      <p:pic>
        <p:nvPicPr>
          <p:cNvPr id="832" name="image46.jpg" descr="chain MH900399019.JPG"/>
          <p:cNvPicPr>
            <a:picLocks noChangeAspect="1"/>
          </p:cNvPicPr>
          <p:nvPr/>
        </p:nvPicPr>
        <p:blipFill>
          <a:blip r:embed="rId2" cstate="print">
            <a:extLst/>
          </a:blip>
          <a:srcRect l="22086" r="24413"/>
          <a:stretch>
            <a:fillRect/>
          </a:stretch>
        </p:blipFill>
        <p:spPr>
          <a:xfrm>
            <a:off x="899592" y="1340767"/>
            <a:ext cx="751044" cy="1403798"/>
          </a:xfrm>
          <a:prstGeom prst="rect">
            <a:avLst/>
          </a:prstGeom>
          <a:ln w="12700">
            <a:miter lim="400000"/>
          </a:ln>
        </p:spPr>
      </p:pic>
      <p:pic>
        <p:nvPicPr>
          <p:cNvPr id="833" name="image46.jpg" descr="chain MH900399019.JPG"/>
          <p:cNvPicPr>
            <a:picLocks noChangeAspect="1"/>
          </p:cNvPicPr>
          <p:nvPr/>
        </p:nvPicPr>
        <p:blipFill>
          <a:blip r:embed="rId2" cstate="print">
            <a:extLst/>
          </a:blip>
          <a:srcRect l="22086" r="24413"/>
          <a:stretch>
            <a:fillRect/>
          </a:stretch>
        </p:blipFill>
        <p:spPr>
          <a:xfrm>
            <a:off x="1475656" y="1340767"/>
            <a:ext cx="751044" cy="1403798"/>
          </a:xfrm>
          <a:prstGeom prst="rect">
            <a:avLst/>
          </a:prstGeom>
          <a:ln w="12700">
            <a:miter lim="400000"/>
          </a:ln>
        </p:spPr>
      </p:pic>
      <p:sp>
        <p:nvSpPr>
          <p:cNvPr id="835" name="Shape 835"/>
          <p:cNvSpPr/>
          <p:nvPr/>
        </p:nvSpPr>
        <p:spPr>
          <a:xfrm>
            <a:off x="539552" y="2442373"/>
            <a:ext cx="1872209" cy="316718"/>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lgn="ctr">
              <a:defRPr sz="800">
                <a:solidFill>
                  <a:srgbClr val="6D6D6D"/>
                </a:solidFill>
              </a:defRPr>
            </a:pPr>
            <a:r>
              <a:rPr dirty="0"/>
              <a:t>Microsoft clip art © 2013 </a:t>
            </a:r>
            <a:endParaRPr dirty="0">
              <a:solidFill>
                <a:srgbClr val="FFFFFF"/>
              </a:solidFill>
            </a:endParaRPr>
          </a:p>
          <a:p>
            <a:pPr algn="ctr">
              <a:defRPr sz="800">
                <a:solidFill>
                  <a:srgbClr val="6D6D6D"/>
                </a:solidFill>
              </a:defRPr>
            </a:pPr>
            <a:r>
              <a:rPr dirty="0"/>
              <a:t>Microsoft Corporation. </a:t>
            </a:r>
          </a:p>
        </p:txBody>
      </p:sp>
      <p:pic>
        <p:nvPicPr>
          <p:cNvPr id="37" name="Picture 36" descr="4you.png"/>
          <p:cNvPicPr>
            <a:picLocks noChangeAspect="1"/>
          </p:cNvPicPr>
          <p:nvPr/>
        </p:nvPicPr>
        <p:blipFill>
          <a:blip r:embed="rId3" cstate="print"/>
          <a:srcRect l="17780" t="14858" r="54067" b="44000"/>
          <a:stretch>
            <a:fillRect/>
          </a:stretch>
        </p:blipFill>
        <p:spPr>
          <a:xfrm>
            <a:off x="3635896" y="2852936"/>
            <a:ext cx="1656184" cy="2208246"/>
          </a:xfrm>
          <a:prstGeom prst="rect">
            <a:avLst/>
          </a:prstGeom>
        </p:spPr>
      </p:pic>
      <p:sp>
        <p:nvSpPr>
          <p:cNvPr id="38" name="Smiley Face 37"/>
          <p:cNvSpPr/>
          <p:nvPr/>
        </p:nvSpPr>
        <p:spPr>
          <a:xfrm>
            <a:off x="4258816" y="3645024"/>
            <a:ext cx="457200" cy="457200"/>
          </a:xfrm>
          <a:prstGeom prst="smileyFace">
            <a:avLst>
              <a:gd name="adj" fmla="val -4653"/>
            </a:avLst>
          </a:prstGeom>
          <a:solidFill>
            <a:schemeClr val="bg1"/>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TextBox 8"/>
          <p:cNvSpPr txBox="1">
            <a:spLocks noChangeArrowheads="1"/>
          </p:cNvSpPr>
          <p:nvPr/>
        </p:nvSpPr>
        <p:spPr bwMode="auto">
          <a:xfrm>
            <a:off x="3635896" y="4510281"/>
            <a:ext cx="1656184"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bg2">
                    <a:lumMod val="75000"/>
                  </a:schemeClr>
                </a:solidFill>
              </a:rPr>
              <a:t>© </a:t>
            </a:r>
            <a:r>
              <a:rPr lang="en-CA" sz="900" dirty="0" smtClean="0">
                <a:solidFill>
                  <a:schemeClr val="bg2">
                    <a:lumMod val="75000"/>
                  </a:schemeClr>
                </a:solidFill>
              </a:rPr>
              <a:t>GospelGifs.com </a:t>
            </a:r>
          </a:p>
          <a:p>
            <a:pPr algn="ctr">
              <a:defRPr/>
            </a:pPr>
            <a:r>
              <a:rPr lang="en-CA" sz="900" dirty="0" smtClean="0">
                <a:solidFill>
                  <a:schemeClr val="bg2">
                    <a:lumMod val="75000"/>
                  </a:schemeClr>
                </a:solidFill>
              </a:rPr>
              <a:t>used with permission</a:t>
            </a:r>
            <a:endParaRPr lang="en-CA" sz="900" dirty="0">
              <a:solidFill>
                <a:schemeClr val="bg2">
                  <a:lumMod val="75000"/>
                </a:schemeClr>
              </a:solidFill>
            </a:endParaRPr>
          </a:p>
        </p:txBody>
      </p:sp>
      <p:cxnSp>
        <p:nvCxnSpPr>
          <p:cNvPr id="40" name="Straight Arrow Connector 39"/>
          <p:cNvCxnSpPr/>
          <p:nvPr/>
        </p:nvCxnSpPr>
        <p:spPr>
          <a:xfrm>
            <a:off x="2267744" y="3861048"/>
            <a:ext cx="792088" cy="0"/>
          </a:xfrm>
          <a:prstGeom prst="straightConnector1">
            <a:avLst/>
          </a:prstGeom>
          <a:ln w="5715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940152" y="3861048"/>
            <a:ext cx="792088" cy="0"/>
          </a:xfrm>
          <a:prstGeom prst="straightConnector1">
            <a:avLst/>
          </a:prstGeom>
          <a:ln w="5715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675680" y="260648"/>
            <a:ext cx="1210588" cy="830997"/>
          </a:xfrm>
          <a:prstGeom prst="rect">
            <a:avLst/>
          </a:prstGeom>
          <a:noFill/>
        </p:spPr>
        <p:txBody>
          <a:bodyPr wrap="none">
            <a:spAutoFit/>
          </a:bodyPr>
          <a:lstStyle/>
          <a:p>
            <a:pPr algn="ctr">
              <a:defRPr/>
            </a:pPr>
            <a:r>
              <a:rPr lang="en-US"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SIN</a:t>
            </a:r>
          </a:p>
        </p:txBody>
      </p:sp>
      <p:sp>
        <p:nvSpPr>
          <p:cNvPr id="48" name="TextBox 47"/>
          <p:cNvSpPr txBox="1"/>
          <p:nvPr/>
        </p:nvSpPr>
        <p:spPr>
          <a:xfrm>
            <a:off x="7380312" y="3429000"/>
            <a:ext cx="864096" cy="830997"/>
          </a:xfrm>
          <a:prstGeom prst="rect">
            <a:avLst/>
          </a:prstGeom>
          <a:noFill/>
        </p:spPr>
        <p:txBody>
          <a:bodyPr wrap="square" rtlCol="0">
            <a:spAutoFit/>
          </a:bodyPr>
          <a:lstStyle/>
          <a:p>
            <a:pPr algn="ctr"/>
            <a:r>
              <a:rPr lang="en-CA" sz="2400" b="1" dirty="0" smtClean="0">
                <a:latin typeface="Arial Narrow" pitchFamily="34" charset="0"/>
              </a:rPr>
              <a:t>in </a:t>
            </a:r>
          </a:p>
          <a:p>
            <a:pPr algn="ctr"/>
            <a:r>
              <a:rPr lang="en-CA" sz="2400" b="1" kern="0" spc="-100" dirty="0" smtClean="0">
                <a:latin typeface="Arial Narrow" pitchFamily="34" charset="0"/>
              </a:rPr>
              <a:t>Christ</a:t>
            </a:r>
            <a:endParaRPr lang="en-CA" sz="2400" b="1" kern="0" spc="-100" dirty="0">
              <a:latin typeface="Arial Narrow" pitchFamily="34" charset="0"/>
            </a:endParaRPr>
          </a:p>
        </p:txBody>
      </p:sp>
      <p:sp>
        <p:nvSpPr>
          <p:cNvPr id="49" name="TextBox 48"/>
          <p:cNvSpPr txBox="1"/>
          <p:nvPr/>
        </p:nvSpPr>
        <p:spPr>
          <a:xfrm>
            <a:off x="827584" y="3429000"/>
            <a:ext cx="864096" cy="830997"/>
          </a:xfrm>
          <a:prstGeom prst="rect">
            <a:avLst/>
          </a:prstGeom>
          <a:noFill/>
        </p:spPr>
        <p:txBody>
          <a:bodyPr wrap="square" rtlCol="0">
            <a:spAutoFit/>
          </a:bodyPr>
          <a:lstStyle/>
          <a:p>
            <a:pPr algn="ctr"/>
            <a:r>
              <a:rPr lang="en-CA" sz="2400" b="1" dirty="0" smtClean="0">
                <a:latin typeface="Arial Narrow" pitchFamily="34" charset="0"/>
              </a:rPr>
              <a:t>in </a:t>
            </a:r>
          </a:p>
          <a:p>
            <a:pPr algn="ctr"/>
            <a:r>
              <a:rPr lang="en-CA" sz="2400" b="1" spc="-100" dirty="0" smtClean="0">
                <a:latin typeface="Arial Narrow" pitchFamily="34" charset="0"/>
              </a:rPr>
              <a:t>Adam</a:t>
            </a:r>
            <a:endParaRPr lang="en-CA" sz="2400" b="1" spc="-100" dirty="0">
              <a:latin typeface="Arial Narrow" pitchFamily="34" charset="0"/>
            </a:endParaRPr>
          </a:p>
        </p:txBody>
      </p:sp>
      <p:pic>
        <p:nvPicPr>
          <p:cNvPr id="45" name="Picture 44" descr="lord-jesus-christ-coming-293608.gif"/>
          <p:cNvPicPr>
            <a:picLocks noChangeAspect="1"/>
          </p:cNvPicPr>
          <p:nvPr/>
        </p:nvPicPr>
        <p:blipFill>
          <a:blip r:embed="rId4" cstate="print"/>
          <a:srcRect t="2048" b="38564"/>
          <a:stretch>
            <a:fillRect/>
          </a:stretch>
        </p:blipFill>
        <p:spPr>
          <a:xfrm>
            <a:off x="6697920" y="173752"/>
            <a:ext cx="2194560" cy="1898022"/>
          </a:xfrm>
          <a:prstGeom prst="ellipse">
            <a:avLst/>
          </a:prstGeom>
        </p:spPr>
      </p:pic>
      <p:sp>
        <p:nvSpPr>
          <p:cNvPr id="47" name="Rectangle 46"/>
          <p:cNvSpPr/>
          <p:nvPr/>
        </p:nvSpPr>
        <p:spPr>
          <a:xfrm>
            <a:off x="6784338" y="692696"/>
            <a:ext cx="2036134" cy="707886"/>
          </a:xfrm>
          <a:prstGeom prst="rect">
            <a:avLst/>
          </a:prstGeom>
          <a:noFill/>
        </p:spPr>
        <p:txBody>
          <a:bodyPr wrap="none">
            <a:spAutoFit/>
          </a:bodyPr>
          <a:lstStyle/>
          <a:p>
            <a:pPr algn="ctr">
              <a:defRPr/>
            </a:pPr>
            <a: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GRACE</a:t>
            </a:r>
            <a:endParaRPr lang="en-U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50" name="TextBox 8"/>
          <p:cNvSpPr txBox="1">
            <a:spLocks noChangeArrowheads="1"/>
          </p:cNvSpPr>
          <p:nvPr/>
        </p:nvSpPr>
        <p:spPr bwMode="auto">
          <a:xfrm>
            <a:off x="6732240" y="1628800"/>
            <a:ext cx="2088233" cy="369332"/>
          </a:xfrm>
          <a:prstGeom prst="rect">
            <a:avLst/>
          </a:prstGeom>
          <a:noFill/>
          <a:ln w="9525">
            <a:noFill/>
            <a:miter lim="800000"/>
            <a:headEnd/>
            <a:tailEnd/>
          </a:ln>
        </p:spPr>
        <p:txBody>
          <a:bodyPr wrap="square">
            <a:spAutoFit/>
          </a:bodyPr>
          <a:lstStyle/>
          <a:p>
            <a:pPr algn="ctr">
              <a:defRPr/>
            </a:pPr>
            <a:r>
              <a:rPr lang="en-CA" altLang="ko-KR" sz="900" dirty="0" smtClean="0">
                <a:solidFill>
                  <a:srgbClr val="00B0F0"/>
                </a:solidFill>
              </a:rPr>
              <a:t>© </a:t>
            </a:r>
            <a:r>
              <a:rPr lang="en-CA" sz="900" dirty="0" smtClean="0">
                <a:solidFill>
                  <a:srgbClr val="00B0F0"/>
                </a:solidFill>
              </a:rPr>
              <a:t>GospelGifs.com </a:t>
            </a:r>
          </a:p>
          <a:p>
            <a:pPr algn="ctr">
              <a:defRPr/>
            </a:pPr>
            <a:r>
              <a:rPr lang="en-CA" sz="900" dirty="0" smtClean="0">
                <a:solidFill>
                  <a:srgbClr val="00B0F0"/>
                </a:solidFill>
              </a:rPr>
              <a:t>used with permission</a:t>
            </a:r>
            <a:endParaRPr lang="en-CA" sz="900" dirty="0">
              <a:solidFill>
                <a:srgbClr val="00B0F0"/>
              </a:solidFill>
            </a:endParaRPr>
          </a:p>
        </p:txBody>
      </p:sp>
      <p:sp>
        <p:nvSpPr>
          <p:cNvPr id="46" name="TextBox 45"/>
          <p:cNvSpPr txBox="1"/>
          <p:nvPr/>
        </p:nvSpPr>
        <p:spPr>
          <a:xfrm>
            <a:off x="2627784" y="44624"/>
            <a:ext cx="3672408" cy="2677656"/>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41. under Christ </a:t>
            </a:r>
          </a:p>
          <a:p>
            <a:pPr algn="ctr"/>
            <a:r>
              <a:rPr lang="en-CA" sz="2800" b="1" dirty="0" smtClean="0">
                <a:solidFill>
                  <a:srgbClr val="FF0000"/>
                </a:solidFill>
                <a:latin typeface="Calibri" pitchFamily="34" charset="0"/>
              </a:rPr>
              <a:t>as a slave of Christ </a:t>
            </a:r>
          </a:p>
          <a:p>
            <a:pPr algn="ctr"/>
            <a:r>
              <a:rPr lang="en-CA" sz="2800" b="1" dirty="0" smtClean="0">
                <a:solidFill>
                  <a:srgbClr val="FF0000"/>
                </a:solidFill>
                <a:latin typeface="Calibri" pitchFamily="34" charset="0"/>
              </a:rPr>
              <a:t>and God to obedience and righteousness, </a:t>
            </a:r>
          </a:p>
          <a:p>
            <a:pPr algn="ctr"/>
            <a:r>
              <a:rPr lang="en-CA" sz="2800" b="1" dirty="0" smtClean="0">
                <a:solidFill>
                  <a:srgbClr val="FF0000"/>
                </a:solidFill>
                <a:latin typeface="Calibri" pitchFamily="34" charset="0"/>
              </a:rPr>
              <a:t>not a slave of sin.</a:t>
            </a:r>
          </a:p>
          <a:p>
            <a:pPr algn="ctr"/>
            <a:r>
              <a:rPr lang="en-CA" sz="2800" b="1" dirty="0" smtClean="0">
                <a:solidFill>
                  <a:srgbClr val="FF0000"/>
                </a:solidFill>
                <a:latin typeface="Calibri" pitchFamily="34" charset="0"/>
              </a:rPr>
              <a:t>Thank you, Lord!</a:t>
            </a:r>
            <a:endParaRPr lang="en-CA" sz="2800" b="1" dirty="0">
              <a:solidFill>
                <a:srgbClr val="FF0000"/>
              </a:solidFill>
              <a:latin typeface="Calibri" pitchFamily="34" charset="0"/>
            </a:endParaRPr>
          </a:p>
        </p:txBody>
      </p:sp>
      <p:sp>
        <p:nvSpPr>
          <p:cNvPr id="51" name="Text Placeholder 7"/>
          <p:cNvSpPr txBox="1">
            <a:spLocks/>
          </p:cNvSpPr>
          <p:nvPr/>
        </p:nvSpPr>
        <p:spPr bwMode="auto">
          <a:xfrm>
            <a:off x="0" y="4970864"/>
            <a:ext cx="9144000" cy="15544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r>
              <a:rPr kumimoji="0" lang="en-CA" sz="2400" b="1" i="0" u="none" strike="noStrike" kern="0" cap="none" spc="0" normalizeH="0" baseline="0" noProof="0" dirty="0" smtClean="0">
                <a:ln>
                  <a:noFill/>
                </a:ln>
                <a:solidFill>
                  <a:schemeClr val="bg1"/>
                </a:solidFill>
                <a:effectLst/>
                <a:uLnTx/>
                <a:uFillTx/>
                <a:latin typeface="Calibri" pitchFamily="34" charset="0"/>
                <a:cs typeface="Calibri" pitchFamily="34" charset="0"/>
              </a:rPr>
              <a:t>Many early Christians </a:t>
            </a:r>
            <a:r>
              <a:rPr kumimoji="0" lang="en-CA" sz="2400" b="1" i="0" u="none" strike="noStrike" kern="0" cap="none" spc="0" normalizeH="0" noProof="0" dirty="0" smtClean="0">
                <a:ln>
                  <a:noFill/>
                </a:ln>
                <a:solidFill>
                  <a:schemeClr val="bg1"/>
                </a:solidFill>
                <a:effectLst/>
                <a:uLnTx/>
                <a:uFillTx/>
                <a:latin typeface="Calibri" pitchFamily="34" charset="0"/>
                <a:cs typeface="Calibri" pitchFamily="34" charset="0"/>
              </a:rPr>
              <a:t>were Roman slaves</a:t>
            </a:r>
            <a:r>
              <a:rPr lang="en-CA" sz="2400" b="1" kern="0" dirty="0" smtClean="0">
                <a:solidFill>
                  <a:schemeClr val="bg1"/>
                </a:solidFill>
                <a:latin typeface="Calibri" pitchFamily="34" charset="0"/>
                <a:cs typeface="Calibri" pitchFamily="34" charset="0"/>
              </a:rPr>
              <a:t>.  Roman masters provided food, clothes, lodging and protection as slaves served as directed. B</a:t>
            </a:r>
            <a:r>
              <a:rPr kumimoji="0" lang="en-CA" sz="2400" b="1" i="0" u="none" strike="noStrike" kern="0" cap="none" spc="0" normalizeH="0" noProof="0" dirty="0" err="1" smtClean="0">
                <a:ln>
                  <a:noFill/>
                </a:ln>
                <a:solidFill>
                  <a:schemeClr val="bg1"/>
                </a:solidFill>
                <a:effectLst/>
                <a:uLnTx/>
                <a:uFillTx/>
                <a:latin typeface="Calibri" pitchFamily="34" charset="0"/>
                <a:cs typeface="Calibri" pitchFamily="34" charset="0"/>
              </a:rPr>
              <a:t>eing</a:t>
            </a:r>
            <a:r>
              <a:rPr kumimoji="0" lang="en-CA" sz="2400" b="1" i="0" u="none" strike="noStrike" kern="0" cap="none" spc="0" normalizeH="0" noProof="0" dirty="0" smtClean="0">
                <a:ln>
                  <a:noFill/>
                </a:ln>
                <a:solidFill>
                  <a:schemeClr val="bg1"/>
                </a:solidFill>
                <a:effectLst/>
                <a:uLnTx/>
                <a:uFillTx/>
                <a:latin typeface="Calibri" pitchFamily="34" charset="0"/>
                <a:cs typeface="Calibri" pitchFamily="34" charset="0"/>
              </a:rPr>
              <a:t> a slave of the supremely good Messiah King rather than a slave to Satan and sin was very positive!  Christ provided all, and their only concern in life was to do as directed, as they awaited the King’s return.</a:t>
            </a:r>
            <a:endParaRPr lang="en-CA" sz="2400" b="1" dirty="0" smtClean="0">
              <a:solidFill>
                <a:schemeClr val="bg1"/>
              </a:solidFill>
              <a:latin typeface="Calibri" pitchFamily="34" charset="0"/>
              <a:cs typeface="Calibri" pitchFamily="34" charset="0"/>
            </a:endParaRPr>
          </a:p>
        </p:txBody>
      </p:sp>
      <p:sp>
        <p:nvSpPr>
          <p:cNvPr id="44" name="Rectangle 43"/>
          <p:cNvSpPr/>
          <p:nvPr/>
        </p:nvSpPr>
        <p:spPr>
          <a:xfrm>
            <a:off x="6809058" y="2124145"/>
            <a:ext cx="2026517" cy="584775"/>
          </a:xfrm>
          <a:prstGeom prst="rect">
            <a:avLst/>
          </a:prstGeom>
          <a:noFill/>
        </p:spPr>
        <p:txBody>
          <a:bodyPr wrap="none">
            <a:spAutoFit/>
          </a:bodyPr>
          <a:lstStyle/>
          <a:p>
            <a:pPr algn="ctr">
              <a:defRPr/>
            </a:pPr>
            <a:r>
              <a:rPr lang="en-US"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abundant</a:t>
            </a:r>
            <a:endPar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cSld>
  <p:clrMapOvr>
    <a:masterClrMapping/>
  </p:clrMapOvr>
  <p:transition spd="slow"/>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5" name="Picture 14" descr="www.clipartbest.com dc6XLjAMi.gif"/>
          <p:cNvPicPr>
            <a:picLocks noChangeAspect="1"/>
          </p:cNvPicPr>
          <p:nvPr/>
        </p:nvPicPr>
        <p:blipFill>
          <a:blip r:embed="rId3" cstate="print"/>
          <a:stretch>
            <a:fillRect/>
          </a:stretch>
        </p:blipFill>
        <p:spPr>
          <a:xfrm>
            <a:off x="-396551" y="-27384"/>
            <a:ext cx="5472608" cy="3840480"/>
          </a:xfrm>
          <a:prstGeom prst="rect">
            <a:avLst/>
          </a:prstGeom>
        </p:spPr>
      </p:pic>
      <p:sp>
        <p:nvSpPr>
          <p:cNvPr id="17" name="Rectangle 16"/>
          <p:cNvSpPr/>
          <p:nvPr/>
        </p:nvSpPr>
        <p:spPr>
          <a:xfrm>
            <a:off x="2118008" y="1412776"/>
            <a:ext cx="365760" cy="192024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p:cNvSpPr txBox="1">
            <a:spLocks noChangeArrowheads="1"/>
          </p:cNvSpPr>
          <p:nvPr/>
        </p:nvSpPr>
        <p:spPr bwMode="auto">
          <a:xfrm>
            <a:off x="4791392" y="-27384"/>
            <a:ext cx="4389120" cy="3970318"/>
          </a:xfrm>
          <a:prstGeom prst="rect">
            <a:avLst/>
          </a:prstGeom>
          <a:solidFill>
            <a:schemeClr val="bg1"/>
          </a:solidFill>
          <a:ln w="9525">
            <a:noFill/>
            <a:miter lim="800000"/>
            <a:headEnd/>
            <a:tailEnd/>
          </a:ln>
        </p:spPr>
        <p:txBody>
          <a:bodyPr wrap="square">
            <a:spAutoFit/>
          </a:bodyPr>
          <a:lstStyle/>
          <a:p>
            <a:pPr algn="ctr"/>
            <a:endParaRPr lang="en-CA" sz="2800" b="1" dirty="0" smtClean="0">
              <a:solidFill>
                <a:schemeClr val="bg1"/>
              </a:solidFill>
              <a:latin typeface="Calibri" pitchFamily="34" charset="0"/>
              <a:cs typeface="Calibri" pitchFamily="34" charset="0"/>
            </a:endParaRPr>
          </a:p>
          <a:p>
            <a:pPr algn="ctr"/>
            <a:endParaRPr lang="en-CA" sz="2800" b="1" dirty="0" smtClean="0">
              <a:solidFill>
                <a:schemeClr val="bg1"/>
              </a:solidFill>
              <a:latin typeface="Calibri" pitchFamily="34" charset="0"/>
              <a:cs typeface="Calibri" pitchFamily="34" charset="0"/>
            </a:endParaRPr>
          </a:p>
          <a:p>
            <a:pPr algn="ctr"/>
            <a:endParaRPr lang="en-CA" sz="2800" b="1" dirty="0" smtClean="0">
              <a:solidFill>
                <a:schemeClr val="bg1"/>
              </a:solidFill>
              <a:latin typeface="Calibri" pitchFamily="34" charset="0"/>
              <a:cs typeface="Calibri" pitchFamily="34" charset="0"/>
            </a:endParaRPr>
          </a:p>
          <a:p>
            <a:pPr algn="ctr"/>
            <a:endParaRPr lang="en-CA" sz="2800" b="1" dirty="0" smtClean="0">
              <a:solidFill>
                <a:schemeClr val="bg1"/>
              </a:solidFill>
              <a:latin typeface="Calibri" pitchFamily="34" charset="0"/>
              <a:cs typeface="Calibri" pitchFamily="34" charset="0"/>
            </a:endParaRPr>
          </a:p>
          <a:p>
            <a:pPr algn="ctr"/>
            <a:endParaRPr lang="en-CA" sz="2800" b="1" dirty="0" smtClean="0">
              <a:solidFill>
                <a:schemeClr val="bg1"/>
              </a:solidFill>
              <a:latin typeface="Calibri" pitchFamily="34" charset="0"/>
              <a:cs typeface="Calibri" pitchFamily="34" charset="0"/>
            </a:endParaRPr>
          </a:p>
          <a:p>
            <a:pPr algn="ctr"/>
            <a:endParaRPr lang="en-CA" sz="2800" b="1" dirty="0" smtClean="0">
              <a:solidFill>
                <a:schemeClr val="bg1"/>
              </a:solidFill>
              <a:latin typeface="Calibri" pitchFamily="34" charset="0"/>
              <a:cs typeface="Calibri" pitchFamily="34" charset="0"/>
            </a:endParaRPr>
          </a:p>
          <a:p>
            <a:pPr algn="ctr"/>
            <a:endParaRPr lang="en-CA" sz="2800" b="1" dirty="0" smtClean="0">
              <a:solidFill>
                <a:schemeClr val="bg1"/>
              </a:solidFill>
              <a:latin typeface="Calibri" pitchFamily="34" charset="0"/>
              <a:cs typeface="Calibri" pitchFamily="34" charset="0"/>
            </a:endParaRPr>
          </a:p>
          <a:p>
            <a:pPr algn="ctr"/>
            <a:endParaRPr lang="en-CA" sz="2800" b="1" dirty="0" smtClean="0">
              <a:solidFill>
                <a:schemeClr val="bg1"/>
              </a:solidFill>
              <a:latin typeface="Calibri" pitchFamily="34" charset="0"/>
              <a:cs typeface="Calibri" pitchFamily="34" charset="0"/>
            </a:endParaRPr>
          </a:p>
          <a:p>
            <a:pPr algn="ctr"/>
            <a:endParaRPr lang="en-CA" sz="2800" b="1" dirty="0" smtClean="0">
              <a:latin typeface="Calibri" pitchFamily="34" charset="0"/>
              <a:cs typeface="Calibri" pitchFamily="34" charset="0"/>
            </a:endParaRPr>
          </a:p>
        </p:txBody>
      </p:sp>
      <p:sp>
        <p:nvSpPr>
          <p:cNvPr id="20" name="TextBox 19"/>
          <p:cNvSpPr txBox="1"/>
          <p:nvPr/>
        </p:nvSpPr>
        <p:spPr>
          <a:xfrm>
            <a:off x="179512" y="3429000"/>
            <a:ext cx="2088232" cy="215444"/>
          </a:xfrm>
          <a:prstGeom prst="rect">
            <a:avLst/>
          </a:prstGeom>
          <a:noFill/>
        </p:spPr>
        <p:txBody>
          <a:bodyPr wrap="square" rtlCol="0">
            <a:spAutoFit/>
          </a:bodyPr>
          <a:lstStyle/>
          <a:p>
            <a:pPr algn="ctr"/>
            <a:r>
              <a:rPr lang="en-CA" sz="800" dirty="0" smtClean="0"/>
              <a:t>smiley © sherv.net</a:t>
            </a:r>
            <a:endParaRPr lang="en-CA" sz="800" dirty="0"/>
          </a:p>
        </p:txBody>
      </p:sp>
      <p:sp>
        <p:nvSpPr>
          <p:cNvPr id="18" name="Rectangle 17"/>
          <p:cNvSpPr/>
          <p:nvPr/>
        </p:nvSpPr>
        <p:spPr>
          <a:xfrm>
            <a:off x="1475656" y="1772816"/>
            <a:ext cx="1645920" cy="36576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descr="egyptian.gif"/>
          <p:cNvPicPr>
            <a:picLocks noChangeAspect="1"/>
          </p:cNvPicPr>
          <p:nvPr/>
        </p:nvPicPr>
        <p:blipFill>
          <a:blip r:embed="rId4" cstate="print"/>
          <a:stretch>
            <a:fillRect/>
          </a:stretch>
        </p:blipFill>
        <p:spPr>
          <a:xfrm rot="7200000">
            <a:off x="1735543" y="1688346"/>
            <a:ext cx="2743200" cy="1632858"/>
          </a:xfrm>
          <a:prstGeom prst="rect">
            <a:avLst/>
          </a:prstGeom>
        </p:spPr>
      </p:pic>
      <p:pic>
        <p:nvPicPr>
          <p:cNvPr id="3" name="Picture 2" descr="egyptian.gif"/>
          <p:cNvPicPr>
            <a:picLocks noChangeAspect="1"/>
          </p:cNvPicPr>
          <p:nvPr/>
        </p:nvPicPr>
        <p:blipFill>
          <a:blip r:embed="rId4" cstate="print"/>
          <a:stretch>
            <a:fillRect/>
          </a:stretch>
        </p:blipFill>
        <p:spPr>
          <a:xfrm>
            <a:off x="899592" y="427990"/>
            <a:ext cx="2743200" cy="1632858"/>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128753" y="1688346"/>
            <a:ext cx="2743200" cy="1632858"/>
          </a:xfrm>
          <a:prstGeom prst="rect">
            <a:avLst/>
          </a:prstGeom>
        </p:spPr>
      </p:pic>
      <p:pic>
        <p:nvPicPr>
          <p:cNvPr id="13" name="Picture 12" descr="red-angry-face-smiley-emoticon sherv.net.gif"/>
          <p:cNvPicPr>
            <a:picLocks noChangeAspect="1"/>
          </p:cNvPicPr>
          <p:nvPr/>
        </p:nvPicPr>
        <p:blipFill>
          <a:blip r:embed="rId5" cstate="print"/>
          <a:stretch>
            <a:fillRect/>
          </a:stretch>
        </p:blipFill>
        <p:spPr>
          <a:xfrm>
            <a:off x="5940152" y="548679"/>
            <a:ext cx="2088232" cy="2113699"/>
          </a:xfrm>
          <a:prstGeom prst="rect">
            <a:avLst/>
          </a:prstGeom>
        </p:spPr>
      </p:pic>
      <p:sp>
        <p:nvSpPr>
          <p:cNvPr id="16" name="TextBox 15"/>
          <p:cNvSpPr txBox="1"/>
          <p:nvPr/>
        </p:nvSpPr>
        <p:spPr>
          <a:xfrm>
            <a:off x="6012160" y="3501588"/>
            <a:ext cx="2088232" cy="215444"/>
          </a:xfrm>
          <a:prstGeom prst="rect">
            <a:avLst/>
          </a:prstGeom>
          <a:noFill/>
        </p:spPr>
        <p:txBody>
          <a:bodyPr wrap="square" rtlCol="0">
            <a:spAutoFit/>
          </a:bodyPr>
          <a:lstStyle/>
          <a:p>
            <a:pPr algn="ctr"/>
            <a:r>
              <a:rPr lang="en-CA" sz="800" dirty="0" smtClean="0">
                <a:solidFill>
                  <a:schemeClr val="tx1">
                    <a:lumMod val="65000"/>
                  </a:schemeClr>
                </a:solidFill>
              </a:rPr>
              <a:t>angry smiley © sherv.net</a:t>
            </a:r>
            <a:endParaRPr lang="en-CA" sz="800" dirty="0">
              <a:solidFill>
                <a:schemeClr val="tx1">
                  <a:lumMod val="65000"/>
                </a:schemeClr>
              </a:solidFill>
            </a:endParaRPr>
          </a:p>
        </p:txBody>
      </p:sp>
      <p:sp>
        <p:nvSpPr>
          <p:cNvPr id="28" name="TextBox 27"/>
          <p:cNvSpPr txBox="1"/>
          <p:nvPr/>
        </p:nvSpPr>
        <p:spPr>
          <a:xfrm>
            <a:off x="5868144" y="2761764"/>
            <a:ext cx="2232248" cy="523220"/>
          </a:xfrm>
          <a:prstGeom prst="rect">
            <a:avLst/>
          </a:prstGeom>
          <a:noFill/>
        </p:spPr>
        <p:txBody>
          <a:bodyPr wrap="square" rtlCol="0">
            <a:spAutoFit/>
          </a:bodyPr>
          <a:lstStyle/>
          <a:p>
            <a:pPr algn="ctr"/>
            <a:r>
              <a:rPr lang="en-US" sz="2800" b="1" dirty="0" smtClean="0">
                <a:latin typeface="Calibri" pitchFamily="34" charset="0"/>
                <a:cs typeface="Calibri" pitchFamily="34" charset="0"/>
              </a:rPr>
              <a:t>Me! Me! Me!</a:t>
            </a:r>
            <a:endParaRPr lang="en-US" sz="2800" b="1" dirty="0">
              <a:latin typeface="Calibri" pitchFamily="34" charset="0"/>
              <a:cs typeface="Calibri" pitchFamily="34" charset="0"/>
            </a:endParaRPr>
          </a:p>
        </p:txBody>
      </p:sp>
      <p:sp>
        <p:nvSpPr>
          <p:cNvPr id="36" name="WordArt 2"/>
          <p:cNvSpPr>
            <a:spLocks noChangeArrowheads="1" noChangeShapeType="1" noTextEdit="1"/>
          </p:cNvSpPr>
          <p:nvPr/>
        </p:nvSpPr>
        <p:spPr bwMode="auto">
          <a:xfrm>
            <a:off x="827584" y="548680"/>
            <a:ext cx="3024336" cy="2088232"/>
          </a:xfrm>
          <a:prstGeom prst="rect">
            <a:avLst/>
          </a:prstGeom>
        </p:spPr>
        <p:txBody>
          <a:bodyPr wrap="none" fromWordArt="1">
            <a:prstTxWarp prst="textArchUp">
              <a:avLst>
                <a:gd name="adj" fmla="val 11999963"/>
              </a:avLst>
            </a:prstTxWarp>
          </a:bodyPr>
          <a:lstStyle/>
          <a:p>
            <a:pPr algn="ctr" rtl="0"/>
            <a:r>
              <a:rPr lang="en-CA" sz="3200" kern="10" dirty="0" smtClean="0">
                <a:ln w="9525">
                  <a:solidFill>
                    <a:srgbClr val="000000"/>
                  </a:solidFill>
                  <a:round/>
                  <a:headEnd/>
                  <a:tailEnd/>
                </a:ln>
                <a:solidFill>
                  <a:srgbClr val="FFC000"/>
                </a:solidFill>
              </a:rPr>
              <a:t>THE LORD</a:t>
            </a:r>
            <a:endParaRPr lang="en-CA" sz="3200" kern="10" spc="0" dirty="0">
              <a:ln w="9525">
                <a:solidFill>
                  <a:srgbClr val="000000"/>
                </a:solidFill>
                <a:round/>
                <a:headEnd/>
                <a:tailEnd/>
              </a:ln>
              <a:solidFill>
                <a:srgbClr val="FFC000"/>
              </a:solidFill>
              <a:effectLst/>
            </a:endParaRPr>
          </a:p>
        </p:txBody>
      </p:sp>
      <p:sp>
        <p:nvSpPr>
          <p:cNvPr id="37" name="TextBox 36"/>
          <p:cNvSpPr txBox="1"/>
          <p:nvPr/>
        </p:nvSpPr>
        <p:spPr>
          <a:xfrm>
            <a:off x="2483768" y="3429000"/>
            <a:ext cx="2088232" cy="215444"/>
          </a:xfrm>
          <a:prstGeom prst="rect">
            <a:avLst/>
          </a:prstGeom>
          <a:noFill/>
        </p:spPr>
        <p:txBody>
          <a:bodyPr wrap="square" rtlCol="0">
            <a:spAutoFit/>
          </a:bodyPr>
          <a:lstStyle/>
          <a:p>
            <a:pPr algn="ctr"/>
            <a:r>
              <a:rPr lang="en-CA" sz="800" dirty="0" smtClean="0">
                <a:effectLst>
                  <a:outerShdw blurRad="38100" dist="38100" dir="2700000" algn="tl">
                    <a:srgbClr val="000000">
                      <a:alpha val="43137"/>
                    </a:srgbClr>
                  </a:outerShdw>
                </a:effectLst>
              </a:rPr>
              <a:t>jumping heart © www.fg-a.com</a:t>
            </a:r>
            <a:endParaRPr lang="en-CA" sz="800" dirty="0">
              <a:effectLst>
                <a:outerShdw blurRad="38100" dist="38100" dir="2700000" algn="tl">
                  <a:srgbClr val="000000">
                    <a:alpha val="43137"/>
                  </a:srgbClr>
                </a:outerShdw>
              </a:effectLst>
            </a:endParaRPr>
          </a:p>
        </p:txBody>
      </p:sp>
      <p:pic>
        <p:nvPicPr>
          <p:cNvPr id="38" name="Picture 37" descr="www.fg-a.com valentine 2-jumping-heart.gif"/>
          <p:cNvPicPr>
            <a:picLocks noChangeAspect="1"/>
          </p:cNvPicPr>
          <p:nvPr/>
        </p:nvPicPr>
        <p:blipFill>
          <a:blip r:embed="rId6" cstate="print"/>
          <a:stretch>
            <a:fillRect/>
          </a:stretch>
        </p:blipFill>
        <p:spPr>
          <a:xfrm>
            <a:off x="1619672" y="1484784"/>
            <a:ext cx="1254034" cy="1463040"/>
          </a:xfrm>
          <a:prstGeom prst="rect">
            <a:avLst/>
          </a:prstGeom>
        </p:spPr>
      </p:pic>
      <p:sp>
        <p:nvSpPr>
          <p:cNvPr id="39" name="Rectangle 38"/>
          <p:cNvSpPr/>
          <p:nvPr/>
        </p:nvSpPr>
        <p:spPr>
          <a:xfrm>
            <a:off x="0" y="3776841"/>
            <a:ext cx="9144000" cy="3385542"/>
          </a:xfrm>
          <a:prstGeom prst="rect">
            <a:avLst/>
          </a:prstGeom>
          <a:solidFill>
            <a:srgbClr val="00B0F0"/>
          </a:solidFill>
        </p:spPr>
        <p:txBody>
          <a:bodyPr wrap="square">
            <a:spAutoFit/>
          </a:bodyPr>
          <a:lstStyle/>
          <a:p>
            <a:pPr algn="ctr"/>
            <a:endParaRPr lang="en-CA" b="1" dirty="0" smtClean="0">
              <a:latin typeface="Calibri" pitchFamily="34" charset="0"/>
              <a:cs typeface="Calibri" pitchFamily="34" charset="0"/>
            </a:endParaRPr>
          </a:p>
          <a:p>
            <a:pPr algn="ctr"/>
            <a:r>
              <a:rPr lang="en-CA" sz="2800" b="1" dirty="0" smtClean="0">
                <a:solidFill>
                  <a:schemeClr val="bg1"/>
                </a:solidFill>
                <a:latin typeface="Calibri" pitchFamily="34" charset="0"/>
                <a:cs typeface="Calibri" pitchFamily="34" charset="0"/>
              </a:rPr>
              <a:t>“</a:t>
            </a:r>
            <a:r>
              <a:rPr lang="en-US" sz="2800" b="1" dirty="0" smtClean="0">
                <a:solidFill>
                  <a:schemeClr val="bg1"/>
                </a:solidFill>
                <a:latin typeface="Calibri" pitchFamily="34" charset="0"/>
                <a:cs typeface="Calibri" pitchFamily="34" charset="0"/>
              </a:rPr>
              <a:t>Are we to continue in sin that grace may abound?</a:t>
            </a:r>
            <a:r>
              <a:rPr lang="en-CA" sz="2800" b="1" dirty="0" smtClean="0">
                <a:solidFill>
                  <a:schemeClr val="bg1"/>
                </a:solidFill>
                <a:latin typeface="Calibri" pitchFamily="34" charset="0"/>
                <a:cs typeface="Calibri" pitchFamily="34" charset="0"/>
              </a:rPr>
              <a:t>” </a:t>
            </a:r>
          </a:p>
          <a:p>
            <a:pPr algn="ctr"/>
            <a:r>
              <a:rPr lang="en-CA" sz="2800" b="1" dirty="0" err="1" smtClean="0">
                <a:solidFill>
                  <a:schemeClr val="bg1"/>
                </a:solidFill>
                <a:latin typeface="Calibri" pitchFamily="34" charset="0"/>
                <a:cs typeface="Calibri" pitchFamily="34" charset="0"/>
              </a:rPr>
              <a:t>Rm</a:t>
            </a:r>
            <a:r>
              <a:rPr lang="en-CA" sz="2800" b="1" dirty="0" smtClean="0">
                <a:solidFill>
                  <a:schemeClr val="bg1"/>
                </a:solidFill>
                <a:latin typeface="Calibri" pitchFamily="34" charset="0"/>
                <a:cs typeface="Calibri" pitchFamily="34" charset="0"/>
              </a:rPr>
              <a:t> 6:1</a:t>
            </a:r>
          </a:p>
          <a:p>
            <a:pPr algn="ctr"/>
            <a:endParaRPr lang="en-CA" sz="2800" b="1" dirty="0" smtClean="0">
              <a:solidFill>
                <a:schemeClr val="bg1"/>
              </a:solidFill>
              <a:latin typeface="Calibri" pitchFamily="34" charset="0"/>
              <a:cs typeface="Calibri" pitchFamily="34" charset="0"/>
            </a:endParaRPr>
          </a:p>
          <a:p>
            <a:pPr algn="ctr"/>
            <a:r>
              <a:rPr lang="en-US" sz="2800" b="1" dirty="0" smtClean="0">
                <a:solidFill>
                  <a:schemeClr val="bg1"/>
                </a:solidFill>
                <a:latin typeface="Calibri" pitchFamily="34" charset="0"/>
                <a:cs typeface="Calibri" pitchFamily="34" charset="0"/>
              </a:rPr>
              <a:t>“Are we to sin because we are not under law </a:t>
            </a:r>
          </a:p>
          <a:p>
            <a:pPr algn="ctr"/>
            <a:r>
              <a:rPr lang="en-US" sz="2800" b="1" dirty="0" smtClean="0">
                <a:solidFill>
                  <a:schemeClr val="bg1"/>
                </a:solidFill>
                <a:latin typeface="Calibri" pitchFamily="34" charset="0"/>
                <a:cs typeface="Calibri" pitchFamily="34" charset="0"/>
              </a:rPr>
              <a:t>but under grace?” </a:t>
            </a:r>
            <a:r>
              <a:rPr lang="en-US" sz="2800" b="1" dirty="0" err="1" smtClean="0">
                <a:solidFill>
                  <a:schemeClr val="bg1"/>
                </a:solidFill>
                <a:latin typeface="Calibri" pitchFamily="34" charset="0"/>
                <a:cs typeface="Calibri" pitchFamily="34" charset="0"/>
              </a:rPr>
              <a:t>Rm</a:t>
            </a:r>
            <a:r>
              <a:rPr lang="en-US" sz="2800" b="1" dirty="0" smtClean="0">
                <a:solidFill>
                  <a:schemeClr val="bg1"/>
                </a:solidFill>
                <a:latin typeface="Calibri" pitchFamily="34" charset="0"/>
                <a:cs typeface="Calibri" pitchFamily="34" charset="0"/>
              </a:rPr>
              <a:t> </a:t>
            </a:r>
            <a:r>
              <a:rPr lang="en-US" sz="2800" b="1" spc="-30" dirty="0" smtClean="0">
                <a:solidFill>
                  <a:schemeClr val="bg1"/>
                </a:solidFill>
                <a:latin typeface="Calibri" pitchFamily="34" charset="0"/>
                <a:cs typeface="Calibri" pitchFamily="34" charset="0"/>
              </a:rPr>
              <a:t>6:15</a:t>
            </a:r>
          </a:p>
          <a:p>
            <a:pPr algn="ctr"/>
            <a:endParaRPr lang="en-CA" sz="2800" b="1" dirty="0" smtClean="0">
              <a:solidFill>
                <a:schemeClr val="bg1"/>
              </a:solidFill>
              <a:latin typeface="Calibri" pitchFamily="34" charset="0"/>
              <a:cs typeface="Calibri" pitchFamily="34" charset="0"/>
            </a:endParaRPr>
          </a:p>
          <a:p>
            <a:pPr algn="ctr"/>
            <a:endParaRPr lang="en-CA" sz="2800" dirty="0"/>
          </a:p>
        </p:txBody>
      </p:sp>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1" name="Rectangle 10"/>
          <p:cNvSpPr/>
          <p:nvPr/>
        </p:nvSpPr>
        <p:spPr>
          <a:xfrm>
            <a:off x="2714612" y="3743340"/>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071670" y="4143380"/>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642910" y="1868812"/>
            <a:ext cx="4301334" cy="2560320"/>
          </a:xfrm>
          <a:prstGeom prst="rect">
            <a:avLst/>
          </a:prstGeom>
        </p:spPr>
      </p:pic>
      <p:pic>
        <p:nvPicPr>
          <p:cNvPr id="7" name="Picture 6" descr="egyptian.gif"/>
          <p:cNvPicPr>
            <a:picLocks noChangeAspect="1"/>
          </p:cNvPicPr>
          <p:nvPr/>
        </p:nvPicPr>
        <p:blipFill>
          <a:blip r:embed="rId3" cstate="print"/>
          <a:stretch>
            <a:fillRect/>
          </a:stretch>
        </p:blipFill>
        <p:spPr>
          <a:xfrm rot="7200000">
            <a:off x="2104988" y="3932507"/>
            <a:ext cx="4301334" cy="25603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609656" y="3932507"/>
            <a:ext cx="4301334" cy="2560320"/>
          </a:xfrm>
          <a:prstGeom prst="rect">
            <a:avLst/>
          </a:prstGeom>
        </p:spPr>
      </p:pic>
      <p:sp>
        <p:nvSpPr>
          <p:cNvPr id="21" name="TextBox 20"/>
          <p:cNvSpPr txBox="1"/>
          <p:nvPr/>
        </p:nvSpPr>
        <p:spPr>
          <a:xfrm>
            <a:off x="1857356" y="6495147"/>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pic>
        <p:nvPicPr>
          <p:cNvPr id="25" name="Picture 24" descr="egyptian.gif"/>
          <p:cNvPicPr>
            <a:picLocks noChangeAspect="1"/>
          </p:cNvPicPr>
          <p:nvPr/>
        </p:nvPicPr>
        <p:blipFill>
          <a:blip r:embed="rId3" cstate="print"/>
          <a:stretch>
            <a:fillRect/>
          </a:stretch>
        </p:blipFill>
        <p:spPr>
          <a:xfrm rot="14400000" flipH="1">
            <a:off x="1292992" y="4332917"/>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1292992" y="4833963"/>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864364" y="4547231"/>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1793058" y="5118735"/>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1292992" y="5333049"/>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792926" y="5118735"/>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1793058" y="4548211"/>
            <a:ext cx="921716" cy="548640"/>
          </a:xfrm>
          <a:prstGeom prst="rect">
            <a:avLst/>
          </a:prstGeom>
        </p:spPr>
      </p:pic>
      <p:sp>
        <p:nvSpPr>
          <p:cNvPr id="20" name="Title 1"/>
          <p:cNvSpPr txBox="1">
            <a:spLocks/>
          </p:cNvSpPr>
          <p:nvPr/>
        </p:nvSpPr>
        <p:spPr bwMode="auto">
          <a:xfrm>
            <a:off x="71406" y="71414"/>
            <a:ext cx="4320480" cy="2061442"/>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noAutofit/>
          </a:bodyPr>
          <a:lstStyle/>
          <a:p>
            <a:pPr lvl="0" algn="ctr" eaLnBrk="0" hangingPunct="0">
              <a:lnSpc>
                <a:spcPts val="3200"/>
              </a:lnSpc>
              <a:defRPr/>
            </a:pPr>
            <a:r>
              <a:rPr kumimoji="0" lang="en-US" sz="2800" b="1" i="0" u="none" strike="noStrike" kern="0" cap="none" normalizeH="0" baseline="0" noProof="0" dirty="0" smtClean="0">
                <a:ln>
                  <a:noFill/>
                </a:ln>
                <a:solidFill>
                  <a:srgbClr val="FF0000"/>
                </a:solidFill>
                <a:effectLst/>
                <a:uLnTx/>
                <a:uFillTx/>
                <a:latin typeface="Calibri" pitchFamily="34" charset="0"/>
                <a:ea typeface="+mj-ea"/>
                <a:cs typeface="+mj-cs"/>
              </a:rPr>
              <a:t>42-45. joined to Christ,</a:t>
            </a:r>
          </a:p>
          <a:p>
            <a:pPr lvl="0" algn="ctr" eaLnBrk="0" hangingPunct="0">
              <a:lnSpc>
                <a:spcPts val="3200"/>
              </a:lnSpc>
              <a:defRPr/>
            </a:pPr>
            <a:r>
              <a:rPr kumimoji="0" lang="en-US" sz="2800" b="1" i="0" u="none" strike="noStrike" kern="0" cap="none" normalizeH="0" baseline="0" noProof="0" dirty="0" smtClean="0">
                <a:ln>
                  <a:noFill/>
                </a:ln>
                <a:solidFill>
                  <a:srgbClr val="FF0000"/>
                </a:solidFill>
                <a:effectLst/>
                <a:uLnTx/>
                <a:uFillTx/>
                <a:latin typeface="Calibri" pitchFamily="34" charset="0"/>
                <a:ea typeface="+mj-ea"/>
                <a:cs typeface="+mj-cs"/>
              </a:rPr>
              <a:t>one with Christ, </a:t>
            </a:r>
          </a:p>
          <a:p>
            <a:pPr lvl="0" algn="ctr" eaLnBrk="0" hangingPunct="0">
              <a:lnSpc>
                <a:spcPts val="3200"/>
              </a:lnSpc>
              <a:defRPr/>
            </a:pPr>
            <a:r>
              <a:rPr kumimoji="0" lang="en-US" sz="2800" b="1" i="0" u="none" strike="noStrike" kern="0" cap="none" normalizeH="0" baseline="0" noProof="0" dirty="0" smtClean="0">
                <a:ln>
                  <a:noFill/>
                </a:ln>
                <a:solidFill>
                  <a:srgbClr val="FF0000"/>
                </a:solidFill>
                <a:effectLst/>
                <a:uLnTx/>
                <a:uFillTx/>
                <a:latin typeface="Calibri" pitchFamily="34" charset="0"/>
                <a:ea typeface="+mj-ea"/>
                <a:cs typeface="+mj-cs"/>
              </a:rPr>
              <a:t>seated with Christ, </a:t>
            </a:r>
          </a:p>
          <a:p>
            <a:pPr lvl="0" algn="ctr" eaLnBrk="0" hangingPunct="0">
              <a:lnSpc>
                <a:spcPts val="3200"/>
              </a:lnSpc>
              <a:defRPr/>
            </a:pPr>
            <a:r>
              <a:rPr kumimoji="0" lang="en-US" sz="2800" b="1" i="0" u="none" strike="noStrike" kern="0" cap="none" normalizeH="0" baseline="0" noProof="0" dirty="0" smtClean="0">
                <a:ln>
                  <a:noFill/>
                </a:ln>
                <a:solidFill>
                  <a:srgbClr val="FF0000"/>
                </a:solidFill>
                <a:effectLst/>
                <a:uLnTx/>
                <a:uFillTx/>
                <a:latin typeface="Calibri" pitchFamily="34" charset="0"/>
                <a:ea typeface="+mj-ea"/>
                <a:cs typeface="+mj-cs"/>
              </a:rPr>
              <a:t>hidden with Christ in God!  </a:t>
            </a:r>
          </a:p>
          <a:p>
            <a:pPr lvl="0" algn="ctr" eaLnBrk="0" hangingPunct="0">
              <a:lnSpc>
                <a:spcPts val="3200"/>
              </a:lnSpc>
              <a:defRPr/>
            </a:pPr>
            <a:r>
              <a:rPr kumimoji="0" lang="en-US" sz="2800" b="1" i="0" u="none" strike="noStrike" kern="0" cap="none" normalizeH="0" baseline="0" noProof="0" dirty="0" smtClean="0">
                <a:ln>
                  <a:noFill/>
                </a:ln>
                <a:solidFill>
                  <a:srgbClr val="FF0000"/>
                </a:solidFill>
                <a:effectLst/>
                <a:uLnTx/>
                <a:uFillTx/>
                <a:latin typeface="Calibri" pitchFamily="34" charset="0"/>
                <a:ea typeface="+mj-ea"/>
                <a:cs typeface="+mj-cs"/>
              </a:rPr>
              <a:t>Thank you, Lord!</a:t>
            </a:r>
            <a:endParaRPr kumimoji="0" lang="en-CA" sz="2800" b="0" i="0" u="none" strike="noStrike" kern="0" cap="none" normalizeH="0" baseline="0" noProof="0" dirty="0" smtClean="0">
              <a:ln>
                <a:noFill/>
              </a:ln>
              <a:solidFill>
                <a:srgbClr val="FF0000"/>
              </a:solidFill>
              <a:effectLst/>
              <a:uLnTx/>
              <a:uFillTx/>
              <a:latin typeface="Calibri" pitchFamily="34" charset="0"/>
              <a:ea typeface="+mj-ea"/>
              <a:cs typeface="+mj-cs"/>
            </a:endParaRPr>
          </a:p>
        </p:txBody>
      </p:sp>
      <p:sp>
        <p:nvSpPr>
          <p:cNvPr id="22" name="TextBox 21"/>
          <p:cNvSpPr txBox="1"/>
          <p:nvPr/>
        </p:nvSpPr>
        <p:spPr>
          <a:xfrm>
            <a:off x="4716016" y="213603"/>
            <a:ext cx="4142264" cy="5447645"/>
          </a:xfrm>
          <a:prstGeom prst="rect">
            <a:avLst/>
          </a:prstGeom>
          <a:noFill/>
        </p:spPr>
        <p:txBody>
          <a:bodyPr wrap="square" rtlCol="0">
            <a:spAutoFit/>
          </a:bodyPr>
          <a:lstStyle/>
          <a:p>
            <a:pPr algn="r"/>
            <a:r>
              <a:rPr lang="en-US" sz="2600" b="1" dirty="0" smtClean="0">
                <a:solidFill>
                  <a:schemeClr val="bg1"/>
                </a:solidFill>
                <a:latin typeface="Calibri" pitchFamily="34" charset="0"/>
              </a:rPr>
              <a:t>“But he who is </a:t>
            </a:r>
            <a:r>
              <a:rPr lang="en-US" sz="2600" b="1" u="sng" dirty="0" smtClean="0">
                <a:solidFill>
                  <a:schemeClr val="bg1"/>
                </a:solidFill>
                <a:latin typeface="Calibri" pitchFamily="34" charset="0"/>
              </a:rPr>
              <a:t>joined</a:t>
            </a:r>
            <a:r>
              <a:rPr lang="en-US" sz="2600" b="1" dirty="0" smtClean="0">
                <a:solidFill>
                  <a:schemeClr val="bg1"/>
                </a:solidFill>
                <a:latin typeface="Calibri" pitchFamily="34" charset="0"/>
              </a:rPr>
              <a:t> to the Lord becomes </a:t>
            </a:r>
            <a:r>
              <a:rPr lang="en-US" sz="2600" b="1" u="sng" dirty="0" smtClean="0">
                <a:solidFill>
                  <a:schemeClr val="bg1"/>
                </a:solidFill>
                <a:latin typeface="Calibri" pitchFamily="34" charset="0"/>
              </a:rPr>
              <a:t>one</a:t>
            </a:r>
            <a:r>
              <a:rPr lang="en-US" sz="2600" b="1" dirty="0" smtClean="0">
                <a:solidFill>
                  <a:schemeClr val="bg1"/>
                </a:solidFill>
                <a:latin typeface="Calibri" pitchFamily="34" charset="0"/>
              </a:rPr>
              <a:t> spirit with him” 1 </a:t>
            </a:r>
            <a:r>
              <a:rPr lang="en-US" sz="2600" b="1" dirty="0" err="1" smtClean="0">
                <a:solidFill>
                  <a:schemeClr val="bg1"/>
                </a:solidFill>
                <a:latin typeface="Calibri" pitchFamily="34" charset="0"/>
              </a:rPr>
              <a:t>Cor</a:t>
            </a:r>
            <a:r>
              <a:rPr lang="en-US" sz="2600" b="1" dirty="0" smtClean="0">
                <a:solidFill>
                  <a:schemeClr val="bg1"/>
                </a:solidFill>
                <a:latin typeface="Calibri" pitchFamily="34" charset="0"/>
              </a:rPr>
              <a:t> 6:17</a:t>
            </a:r>
            <a:endParaRPr lang="en-CA" sz="2600" dirty="0" smtClean="0">
              <a:solidFill>
                <a:schemeClr val="bg1"/>
              </a:solidFill>
              <a:latin typeface="Calibri" pitchFamily="34" charset="0"/>
            </a:endParaRPr>
          </a:p>
          <a:p>
            <a:pPr algn="r"/>
            <a:endParaRPr lang="en-US" sz="1200" b="1" dirty="0" smtClean="0">
              <a:solidFill>
                <a:schemeClr val="bg1"/>
              </a:solidFill>
              <a:latin typeface="Calibri" pitchFamily="34" charset="0"/>
            </a:endParaRPr>
          </a:p>
          <a:p>
            <a:pPr algn="r"/>
            <a:r>
              <a:rPr lang="en-US" sz="2600" b="1" dirty="0" smtClean="0">
                <a:solidFill>
                  <a:schemeClr val="bg1"/>
                </a:solidFill>
                <a:latin typeface="Calibri" pitchFamily="34" charset="0"/>
              </a:rPr>
              <a:t>“The two shall become </a:t>
            </a:r>
            <a:r>
              <a:rPr lang="en-US" sz="2600" b="1" u="sng" dirty="0" smtClean="0">
                <a:solidFill>
                  <a:schemeClr val="bg1"/>
                </a:solidFill>
                <a:latin typeface="Calibri" pitchFamily="34" charset="0"/>
              </a:rPr>
              <a:t>one</a:t>
            </a:r>
            <a:r>
              <a:rPr lang="en-US" sz="2600" b="1" dirty="0" smtClean="0">
                <a:solidFill>
                  <a:schemeClr val="bg1"/>
                </a:solidFill>
                <a:latin typeface="Calibri" pitchFamily="34" charset="0"/>
              </a:rPr>
              <a:t>”</a:t>
            </a:r>
          </a:p>
          <a:p>
            <a:pPr algn="r"/>
            <a:r>
              <a:rPr lang="en-US" sz="2600" b="1" dirty="0" smtClean="0">
                <a:solidFill>
                  <a:schemeClr val="bg1"/>
                </a:solidFill>
                <a:latin typeface="Calibri" pitchFamily="34" charset="0"/>
              </a:rPr>
              <a:t>Eph 5:31</a:t>
            </a:r>
          </a:p>
          <a:p>
            <a:pPr algn="r"/>
            <a:endParaRPr lang="en-US" sz="1200" b="1" dirty="0" smtClean="0">
              <a:solidFill>
                <a:schemeClr val="bg1"/>
              </a:solidFill>
              <a:latin typeface="Calibri" pitchFamily="34" charset="0"/>
            </a:endParaRPr>
          </a:p>
          <a:p>
            <a:pPr algn="r"/>
            <a:r>
              <a:rPr lang="en-US" sz="2600" b="1" dirty="0" smtClean="0">
                <a:solidFill>
                  <a:schemeClr val="bg1"/>
                </a:solidFill>
                <a:latin typeface="Calibri" pitchFamily="34" charset="0"/>
              </a:rPr>
              <a:t>“But God . . . raised us up with him and </a:t>
            </a:r>
            <a:r>
              <a:rPr lang="en-US" sz="2600" b="1" u="sng" dirty="0" smtClean="0">
                <a:solidFill>
                  <a:schemeClr val="bg1"/>
                </a:solidFill>
                <a:latin typeface="Calibri" pitchFamily="34" charset="0"/>
              </a:rPr>
              <a:t>seated</a:t>
            </a:r>
            <a:r>
              <a:rPr lang="en-US" sz="2600" b="1" dirty="0" smtClean="0">
                <a:solidFill>
                  <a:schemeClr val="bg1"/>
                </a:solidFill>
                <a:latin typeface="Calibri" pitchFamily="34" charset="0"/>
              </a:rPr>
              <a:t> us with him in the heavenly places </a:t>
            </a:r>
          </a:p>
          <a:p>
            <a:pPr algn="r"/>
            <a:r>
              <a:rPr lang="en-US" sz="2600" b="1" dirty="0" smtClean="0">
                <a:solidFill>
                  <a:schemeClr val="bg1"/>
                </a:solidFill>
                <a:latin typeface="Calibri" pitchFamily="34" charset="0"/>
              </a:rPr>
              <a:t>in Christ”  Eph 2:4,6</a:t>
            </a:r>
          </a:p>
          <a:p>
            <a:pPr algn="r"/>
            <a:endParaRPr lang="en-US" sz="1200" b="1" dirty="0" smtClean="0">
              <a:solidFill>
                <a:schemeClr val="bg1"/>
              </a:solidFill>
              <a:latin typeface="Calibri" pitchFamily="34" charset="0"/>
            </a:endParaRPr>
          </a:p>
          <a:p>
            <a:pPr algn="r"/>
            <a:r>
              <a:rPr lang="en-US" sz="2600" b="1" dirty="0" smtClean="0">
                <a:solidFill>
                  <a:schemeClr val="bg1"/>
                </a:solidFill>
                <a:latin typeface="Calibri" pitchFamily="34" charset="0"/>
              </a:rPr>
              <a:t>“For you have died, and </a:t>
            </a:r>
          </a:p>
          <a:p>
            <a:pPr algn="r"/>
            <a:r>
              <a:rPr lang="en-US" sz="2600" b="1" dirty="0" smtClean="0">
                <a:solidFill>
                  <a:schemeClr val="bg1"/>
                </a:solidFill>
                <a:latin typeface="Calibri" pitchFamily="34" charset="0"/>
              </a:rPr>
              <a:t>your life is </a:t>
            </a:r>
            <a:r>
              <a:rPr lang="en-US" sz="2600" b="1" u="sng" dirty="0" smtClean="0">
                <a:solidFill>
                  <a:schemeClr val="bg1"/>
                </a:solidFill>
                <a:latin typeface="Calibri" pitchFamily="34" charset="0"/>
              </a:rPr>
              <a:t>hidden</a:t>
            </a:r>
            <a:r>
              <a:rPr lang="en-US" sz="2600" b="1" dirty="0" smtClean="0">
                <a:solidFill>
                  <a:schemeClr val="bg1"/>
                </a:solidFill>
                <a:latin typeface="Calibri" pitchFamily="34" charset="0"/>
              </a:rPr>
              <a:t> with Christ in God” Col 3:3</a:t>
            </a:r>
            <a:endParaRPr lang="en-CA" dirty="0">
              <a:latin typeface="Calibri" pitchFamily="34" charset="0"/>
            </a:endParaRPr>
          </a:p>
        </p:txBody>
      </p:sp>
      <p:pic>
        <p:nvPicPr>
          <p:cNvPr id="23" name="Picture 22" descr="angry-face-01s.gif"/>
          <p:cNvPicPr>
            <a:picLocks noChangeAspect="1"/>
          </p:cNvPicPr>
          <p:nvPr/>
        </p:nvPicPr>
        <p:blipFill>
          <a:blip r:embed="rId4" cstate="print"/>
          <a:stretch>
            <a:fillRect/>
          </a:stretch>
        </p:blipFill>
        <p:spPr>
          <a:xfrm>
            <a:off x="8215338" y="5857892"/>
            <a:ext cx="864096" cy="864096"/>
          </a:xfrm>
          <a:prstGeom prst="ellipse">
            <a:avLst/>
          </a:prstGeom>
        </p:spPr>
      </p:pic>
      <p:sp>
        <p:nvSpPr>
          <p:cNvPr id="24" name="TextBox 23"/>
          <p:cNvSpPr txBox="1"/>
          <p:nvPr/>
        </p:nvSpPr>
        <p:spPr>
          <a:xfrm>
            <a:off x="8215338" y="578645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2" name="TextBox 8"/>
          <p:cNvSpPr txBox="1">
            <a:spLocks noChangeArrowheads="1"/>
          </p:cNvSpPr>
          <p:nvPr/>
        </p:nvSpPr>
        <p:spPr bwMode="auto">
          <a:xfrm>
            <a:off x="80639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t>© </a:t>
            </a:r>
            <a:r>
              <a:rPr lang="en-CA" sz="800" dirty="0" smtClean="0"/>
              <a:t>GospelGifs.com </a:t>
            </a:r>
            <a:endParaRPr lang="en-CA" sz="800" dirty="0"/>
          </a:p>
        </p:txBody>
      </p:sp>
      <p:sp>
        <p:nvSpPr>
          <p:cNvPr id="33" name="TextBox 32"/>
          <p:cNvSpPr txBox="1"/>
          <p:nvPr/>
        </p:nvSpPr>
        <p:spPr>
          <a:xfrm>
            <a:off x="5197039" y="5807005"/>
            <a:ext cx="3031600" cy="923330"/>
          </a:xfrm>
          <a:prstGeom prst="rect">
            <a:avLst/>
          </a:prstGeom>
          <a:noFill/>
        </p:spPr>
        <p:txBody>
          <a:bodyPr wrap="none" rtlCol="0">
            <a:spAutoFit/>
          </a:bodyPr>
          <a:lstStyle/>
          <a:p>
            <a:pPr algn="ctr"/>
            <a:r>
              <a:rPr lang="en-US" dirty="0" smtClean="0"/>
              <a:t>These are not in Romans</a:t>
            </a:r>
          </a:p>
          <a:p>
            <a:pPr algn="ctr"/>
            <a:r>
              <a:rPr lang="en-US" dirty="0" smtClean="0"/>
              <a:t>but are similar to immersed </a:t>
            </a:r>
          </a:p>
          <a:p>
            <a:pPr algn="ctr"/>
            <a:r>
              <a:rPr lang="en-US" dirty="0" smtClean="0"/>
              <a:t>and united with Christ!</a:t>
            </a:r>
            <a:endParaRPr lang="en-US" dirty="0"/>
          </a:p>
        </p:txBody>
      </p:sp>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1" name="Rectangle 10"/>
          <p:cNvSpPr/>
          <p:nvPr/>
        </p:nvSpPr>
        <p:spPr>
          <a:xfrm>
            <a:off x="2714612" y="3743340"/>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071670" y="4143380"/>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642910" y="1868812"/>
            <a:ext cx="4301334" cy="2560320"/>
          </a:xfrm>
          <a:prstGeom prst="rect">
            <a:avLst/>
          </a:prstGeom>
        </p:spPr>
      </p:pic>
      <p:pic>
        <p:nvPicPr>
          <p:cNvPr id="7" name="Picture 6" descr="egyptian.gif"/>
          <p:cNvPicPr>
            <a:picLocks noChangeAspect="1"/>
          </p:cNvPicPr>
          <p:nvPr/>
        </p:nvPicPr>
        <p:blipFill>
          <a:blip r:embed="rId3" cstate="print"/>
          <a:stretch>
            <a:fillRect/>
          </a:stretch>
        </p:blipFill>
        <p:spPr>
          <a:xfrm rot="7200000">
            <a:off x="2104988" y="3932507"/>
            <a:ext cx="4301334" cy="25603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609656" y="3932507"/>
            <a:ext cx="4301334" cy="2560320"/>
          </a:xfrm>
          <a:prstGeom prst="rect">
            <a:avLst/>
          </a:prstGeom>
        </p:spPr>
      </p:pic>
      <p:sp>
        <p:nvSpPr>
          <p:cNvPr id="21" name="TextBox 20"/>
          <p:cNvSpPr txBox="1"/>
          <p:nvPr/>
        </p:nvSpPr>
        <p:spPr>
          <a:xfrm>
            <a:off x="1857356" y="6495147"/>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pic>
        <p:nvPicPr>
          <p:cNvPr id="25" name="Picture 24" descr="egyptian.gif"/>
          <p:cNvPicPr>
            <a:picLocks noChangeAspect="1"/>
          </p:cNvPicPr>
          <p:nvPr/>
        </p:nvPicPr>
        <p:blipFill>
          <a:blip r:embed="rId3" cstate="print"/>
          <a:stretch>
            <a:fillRect/>
          </a:stretch>
        </p:blipFill>
        <p:spPr>
          <a:xfrm rot="14400000" flipH="1">
            <a:off x="1292992" y="4332917"/>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1292992" y="4833963"/>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864364" y="4547231"/>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1793058" y="5118735"/>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1292992" y="5333049"/>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792926" y="5118735"/>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1793058" y="4548211"/>
            <a:ext cx="921716" cy="548640"/>
          </a:xfrm>
          <a:prstGeom prst="rect">
            <a:avLst/>
          </a:prstGeom>
        </p:spPr>
      </p:pic>
      <p:sp>
        <p:nvSpPr>
          <p:cNvPr id="20" name="Title 1"/>
          <p:cNvSpPr txBox="1">
            <a:spLocks/>
          </p:cNvSpPr>
          <p:nvPr/>
        </p:nvSpPr>
        <p:spPr bwMode="auto">
          <a:xfrm>
            <a:off x="71406" y="71414"/>
            <a:ext cx="4320480" cy="2061442"/>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noAutofit/>
          </a:bodyPr>
          <a:lstStyle/>
          <a:p>
            <a:pPr lvl="0" algn="ctr" eaLnBrk="0" hangingPunct="0">
              <a:lnSpc>
                <a:spcPts val="3200"/>
              </a:lnSpc>
              <a:defRPr/>
            </a:pPr>
            <a:r>
              <a:rPr kumimoji="0" lang="en-US" sz="2800" b="1" i="0" u="none" strike="noStrike" kern="0" cap="none" normalizeH="0" baseline="0" noProof="0" dirty="0" smtClean="0">
                <a:ln>
                  <a:noFill/>
                </a:ln>
                <a:solidFill>
                  <a:srgbClr val="FF0000"/>
                </a:solidFill>
                <a:effectLst/>
                <a:uLnTx/>
                <a:uFillTx/>
                <a:latin typeface="Calibri" pitchFamily="34" charset="0"/>
                <a:ea typeface="+mj-ea"/>
                <a:cs typeface="+mj-cs"/>
              </a:rPr>
              <a:t>42-45. joined to Christ,</a:t>
            </a:r>
          </a:p>
          <a:p>
            <a:pPr lvl="0" algn="ctr" eaLnBrk="0" hangingPunct="0">
              <a:lnSpc>
                <a:spcPts val="3200"/>
              </a:lnSpc>
              <a:defRPr/>
            </a:pPr>
            <a:r>
              <a:rPr kumimoji="0" lang="en-US" sz="2800" b="1" i="0" u="none" strike="noStrike" kern="0" cap="none" normalizeH="0" baseline="0" noProof="0" dirty="0" smtClean="0">
                <a:ln>
                  <a:noFill/>
                </a:ln>
                <a:solidFill>
                  <a:srgbClr val="FF0000"/>
                </a:solidFill>
                <a:effectLst/>
                <a:uLnTx/>
                <a:uFillTx/>
                <a:latin typeface="Calibri" pitchFamily="34" charset="0"/>
                <a:ea typeface="+mj-ea"/>
                <a:cs typeface="+mj-cs"/>
              </a:rPr>
              <a:t>one with Christ, </a:t>
            </a:r>
          </a:p>
          <a:p>
            <a:pPr lvl="0" algn="ctr" eaLnBrk="0" hangingPunct="0">
              <a:lnSpc>
                <a:spcPts val="3200"/>
              </a:lnSpc>
              <a:defRPr/>
            </a:pPr>
            <a:r>
              <a:rPr kumimoji="0" lang="en-US" sz="2800" b="1" i="0" u="none" strike="noStrike" kern="0" cap="none" normalizeH="0" baseline="0" noProof="0" dirty="0" smtClean="0">
                <a:ln>
                  <a:noFill/>
                </a:ln>
                <a:solidFill>
                  <a:srgbClr val="FF0000"/>
                </a:solidFill>
                <a:effectLst/>
                <a:uLnTx/>
                <a:uFillTx/>
                <a:latin typeface="Calibri" pitchFamily="34" charset="0"/>
                <a:ea typeface="+mj-ea"/>
                <a:cs typeface="+mj-cs"/>
              </a:rPr>
              <a:t>seated with Christ, </a:t>
            </a:r>
          </a:p>
          <a:p>
            <a:pPr lvl="0" algn="ctr" eaLnBrk="0" hangingPunct="0">
              <a:lnSpc>
                <a:spcPts val="3200"/>
              </a:lnSpc>
              <a:defRPr/>
            </a:pPr>
            <a:r>
              <a:rPr kumimoji="0" lang="en-US" sz="2800" b="1" i="0" u="none" strike="noStrike" kern="0" cap="none" normalizeH="0" baseline="0" noProof="0" dirty="0" smtClean="0">
                <a:ln>
                  <a:noFill/>
                </a:ln>
                <a:solidFill>
                  <a:srgbClr val="FF0000"/>
                </a:solidFill>
                <a:effectLst/>
                <a:uLnTx/>
                <a:uFillTx/>
                <a:latin typeface="Calibri" pitchFamily="34" charset="0"/>
                <a:ea typeface="+mj-ea"/>
                <a:cs typeface="+mj-cs"/>
              </a:rPr>
              <a:t>hidden with Christ in God!  </a:t>
            </a:r>
          </a:p>
          <a:p>
            <a:pPr lvl="0" algn="ctr" eaLnBrk="0" hangingPunct="0">
              <a:lnSpc>
                <a:spcPts val="3200"/>
              </a:lnSpc>
              <a:defRPr/>
            </a:pPr>
            <a:r>
              <a:rPr kumimoji="0" lang="en-US" sz="2800" b="1" i="0" u="none" strike="noStrike" kern="0" cap="none" normalizeH="0" baseline="0" noProof="0" dirty="0" smtClean="0">
                <a:ln>
                  <a:noFill/>
                </a:ln>
                <a:solidFill>
                  <a:srgbClr val="FF0000"/>
                </a:solidFill>
                <a:effectLst/>
                <a:uLnTx/>
                <a:uFillTx/>
                <a:latin typeface="Calibri" pitchFamily="34" charset="0"/>
                <a:ea typeface="+mj-ea"/>
                <a:cs typeface="+mj-cs"/>
              </a:rPr>
              <a:t>Thank you, Lord!</a:t>
            </a:r>
            <a:endParaRPr kumimoji="0" lang="en-CA" sz="2800" b="0" i="0" u="none" strike="noStrike" kern="0" cap="none" normalizeH="0" baseline="0" noProof="0" dirty="0" smtClean="0">
              <a:ln>
                <a:noFill/>
              </a:ln>
              <a:solidFill>
                <a:srgbClr val="FF0000"/>
              </a:solidFill>
              <a:effectLst/>
              <a:uLnTx/>
              <a:uFillTx/>
              <a:latin typeface="Calibri" pitchFamily="34" charset="0"/>
              <a:ea typeface="+mj-ea"/>
              <a:cs typeface="+mj-cs"/>
            </a:endParaRPr>
          </a:p>
        </p:txBody>
      </p:sp>
      <p:sp>
        <p:nvSpPr>
          <p:cNvPr id="22" name="TextBox 21"/>
          <p:cNvSpPr txBox="1"/>
          <p:nvPr/>
        </p:nvSpPr>
        <p:spPr>
          <a:xfrm>
            <a:off x="4966240" y="188640"/>
            <a:ext cx="4142264" cy="5355312"/>
          </a:xfrm>
          <a:prstGeom prst="rect">
            <a:avLst/>
          </a:prstGeom>
          <a:noFill/>
        </p:spPr>
        <p:txBody>
          <a:bodyPr wrap="square" rtlCol="0">
            <a:spAutoFit/>
          </a:bodyPr>
          <a:lstStyle/>
          <a:p>
            <a:pPr algn="ctr"/>
            <a:r>
              <a:rPr lang="en-US" sz="2600" b="1" dirty="0" smtClean="0">
                <a:solidFill>
                  <a:schemeClr val="bg1"/>
                </a:solidFill>
                <a:latin typeface="Calibri" pitchFamily="34" charset="0"/>
              </a:rPr>
              <a:t>Do you keep in step with </a:t>
            </a:r>
          </a:p>
          <a:p>
            <a:pPr algn="ctr"/>
            <a:r>
              <a:rPr lang="en-US" sz="2600" b="1" dirty="0" smtClean="0">
                <a:solidFill>
                  <a:schemeClr val="bg1"/>
                </a:solidFill>
                <a:latin typeface="Calibri" pitchFamily="34" charset="0"/>
              </a:rPr>
              <a:t>the Lord Jesus?  </a:t>
            </a:r>
          </a:p>
          <a:p>
            <a:pPr algn="ctr"/>
            <a:r>
              <a:rPr lang="en-US" sz="2600" b="1" dirty="0" smtClean="0">
                <a:solidFill>
                  <a:schemeClr val="bg1"/>
                </a:solidFill>
                <a:latin typeface="Calibri" pitchFamily="34" charset="0"/>
              </a:rPr>
              <a:t>Do you want to walk together with him in his ways of holiness and </a:t>
            </a:r>
          </a:p>
          <a:p>
            <a:pPr algn="ctr"/>
            <a:r>
              <a:rPr lang="en-US" sz="2600" b="1" i="1" dirty="0" smtClean="0">
                <a:solidFill>
                  <a:schemeClr val="bg1"/>
                </a:solidFill>
                <a:latin typeface="Calibri" pitchFamily="34" charset="0"/>
              </a:rPr>
              <a:t>agape</a:t>
            </a:r>
            <a:r>
              <a:rPr lang="en-US" sz="2600" b="1" dirty="0" smtClean="0">
                <a:solidFill>
                  <a:schemeClr val="bg1"/>
                </a:solidFill>
                <a:latin typeface="Calibri" pitchFamily="34" charset="0"/>
              </a:rPr>
              <a:t> love serving others</a:t>
            </a:r>
          </a:p>
          <a:p>
            <a:pPr algn="ctr"/>
            <a:r>
              <a:rPr lang="en-US" sz="2600" b="1" dirty="0" smtClean="0">
                <a:solidFill>
                  <a:schemeClr val="bg1"/>
                </a:solidFill>
                <a:latin typeface="Calibri" pitchFamily="34" charset="0"/>
              </a:rPr>
              <a:t>to the glory of Abba?</a:t>
            </a:r>
          </a:p>
          <a:p>
            <a:pPr lvl="0" algn="ctr" eaLnBrk="0" hangingPunct="0">
              <a:lnSpc>
                <a:spcPts val="3200"/>
              </a:lnSpc>
              <a:defRPr/>
            </a:pPr>
            <a:r>
              <a:rPr lang="en-US" sz="2600" b="1" dirty="0" smtClean="0">
                <a:solidFill>
                  <a:schemeClr val="bg1"/>
                </a:solidFill>
                <a:latin typeface="Calibri" pitchFamily="34" charset="0"/>
              </a:rPr>
              <a:t>Isn’t that the result he intends for those </a:t>
            </a:r>
            <a:r>
              <a:rPr lang="en-US" sz="2600" b="1" kern="0" dirty="0" smtClean="0">
                <a:solidFill>
                  <a:schemeClr val="bg1"/>
                </a:solidFill>
                <a:latin typeface="Calibri" pitchFamily="34" charset="0"/>
              </a:rPr>
              <a:t>joined to Christ by faith, </a:t>
            </a:r>
          </a:p>
          <a:p>
            <a:pPr lvl="0" algn="ctr" eaLnBrk="0" hangingPunct="0">
              <a:lnSpc>
                <a:spcPts val="3200"/>
              </a:lnSpc>
              <a:defRPr/>
            </a:pPr>
            <a:r>
              <a:rPr lang="en-US" sz="2600" b="1" kern="0" dirty="0" smtClean="0">
                <a:solidFill>
                  <a:schemeClr val="bg1"/>
                </a:solidFill>
                <a:latin typeface="Calibri" pitchFamily="34" charset="0"/>
              </a:rPr>
              <a:t>one with Christ, </a:t>
            </a:r>
          </a:p>
          <a:p>
            <a:pPr lvl="0" algn="ctr" eaLnBrk="0" hangingPunct="0">
              <a:lnSpc>
                <a:spcPts val="3200"/>
              </a:lnSpc>
              <a:defRPr/>
            </a:pPr>
            <a:r>
              <a:rPr lang="en-US" sz="2600" b="1" kern="0" dirty="0" smtClean="0">
                <a:solidFill>
                  <a:schemeClr val="bg1"/>
                </a:solidFill>
                <a:latin typeface="Calibri" pitchFamily="34" charset="0"/>
              </a:rPr>
              <a:t>seated with Christ, and</a:t>
            </a:r>
          </a:p>
          <a:p>
            <a:pPr lvl="0" algn="ctr" eaLnBrk="0" hangingPunct="0">
              <a:lnSpc>
                <a:spcPts val="3200"/>
              </a:lnSpc>
              <a:defRPr/>
            </a:pPr>
            <a:r>
              <a:rPr lang="en-US" sz="2600" b="1" kern="0" dirty="0" smtClean="0">
                <a:solidFill>
                  <a:schemeClr val="bg1"/>
                </a:solidFill>
                <a:latin typeface="Calibri" pitchFamily="34" charset="0"/>
              </a:rPr>
              <a:t>hidden with Christ in God? </a:t>
            </a:r>
            <a:endParaRPr lang="en-CA" sz="2600" dirty="0">
              <a:latin typeface="Calibri" pitchFamily="34" charset="0"/>
            </a:endParaRPr>
          </a:p>
        </p:txBody>
      </p:sp>
      <p:pic>
        <p:nvPicPr>
          <p:cNvPr id="23" name="Picture 22" descr="angry-face-01s.gif"/>
          <p:cNvPicPr>
            <a:picLocks noChangeAspect="1"/>
          </p:cNvPicPr>
          <p:nvPr/>
        </p:nvPicPr>
        <p:blipFill>
          <a:blip r:embed="rId4" cstate="print"/>
          <a:stretch>
            <a:fillRect/>
          </a:stretch>
        </p:blipFill>
        <p:spPr>
          <a:xfrm>
            <a:off x="8215338" y="5857892"/>
            <a:ext cx="864096" cy="864096"/>
          </a:xfrm>
          <a:prstGeom prst="ellipse">
            <a:avLst/>
          </a:prstGeom>
        </p:spPr>
      </p:pic>
      <p:sp>
        <p:nvSpPr>
          <p:cNvPr id="24" name="TextBox 23"/>
          <p:cNvSpPr txBox="1"/>
          <p:nvPr/>
        </p:nvSpPr>
        <p:spPr>
          <a:xfrm>
            <a:off x="8215338" y="578645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2" name="TextBox 8"/>
          <p:cNvSpPr txBox="1">
            <a:spLocks noChangeArrowheads="1"/>
          </p:cNvSpPr>
          <p:nvPr/>
        </p:nvSpPr>
        <p:spPr bwMode="auto">
          <a:xfrm>
            <a:off x="80639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t>© </a:t>
            </a:r>
            <a:r>
              <a:rPr lang="en-CA" sz="800" dirty="0" smtClean="0"/>
              <a:t>GospelGifs.com </a:t>
            </a:r>
            <a:endParaRPr lang="en-CA" sz="800" dirty="0"/>
          </a:p>
        </p:txBody>
      </p:sp>
      <p:sp>
        <p:nvSpPr>
          <p:cNvPr id="34" name="TextBox 33"/>
          <p:cNvSpPr txBox="1"/>
          <p:nvPr/>
        </p:nvSpPr>
        <p:spPr>
          <a:xfrm>
            <a:off x="5652120" y="5704800"/>
            <a:ext cx="2376264" cy="892552"/>
          </a:xfrm>
          <a:prstGeom prst="rect">
            <a:avLst/>
          </a:prstGeom>
          <a:noFill/>
        </p:spPr>
        <p:txBody>
          <a:bodyPr wrap="square" rtlCol="0">
            <a:spAutoFit/>
          </a:bodyPr>
          <a:lstStyle/>
          <a:p>
            <a:r>
              <a:rPr lang="en-US" sz="2600" b="1" dirty="0" smtClean="0">
                <a:solidFill>
                  <a:schemeClr val="bg1"/>
                </a:solidFill>
                <a:latin typeface="Calibri" pitchFamily="34" charset="0"/>
                <a:cs typeface="Calibri" pitchFamily="34" charset="0"/>
              </a:rPr>
              <a:t>Or are you like this guy?</a:t>
            </a:r>
            <a:endParaRPr lang="en-US" sz="2600" b="1" dirty="0">
              <a:solidFill>
                <a:schemeClr val="bg1"/>
              </a:solidFill>
              <a:latin typeface="Calibri" pitchFamily="34" charset="0"/>
              <a:cs typeface="Calibri" pitchFamily="34" charset="0"/>
            </a:endParaRPr>
          </a:p>
        </p:txBody>
      </p:sp>
      <p:cxnSp>
        <p:nvCxnSpPr>
          <p:cNvPr id="36" name="Straight Arrow Connector 35"/>
          <p:cNvCxnSpPr/>
          <p:nvPr/>
        </p:nvCxnSpPr>
        <p:spPr>
          <a:xfrm>
            <a:off x="7164288" y="6381328"/>
            <a:ext cx="576064" cy="0"/>
          </a:xfrm>
          <a:prstGeom prst="straightConnector1">
            <a:avLst/>
          </a:prstGeom>
          <a:ln w="57150">
            <a:solidFill>
              <a:schemeClr val="bg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2" name="Rectangle 21"/>
          <p:cNvSpPr/>
          <p:nvPr/>
        </p:nvSpPr>
        <p:spPr>
          <a:xfrm>
            <a:off x="827584" y="2060848"/>
            <a:ext cx="720080" cy="1296144"/>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6090" name="TextBox 9"/>
          <p:cNvSpPr txBox="1">
            <a:spLocks noChangeArrowheads="1"/>
          </p:cNvSpPr>
          <p:nvPr/>
        </p:nvSpPr>
        <p:spPr bwMode="auto">
          <a:xfrm>
            <a:off x="827584" y="1971997"/>
            <a:ext cx="720080" cy="1384995"/>
          </a:xfrm>
          <a:prstGeom prst="rect">
            <a:avLst/>
          </a:prstGeom>
          <a:noFill/>
          <a:ln w="9525">
            <a:noFill/>
            <a:miter lim="800000"/>
            <a:headEnd/>
            <a:tailEnd/>
          </a:ln>
        </p:spPr>
        <p:txBody>
          <a:bodyPr wrap="square">
            <a:spAutoFit/>
          </a:bodyPr>
          <a:lstStyle/>
          <a:p>
            <a:pPr algn="ctr"/>
            <a:r>
              <a:rPr lang="en-CA" sz="2800" b="1" dirty="0"/>
              <a:t>L</a:t>
            </a:r>
          </a:p>
          <a:p>
            <a:pPr algn="ctr"/>
            <a:r>
              <a:rPr lang="en-CA" sz="2800" b="1" dirty="0"/>
              <a:t>A</a:t>
            </a:r>
          </a:p>
          <a:p>
            <a:pPr algn="ctr"/>
            <a:r>
              <a:rPr lang="en-CA" sz="2800" b="1" dirty="0"/>
              <a:t>W</a:t>
            </a:r>
          </a:p>
        </p:txBody>
      </p:sp>
      <p:sp>
        <p:nvSpPr>
          <p:cNvPr id="16" name="Oval 15"/>
          <p:cNvSpPr/>
          <p:nvPr/>
        </p:nvSpPr>
        <p:spPr>
          <a:xfrm>
            <a:off x="971600" y="1628800"/>
            <a:ext cx="432048" cy="432048"/>
          </a:xfrm>
          <a:prstGeom prst="ellips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Oval 20"/>
          <p:cNvSpPr/>
          <p:nvPr/>
        </p:nvSpPr>
        <p:spPr>
          <a:xfrm>
            <a:off x="2267744" y="1772816"/>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bg1"/>
              </a:solidFill>
            </a:endParaRPr>
          </a:p>
        </p:txBody>
      </p:sp>
      <p:sp>
        <p:nvSpPr>
          <p:cNvPr id="23" name="Trapezoid 22"/>
          <p:cNvSpPr/>
          <p:nvPr/>
        </p:nvSpPr>
        <p:spPr>
          <a:xfrm>
            <a:off x="2123728" y="2204864"/>
            <a:ext cx="720080" cy="1296144"/>
          </a:xfrm>
          <a:prstGeom prst="trapezoi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Rectangle 24"/>
          <p:cNvSpPr/>
          <p:nvPr/>
        </p:nvSpPr>
        <p:spPr>
          <a:xfrm>
            <a:off x="971600" y="3356992"/>
            <a:ext cx="144016" cy="720080"/>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Rectangle 25"/>
          <p:cNvSpPr/>
          <p:nvPr/>
        </p:nvSpPr>
        <p:spPr>
          <a:xfrm>
            <a:off x="1259632" y="3356992"/>
            <a:ext cx="144016" cy="720080"/>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Rectangle 26"/>
          <p:cNvSpPr/>
          <p:nvPr/>
        </p:nvSpPr>
        <p:spPr>
          <a:xfrm>
            <a:off x="2267744" y="3356992"/>
            <a:ext cx="144016"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Rectangle 27"/>
          <p:cNvSpPr/>
          <p:nvPr/>
        </p:nvSpPr>
        <p:spPr>
          <a:xfrm>
            <a:off x="2555776" y="3356992"/>
            <a:ext cx="144016"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Rectangle 31"/>
          <p:cNvSpPr/>
          <p:nvPr/>
        </p:nvSpPr>
        <p:spPr>
          <a:xfrm rot="1500000">
            <a:off x="602465" y="2064659"/>
            <a:ext cx="144016" cy="1097280"/>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Rectangle 32"/>
          <p:cNvSpPr/>
          <p:nvPr/>
        </p:nvSpPr>
        <p:spPr>
          <a:xfrm rot="1500000">
            <a:off x="2081269" y="2238972"/>
            <a:ext cx="144016"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Rectangle 33"/>
          <p:cNvSpPr/>
          <p:nvPr/>
        </p:nvSpPr>
        <p:spPr>
          <a:xfrm rot="20100000" flipV="1">
            <a:off x="1648261" y="2064659"/>
            <a:ext cx="144016" cy="1097280"/>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Rectangle 34"/>
          <p:cNvSpPr/>
          <p:nvPr/>
        </p:nvSpPr>
        <p:spPr>
          <a:xfrm rot="20100000" flipV="1">
            <a:off x="2742251" y="2238972"/>
            <a:ext cx="144016"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Rectangle 28"/>
          <p:cNvSpPr/>
          <p:nvPr/>
        </p:nvSpPr>
        <p:spPr>
          <a:xfrm rot="20100000" flipV="1">
            <a:off x="8430883" y="2238972"/>
            <a:ext cx="144016" cy="9144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rot="1500000">
            <a:off x="7769901" y="2238972"/>
            <a:ext cx="144016" cy="9144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Trapezoid 30"/>
          <p:cNvSpPr/>
          <p:nvPr/>
        </p:nvSpPr>
        <p:spPr>
          <a:xfrm>
            <a:off x="7812360" y="2204864"/>
            <a:ext cx="720080" cy="1296144"/>
          </a:xfrm>
          <a:prstGeom prst="trapezoid">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Rectangle 35"/>
          <p:cNvSpPr/>
          <p:nvPr/>
        </p:nvSpPr>
        <p:spPr>
          <a:xfrm>
            <a:off x="8244408" y="3356992"/>
            <a:ext cx="144016" cy="7200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Rectangle 36"/>
          <p:cNvSpPr/>
          <p:nvPr/>
        </p:nvSpPr>
        <p:spPr>
          <a:xfrm>
            <a:off x="7956376" y="3356992"/>
            <a:ext cx="144016" cy="7200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4" name="Picture 23" descr="small dove.png"/>
          <p:cNvPicPr>
            <a:picLocks noChangeAspect="1"/>
          </p:cNvPicPr>
          <p:nvPr/>
        </p:nvPicPr>
        <p:blipFill>
          <a:blip r:embed="rId2" cstate="print"/>
          <a:stretch>
            <a:fillRect/>
          </a:stretch>
        </p:blipFill>
        <p:spPr>
          <a:xfrm>
            <a:off x="7749993" y="2108857"/>
            <a:ext cx="854455" cy="888095"/>
          </a:xfrm>
          <a:prstGeom prst="rect">
            <a:avLst/>
          </a:prstGeom>
        </p:spPr>
      </p:pic>
      <p:sp>
        <p:nvSpPr>
          <p:cNvPr id="38" name="Oval 37"/>
          <p:cNvSpPr/>
          <p:nvPr/>
        </p:nvSpPr>
        <p:spPr>
          <a:xfrm>
            <a:off x="7956376" y="1772816"/>
            <a:ext cx="432048" cy="432048"/>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Rectangle 39"/>
          <p:cNvSpPr/>
          <p:nvPr/>
        </p:nvSpPr>
        <p:spPr>
          <a:xfrm rot="20100000" flipV="1">
            <a:off x="7371217" y="2064659"/>
            <a:ext cx="144016" cy="1097280"/>
          </a:xfrm>
          <a:prstGeom prst="rect">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1" name="Rectangle 40"/>
          <p:cNvSpPr/>
          <p:nvPr/>
        </p:nvSpPr>
        <p:spPr>
          <a:xfrm>
            <a:off x="6588224" y="2060848"/>
            <a:ext cx="720080" cy="129614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Rectangle 41"/>
          <p:cNvSpPr/>
          <p:nvPr/>
        </p:nvSpPr>
        <p:spPr>
          <a:xfrm rot="1500000">
            <a:off x="6363105" y="2064659"/>
            <a:ext cx="144016" cy="1097280"/>
          </a:xfrm>
          <a:prstGeom prst="rect">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Rectangle 43"/>
          <p:cNvSpPr/>
          <p:nvPr/>
        </p:nvSpPr>
        <p:spPr>
          <a:xfrm>
            <a:off x="6732240" y="3356992"/>
            <a:ext cx="144016" cy="7200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Rectangle 44"/>
          <p:cNvSpPr/>
          <p:nvPr/>
        </p:nvSpPr>
        <p:spPr>
          <a:xfrm>
            <a:off x="7020272" y="3356992"/>
            <a:ext cx="144016" cy="7200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3" name="Oval 42"/>
          <p:cNvSpPr/>
          <p:nvPr/>
        </p:nvSpPr>
        <p:spPr>
          <a:xfrm>
            <a:off x="6732240" y="1628800"/>
            <a:ext cx="432048" cy="432048"/>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Title 1"/>
          <p:cNvSpPr txBox="1">
            <a:spLocks/>
          </p:cNvSpPr>
          <p:nvPr/>
        </p:nvSpPr>
        <p:spPr>
          <a:xfrm>
            <a:off x="251520" y="72048"/>
            <a:ext cx="8676456" cy="908680"/>
          </a:xfrm>
          <a:prstGeom prst="rect">
            <a:avLst/>
          </a:prstGeom>
          <a:solidFill>
            <a:schemeClr val="tx1"/>
          </a:solidFill>
        </p:spPr>
        <p:txBody>
          <a:bodyPr vert="horz" lIns="91440" tIns="45720" rIns="91440" bIns="45720" rtlCol="0" anchor="ctr">
            <a:normAutofit lnSpcReduction="10000"/>
          </a:bodyPr>
          <a:lstStyle/>
          <a:p>
            <a:pPr lvl="0" algn="ctr" fontAlgn="auto">
              <a:spcAft>
                <a:spcPts val="0"/>
              </a:spcAft>
              <a:defRPr/>
            </a:pPr>
            <a:r>
              <a:rPr kumimoji="0" lang="en-CA" sz="2800" b="1" i="0" u="none" strike="noStrike" kern="1200" cap="none" spc="0" normalizeH="0" baseline="0" noProof="0" dirty="0" smtClean="0">
                <a:ln>
                  <a:noFill/>
                </a:ln>
                <a:solidFill>
                  <a:srgbClr val="FF0000"/>
                </a:solidFill>
                <a:effectLst/>
                <a:uLnTx/>
                <a:uFillTx/>
                <a:latin typeface="Calibri" pitchFamily="34" charset="0"/>
                <a:ea typeface="+mj-ea"/>
                <a:cs typeface="+mj-cs"/>
              </a:rPr>
              <a:t>46-47. released</a:t>
            </a:r>
            <a:r>
              <a:rPr lang="en-CA" sz="2800" b="1" dirty="0" smtClean="0">
                <a:solidFill>
                  <a:srgbClr val="FF0000"/>
                </a:solidFill>
                <a:latin typeface="Calibri" pitchFamily="34" charset="0"/>
                <a:ea typeface="+mj-ea"/>
                <a:cs typeface="+mj-cs"/>
              </a:rPr>
              <a:t> from </a:t>
            </a:r>
            <a:r>
              <a:rPr kumimoji="0" lang="en-CA" sz="2800" b="1" i="0" u="none" strike="noStrike" kern="1200" cap="none" spc="0" normalizeH="0" baseline="0" noProof="0" dirty="0" smtClean="0">
                <a:ln>
                  <a:noFill/>
                </a:ln>
                <a:solidFill>
                  <a:srgbClr val="FF0000"/>
                </a:solidFill>
                <a:effectLst/>
                <a:uLnTx/>
                <a:uFillTx/>
                <a:latin typeface="Calibri" pitchFamily="34" charset="0"/>
                <a:ea typeface="+mj-ea"/>
                <a:cs typeface="+mj-cs"/>
              </a:rPr>
              <a:t>the law to marry Christ in the Spirit!  Yes, Lord!</a:t>
            </a:r>
          </a:p>
        </p:txBody>
      </p:sp>
      <p:sp>
        <p:nvSpPr>
          <p:cNvPr id="20" name="TextBox 9"/>
          <p:cNvSpPr txBox="1">
            <a:spLocks noChangeArrowheads="1"/>
          </p:cNvSpPr>
          <p:nvPr/>
        </p:nvSpPr>
        <p:spPr bwMode="auto">
          <a:xfrm>
            <a:off x="6732240" y="1901787"/>
            <a:ext cx="432048" cy="1527213"/>
          </a:xfrm>
          <a:prstGeom prst="rect">
            <a:avLst/>
          </a:prstGeom>
          <a:noFill/>
          <a:ln w="9525">
            <a:noFill/>
            <a:miter lim="800000"/>
            <a:headEnd/>
            <a:tailEnd/>
          </a:ln>
        </p:spPr>
        <p:txBody>
          <a:bodyPr wrap="square">
            <a:spAutoFit/>
          </a:bodyPr>
          <a:lstStyle/>
          <a:p>
            <a:pPr algn="ctr">
              <a:lnSpc>
                <a:spcPts val="2200"/>
              </a:lnSpc>
            </a:pPr>
            <a:r>
              <a:rPr lang="en-CA" sz="2800" b="1" dirty="0" smtClean="0">
                <a:solidFill>
                  <a:schemeClr val="bg1"/>
                </a:solidFill>
              </a:rPr>
              <a:t>JESUS</a:t>
            </a:r>
            <a:endParaRPr lang="en-CA" sz="2800" b="1" dirty="0">
              <a:solidFill>
                <a:schemeClr val="bg1"/>
              </a:solidFill>
            </a:endParaRPr>
          </a:p>
        </p:txBody>
      </p:sp>
      <p:pic>
        <p:nvPicPr>
          <p:cNvPr id="47" name="Picture 46" descr="4you.png"/>
          <p:cNvPicPr>
            <a:picLocks noChangeAspect="1"/>
          </p:cNvPicPr>
          <p:nvPr/>
        </p:nvPicPr>
        <p:blipFill>
          <a:blip r:embed="rId3" cstate="print"/>
          <a:srcRect l="19258" t="16482" r="55616" b="51037"/>
          <a:stretch>
            <a:fillRect/>
          </a:stretch>
        </p:blipFill>
        <p:spPr>
          <a:xfrm>
            <a:off x="3347864" y="1333509"/>
            <a:ext cx="2448272" cy="2887579"/>
          </a:xfrm>
          <a:prstGeom prst="rect">
            <a:avLst/>
          </a:prstGeom>
        </p:spPr>
      </p:pic>
      <p:sp>
        <p:nvSpPr>
          <p:cNvPr id="50" name="Smiley Face 49"/>
          <p:cNvSpPr/>
          <p:nvPr/>
        </p:nvSpPr>
        <p:spPr>
          <a:xfrm>
            <a:off x="4211960" y="2420888"/>
            <a:ext cx="720080" cy="720080"/>
          </a:xfrm>
          <a:prstGeom prst="smileyFace">
            <a:avLst>
              <a:gd name="adj" fmla="val -4653"/>
            </a:avLst>
          </a:prstGeom>
          <a:solidFill>
            <a:schemeClr val="bg1"/>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9" name="Straight Arrow Connector 8"/>
          <p:cNvCxnSpPr/>
          <p:nvPr/>
        </p:nvCxnSpPr>
        <p:spPr>
          <a:xfrm>
            <a:off x="3447296" y="2780928"/>
            <a:ext cx="548640"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a:off x="5148064" y="2780928"/>
            <a:ext cx="548640"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2" name="TextBox 8"/>
          <p:cNvSpPr txBox="1">
            <a:spLocks noChangeArrowheads="1"/>
          </p:cNvSpPr>
          <p:nvPr/>
        </p:nvSpPr>
        <p:spPr bwMode="auto">
          <a:xfrm>
            <a:off x="3707903" y="3790201"/>
            <a:ext cx="1800201" cy="430887"/>
          </a:xfrm>
          <a:prstGeom prst="rect">
            <a:avLst/>
          </a:prstGeom>
          <a:noFill/>
          <a:ln w="9525">
            <a:noFill/>
            <a:miter lim="800000"/>
            <a:headEnd/>
            <a:tailEnd/>
          </a:ln>
        </p:spPr>
        <p:txBody>
          <a:bodyPr wrap="square">
            <a:spAutoFit/>
          </a:bodyPr>
          <a:lstStyle/>
          <a:p>
            <a:pPr algn="ctr">
              <a:defRPr/>
            </a:pPr>
            <a:r>
              <a:rPr lang="en-CA" altLang="ko-KR" sz="1200" dirty="0" smtClean="0">
                <a:solidFill>
                  <a:schemeClr val="tx1">
                    <a:lumMod val="50000"/>
                  </a:schemeClr>
                </a:solidFill>
              </a:rPr>
              <a:t>©</a:t>
            </a:r>
            <a:r>
              <a:rPr lang="en-CA" altLang="ko-KR" sz="1000" dirty="0" smtClean="0">
                <a:solidFill>
                  <a:schemeClr val="tx1">
                    <a:lumMod val="50000"/>
                  </a:schemeClr>
                </a:solidFill>
              </a:rPr>
              <a:t> </a:t>
            </a:r>
            <a:r>
              <a:rPr lang="en-CA" sz="1000" dirty="0" smtClean="0">
                <a:solidFill>
                  <a:schemeClr val="tx1">
                    <a:lumMod val="50000"/>
                  </a:schemeClr>
                </a:solidFill>
              </a:rPr>
              <a:t>GospelGifs.com </a:t>
            </a:r>
          </a:p>
          <a:p>
            <a:pPr algn="ctr">
              <a:defRPr/>
            </a:pPr>
            <a:r>
              <a:rPr lang="en-CA" sz="1000" dirty="0" smtClean="0">
                <a:solidFill>
                  <a:schemeClr val="tx1">
                    <a:lumMod val="50000"/>
                  </a:schemeClr>
                </a:solidFill>
              </a:rPr>
              <a:t>used with permission</a:t>
            </a:r>
            <a:endParaRPr lang="en-CA" sz="1000" dirty="0">
              <a:solidFill>
                <a:schemeClr val="tx1">
                  <a:lumMod val="50000"/>
                </a:schemeClr>
              </a:solidFill>
            </a:endParaRPr>
          </a:p>
        </p:txBody>
      </p:sp>
      <p:sp>
        <p:nvSpPr>
          <p:cNvPr id="49" name="Rectangle 48"/>
          <p:cNvSpPr/>
          <p:nvPr/>
        </p:nvSpPr>
        <p:spPr>
          <a:xfrm>
            <a:off x="6372200" y="4005064"/>
            <a:ext cx="2448272" cy="461665"/>
          </a:xfrm>
          <a:prstGeom prst="rect">
            <a:avLst/>
          </a:prstGeom>
        </p:spPr>
        <p:txBody>
          <a:bodyPr wrap="square">
            <a:spAutoFit/>
          </a:bodyPr>
          <a:lstStyle/>
          <a:p>
            <a:pPr algn="ctr"/>
            <a:r>
              <a:rPr lang="en-CA" sz="800" dirty="0" smtClean="0">
                <a:solidFill>
                  <a:schemeClr val="tx1">
                    <a:lumMod val="50000"/>
                  </a:schemeClr>
                </a:solidFill>
                <a:latin typeface="Arial" pitchFamily="34" charset="0"/>
                <a:cs typeface="Arial" pitchFamily="34" charset="0"/>
              </a:rPr>
              <a:t>Crown, dove, Bible</a:t>
            </a:r>
          </a:p>
          <a:p>
            <a:pPr algn="ctr"/>
            <a:r>
              <a:rPr lang="en-CA" sz="800" dirty="0" smtClean="0">
                <a:solidFill>
                  <a:schemeClr val="tx1">
                    <a:lumMod val="50000"/>
                  </a:schemeClr>
                </a:solidFill>
                <a:latin typeface="Arial" pitchFamily="34" charset="0"/>
                <a:cs typeface="Arial" pitchFamily="34" charset="0"/>
              </a:rPr>
              <a:t>Microsoft clip art © 2013 Microsoft Corporation. </a:t>
            </a:r>
          </a:p>
          <a:p>
            <a:pPr algn="ctr"/>
            <a:endParaRPr lang="en-CA" sz="800" dirty="0">
              <a:latin typeface="Arial" pitchFamily="34" charset="0"/>
              <a:cs typeface="Arial" pitchFamily="34" charset="0"/>
            </a:endParaRPr>
          </a:p>
        </p:txBody>
      </p:sp>
      <p:sp>
        <p:nvSpPr>
          <p:cNvPr id="53" name="Title 1"/>
          <p:cNvSpPr txBox="1">
            <a:spLocks/>
          </p:cNvSpPr>
          <p:nvPr/>
        </p:nvSpPr>
        <p:spPr bwMode="auto">
          <a:xfrm>
            <a:off x="395536" y="5094312"/>
            <a:ext cx="8424936" cy="1143000"/>
          </a:xfrm>
          <a:prstGeom prst="rect">
            <a:avLst/>
          </a:prstGeom>
          <a:noFill/>
          <a:ln w="9525">
            <a:noFill/>
            <a:miter lim="800000"/>
            <a:headEnd/>
            <a:tailEnd/>
          </a:ln>
        </p:spPr>
        <p:txBody>
          <a:bodyPr anchor="ctr"/>
          <a:lstStyle/>
          <a:p>
            <a:r>
              <a:rPr lang="en-CA" sz="2800" b="1" dirty="0" smtClean="0">
                <a:solidFill>
                  <a:schemeClr val="bg1"/>
                </a:solidFill>
                <a:latin typeface="Calibri" pitchFamily="34" charset="0"/>
              </a:rPr>
              <a:t>“You also have </a:t>
            </a:r>
            <a:r>
              <a:rPr lang="en-CA" sz="2800" b="1" u="sng" dirty="0" smtClean="0">
                <a:solidFill>
                  <a:schemeClr val="bg1"/>
                </a:solidFill>
                <a:latin typeface="Calibri" pitchFamily="34" charset="0"/>
              </a:rPr>
              <a:t>died to the law</a:t>
            </a:r>
            <a:r>
              <a:rPr lang="en-CA" sz="2800" b="1" dirty="0" smtClean="0">
                <a:solidFill>
                  <a:schemeClr val="bg1"/>
                </a:solidFill>
                <a:latin typeface="Calibri" pitchFamily="34" charset="0"/>
              </a:rPr>
              <a:t> through the body of Christ, so that you may </a:t>
            </a:r>
            <a:r>
              <a:rPr lang="en-CA" sz="2800" b="1" u="sng" dirty="0" smtClean="0">
                <a:solidFill>
                  <a:schemeClr val="bg1"/>
                </a:solidFill>
                <a:latin typeface="Calibri" pitchFamily="34" charset="0"/>
              </a:rPr>
              <a:t>belong to another</a:t>
            </a:r>
            <a:r>
              <a:rPr lang="en-CA" sz="2800" b="1" dirty="0" smtClean="0">
                <a:solidFill>
                  <a:schemeClr val="bg1"/>
                </a:solidFill>
                <a:latin typeface="Calibri" pitchFamily="34" charset="0"/>
              </a:rPr>
              <a:t>, to him who has been raised from the dead, in order that we may bear fruit for God . . . we are </a:t>
            </a:r>
            <a:r>
              <a:rPr lang="en-CA" sz="2800" b="1" u="sng" dirty="0" smtClean="0">
                <a:solidFill>
                  <a:schemeClr val="bg1"/>
                </a:solidFill>
                <a:latin typeface="Calibri" pitchFamily="34" charset="0"/>
              </a:rPr>
              <a:t>released from the law</a:t>
            </a:r>
            <a:r>
              <a:rPr lang="en-CA" sz="2800" b="1" dirty="0" smtClean="0">
                <a:solidFill>
                  <a:schemeClr val="bg1"/>
                </a:solidFill>
                <a:latin typeface="Calibri" pitchFamily="34" charset="0"/>
              </a:rPr>
              <a:t> . . . </a:t>
            </a:r>
          </a:p>
          <a:p>
            <a:r>
              <a:rPr lang="en-CA" sz="2800" b="1" dirty="0" smtClean="0">
                <a:solidFill>
                  <a:schemeClr val="bg1"/>
                </a:solidFill>
                <a:latin typeface="Calibri" pitchFamily="34" charset="0"/>
              </a:rPr>
              <a:t>we serve in </a:t>
            </a:r>
            <a:r>
              <a:rPr lang="en-CA" sz="2800" b="1" u="sng" dirty="0" smtClean="0">
                <a:solidFill>
                  <a:schemeClr val="bg1"/>
                </a:solidFill>
                <a:latin typeface="Calibri" pitchFamily="34" charset="0"/>
              </a:rPr>
              <a:t>the new way of the Spirit</a:t>
            </a:r>
            <a:r>
              <a:rPr lang="en-CA" sz="2800" b="1" dirty="0" smtClean="0">
                <a:solidFill>
                  <a:schemeClr val="bg1"/>
                </a:solidFill>
                <a:latin typeface="Calibri" pitchFamily="34" charset="0"/>
              </a:rPr>
              <a:t>”  Rom 7:4,6 </a:t>
            </a:r>
          </a:p>
          <a:p>
            <a:endParaRPr lang="en-CA" sz="300" dirty="0" smtClean="0">
              <a:latin typeface="Calibri" pitchFamily="34" charset="0"/>
            </a:endParaRPr>
          </a:p>
          <a:p>
            <a:r>
              <a:rPr lang="en-CA" dirty="0" smtClean="0">
                <a:latin typeface="Calibri" pitchFamily="34" charset="0"/>
              </a:rPr>
              <a:t>(In 7:4, the verb </a:t>
            </a:r>
            <a:r>
              <a:rPr lang="en-CA" i="1" dirty="0" err="1" smtClean="0">
                <a:latin typeface="Calibri" pitchFamily="34" charset="0"/>
              </a:rPr>
              <a:t>ginomai</a:t>
            </a:r>
            <a:r>
              <a:rPr lang="en-CA" i="1" dirty="0" smtClean="0">
                <a:latin typeface="Calibri" pitchFamily="34" charset="0"/>
              </a:rPr>
              <a:t> </a:t>
            </a:r>
            <a:r>
              <a:rPr lang="en-CA" dirty="0" smtClean="0">
                <a:latin typeface="Calibri" pitchFamily="34" charset="0"/>
              </a:rPr>
              <a:t>translated “belong to” refers to being married, as in 7:2,3)</a:t>
            </a:r>
          </a:p>
          <a:p>
            <a:endParaRPr lang="en-CA" dirty="0" smtClean="0">
              <a:solidFill>
                <a:schemeClr val="bg1"/>
              </a:solidFill>
              <a:latin typeface="Calibri" pitchFamily="34" charset="0"/>
            </a:endParaRPr>
          </a:p>
        </p:txBody>
      </p:sp>
      <p:pic>
        <p:nvPicPr>
          <p:cNvPr id="17" name="Picture 2" descr="j0237940[1]"/>
          <p:cNvPicPr>
            <a:picLocks noChangeAspect="1" noChangeArrowheads="1"/>
          </p:cNvPicPr>
          <p:nvPr/>
        </p:nvPicPr>
        <p:blipFill>
          <a:blip r:embed="rId4" cstate="print"/>
          <a:srcRect/>
          <a:stretch>
            <a:fillRect/>
          </a:stretch>
        </p:blipFill>
        <p:spPr bwMode="auto">
          <a:xfrm>
            <a:off x="6516216" y="1052736"/>
            <a:ext cx="936104" cy="74083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4" name="TextBox 13"/>
          <p:cNvSpPr txBox="1"/>
          <p:nvPr/>
        </p:nvSpPr>
        <p:spPr>
          <a:xfrm>
            <a:off x="2555776" y="620688"/>
            <a:ext cx="2339752" cy="553998"/>
          </a:xfrm>
          <a:prstGeom prst="rect">
            <a:avLst/>
          </a:prstGeom>
          <a:noFill/>
        </p:spPr>
        <p:txBody>
          <a:bodyPr wrap="square" rtlCol="0">
            <a:spAutoFit/>
          </a:bodyPr>
          <a:lstStyle/>
          <a:p>
            <a:pPr algn="ctr"/>
            <a:r>
              <a:rPr lang="en-CA" sz="1000" dirty="0" smtClean="0">
                <a:solidFill>
                  <a:schemeClr val="tx1">
                    <a:lumMod val="75000"/>
                  </a:schemeClr>
                </a:solidFill>
              </a:rPr>
              <a:t>Smiley © sherv.net </a:t>
            </a:r>
          </a:p>
          <a:p>
            <a:pPr algn="ctr"/>
            <a:r>
              <a:rPr lang="en-CA" sz="1000" dirty="0" smtClean="0">
                <a:solidFill>
                  <a:schemeClr val="tx1">
                    <a:lumMod val="75000"/>
                  </a:schemeClr>
                </a:solidFill>
              </a:rPr>
              <a:t>Jumping heart © </a:t>
            </a:r>
          </a:p>
          <a:p>
            <a:pPr algn="ctr"/>
            <a:r>
              <a:rPr lang="en-CA" sz="1000" dirty="0" smtClean="0">
                <a:solidFill>
                  <a:schemeClr val="tx1">
                    <a:lumMod val="75000"/>
                  </a:schemeClr>
                </a:solidFill>
              </a:rPr>
              <a:t>www.fg-a.com</a:t>
            </a:r>
            <a:endParaRPr lang="en-CA" dirty="0">
              <a:solidFill>
                <a:schemeClr val="tx1">
                  <a:lumMod val="75000"/>
                </a:schemeClr>
              </a:solidFill>
            </a:endParaRPr>
          </a:p>
        </p:txBody>
      </p:sp>
      <p:sp>
        <p:nvSpPr>
          <p:cNvPr id="15" name="TextBox 14"/>
          <p:cNvSpPr txBox="1"/>
          <p:nvPr/>
        </p:nvSpPr>
        <p:spPr>
          <a:xfrm>
            <a:off x="179512" y="3861048"/>
            <a:ext cx="8748464" cy="2677656"/>
          </a:xfrm>
          <a:prstGeom prst="rect">
            <a:avLst/>
          </a:prstGeom>
          <a:noFill/>
        </p:spPr>
        <p:txBody>
          <a:bodyPr wrap="square" rtlCol="0">
            <a:spAutoFit/>
          </a:bodyPr>
          <a:lstStyle/>
          <a:p>
            <a:pPr algn="ctr"/>
            <a:r>
              <a:rPr lang="en-CA" sz="2800" b="1" dirty="0" smtClean="0">
                <a:solidFill>
                  <a:schemeClr val="bg1"/>
                </a:solidFill>
                <a:latin typeface="Calibri" pitchFamily="34" charset="0"/>
              </a:rPr>
              <a:t>Lord, without Christ I am under the law and captive to a horribly abusive master, sin, but in Christ crucified and reigning I have died to the law through the body of Christ sacrificed for me, so that I may belong to Christ as his bride and bear fruit for you.  I’m released from the law to serve you in the new way of the Spirit of life in Christ. </a:t>
            </a:r>
          </a:p>
        </p:txBody>
      </p:sp>
      <p:sp>
        <p:nvSpPr>
          <p:cNvPr id="10" name="Rectangle 9"/>
          <p:cNvSpPr/>
          <p:nvPr/>
        </p:nvSpPr>
        <p:spPr>
          <a:xfrm>
            <a:off x="2051720" y="1700808"/>
            <a:ext cx="274320" cy="1463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1547664" y="1844824"/>
            <a:ext cx="12801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descr="egyptian.gif"/>
          <p:cNvPicPr>
            <a:picLocks noChangeAspect="1"/>
          </p:cNvPicPr>
          <p:nvPr/>
        </p:nvPicPr>
        <p:blipFill>
          <a:blip r:embed="rId3" cstate="print"/>
          <a:stretch>
            <a:fillRect/>
          </a:stretch>
        </p:blipFill>
        <p:spPr>
          <a:xfrm rot="14400000" flipH="1">
            <a:off x="-514391" y="1653195"/>
            <a:ext cx="3379621" cy="2011680"/>
          </a:xfrm>
          <a:prstGeom prst="rect">
            <a:avLst/>
          </a:prstGeom>
        </p:spPr>
      </p:pic>
      <p:pic>
        <p:nvPicPr>
          <p:cNvPr id="7" name="Picture 6" descr="egyptian.gif"/>
          <p:cNvPicPr>
            <a:picLocks noChangeAspect="1"/>
          </p:cNvPicPr>
          <p:nvPr/>
        </p:nvPicPr>
        <p:blipFill>
          <a:blip r:embed="rId3" cstate="print"/>
          <a:stretch>
            <a:fillRect/>
          </a:stretch>
        </p:blipFill>
        <p:spPr>
          <a:xfrm rot="7200000">
            <a:off x="1501834" y="1725204"/>
            <a:ext cx="3379623" cy="2011680"/>
          </a:xfrm>
          <a:prstGeom prst="rect">
            <a:avLst/>
          </a:prstGeom>
        </p:spPr>
      </p:pic>
      <p:pic>
        <p:nvPicPr>
          <p:cNvPr id="17" name="Picture 16" descr="marriage to Lamb kootation.com.jpg"/>
          <p:cNvPicPr>
            <a:picLocks noChangeAspect="1"/>
          </p:cNvPicPr>
          <p:nvPr/>
        </p:nvPicPr>
        <p:blipFill>
          <a:blip r:embed="rId4" cstate="print"/>
          <a:srcRect t="24289" r="36377"/>
          <a:stretch>
            <a:fillRect/>
          </a:stretch>
        </p:blipFill>
        <p:spPr>
          <a:xfrm flipH="1">
            <a:off x="5364088" y="793092"/>
            <a:ext cx="1944216" cy="2851932"/>
          </a:xfrm>
          <a:prstGeom prst="rect">
            <a:avLst/>
          </a:prstGeom>
        </p:spPr>
      </p:pic>
      <p:sp>
        <p:nvSpPr>
          <p:cNvPr id="18" name="TextBox 17"/>
          <p:cNvSpPr txBox="1"/>
          <p:nvPr/>
        </p:nvSpPr>
        <p:spPr>
          <a:xfrm>
            <a:off x="7452320" y="742052"/>
            <a:ext cx="1440160" cy="3046988"/>
          </a:xfrm>
          <a:prstGeom prst="rect">
            <a:avLst/>
          </a:prstGeom>
          <a:noFill/>
        </p:spPr>
        <p:txBody>
          <a:bodyPr wrap="square" rtlCol="0">
            <a:spAutoFit/>
          </a:bodyPr>
          <a:lstStyle/>
          <a:p>
            <a:pPr algn="ctr"/>
            <a:r>
              <a:rPr lang="en-CA" sz="2400" b="1" dirty="0" smtClean="0">
                <a:solidFill>
                  <a:schemeClr val="bg1"/>
                </a:solidFill>
                <a:latin typeface="Calibri" pitchFamily="34" charset="0"/>
              </a:rPr>
              <a:t>I give all of myself to you as you gave and now give all of yourself to me!</a:t>
            </a:r>
            <a:endParaRPr lang="en-CA" dirty="0"/>
          </a:p>
        </p:txBody>
      </p:sp>
      <p:pic>
        <p:nvPicPr>
          <p:cNvPr id="19" name="Picture 18" descr="egyptian.gif"/>
          <p:cNvPicPr>
            <a:picLocks noChangeAspect="1"/>
          </p:cNvPicPr>
          <p:nvPr/>
        </p:nvPicPr>
        <p:blipFill>
          <a:blip r:embed="rId3" cstate="print"/>
          <a:stretch>
            <a:fillRect/>
          </a:stretch>
        </p:blipFill>
        <p:spPr>
          <a:xfrm rot="14400000" flipH="1">
            <a:off x="762714" y="1890756"/>
            <a:ext cx="921718" cy="548640"/>
          </a:xfrm>
          <a:prstGeom prst="rect">
            <a:avLst/>
          </a:prstGeom>
        </p:spPr>
      </p:pic>
      <p:pic>
        <p:nvPicPr>
          <p:cNvPr id="20" name="Picture 19" descr="egyptian.gif"/>
          <p:cNvPicPr>
            <a:picLocks noChangeAspect="1"/>
          </p:cNvPicPr>
          <p:nvPr/>
        </p:nvPicPr>
        <p:blipFill>
          <a:blip r:embed="rId3" cstate="print"/>
          <a:stretch>
            <a:fillRect/>
          </a:stretch>
        </p:blipFill>
        <p:spPr>
          <a:xfrm rot="14400000" flipH="1">
            <a:off x="762714" y="2322804"/>
            <a:ext cx="921718" cy="548640"/>
          </a:xfrm>
          <a:prstGeom prst="rect">
            <a:avLst/>
          </a:prstGeom>
        </p:spPr>
      </p:pic>
      <p:pic>
        <p:nvPicPr>
          <p:cNvPr id="21" name="Picture 20" descr="egyptian.gif"/>
          <p:cNvPicPr>
            <a:picLocks noChangeAspect="1"/>
          </p:cNvPicPr>
          <p:nvPr/>
        </p:nvPicPr>
        <p:blipFill>
          <a:blip r:embed="rId3" cstate="print"/>
          <a:stretch>
            <a:fillRect/>
          </a:stretch>
        </p:blipFill>
        <p:spPr>
          <a:xfrm rot="14400000" flipH="1">
            <a:off x="762715" y="2754852"/>
            <a:ext cx="921718" cy="548640"/>
          </a:xfrm>
          <a:prstGeom prst="rect">
            <a:avLst/>
          </a:prstGeom>
        </p:spPr>
      </p:pic>
      <p:pic>
        <p:nvPicPr>
          <p:cNvPr id="22" name="Picture 21" descr="egyptian.gif"/>
          <p:cNvPicPr>
            <a:picLocks noChangeAspect="1"/>
          </p:cNvPicPr>
          <p:nvPr/>
        </p:nvPicPr>
        <p:blipFill>
          <a:blip r:embed="rId3" cstate="print"/>
          <a:stretch>
            <a:fillRect/>
          </a:stretch>
        </p:blipFill>
        <p:spPr>
          <a:xfrm rot="14400000" flipH="1">
            <a:off x="330667" y="2106779"/>
            <a:ext cx="921718" cy="548640"/>
          </a:xfrm>
          <a:prstGeom prst="rect">
            <a:avLst/>
          </a:prstGeom>
        </p:spPr>
      </p:pic>
      <p:pic>
        <p:nvPicPr>
          <p:cNvPr id="23" name="Picture 22" descr="egyptian.gif"/>
          <p:cNvPicPr>
            <a:picLocks noChangeAspect="1"/>
          </p:cNvPicPr>
          <p:nvPr/>
        </p:nvPicPr>
        <p:blipFill>
          <a:blip r:embed="rId3" cstate="print"/>
          <a:stretch>
            <a:fillRect/>
          </a:stretch>
        </p:blipFill>
        <p:spPr>
          <a:xfrm rot="14400000" flipH="1">
            <a:off x="330667" y="2538828"/>
            <a:ext cx="921718" cy="548640"/>
          </a:xfrm>
          <a:prstGeom prst="rect">
            <a:avLst/>
          </a:prstGeom>
        </p:spPr>
      </p:pic>
      <p:pic>
        <p:nvPicPr>
          <p:cNvPr id="24" name="Picture 23" descr="egyptian.gif"/>
          <p:cNvPicPr>
            <a:picLocks noChangeAspect="1"/>
          </p:cNvPicPr>
          <p:nvPr/>
        </p:nvPicPr>
        <p:blipFill>
          <a:blip r:embed="rId3" cstate="print"/>
          <a:stretch>
            <a:fillRect/>
          </a:stretch>
        </p:blipFill>
        <p:spPr>
          <a:xfrm rot="14400000" flipH="1">
            <a:off x="1194762" y="2106779"/>
            <a:ext cx="921718" cy="548640"/>
          </a:xfrm>
          <a:prstGeom prst="rect">
            <a:avLst/>
          </a:prstGeom>
        </p:spPr>
      </p:pic>
      <p:pic>
        <p:nvPicPr>
          <p:cNvPr id="25" name="Picture 24" descr="egyptian.gif"/>
          <p:cNvPicPr>
            <a:picLocks noChangeAspect="1"/>
          </p:cNvPicPr>
          <p:nvPr/>
        </p:nvPicPr>
        <p:blipFill>
          <a:blip r:embed="rId3" cstate="print"/>
          <a:stretch>
            <a:fillRect/>
          </a:stretch>
        </p:blipFill>
        <p:spPr>
          <a:xfrm rot="14400000" flipH="1">
            <a:off x="1194761" y="2538828"/>
            <a:ext cx="921718" cy="548640"/>
          </a:xfrm>
          <a:prstGeom prst="rect">
            <a:avLst/>
          </a:prstGeom>
        </p:spPr>
      </p:pic>
      <p:sp>
        <p:nvSpPr>
          <p:cNvPr id="26" name="TextBox 25"/>
          <p:cNvSpPr txBox="1"/>
          <p:nvPr/>
        </p:nvSpPr>
        <p:spPr>
          <a:xfrm>
            <a:off x="6084168" y="836712"/>
            <a:ext cx="1296144" cy="861774"/>
          </a:xfrm>
          <a:prstGeom prst="rect">
            <a:avLst/>
          </a:prstGeom>
          <a:noFill/>
        </p:spPr>
        <p:txBody>
          <a:bodyPr wrap="square" rtlCol="0">
            <a:spAutoFit/>
          </a:bodyPr>
          <a:lstStyle/>
          <a:p>
            <a:pPr algn="ctr"/>
            <a:r>
              <a:rPr lang="en-CA" sz="1000" dirty="0" smtClean="0">
                <a:solidFill>
                  <a:schemeClr val="tx1">
                    <a:lumMod val="75000"/>
                  </a:schemeClr>
                </a:solidFill>
                <a:latin typeface="+mn-lt"/>
                <a:cs typeface="Calibri" pitchFamily="34" charset="0"/>
              </a:rPr>
              <a:t>many copies </a:t>
            </a:r>
          </a:p>
          <a:p>
            <a:pPr algn="ctr"/>
            <a:r>
              <a:rPr lang="en-CA" sz="1000" dirty="0" smtClean="0">
                <a:solidFill>
                  <a:schemeClr val="tx1">
                    <a:lumMod val="75000"/>
                  </a:schemeClr>
                </a:solidFill>
                <a:latin typeface="+mn-lt"/>
                <a:cs typeface="Calibri" pitchFamily="34" charset="0"/>
              </a:rPr>
              <a:t>on internet, </a:t>
            </a:r>
          </a:p>
          <a:p>
            <a:pPr algn="ctr"/>
            <a:r>
              <a:rPr lang="en-CA" sz="1000" dirty="0" smtClean="0">
                <a:solidFill>
                  <a:schemeClr val="tx1">
                    <a:lumMod val="75000"/>
                  </a:schemeClr>
                </a:solidFill>
                <a:latin typeface="+mn-lt"/>
                <a:cs typeface="Calibri" pitchFamily="34" charset="0"/>
              </a:rPr>
              <a:t>original unknown. This is from Kootation.com.</a:t>
            </a:r>
            <a:endParaRPr lang="en-CA" sz="1000" dirty="0">
              <a:solidFill>
                <a:schemeClr val="tx1">
                  <a:lumMod val="75000"/>
                </a:schemeClr>
              </a:solidFill>
              <a:latin typeface="+mn-lt"/>
              <a:cs typeface="Calibri" pitchFamily="34" charset="0"/>
            </a:endParaRPr>
          </a:p>
        </p:txBody>
      </p:sp>
      <p:pic>
        <p:nvPicPr>
          <p:cNvPr id="3" name="Picture 2" descr="egyptian.gif"/>
          <p:cNvPicPr>
            <a:picLocks noChangeAspect="1"/>
          </p:cNvPicPr>
          <p:nvPr/>
        </p:nvPicPr>
        <p:blipFill>
          <a:blip r:embed="rId3" cstate="print"/>
          <a:stretch>
            <a:fillRect/>
          </a:stretch>
        </p:blipFill>
        <p:spPr>
          <a:xfrm>
            <a:off x="539552" y="0"/>
            <a:ext cx="3379622" cy="2011680"/>
          </a:xfrm>
          <a:prstGeom prst="rect">
            <a:avLst/>
          </a:prstGeom>
        </p:spPr>
      </p:pic>
    </p:spTree>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pic>
        <p:nvPicPr>
          <p:cNvPr id="58370" name="Picture 2" descr="msotw9_temp0"/>
          <p:cNvPicPr>
            <a:picLocks noChangeAspect="1" noChangeArrowheads="1"/>
          </p:cNvPicPr>
          <p:nvPr/>
        </p:nvPicPr>
        <p:blipFill>
          <a:blip r:embed="rId2" cstate="print">
            <a:duotone>
              <a:prstClr val="black"/>
              <a:srgbClr val="FFFF00">
                <a:tint val="45000"/>
                <a:satMod val="400000"/>
              </a:srgbClr>
            </a:duotone>
          </a:blip>
          <a:srcRect t="2329" b="2338"/>
          <a:stretch>
            <a:fillRect/>
          </a:stretch>
        </p:blipFill>
        <p:spPr bwMode="auto">
          <a:xfrm>
            <a:off x="0" y="1268760"/>
            <a:ext cx="9144000" cy="3600400"/>
          </a:xfrm>
          <a:prstGeom prst="rect">
            <a:avLst/>
          </a:prstGeom>
          <a:noFill/>
          <a:ln w="9525">
            <a:noFill/>
            <a:miter lim="800000"/>
            <a:headEnd/>
            <a:tailEnd/>
          </a:ln>
        </p:spPr>
      </p:pic>
      <p:sp>
        <p:nvSpPr>
          <p:cNvPr id="28" name="Text Box 3"/>
          <p:cNvSpPr txBox="1">
            <a:spLocks noChangeArrowheads="1"/>
          </p:cNvSpPr>
          <p:nvPr/>
        </p:nvSpPr>
        <p:spPr bwMode="auto">
          <a:xfrm>
            <a:off x="6984776" y="4149080"/>
            <a:ext cx="1907704" cy="215444"/>
          </a:xfrm>
          <a:prstGeom prst="rect">
            <a:avLst/>
          </a:prstGeom>
          <a:noFill/>
          <a:ln w="9525">
            <a:noFill/>
            <a:miter lim="800000"/>
            <a:headEnd/>
            <a:tailEnd/>
          </a:ln>
        </p:spPr>
        <p:txBody>
          <a:bodyPr wrap="square">
            <a:spAutoFit/>
          </a:bodyPr>
          <a:lstStyle/>
          <a:p>
            <a:pPr>
              <a:spcAft>
                <a:spcPts val="1000"/>
              </a:spcAft>
            </a:pPr>
            <a:r>
              <a:rPr lang="en-CA" sz="800" dirty="0" smtClean="0">
                <a:solidFill>
                  <a:schemeClr val="tx1">
                    <a:lumMod val="50000"/>
                  </a:schemeClr>
                </a:solidFill>
              </a:rPr>
              <a:t>soccer teams by Kim Graham </a:t>
            </a:r>
            <a:endParaRPr lang="en-US" altLang="ko-KR" sz="800" dirty="0">
              <a:solidFill>
                <a:schemeClr val="tx1">
                  <a:lumMod val="50000"/>
                </a:schemeClr>
              </a:solidFill>
              <a:ea typeface="Gulim" pitchFamily="34" charset="-127"/>
            </a:endParaRPr>
          </a:p>
        </p:txBody>
      </p:sp>
      <p:sp>
        <p:nvSpPr>
          <p:cNvPr id="29" name="Rectangle 28"/>
          <p:cNvSpPr/>
          <p:nvPr/>
        </p:nvSpPr>
        <p:spPr>
          <a:xfrm>
            <a:off x="35496" y="4016677"/>
            <a:ext cx="3456384" cy="492443"/>
          </a:xfrm>
          <a:prstGeom prst="rect">
            <a:avLst/>
          </a:prstGeom>
        </p:spPr>
        <p:txBody>
          <a:bodyPr wrap="square">
            <a:spAutoFit/>
          </a:bodyPr>
          <a:lstStyle/>
          <a:p>
            <a:pPr algn="ctr"/>
            <a:r>
              <a:rPr lang="en-CA" sz="800" dirty="0" smtClean="0">
                <a:solidFill>
                  <a:schemeClr val="tx1">
                    <a:lumMod val="50000"/>
                  </a:schemeClr>
                </a:solidFill>
              </a:rPr>
              <a:t>Dove and Bible Microsoft clip art © 2013 </a:t>
            </a:r>
          </a:p>
          <a:p>
            <a:pPr algn="ctr"/>
            <a:r>
              <a:rPr lang="en-CA" sz="800" dirty="0" smtClean="0">
                <a:solidFill>
                  <a:schemeClr val="tx1">
                    <a:lumMod val="50000"/>
                  </a:schemeClr>
                </a:solidFill>
              </a:rPr>
              <a:t>Microsoft Corporation. </a:t>
            </a:r>
          </a:p>
          <a:p>
            <a:pPr algn="ctr"/>
            <a:endParaRPr lang="en-CA" sz="1000" dirty="0">
              <a:solidFill>
                <a:schemeClr val="tx1">
                  <a:lumMod val="50000"/>
                </a:schemeClr>
              </a:solidFill>
            </a:endParaRPr>
          </a:p>
        </p:txBody>
      </p:sp>
      <p:sp>
        <p:nvSpPr>
          <p:cNvPr id="32" name="TextBox 31"/>
          <p:cNvSpPr txBox="1"/>
          <p:nvPr/>
        </p:nvSpPr>
        <p:spPr>
          <a:xfrm>
            <a:off x="899592" y="1052736"/>
            <a:ext cx="7632848" cy="400110"/>
          </a:xfrm>
          <a:prstGeom prst="rect">
            <a:avLst/>
          </a:prstGeom>
          <a:noFill/>
        </p:spPr>
        <p:txBody>
          <a:bodyPr wrap="square" rtlCol="0">
            <a:spAutoFit/>
          </a:bodyPr>
          <a:lstStyle/>
          <a:p>
            <a:r>
              <a:rPr lang="en-CA" sz="2000" b="1" dirty="0" smtClean="0">
                <a:solidFill>
                  <a:schemeClr val="bg1"/>
                </a:solidFill>
                <a:latin typeface="Calibri" pitchFamily="34" charset="0"/>
              </a:rPr>
              <a:t>Christ is the coach of the              crucified-and-raised-with-Christ team</a:t>
            </a:r>
            <a:endParaRPr lang="en-CA" sz="2000" b="1" dirty="0">
              <a:solidFill>
                <a:schemeClr val="bg1"/>
              </a:solidFill>
              <a:latin typeface="Calibri" pitchFamily="34" charset="0"/>
            </a:endParaRPr>
          </a:p>
        </p:txBody>
      </p:sp>
      <p:sp>
        <p:nvSpPr>
          <p:cNvPr id="33" name="TextBox 32"/>
          <p:cNvSpPr txBox="1"/>
          <p:nvPr/>
        </p:nvSpPr>
        <p:spPr>
          <a:xfrm>
            <a:off x="899592" y="4509120"/>
            <a:ext cx="6768752" cy="400110"/>
          </a:xfrm>
          <a:prstGeom prst="rect">
            <a:avLst/>
          </a:prstGeom>
          <a:noFill/>
        </p:spPr>
        <p:txBody>
          <a:bodyPr wrap="square" rtlCol="0">
            <a:spAutoFit/>
          </a:bodyPr>
          <a:lstStyle/>
          <a:p>
            <a:r>
              <a:rPr lang="en-CA" sz="2000" b="1" dirty="0" smtClean="0">
                <a:solidFill>
                  <a:schemeClr val="bg1"/>
                </a:solidFill>
                <a:latin typeface="Calibri" pitchFamily="34" charset="0"/>
              </a:rPr>
              <a:t>our old coach Sin             no longer has authority to rule us </a:t>
            </a:r>
            <a:endParaRPr lang="en-CA" sz="2000" b="1" dirty="0">
              <a:solidFill>
                <a:schemeClr val="bg1"/>
              </a:solidFill>
              <a:latin typeface="Calibri" pitchFamily="34" charset="0"/>
            </a:endParaRPr>
          </a:p>
        </p:txBody>
      </p:sp>
      <p:pic>
        <p:nvPicPr>
          <p:cNvPr id="30" name="Picture 29" descr="small dove.png"/>
          <p:cNvPicPr>
            <a:picLocks noChangeAspect="1"/>
          </p:cNvPicPr>
          <p:nvPr/>
        </p:nvPicPr>
        <p:blipFill>
          <a:blip r:embed="rId3" cstate="print"/>
          <a:stretch>
            <a:fillRect/>
          </a:stretch>
        </p:blipFill>
        <p:spPr>
          <a:xfrm>
            <a:off x="3657717" y="836712"/>
            <a:ext cx="554243" cy="576064"/>
          </a:xfrm>
          <a:prstGeom prst="rect">
            <a:avLst/>
          </a:prstGeom>
        </p:spPr>
      </p:pic>
      <p:pic>
        <p:nvPicPr>
          <p:cNvPr id="31" name="Picture 30" descr="small dove.png"/>
          <p:cNvPicPr>
            <a:picLocks noChangeAspect="1"/>
          </p:cNvPicPr>
          <p:nvPr/>
        </p:nvPicPr>
        <p:blipFill>
          <a:blip r:embed="rId3" cstate="print"/>
          <a:stretch>
            <a:fillRect/>
          </a:stretch>
        </p:blipFill>
        <p:spPr>
          <a:xfrm>
            <a:off x="4665829" y="1340768"/>
            <a:ext cx="554243" cy="576064"/>
          </a:xfrm>
          <a:prstGeom prst="rect">
            <a:avLst/>
          </a:prstGeom>
        </p:spPr>
      </p:pic>
      <p:pic>
        <p:nvPicPr>
          <p:cNvPr id="34" name="Picture 33" descr="small dove.png"/>
          <p:cNvPicPr>
            <a:picLocks noChangeAspect="1"/>
          </p:cNvPicPr>
          <p:nvPr/>
        </p:nvPicPr>
        <p:blipFill>
          <a:blip r:embed="rId3" cstate="print"/>
          <a:stretch>
            <a:fillRect/>
          </a:stretch>
        </p:blipFill>
        <p:spPr>
          <a:xfrm>
            <a:off x="6732240" y="2852936"/>
            <a:ext cx="554243" cy="576064"/>
          </a:xfrm>
          <a:prstGeom prst="rect">
            <a:avLst/>
          </a:prstGeom>
        </p:spPr>
      </p:pic>
      <p:pic>
        <p:nvPicPr>
          <p:cNvPr id="35" name="Picture 34" descr="small dove.png"/>
          <p:cNvPicPr>
            <a:picLocks noChangeAspect="1"/>
          </p:cNvPicPr>
          <p:nvPr/>
        </p:nvPicPr>
        <p:blipFill>
          <a:blip r:embed="rId3" cstate="print"/>
          <a:stretch>
            <a:fillRect/>
          </a:stretch>
        </p:blipFill>
        <p:spPr>
          <a:xfrm>
            <a:off x="6826069" y="1484784"/>
            <a:ext cx="554243" cy="576064"/>
          </a:xfrm>
          <a:prstGeom prst="rect">
            <a:avLst/>
          </a:prstGeom>
        </p:spPr>
      </p:pic>
      <p:pic>
        <p:nvPicPr>
          <p:cNvPr id="36" name="Picture 35" descr="small dove.png"/>
          <p:cNvPicPr>
            <a:picLocks noChangeAspect="1"/>
          </p:cNvPicPr>
          <p:nvPr/>
        </p:nvPicPr>
        <p:blipFill>
          <a:blip r:embed="rId3" cstate="print"/>
          <a:stretch>
            <a:fillRect/>
          </a:stretch>
        </p:blipFill>
        <p:spPr>
          <a:xfrm>
            <a:off x="1569485" y="2132856"/>
            <a:ext cx="554243" cy="576064"/>
          </a:xfrm>
          <a:prstGeom prst="rect">
            <a:avLst/>
          </a:prstGeom>
        </p:spPr>
      </p:pic>
      <p:pic>
        <p:nvPicPr>
          <p:cNvPr id="37" name="Picture 36" descr="small dove.png"/>
          <p:cNvPicPr>
            <a:picLocks noChangeAspect="1"/>
          </p:cNvPicPr>
          <p:nvPr/>
        </p:nvPicPr>
        <p:blipFill>
          <a:blip r:embed="rId3" cstate="print"/>
          <a:stretch>
            <a:fillRect/>
          </a:stretch>
        </p:blipFill>
        <p:spPr>
          <a:xfrm>
            <a:off x="2433581" y="1556792"/>
            <a:ext cx="554243" cy="576064"/>
          </a:xfrm>
          <a:prstGeom prst="rect">
            <a:avLst/>
          </a:prstGeom>
        </p:spPr>
      </p:pic>
      <p:pic>
        <p:nvPicPr>
          <p:cNvPr id="38" name="Picture 37" descr="small dove.png"/>
          <p:cNvPicPr>
            <a:picLocks noChangeAspect="1"/>
          </p:cNvPicPr>
          <p:nvPr/>
        </p:nvPicPr>
        <p:blipFill>
          <a:blip r:embed="rId3" cstate="print"/>
          <a:stretch>
            <a:fillRect/>
          </a:stretch>
        </p:blipFill>
        <p:spPr>
          <a:xfrm>
            <a:off x="6012160" y="2132856"/>
            <a:ext cx="554243" cy="576064"/>
          </a:xfrm>
          <a:prstGeom prst="rect">
            <a:avLst/>
          </a:prstGeom>
        </p:spPr>
      </p:pic>
      <p:pic>
        <p:nvPicPr>
          <p:cNvPr id="39" name="Picture 38" descr="small dove.png"/>
          <p:cNvPicPr>
            <a:picLocks noChangeAspect="1"/>
          </p:cNvPicPr>
          <p:nvPr/>
        </p:nvPicPr>
        <p:blipFill>
          <a:blip r:embed="rId3" cstate="print"/>
          <a:stretch>
            <a:fillRect/>
          </a:stretch>
        </p:blipFill>
        <p:spPr>
          <a:xfrm>
            <a:off x="3923928" y="3140968"/>
            <a:ext cx="554243" cy="576064"/>
          </a:xfrm>
          <a:prstGeom prst="rect">
            <a:avLst/>
          </a:prstGeom>
        </p:spPr>
      </p:pic>
      <p:pic>
        <p:nvPicPr>
          <p:cNvPr id="40" name="Picture 39" descr="small dove.png"/>
          <p:cNvPicPr>
            <a:picLocks noChangeAspect="1"/>
          </p:cNvPicPr>
          <p:nvPr/>
        </p:nvPicPr>
        <p:blipFill>
          <a:blip r:embed="rId3" cstate="print"/>
          <a:stretch>
            <a:fillRect/>
          </a:stretch>
        </p:blipFill>
        <p:spPr>
          <a:xfrm>
            <a:off x="4211960" y="2132856"/>
            <a:ext cx="554243" cy="576064"/>
          </a:xfrm>
          <a:prstGeom prst="rect">
            <a:avLst/>
          </a:prstGeom>
        </p:spPr>
      </p:pic>
      <p:pic>
        <p:nvPicPr>
          <p:cNvPr id="41" name="Picture 40" descr="small dove.png"/>
          <p:cNvPicPr>
            <a:picLocks noChangeAspect="1"/>
          </p:cNvPicPr>
          <p:nvPr/>
        </p:nvPicPr>
        <p:blipFill>
          <a:blip r:embed="rId3" cstate="print"/>
          <a:stretch>
            <a:fillRect/>
          </a:stretch>
        </p:blipFill>
        <p:spPr>
          <a:xfrm>
            <a:off x="1835696" y="2852936"/>
            <a:ext cx="554243" cy="576064"/>
          </a:xfrm>
          <a:prstGeom prst="rect">
            <a:avLst/>
          </a:prstGeom>
        </p:spPr>
      </p:pic>
      <p:pic>
        <p:nvPicPr>
          <p:cNvPr id="42" name="Picture 41" descr="small dove.png"/>
          <p:cNvPicPr>
            <a:picLocks noChangeAspect="1"/>
          </p:cNvPicPr>
          <p:nvPr/>
        </p:nvPicPr>
        <p:blipFill>
          <a:blip r:embed="rId3" cstate="print"/>
          <a:stretch>
            <a:fillRect/>
          </a:stretch>
        </p:blipFill>
        <p:spPr>
          <a:xfrm>
            <a:off x="7042093" y="1988840"/>
            <a:ext cx="554243" cy="576064"/>
          </a:xfrm>
          <a:prstGeom prst="rect">
            <a:avLst/>
          </a:prstGeom>
        </p:spPr>
      </p:pic>
      <p:sp>
        <p:nvSpPr>
          <p:cNvPr id="22" name="Title 2"/>
          <p:cNvSpPr txBox="1">
            <a:spLocks/>
          </p:cNvSpPr>
          <p:nvPr/>
        </p:nvSpPr>
        <p:spPr bwMode="auto">
          <a:xfrm>
            <a:off x="179512" y="5040386"/>
            <a:ext cx="8964488" cy="22050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US" sz="2800" b="1" dirty="0" smtClean="0">
                <a:solidFill>
                  <a:schemeClr val="bg1"/>
                </a:solidFill>
                <a:latin typeface="Calibri" pitchFamily="34" charset="0"/>
              </a:rPr>
              <a:t>“Consider yourselves dead to sin and alive to God </a:t>
            </a:r>
          </a:p>
          <a:p>
            <a:pPr lvl="0" algn="ctr" eaLnBrk="0" hangingPunct="0">
              <a:defRPr/>
            </a:pPr>
            <a:r>
              <a:rPr lang="en-US" sz="2800" b="1" dirty="0" smtClean="0">
                <a:solidFill>
                  <a:schemeClr val="bg1"/>
                </a:solidFill>
                <a:latin typeface="Calibri" pitchFamily="34" charset="0"/>
              </a:rPr>
              <a:t>in Christ Jesus”  Rom 6:11</a:t>
            </a:r>
            <a:endParaRPr lang="en-CA" sz="2800" kern="0" dirty="0" smtClean="0">
              <a:latin typeface="Calibri" pitchFamily="34" charset="0"/>
            </a:endParaRPr>
          </a:p>
          <a:p>
            <a:pPr algn="ctr"/>
            <a:r>
              <a:rPr lang="en-CA" sz="2800" b="1" dirty="0" smtClean="0">
                <a:solidFill>
                  <a:schemeClr val="bg1"/>
                </a:solidFill>
                <a:latin typeface="Calibri" pitchFamily="34" charset="0"/>
              </a:rPr>
              <a:t>“For the </a:t>
            </a:r>
            <a:r>
              <a:rPr lang="en-CA" sz="2800" b="1" u="sng" dirty="0" smtClean="0">
                <a:solidFill>
                  <a:schemeClr val="bg1"/>
                </a:solidFill>
                <a:latin typeface="Calibri" pitchFamily="34" charset="0"/>
              </a:rPr>
              <a:t>law</a:t>
            </a:r>
            <a:r>
              <a:rPr lang="en-CA" sz="2800" b="1" dirty="0" smtClean="0">
                <a:solidFill>
                  <a:schemeClr val="bg1"/>
                </a:solidFill>
                <a:latin typeface="Calibri" pitchFamily="34" charset="0"/>
              </a:rPr>
              <a:t> of the </a:t>
            </a:r>
            <a:r>
              <a:rPr lang="en-CA" sz="2800" b="1" u="sng" dirty="0" smtClean="0">
                <a:solidFill>
                  <a:schemeClr val="bg1"/>
                </a:solidFill>
                <a:latin typeface="Calibri" pitchFamily="34" charset="0"/>
              </a:rPr>
              <a:t>Spirit</a:t>
            </a:r>
            <a:r>
              <a:rPr lang="en-CA" sz="2800" b="1" dirty="0" smtClean="0">
                <a:solidFill>
                  <a:schemeClr val="bg1"/>
                </a:solidFill>
                <a:latin typeface="Calibri" pitchFamily="34" charset="0"/>
              </a:rPr>
              <a:t> of </a:t>
            </a:r>
            <a:r>
              <a:rPr lang="en-CA" sz="2800" b="1" u="sng" dirty="0" smtClean="0">
                <a:solidFill>
                  <a:schemeClr val="bg1"/>
                </a:solidFill>
                <a:latin typeface="Calibri" pitchFamily="34" charset="0"/>
              </a:rPr>
              <a:t>life</a:t>
            </a:r>
            <a:r>
              <a:rPr lang="en-CA" sz="2800" b="1" dirty="0" smtClean="0">
                <a:solidFill>
                  <a:schemeClr val="bg1"/>
                </a:solidFill>
                <a:latin typeface="Calibri" pitchFamily="34" charset="0"/>
              </a:rPr>
              <a:t> has set you </a:t>
            </a:r>
            <a:r>
              <a:rPr lang="en-CA" sz="2800" b="1" u="sng" dirty="0" smtClean="0">
                <a:solidFill>
                  <a:schemeClr val="bg1"/>
                </a:solidFill>
                <a:latin typeface="Calibri" pitchFamily="34" charset="0"/>
              </a:rPr>
              <a:t>free</a:t>
            </a:r>
            <a:r>
              <a:rPr lang="en-CA" sz="2800" b="1" dirty="0" smtClean="0">
                <a:solidFill>
                  <a:schemeClr val="bg1"/>
                </a:solidFill>
                <a:latin typeface="Calibri" pitchFamily="34" charset="0"/>
              </a:rPr>
              <a:t> </a:t>
            </a:r>
            <a:r>
              <a:rPr lang="en-CA" sz="2800" b="1" u="sng" dirty="0" smtClean="0">
                <a:solidFill>
                  <a:schemeClr val="bg1"/>
                </a:solidFill>
                <a:latin typeface="Calibri" pitchFamily="34" charset="0"/>
              </a:rPr>
              <a:t>in</a:t>
            </a:r>
            <a:r>
              <a:rPr lang="en-CA" sz="2800" b="1" dirty="0" smtClean="0">
                <a:solidFill>
                  <a:schemeClr val="bg1"/>
                </a:solidFill>
                <a:latin typeface="Calibri" pitchFamily="34" charset="0"/>
              </a:rPr>
              <a:t> </a:t>
            </a:r>
            <a:r>
              <a:rPr lang="en-CA" sz="2800" b="1" u="sng" dirty="0" smtClean="0">
                <a:solidFill>
                  <a:schemeClr val="bg1"/>
                </a:solidFill>
                <a:latin typeface="Calibri" pitchFamily="34" charset="0"/>
              </a:rPr>
              <a:t>Christ</a:t>
            </a:r>
            <a:r>
              <a:rPr lang="en-CA" sz="2800" b="1" dirty="0" smtClean="0">
                <a:solidFill>
                  <a:schemeClr val="bg1"/>
                </a:solidFill>
                <a:latin typeface="Calibri" pitchFamily="34" charset="0"/>
              </a:rPr>
              <a:t> </a:t>
            </a:r>
            <a:r>
              <a:rPr lang="en-CA" sz="2800" b="1" u="sng" dirty="0" smtClean="0">
                <a:solidFill>
                  <a:schemeClr val="bg1"/>
                </a:solidFill>
                <a:latin typeface="Calibri" pitchFamily="34" charset="0"/>
              </a:rPr>
              <a:t>Jesus</a:t>
            </a:r>
            <a:r>
              <a:rPr lang="en-CA" sz="2800" b="1" dirty="0" smtClean="0">
                <a:solidFill>
                  <a:schemeClr val="bg1"/>
                </a:solidFill>
                <a:latin typeface="Calibri" pitchFamily="34" charset="0"/>
              </a:rPr>
              <a:t> from the </a:t>
            </a:r>
            <a:r>
              <a:rPr lang="en-CA" sz="2800" b="1" u="sng" dirty="0" smtClean="0">
                <a:solidFill>
                  <a:schemeClr val="bg1"/>
                </a:solidFill>
                <a:latin typeface="Calibri" pitchFamily="34" charset="0"/>
              </a:rPr>
              <a:t>law</a:t>
            </a:r>
            <a:r>
              <a:rPr lang="en-CA" sz="2800" b="1" dirty="0" smtClean="0">
                <a:solidFill>
                  <a:schemeClr val="bg1"/>
                </a:solidFill>
                <a:latin typeface="Calibri" pitchFamily="34" charset="0"/>
              </a:rPr>
              <a:t> of </a:t>
            </a:r>
            <a:r>
              <a:rPr lang="en-CA" sz="2800" b="1" u="sng" dirty="0" smtClean="0">
                <a:solidFill>
                  <a:schemeClr val="bg1"/>
                </a:solidFill>
                <a:latin typeface="Calibri" pitchFamily="34" charset="0"/>
              </a:rPr>
              <a:t>sin</a:t>
            </a:r>
            <a:r>
              <a:rPr lang="en-CA" sz="2800" b="1" dirty="0" smtClean="0">
                <a:solidFill>
                  <a:schemeClr val="bg1"/>
                </a:solidFill>
                <a:latin typeface="Calibri" pitchFamily="34" charset="0"/>
              </a:rPr>
              <a:t> and </a:t>
            </a:r>
            <a:r>
              <a:rPr lang="en-CA" sz="2800" b="1" u="sng" dirty="0" smtClean="0">
                <a:solidFill>
                  <a:schemeClr val="bg1"/>
                </a:solidFill>
                <a:latin typeface="Calibri" pitchFamily="34" charset="0"/>
              </a:rPr>
              <a:t>death</a:t>
            </a:r>
            <a:r>
              <a:rPr lang="en-CA" sz="2800" b="1" dirty="0" smtClean="0">
                <a:solidFill>
                  <a:schemeClr val="bg1"/>
                </a:solidFill>
                <a:latin typeface="Calibri" pitchFamily="34" charset="0"/>
              </a:rPr>
              <a:t>”  Rom 8:2</a:t>
            </a:r>
          </a:p>
          <a:p>
            <a:pPr algn="ctr"/>
            <a:endParaRPr lang="en-CA" sz="2400" dirty="0" smtClean="0"/>
          </a:p>
          <a:p>
            <a:endParaRPr lang="en-CA" sz="2400" dirty="0" smtClean="0"/>
          </a:p>
        </p:txBody>
      </p:sp>
      <p:pic>
        <p:nvPicPr>
          <p:cNvPr id="21" name="Picture 20" descr="lord-jesus-christ-coming-293608.gif"/>
          <p:cNvPicPr>
            <a:picLocks noChangeAspect="1"/>
          </p:cNvPicPr>
          <p:nvPr/>
        </p:nvPicPr>
        <p:blipFill>
          <a:blip r:embed="rId4" cstate="print"/>
          <a:stretch>
            <a:fillRect/>
          </a:stretch>
        </p:blipFill>
        <p:spPr>
          <a:xfrm>
            <a:off x="3635896" y="836712"/>
            <a:ext cx="732536" cy="1066800"/>
          </a:xfrm>
          <a:prstGeom prst="rect">
            <a:avLst/>
          </a:prstGeom>
        </p:spPr>
      </p:pic>
      <p:sp>
        <p:nvSpPr>
          <p:cNvPr id="24" name="TextBox 8"/>
          <p:cNvSpPr txBox="1">
            <a:spLocks noChangeArrowheads="1"/>
          </p:cNvSpPr>
          <p:nvPr/>
        </p:nvSpPr>
        <p:spPr bwMode="auto">
          <a:xfrm>
            <a:off x="2483768" y="1412776"/>
            <a:ext cx="1368152"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p>
        </p:txBody>
      </p:sp>
      <p:sp>
        <p:nvSpPr>
          <p:cNvPr id="25" name="Title 2"/>
          <p:cNvSpPr txBox="1">
            <a:spLocks/>
          </p:cNvSpPr>
          <p:nvPr/>
        </p:nvSpPr>
        <p:spPr bwMode="auto">
          <a:xfrm>
            <a:off x="323528" y="44624"/>
            <a:ext cx="8604448" cy="73152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algn="ctr">
              <a:lnSpc>
                <a:spcPts val="3000"/>
              </a:lnSpc>
            </a:pPr>
            <a:r>
              <a:rPr lang="en-CA" sz="2800" b="1" dirty="0" smtClean="0">
                <a:solidFill>
                  <a:srgbClr val="FF0000"/>
                </a:solidFill>
                <a:latin typeface="Calibri" pitchFamily="34" charset="0"/>
              </a:rPr>
              <a:t>48. The law of the Spirit of life sets us free in Christ Jesus</a:t>
            </a:r>
          </a:p>
          <a:p>
            <a:pPr algn="ctr">
              <a:lnSpc>
                <a:spcPts val="3000"/>
              </a:lnSpc>
            </a:pPr>
            <a:r>
              <a:rPr lang="en-CA" sz="2800" b="1" dirty="0" smtClean="0">
                <a:solidFill>
                  <a:srgbClr val="FF0000"/>
                </a:solidFill>
                <a:latin typeface="Calibri" pitchFamily="34" charset="0"/>
              </a:rPr>
              <a:t>from the law of sin and death!  Yes, Lord!</a:t>
            </a:r>
            <a:endParaRPr lang="en-CA" sz="2400" dirty="0" smtClean="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pic>
        <p:nvPicPr>
          <p:cNvPr id="58370" name="Picture 2" descr="msotw9_temp0"/>
          <p:cNvPicPr>
            <a:picLocks noChangeAspect="1" noChangeArrowheads="1"/>
          </p:cNvPicPr>
          <p:nvPr/>
        </p:nvPicPr>
        <p:blipFill>
          <a:blip r:embed="rId2" cstate="print">
            <a:duotone>
              <a:prstClr val="black"/>
              <a:srgbClr val="FFFF00">
                <a:tint val="45000"/>
                <a:satMod val="400000"/>
              </a:srgbClr>
            </a:duotone>
          </a:blip>
          <a:srcRect t="2329" b="2338"/>
          <a:stretch>
            <a:fillRect/>
          </a:stretch>
        </p:blipFill>
        <p:spPr bwMode="auto">
          <a:xfrm>
            <a:off x="0" y="836712"/>
            <a:ext cx="9144000" cy="3600400"/>
          </a:xfrm>
          <a:prstGeom prst="rect">
            <a:avLst/>
          </a:prstGeom>
          <a:noFill/>
          <a:ln w="9525">
            <a:noFill/>
            <a:miter lim="800000"/>
            <a:headEnd/>
            <a:tailEnd/>
          </a:ln>
        </p:spPr>
      </p:pic>
      <p:sp>
        <p:nvSpPr>
          <p:cNvPr id="28" name="Text Box 3"/>
          <p:cNvSpPr txBox="1">
            <a:spLocks noChangeArrowheads="1"/>
          </p:cNvSpPr>
          <p:nvPr/>
        </p:nvSpPr>
        <p:spPr bwMode="auto">
          <a:xfrm>
            <a:off x="6984776" y="3717032"/>
            <a:ext cx="1907704" cy="215444"/>
          </a:xfrm>
          <a:prstGeom prst="rect">
            <a:avLst/>
          </a:prstGeom>
          <a:noFill/>
          <a:ln w="9525">
            <a:noFill/>
            <a:miter lim="800000"/>
            <a:headEnd/>
            <a:tailEnd/>
          </a:ln>
        </p:spPr>
        <p:txBody>
          <a:bodyPr wrap="square">
            <a:spAutoFit/>
          </a:bodyPr>
          <a:lstStyle/>
          <a:p>
            <a:pPr>
              <a:spcAft>
                <a:spcPts val="1000"/>
              </a:spcAft>
            </a:pPr>
            <a:r>
              <a:rPr lang="en-CA" sz="800" dirty="0" smtClean="0">
                <a:solidFill>
                  <a:schemeClr val="tx1">
                    <a:lumMod val="50000"/>
                  </a:schemeClr>
                </a:solidFill>
              </a:rPr>
              <a:t>soccer teams by Kim Graham </a:t>
            </a:r>
            <a:endParaRPr lang="en-US" altLang="ko-KR" sz="800" dirty="0">
              <a:solidFill>
                <a:schemeClr val="tx1">
                  <a:lumMod val="50000"/>
                </a:schemeClr>
              </a:solidFill>
              <a:ea typeface="Gulim" pitchFamily="34" charset="-127"/>
            </a:endParaRPr>
          </a:p>
        </p:txBody>
      </p:sp>
      <p:sp>
        <p:nvSpPr>
          <p:cNvPr id="29" name="Rectangle 28"/>
          <p:cNvSpPr/>
          <p:nvPr/>
        </p:nvSpPr>
        <p:spPr>
          <a:xfrm>
            <a:off x="35496" y="3645024"/>
            <a:ext cx="3456384" cy="492443"/>
          </a:xfrm>
          <a:prstGeom prst="rect">
            <a:avLst/>
          </a:prstGeom>
        </p:spPr>
        <p:txBody>
          <a:bodyPr wrap="square">
            <a:spAutoFit/>
          </a:bodyPr>
          <a:lstStyle/>
          <a:p>
            <a:pPr algn="ctr"/>
            <a:r>
              <a:rPr lang="en-CA" sz="800" dirty="0" smtClean="0">
                <a:solidFill>
                  <a:schemeClr val="tx1">
                    <a:lumMod val="50000"/>
                  </a:schemeClr>
                </a:solidFill>
              </a:rPr>
              <a:t>Dove and Bible Microsoft clip art © 2013 </a:t>
            </a:r>
          </a:p>
          <a:p>
            <a:pPr algn="ctr"/>
            <a:r>
              <a:rPr lang="en-CA" sz="800" dirty="0" smtClean="0">
                <a:solidFill>
                  <a:schemeClr val="tx1">
                    <a:lumMod val="50000"/>
                  </a:schemeClr>
                </a:solidFill>
              </a:rPr>
              <a:t>Microsoft Corporation. </a:t>
            </a:r>
          </a:p>
          <a:p>
            <a:pPr algn="ctr"/>
            <a:endParaRPr lang="en-CA" sz="1000" dirty="0">
              <a:solidFill>
                <a:schemeClr val="tx1">
                  <a:lumMod val="50000"/>
                </a:schemeClr>
              </a:solidFill>
            </a:endParaRPr>
          </a:p>
        </p:txBody>
      </p:sp>
      <p:sp>
        <p:nvSpPr>
          <p:cNvPr id="32" name="TextBox 31"/>
          <p:cNvSpPr txBox="1"/>
          <p:nvPr/>
        </p:nvSpPr>
        <p:spPr>
          <a:xfrm>
            <a:off x="899592" y="620688"/>
            <a:ext cx="7632848" cy="400110"/>
          </a:xfrm>
          <a:prstGeom prst="rect">
            <a:avLst/>
          </a:prstGeom>
          <a:noFill/>
        </p:spPr>
        <p:txBody>
          <a:bodyPr wrap="square" rtlCol="0">
            <a:spAutoFit/>
          </a:bodyPr>
          <a:lstStyle/>
          <a:p>
            <a:r>
              <a:rPr lang="en-CA" sz="2000" b="1" dirty="0" smtClean="0">
                <a:solidFill>
                  <a:schemeClr val="bg1"/>
                </a:solidFill>
                <a:latin typeface="Calibri" pitchFamily="34" charset="0"/>
              </a:rPr>
              <a:t>Christ is the coach of the              crucified-and-raised-with-Christ team</a:t>
            </a:r>
            <a:endParaRPr lang="en-CA" sz="2000" b="1" dirty="0">
              <a:solidFill>
                <a:schemeClr val="bg1"/>
              </a:solidFill>
              <a:latin typeface="Calibri" pitchFamily="34" charset="0"/>
            </a:endParaRPr>
          </a:p>
        </p:txBody>
      </p:sp>
      <p:sp>
        <p:nvSpPr>
          <p:cNvPr id="33" name="TextBox 32"/>
          <p:cNvSpPr txBox="1"/>
          <p:nvPr/>
        </p:nvSpPr>
        <p:spPr>
          <a:xfrm>
            <a:off x="899592" y="4077072"/>
            <a:ext cx="6768752" cy="400110"/>
          </a:xfrm>
          <a:prstGeom prst="rect">
            <a:avLst/>
          </a:prstGeom>
          <a:noFill/>
        </p:spPr>
        <p:txBody>
          <a:bodyPr wrap="square" rtlCol="0">
            <a:spAutoFit/>
          </a:bodyPr>
          <a:lstStyle/>
          <a:p>
            <a:r>
              <a:rPr lang="en-CA" sz="2000" b="1" dirty="0" smtClean="0">
                <a:solidFill>
                  <a:schemeClr val="bg1"/>
                </a:solidFill>
                <a:latin typeface="Calibri" pitchFamily="34" charset="0"/>
              </a:rPr>
              <a:t>our old coach Sin             no longer has authority to rule us </a:t>
            </a:r>
            <a:endParaRPr lang="en-CA" sz="2000" b="1" dirty="0">
              <a:solidFill>
                <a:schemeClr val="bg1"/>
              </a:solidFill>
              <a:latin typeface="Calibri" pitchFamily="34" charset="0"/>
            </a:endParaRPr>
          </a:p>
        </p:txBody>
      </p:sp>
      <p:pic>
        <p:nvPicPr>
          <p:cNvPr id="30" name="Picture 29" descr="small dove.png"/>
          <p:cNvPicPr>
            <a:picLocks noChangeAspect="1"/>
          </p:cNvPicPr>
          <p:nvPr/>
        </p:nvPicPr>
        <p:blipFill>
          <a:blip r:embed="rId3" cstate="print"/>
          <a:stretch>
            <a:fillRect/>
          </a:stretch>
        </p:blipFill>
        <p:spPr>
          <a:xfrm>
            <a:off x="3657717" y="836712"/>
            <a:ext cx="554243" cy="576064"/>
          </a:xfrm>
          <a:prstGeom prst="rect">
            <a:avLst/>
          </a:prstGeom>
        </p:spPr>
      </p:pic>
      <p:pic>
        <p:nvPicPr>
          <p:cNvPr id="31" name="Picture 30" descr="small dove.png"/>
          <p:cNvPicPr>
            <a:picLocks noChangeAspect="1"/>
          </p:cNvPicPr>
          <p:nvPr/>
        </p:nvPicPr>
        <p:blipFill>
          <a:blip r:embed="rId3" cstate="print"/>
          <a:stretch>
            <a:fillRect/>
          </a:stretch>
        </p:blipFill>
        <p:spPr>
          <a:xfrm>
            <a:off x="4665829" y="908720"/>
            <a:ext cx="554243" cy="576064"/>
          </a:xfrm>
          <a:prstGeom prst="rect">
            <a:avLst/>
          </a:prstGeom>
        </p:spPr>
      </p:pic>
      <p:pic>
        <p:nvPicPr>
          <p:cNvPr id="34" name="Picture 33" descr="small dove.png"/>
          <p:cNvPicPr>
            <a:picLocks noChangeAspect="1"/>
          </p:cNvPicPr>
          <p:nvPr/>
        </p:nvPicPr>
        <p:blipFill>
          <a:blip r:embed="rId3" cstate="print"/>
          <a:stretch>
            <a:fillRect/>
          </a:stretch>
        </p:blipFill>
        <p:spPr>
          <a:xfrm>
            <a:off x="6732240" y="2420888"/>
            <a:ext cx="554243" cy="576064"/>
          </a:xfrm>
          <a:prstGeom prst="rect">
            <a:avLst/>
          </a:prstGeom>
        </p:spPr>
      </p:pic>
      <p:pic>
        <p:nvPicPr>
          <p:cNvPr id="35" name="Picture 34" descr="small dove.png"/>
          <p:cNvPicPr>
            <a:picLocks noChangeAspect="1"/>
          </p:cNvPicPr>
          <p:nvPr/>
        </p:nvPicPr>
        <p:blipFill>
          <a:blip r:embed="rId3" cstate="print"/>
          <a:stretch>
            <a:fillRect/>
          </a:stretch>
        </p:blipFill>
        <p:spPr>
          <a:xfrm>
            <a:off x="6826069" y="1052736"/>
            <a:ext cx="554243" cy="576064"/>
          </a:xfrm>
          <a:prstGeom prst="rect">
            <a:avLst/>
          </a:prstGeom>
        </p:spPr>
      </p:pic>
      <p:pic>
        <p:nvPicPr>
          <p:cNvPr id="36" name="Picture 35" descr="small dove.png"/>
          <p:cNvPicPr>
            <a:picLocks noChangeAspect="1"/>
          </p:cNvPicPr>
          <p:nvPr/>
        </p:nvPicPr>
        <p:blipFill>
          <a:blip r:embed="rId3" cstate="print"/>
          <a:stretch>
            <a:fillRect/>
          </a:stretch>
        </p:blipFill>
        <p:spPr>
          <a:xfrm>
            <a:off x="1569485" y="1700808"/>
            <a:ext cx="554243" cy="576064"/>
          </a:xfrm>
          <a:prstGeom prst="rect">
            <a:avLst/>
          </a:prstGeom>
        </p:spPr>
      </p:pic>
      <p:pic>
        <p:nvPicPr>
          <p:cNvPr id="37" name="Picture 36" descr="small dove.png"/>
          <p:cNvPicPr>
            <a:picLocks noChangeAspect="1"/>
          </p:cNvPicPr>
          <p:nvPr/>
        </p:nvPicPr>
        <p:blipFill>
          <a:blip r:embed="rId3" cstate="print"/>
          <a:stretch>
            <a:fillRect/>
          </a:stretch>
        </p:blipFill>
        <p:spPr>
          <a:xfrm>
            <a:off x="2433581" y="1124744"/>
            <a:ext cx="554243" cy="576064"/>
          </a:xfrm>
          <a:prstGeom prst="rect">
            <a:avLst/>
          </a:prstGeom>
        </p:spPr>
      </p:pic>
      <p:pic>
        <p:nvPicPr>
          <p:cNvPr id="38" name="Picture 37" descr="small dove.png"/>
          <p:cNvPicPr>
            <a:picLocks noChangeAspect="1"/>
          </p:cNvPicPr>
          <p:nvPr/>
        </p:nvPicPr>
        <p:blipFill>
          <a:blip r:embed="rId3" cstate="print"/>
          <a:stretch>
            <a:fillRect/>
          </a:stretch>
        </p:blipFill>
        <p:spPr>
          <a:xfrm>
            <a:off x="6012160" y="1700808"/>
            <a:ext cx="554243" cy="576064"/>
          </a:xfrm>
          <a:prstGeom prst="rect">
            <a:avLst/>
          </a:prstGeom>
        </p:spPr>
      </p:pic>
      <p:pic>
        <p:nvPicPr>
          <p:cNvPr id="39" name="Picture 38" descr="small dove.png"/>
          <p:cNvPicPr>
            <a:picLocks noChangeAspect="1"/>
          </p:cNvPicPr>
          <p:nvPr/>
        </p:nvPicPr>
        <p:blipFill>
          <a:blip r:embed="rId3" cstate="print"/>
          <a:stretch>
            <a:fillRect/>
          </a:stretch>
        </p:blipFill>
        <p:spPr>
          <a:xfrm>
            <a:off x="3923928" y="2708920"/>
            <a:ext cx="554243" cy="576064"/>
          </a:xfrm>
          <a:prstGeom prst="rect">
            <a:avLst/>
          </a:prstGeom>
        </p:spPr>
      </p:pic>
      <p:pic>
        <p:nvPicPr>
          <p:cNvPr id="40" name="Picture 39" descr="small dove.png"/>
          <p:cNvPicPr>
            <a:picLocks noChangeAspect="1"/>
          </p:cNvPicPr>
          <p:nvPr/>
        </p:nvPicPr>
        <p:blipFill>
          <a:blip r:embed="rId3" cstate="print"/>
          <a:stretch>
            <a:fillRect/>
          </a:stretch>
        </p:blipFill>
        <p:spPr>
          <a:xfrm>
            <a:off x="4211960" y="1700808"/>
            <a:ext cx="554243" cy="576064"/>
          </a:xfrm>
          <a:prstGeom prst="rect">
            <a:avLst/>
          </a:prstGeom>
        </p:spPr>
      </p:pic>
      <p:pic>
        <p:nvPicPr>
          <p:cNvPr id="41" name="Picture 40" descr="small dove.png"/>
          <p:cNvPicPr>
            <a:picLocks noChangeAspect="1"/>
          </p:cNvPicPr>
          <p:nvPr/>
        </p:nvPicPr>
        <p:blipFill>
          <a:blip r:embed="rId3" cstate="print"/>
          <a:stretch>
            <a:fillRect/>
          </a:stretch>
        </p:blipFill>
        <p:spPr>
          <a:xfrm>
            <a:off x="1835696" y="2420888"/>
            <a:ext cx="554243" cy="576064"/>
          </a:xfrm>
          <a:prstGeom prst="rect">
            <a:avLst/>
          </a:prstGeom>
        </p:spPr>
      </p:pic>
      <p:pic>
        <p:nvPicPr>
          <p:cNvPr id="42" name="Picture 41" descr="small dove.png"/>
          <p:cNvPicPr>
            <a:picLocks noChangeAspect="1"/>
          </p:cNvPicPr>
          <p:nvPr/>
        </p:nvPicPr>
        <p:blipFill>
          <a:blip r:embed="rId3" cstate="print"/>
          <a:stretch>
            <a:fillRect/>
          </a:stretch>
        </p:blipFill>
        <p:spPr>
          <a:xfrm>
            <a:off x="7042093" y="1628800"/>
            <a:ext cx="554243" cy="576064"/>
          </a:xfrm>
          <a:prstGeom prst="rect">
            <a:avLst/>
          </a:prstGeom>
        </p:spPr>
      </p:pic>
      <p:pic>
        <p:nvPicPr>
          <p:cNvPr id="21" name="Picture 20" descr="lord-jesus-christ-coming-293608.gif"/>
          <p:cNvPicPr>
            <a:picLocks noChangeAspect="1"/>
          </p:cNvPicPr>
          <p:nvPr/>
        </p:nvPicPr>
        <p:blipFill>
          <a:blip r:embed="rId4" cstate="print"/>
          <a:stretch>
            <a:fillRect/>
          </a:stretch>
        </p:blipFill>
        <p:spPr>
          <a:xfrm>
            <a:off x="3635896" y="404664"/>
            <a:ext cx="732536" cy="1066800"/>
          </a:xfrm>
          <a:prstGeom prst="rect">
            <a:avLst/>
          </a:prstGeom>
        </p:spPr>
      </p:pic>
      <p:sp>
        <p:nvSpPr>
          <p:cNvPr id="24" name="TextBox 8"/>
          <p:cNvSpPr txBox="1">
            <a:spLocks noChangeArrowheads="1"/>
          </p:cNvSpPr>
          <p:nvPr/>
        </p:nvSpPr>
        <p:spPr bwMode="auto">
          <a:xfrm>
            <a:off x="2483768" y="980728"/>
            <a:ext cx="1368152"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p>
        </p:txBody>
      </p:sp>
      <p:sp>
        <p:nvSpPr>
          <p:cNvPr id="23" name="Title 2"/>
          <p:cNvSpPr txBox="1">
            <a:spLocks/>
          </p:cNvSpPr>
          <p:nvPr/>
        </p:nvSpPr>
        <p:spPr bwMode="auto">
          <a:xfrm>
            <a:off x="277688" y="5013176"/>
            <a:ext cx="8686800" cy="122413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US" sz="2800" b="1" dirty="0" smtClean="0">
                <a:solidFill>
                  <a:schemeClr val="bg1"/>
                </a:solidFill>
                <a:latin typeface="Calibri" pitchFamily="34" charset="0"/>
              </a:rPr>
              <a:t>When the old coach yells at you to kick the ball in your own net, who should you listen to?  Whose team are you now on?  Whose authority are you now under?  </a:t>
            </a:r>
          </a:p>
          <a:p>
            <a:pPr lvl="0" algn="ctr" eaLnBrk="0" hangingPunct="0">
              <a:defRPr/>
            </a:pPr>
            <a:r>
              <a:rPr lang="en-US" sz="2800" b="1" dirty="0" smtClean="0">
                <a:solidFill>
                  <a:schemeClr val="bg1"/>
                </a:solidFill>
                <a:latin typeface="Calibri" pitchFamily="34" charset="0"/>
              </a:rPr>
              <a:t>Who is in you to empower you to win not lose? </a:t>
            </a:r>
            <a:endParaRPr kumimoji="0" lang="en-CA" sz="2800" b="0" i="0" u="none" strike="noStrike" kern="0" cap="none" spc="0" normalizeH="0" baseline="0" noProof="0" dirty="0" smtClean="0">
              <a:ln>
                <a:noFill/>
              </a:ln>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 name="Rectangle 3"/>
          <p:cNvSpPr/>
          <p:nvPr/>
        </p:nvSpPr>
        <p:spPr>
          <a:xfrm>
            <a:off x="1037888" y="1268760"/>
            <a:ext cx="365760" cy="1737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4"/>
          <p:cNvSpPr/>
          <p:nvPr/>
        </p:nvSpPr>
        <p:spPr>
          <a:xfrm rot="16200000">
            <a:off x="1010468" y="1085876"/>
            <a:ext cx="365760" cy="13075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p:cNvSpPr>
            <a:spLocks noGrp="1"/>
          </p:cNvSpPr>
          <p:nvPr>
            <p:ph type="title"/>
          </p:nvPr>
        </p:nvSpPr>
        <p:spPr>
          <a:xfrm rot="19698969">
            <a:off x="267386" y="1101908"/>
            <a:ext cx="1882552" cy="1143000"/>
          </a:xfrm>
        </p:spPr>
        <p:txBody>
          <a:bodyPr>
            <a:normAutofit/>
          </a:bodyPr>
          <a:lstStyle/>
          <a:p>
            <a:r>
              <a:rPr lang="en-CA" sz="2400" dirty="0" smtClean="0">
                <a:solidFill>
                  <a:schemeClr val="tx1"/>
                </a:solidFill>
                <a:latin typeface="Arial Black" pitchFamily="34" charset="0"/>
              </a:rPr>
              <a:t>me</a:t>
            </a:r>
            <a:endParaRPr lang="en-CA" sz="2400" dirty="0">
              <a:solidFill>
                <a:schemeClr val="tx1"/>
              </a:solidFill>
              <a:latin typeface="Arial Black" pitchFamily="34" charset="0"/>
            </a:endParaRPr>
          </a:p>
        </p:txBody>
      </p:sp>
      <p:sp>
        <p:nvSpPr>
          <p:cNvPr id="6" name="TextBox 5"/>
          <p:cNvSpPr txBox="1"/>
          <p:nvPr/>
        </p:nvSpPr>
        <p:spPr>
          <a:xfrm>
            <a:off x="1907704" y="865588"/>
            <a:ext cx="7020272" cy="1411284"/>
          </a:xfrm>
          <a:prstGeom prst="rect">
            <a:avLst/>
          </a:prstGeom>
          <a:noFill/>
        </p:spPr>
        <p:txBody>
          <a:bodyPr wrap="square" rtlCol="0">
            <a:spAutoFit/>
          </a:bodyPr>
          <a:lstStyle/>
          <a:p>
            <a:pPr algn="ctr"/>
            <a:endParaRPr lang="en-CA" sz="32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Consider, Count yourselves dead to sin </a:t>
            </a:r>
          </a:p>
          <a:p>
            <a:pPr algn="ctr">
              <a:lnSpc>
                <a:spcPts val="3200"/>
              </a:lnSpc>
            </a:pPr>
            <a:r>
              <a:rPr lang="en-CA" sz="2800" b="1" dirty="0" smtClean="0">
                <a:solidFill>
                  <a:schemeClr val="bg1"/>
                </a:solidFill>
                <a:latin typeface="Calibri" pitchFamily="34" charset="0"/>
              </a:rPr>
              <a:t>and alive to God in Christ  6:11</a:t>
            </a:r>
          </a:p>
        </p:txBody>
      </p:sp>
      <p:pic>
        <p:nvPicPr>
          <p:cNvPr id="7" name="Picture 6" descr="dove and sword large cropped.png"/>
          <p:cNvPicPr>
            <a:picLocks noChangeAspect="1"/>
          </p:cNvPicPr>
          <p:nvPr/>
        </p:nvPicPr>
        <p:blipFill>
          <a:blip r:embed="rId2" cstate="print"/>
          <a:stretch>
            <a:fillRect/>
          </a:stretch>
        </p:blipFill>
        <p:spPr>
          <a:xfrm>
            <a:off x="179512" y="44624"/>
            <a:ext cx="1590373" cy="1645692"/>
          </a:xfrm>
          <a:prstGeom prst="rect">
            <a:avLst/>
          </a:prstGeom>
        </p:spPr>
      </p:pic>
      <p:sp>
        <p:nvSpPr>
          <p:cNvPr id="9" name="Rectangle 8"/>
          <p:cNvSpPr/>
          <p:nvPr/>
        </p:nvSpPr>
        <p:spPr>
          <a:xfrm>
            <a:off x="1331640" y="188640"/>
            <a:ext cx="1944216" cy="6001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a:t>
            </a:r>
          </a:p>
          <a:p>
            <a:pPr algn="ctr"/>
            <a:r>
              <a:rPr lang="en-CA" sz="800" dirty="0" smtClean="0">
                <a:solidFill>
                  <a:schemeClr val="tx1">
                    <a:lumMod val="75000"/>
                  </a:schemeClr>
                </a:solidFill>
              </a:rPr>
              <a:t>Microsoft Corporation. </a:t>
            </a:r>
          </a:p>
          <a:p>
            <a:pPr algn="ctr"/>
            <a:endParaRPr lang="en-CA" sz="900" dirty="0">
              <a:solidFill>
                <a:schemeClr val="tx1">
                  <a:lumMod val="75000"/>
                </a:schemeClr>
              </a:solidFill>
            </a:endParaRPr>
          </a:p>
        </p:txBody>
      </p:sp>
      <p:sp>
        <p:nvSpPr>
          <p:cNvPr id="10" name="TextBox 9"/>
          <p:cNvSpPr txBox="1"/>
          <p:nvPr/>
        </p:nvSpPr>
        <p:spPr>
          <a:xfrm>
            <a:off x="3347864" y="116632"/>
            <a:ext cx="5580112" cy="954107"/>
          </a:xfrm>
          <a:prstGeom prst="rect">
            <a:avLst/>
          </a:prstGeom>
          <a:noFill/>
        </p:spPr>
        <p:txBody>
          <a:bodyPr wrap="square" rtlCol="0">
            <a:spAutoFit/>
          </a:bodyPr>
          <a:lstStyle/>
          <a:p>
            <a:pPr algn="ctr"/>
            <a:r>
              <a:rPr lang="en-CA" sz="2800" b="1" dirty="0" smtClean="0">
                <a:solidFill>
                  <a:schemeClr val="bg1"/>
                </a:solidFill>
                <a:latin typeface="Calibri" pitchFamily="34" charset="0"/>
              </a:rPr>
              <a:t>In summary from Romans 6-8,</a:t>
            </a:r>
          </a:p>
          <a:p>
            <a:pPr algn="ctr"/>
            <a:r>
              <a:rPr lang="en-CA" sz="2800" b="1" dirty="0" smtClean="0">
                <a:solidFill>
                  <a:schemeClr val="bg1"/>
                </a:solidFill>
                <a:latin typeface="Calibri" pitchFamily="34" charset="0"/>
              </a:rPr>
              <a:t>to overcome temptation:</a:t>
            </a:r>
          </a:p>
        </p:txBody>
      </p:sp>
      <p:sp>
        <p:nvSpPr>
          <p:cNvPr id="11" name="TextBox 10"/>
          <p:cNvSpPr txBox="1"/>
          <p:nvPr/>
        </p:nvSpPr>
        <p:spPr>
          <a:xfrm>
            <a:off x="864096" y="1867858"/>
            <a:ext cx="7596336" cy="913070"/>
          </a:xfrm>
          <a:prstGeom prst="rect">
            <a:avLst/>
          </a:prstGeom>
          <a:noFill/>
        </p:spPr>
        <p:txBody>
          <a:bodyPr wrap="square" rtlCol="0">
            <a:spAutoFit/>
          </a:bodyPr>
          <a:lstStyle/>
          <a:p>
            <a:pPr algn="ctr">
              <a:lnSpc>
                <a:spcPts val="3200"/>
              </a:lnSpc>
            </a:pPr>
            <a:endParaRPr lang="en-CA" sz="32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Don’t let sin reign in you 6:12</a:t>
            </a:r>
          </a:p>
        </p:txBody>
      </p:sp>
      <p:sp>
        <p:nvSpPr>
          <p:cNvPr id="12" name="TextBox 11"/>
          <p:cNvSpPr txBox="1"/>
          <p:nvPr/>
        </p:nvSpPr>
        <p:spPr>
          <a:xfrm>
            <a:off x="1008112" y="2420888"/>
            <a:ext cx="7596336" cy="1323439"/>
          </a:xfrm>
          <a:prstGeom prst="rect">
            <a:avLst/>
          </a:prstGeom>
          <a:noFill/>
        </p:spPr>
        <p:txBody>
          <a:bodyPr wrap="square" rtlCol="0">
            <a:spAutoFit/>
          </a:bodyPr>
          <a:lstStyle/>
          <a:p>
            <a:pPr algn="ctr">
              <a:lnSpc>
                <a:spcPts val="3200"/>
              </a:lnSpc>
            </a:pPr>
            <a:endParaRPr lang="en-CA" sz="12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Don’t present your members to sin as </a:t>
            </a:r>
          </a:p>
          <a:p>
            <a:pPr algn="ctr">
              <a:lnSpc>
                <a:spcPts val="3200"/>
              </a:lnSpc>
            </a:pPr>
            <a:r>
              <a:rPr lang="en-CA" sz="2800" b="1" dirty="0" smtClean="0">
                <a:solidFill>
                  <a:schemeClr val="bg1"/>
                </a:solidFill>
                <a:latin typeface="Calibri" pitchFamily="34" charset="0"/>
              </a:rPr>
              <a:t>instruments for unrighteousness  6:13</a:t>
            </a:r>
          </a:p>
        </p:txBody>
      </p:sp>
      <p:sp>
        <p:nvSpPr>
          <p:cNvPr id="13" name="TextBox 12"/>
          <p:cNvSpPr txBox="1"/>
          <p:nvPr/>
        </p:nvSpPr>
        <p:spPr>
          <a:xfrm>
            <a:off x="1008112" y="3401705"/>
            <a:ext cx="7596336" cy="1323439"/>
          </a:xfrm>
          <a:prstGeom prst="rect">
            <a:avLst/>
          </a:prstGeom>
          <a:noFill/>
        </p:spPr>
        <p:txBody>
          <a:bodyPr wrap="square" rtlCol="0">
            <a:spAutoFit/>
          </a:bodyPr>
          <a:lstStyle/>
          <a:p>
            <a:pPr algn="ctr">
              <a:lnSpc>
                <a:spcPts val="3200"/>
              </a:lnSpc>
            </a:pPr>
            <a:endParaRPr lang="en-CA" sz="32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Present yourselves and your members to God as </a:t>
            </a:r>
          </a:p>
          <a:p>
            <a:pPr algn="ctr">
              <a:lnSpc>
                <a:spcPts val="3200"/>
              </a:lnSpc>
            </a:pPr>
            <a:r>
              <a:rPr lang="en-CA" sz="2800" b="1" dirty="0" smtClean="0">
                <a:solidFill>
                  <a:schemeClr val="bg1"/>
                </a:solidFill>
                <a:latin typeface="Calibri" pitchFamily="34" charset="0"/>
              </a:rPr>
              <a:t>instruments for righteousness  6:13,16,19,22</a:t>
            </a:r>
          </a:p>
        </p:txBody>
      </p:sp>
      <p:sp>
        <p:nvSpPr>
          <p:cNvPr id="14" name="TextBox 13"/>
          <p:cNvSpPr txBox="1"/>
          <p:nvPr/>
        </p:nvSpPr>
        <p:spPr>
          <a:xfrm>
            <a:off x="1008112" y="4388138"/>
            <a:ext cx="8135888" cy="913070"/>
          </a:xfrm>
          <a:prstGeom prst="rect">
            <a:avLst/>
          </a:prstGeom>
          <a:noFill/>
        </p:spPr>
        <p:txBody>
          <a:bodyPr wrap="square" rtlCol="0">
            <a:spAutoFit/>
          </a:bodyPr>
          <a:lstStyle/>
          <a:p>
            <a:pPr algn="ctr">
              <a:lnSpc>
                <a:spcPts val="3200"/>
              </a:lnSpc>
            </a:pPr>
            <a:endParaRPr lang="en-CA" sz="14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Walk in the Spirit not the flesh  8:4</a:t>
            </a:r>
          </a:p>
        </p:txBody>
      </p:sp>
      <p:sp>
        <p:nvSpPr>
          <p:cNvPr id="15" name="TextBox 14"/>
          <p:cNvSpPr txBox="1"/>
          <p:nvPr/>
        </p:nvSpPr>
        <p:spPr>
          <a:xfrm>
            <a:off x="1043608" y="4913873"/>
            <a:ext cx="8135888" cy="1323439"/>
          </a:xfrm>
          <a:prstGeom prst="rect">
            <a:avLst/>
          </a:prstGeom>
          <a:noFill/>
        </p:spPr>
        <p:txBody>
          <a:bodyPr wrap="square" rtlCol="0">
            <a:spAutoFit/>
          </a:bodyPr>
          <a:lstStyle/>
          <a:p>
            <a:pPr algn="ctr">
              <a:lnSpc>
                <a:spcPts val="3200"/>
              </a:lnSpc>
            </a:pPr>
            <a:endParaRPr lang="en-CA" sz="14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Set your mind on the Spirit not the flesh  8:5</a:t>
            </a:r>
          </a:p>
          <a:p>
            <a:pPr algn="ctr">
              <a:lnSpc>
                <a:spcPts val="3200"/>
              </a:lnSpc>
            </a:pPr>
            <a:endParaRPr lang="en-CA" sz="3200" b="1" dirty="0" smtClean="0">
              <a:solidFill>
                <a:schemeClr val="bg1"/>
              </a:solidFill>
              <a:latin typeface="Calibri" pitchFamily="34" charset="0"/>
            </a:endParaRPr>
          </a:p>
        </p:txBody>
      </p:sp>
      <p:sp>
        <p:nvSpPr>
          <p:cNvPr id="16" name="TextBox 15"/>
          <p:cNvSpPr txBox="1"/>
          <p:nvPr/>
        </p:nvSpPr>
        <p:spPr>
          <a:xfrm>
            <a:off x="1196008" y="6786081"/>
            <a:ext cx="8135888" cy="1323439"/>
          </a:xfrm>
          <a:prstGeom prst="rect">
            <a:avLst/>
          </a:prstGeom>
          <a:noFill/>
        </p:spPr>
        <p:txBody>
          <a:bodyPr wrap="square" rtlCol="0">
            <a:spAutoFit/>
          </a:bodyPr>
          <a:lstStyle/>
          <a:p>
            <a:pPr algn="ctr">
              <a:lnSpc>
                <a:spcPts val="3200"/>
              </a:lnSpc>
            </a:pPr>
            <a:endParaRPr lang="en-CA" sz="1400" b="1" dirty="0" smtClean="0">
              <a:solidFill>
                <a:schemeClr val="bg1"/>
              </a:solidFill>
              <a:latin typeface="Calibri" pitchFamily="34" charset="0"/>
            </a:endParaRPr>
          </a:p>
          <a:p>
            <a:pPr algn="ctr">
              <a:lnSpc>
                <a:spcPts val="3200"/>
              </a:lnSpc>
            </a:pPr>
            <a:r>
              <a:rPr lang="en-CA" sz="3200" b="1" dirty="0" smtClean="0">
                <a:solidFill>
                  <a:schemeClr val="bg1"/>
                </a:solidFill>
                <a:latin typeface="Calibri" pitchFamily="34" charset="0"/>
              </a:rPr>
              <a:t>Set your mind on the Spirit not the flesh  8:5</a:t>
            </a:r>
          </a:p>
          <a:p>
            <a:pPr algn="ctr">
              <a:lnSpc>
                <a:spcPts val="3200"/>
              </a:lnSpc>
            </a:pPr>
            <a:r>
              <a:rPr lang="en-CA" sz="3200" b="1" dirty="0" smtClean="0">
                <a:solidFill>
                  <a:schemeClr val="bg1"/>
                </a:solidFill>
                <a:latin typeface="Calibri" pitchFamily="34" charset="0"/>
              </a:rPr>
              <a:t>By the Spirit kill sinful temptations  8:13</a:t>
            </a:r>
          </a:p>
        </p:txBody>
      </p:sp>
      <p:sp>
        <p:nvSpPr>
          <p:cNvPr id="17" name="TextBox 16"/>
          <p:cNvSpPr txBox="1"/>
          <p:nvPr/>
        </p:nvSpPr>
        <p:spPr>
          <a:xfrm>
            <a:off x="1043608" y="5468258"/>
            <a:ext cx="8135888" cy="913070"/>
          </a:xfrm>
          <a:prstGeom prst="rect">
            <a:avLst/>
          </a:prstGeom>
          <a:noFill/>
        </p:spPr>
        <p:txBody>
          <a:bodyPr wrap="square" rtlCol="0">
            <a:spAutoFit/>
          </a:bodyPr>
          <a:lstStyle/>
          <a:p>
            <a:pPr algn="ctr">
              <a:lnSpc>
                <a:spcPts val="3200"/>
              </a:lnSpc>
            </a:pPr>
            <a:endParaRPr lang="en-CA" sz="14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By the Spirit kill sinful temptations  8:13</a:t>
            </a:r>
          </a:p>
        </p:txBody>
      </p:sp>
    </p:spTree>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 name="Rectangle 3"/>
          <p:cNvSpPr/>
          <p:nvPr/>
        </p:nvSpPr>
        <p:spPr>
          <a:xfrm>
            <a:off x="1115616" y="2492896"/>
            <a:ext cx="720080" cy="37490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4"/>
          <p:cNvSpPr/>
          <p:nvPr/>
        </p:nvSpPr>
        <p:spPr>
          <a:xfrm rot="16200000">
            <a:off x="1164784" y="2011680"/>
            <a:ext cx="720080" cy="28346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TextBox 5"/>
          <p:cNvSpPr txBox="1"/>
          <p:nvPr/>
        </p:nvSpPr>
        <p:spPr>
          <a:xfrm>
            <a:off x="1979712" y="-27384"/>
            <a:ext cx="7128792" cy="954107"/>
          </a:xfrm>
          <a:prstGeom prst="rect">
            <a:avLst/>
          </a:prstGeom>
          <a:noFill/>
        </p:spPr>
        <p:txBody>
          <a:bodyPr wrap="square" rtlCol="0">
            <a:spAutoFit/>
          </a:bodyPr>
          <a:lstStyle/>
          <a:p>
            <a:pPr algn="ctr"/>
            <a:r>
              <a:rPr lang="en-CA" sz="2800" b="1" dirty="0" smtClean="0">
                <a:solidFill>
                  <a:schemeClr val="bg1"/>
                </a:solidFill>
                <a:latin typeface="Calibri" pitchFamily="34" charset="0"/>
              </a:rPr>
              <a:t>Consider, Count  6:11.  This is true!  </a:t>
            </a:r>
          </a:p>
          <a:p>
            <a:pPr algn="ctr"/>
            <a:r>
              <a:rPr lang="en-CA" sz="2800" b="1" dirty="0" smtClean="0">
                <a:solidFill>
                  <a:schemeClr val="bg1"/>
                </a:solidFill>
                <a:latin typeface="Calibri" pitchFamily="34" charset="0"/>
              </a:rPr>
              <a:t>Lord, I am counting as true what you say!</a:t>
            </a:r>
          </a:p>
        </p:txBody>
      </p:sp>
      <p:pic>
        <p:nvPicPr>
          <p:cNvPr id="7" name="Picture 6" descr="dove and sword large cropped.png"/>
          <p:cNvPicPr>
            <a:picLocks noChangeAspect="1"/>
          </p:cNvPicPr>
          <p:nvPr/>
        </p:nvPicPr>
        <p:blipFill>
          <a:blip r:embed="rId3" cstate="print"/>
          <a:stretch>
            <a:fillRect/>
          </a:stretch>
        </p:blipFill>
        <p:spPr>
          <a:xfrm>
            <a:off x="251521" y="404664"/>
            <a:ext cx="2304256" cy="2384407"/>
          </a:xfrm>
          <a:prstGeom prst="rect">
            <a:avLst/>
          </a:prstGeom>
        </p:spPr>
      </p:pic>
      <p:sp>
        <p:nvSpPr>
          <p:cNvPr id="9" name="Rectangle 8"/>
          <p:cNvSpPr/>
          <p:nvPr/>
        </p:nvSpPr>
        <p:spPr>
          <a:xfrm>
            <a:off x="-324544" y="1676708"/>
            <a:ext cx="1944216" cy="600164"/>
          </a:xfrm>
          <a:prstGeom prst="rect">
            <a:avLst/>
          </a:prstGeom>
        </p:spPr>
        <p:txBody>
          <a:bodyPr wrap="square">
            <a:spAutoFit/>
          </a:bodyPr>
          <a:lstStyle/>
          <a:p>
            <a:pPr algn="ctr"/>
            <a:r>
              <a:rPr lang="en-CA" sz="800" dirty="0" smtClean="0">
                <a:solidFill>
                  <a:schemeClr val="accent3">
                    <a:lumMod val="60000"/>
                    <a:lumOff val="40000"/>
                  </a:schemeClr>
                </a:solidFill>
              </a:rPr>
              <a:t>Dove and Bible</a:t>
            </a:r>
          </a:p>
          <a:p>
            <a:pPr algn="ctr"/>
            <a:r>
              <a:rPr lang="en-CA" sz="800" dirty="0" smtClean="0">
                <a:solidFill>
                  <a:schemeClr val="accent3">
                    <a:lumMod val="60000"/>
                    <a:lumOff val="40000"/>
                  </a:schemeClr>
                </a:solidFill>
              </a:rPr>
              <a:t>Microsoft clip art © 2013</a:t>
            </a:r>
          </a:p>
          <a:p>
            <a:pPr algn="ctr"/>
            <a:r>
              <a:rPr lang="en-CA" sz="800" dirty="0" smtClean="0">
                <a:solidFill>
                  <a:schemeClr val="accent3">
                    <a:lumMod val="60000"/>
                    <a:lumOff val="40000"/>
                  </a:schemeClr>
                </a:solidFill>
              </a:rPr>
              <a:t>Microsoft Corporation</a:t>
            </a:r>
            <a:r>
              <a:rPr lang="en-CA" sz="800" dirty="0" smtClean="0">
                <a:solidFill>
                  <a:schemeClr val="accent3">
                    <a:lumMod val="75000"/>
                  </a:schemeClr>
                </a:solidFill>
              </a:rPr>
              <a:t>. </a:t>
            </a:r>
          </a:p>
          <a:p>
            <a:pPr algn="ctr"/>
            <a:endParaRPr lang="en-CA" sz="900" dirty="0">
              <a:solidFill>
                <a:schemeClr val="accent3">
                  <a:lumMod val="75000"/>
                </a:schemeClr>
              </a:solidFill>
            </a:endParaRPr>
          </a:p>
        </p:txBody>
      </p:sp>
      <p:sp>
        <p:nvSpPr>
          <p:cNvPr id="11" name="TextBox 10"/>
          <p:cNvSpPr txBox="1"/>
          <p:nvPr/>
        </p:nvSpPr>
        <p:spPr>
          <a:xfrm>
            <a:off x="2483768" y="836712"/>
            <a:ext cx="6660232" cy="1733808"/>
          </a:xfrm>
          <a:prstGeom prst="rect">
            <a:avLst/>
          </a:prstGeom>
          <a:noFill/>
        </p:spPr>
        <p:txBody>
          <a:bodyPr wrap="square" rtlCol="0">
            <a:spAutoFit/>
          </a:bodyPr>
          <a:lstStyle/>
          <a:p>
            <a:pPr algn="ctr">
              <a:lnSpc>
                <a:spcPts val="3200"/>
              </a:lnSpc>
            </a:pPr>
            <a:r>
              <a:rPr lang="en-US" sz="2800" dirty="0" smtClean="0">
                <a:solidFill>
                  <a:schemeClr val="bg1"/>
                </a:solidFill>
                <a:latin typeface="Calibri" pitchFamily="34" charset="0"/>
                <a:cs typeface="Calibri" pitchFamily="34" charset="0"/>
              </a:rPr>
              <a:t>I am dead to sin and alive to God </a:t>
            </a:r>
          </a:p>
          <a:p>
            <a:pPr algn="ctr">
              <a:lnSpc>
                <a:spcPts val="3200"/>
              </a:lnSpc>
            </a:pPr>
            <a:r>
              <a:rPr lang="en-US" sz="2800" dirty="0" smtClean="0">
                <a:solidFill>
                  <a:schemeClr val="bg1"/>
                </a:solidFill>
                <a:latin typeface="Calibri" pitchFamily="34" charset="0"/>
                <a:cs typeface="Calibri" pitchFamily="34" charset="0"/>
              </a:rPr>
              <a:t>in Christ Jesus! 6:11</a:t>
            </a:r>
          </a:p>
          <a:p>
            <a:pPr algn="ctr">
              <a:lnSpc>
                <a:spcPts val="3200"/>
              </a:lnSpc>
            </a:pPr>
            <a:r>
              <a:rPr lang="en-CA" sz="2800" dirty="0" smtClean="0">
                <a:solidFill>
                  <a:schemeClr val="bg1"/>
                </a:solidFill>
                <a:latin typeface="Calibri" pitchFamily="34" charset="0"/>
              </a:rPr>
              <a:t>I have been immersed and united with Christ and his death and resurrection! 3-5</a:t>
            </a:r>
            <a:endParaRPr lang="en-CA" sz="2800" dirty="0"/>
          </a:p>
        </p:txBody>
      </p:sp>
      <p:sp>
        <p:nvSpPr>
          <p:cNvPr id="13" name="Title 1"/>
          <p:cNvSpPr txBox="1">
            <a:spLocks/>
          </p:cNvSpPr>
          <p:nvPr/>
        </p:nvSpPr>
        <p:spPr>
          <a:xfrm>
            <a:off x="35496" y="2852936"/>
            <a:ext cx="2890664" cy="576064"/>
          </a:xfrm>
          <a:prstGeom prst="rect">
            <a:avLst/>
          </a:prstGeom>
        </p:spPr>
        <p:txBody>
          <a:bodyPr>
            <a:noAutofit/>
          </a:bodyPr>
          <a:lstStyle/>
          <a:p>
            <a:pPr lvl="0" algn="ctr" eaLnBrk="0" hangingPunct="0">
              <a:lnSpc>
                <a:spcPts val="2400"/>
              </a:lnSpc>
              <a:defRPr/>
            </a:pPr>
            <a:r>
              <a:rPr lang="sv-SE" sz="2800" b="1" dirty="0" smtClean="0">
                <a:latin typeface="Arial Narrow" pitchFamily="34" charset="0"/>
                <a:cs typeface="Calibri" pitchFamily="34" charset="0"/>
              </a:rPr>
              <a:t>I am </a:t>
            </a:r>
          </a:p>
          <a:p>
            <a:pPr lvl="0" algn="ctr" eaLnBrk="0" hangingPunct="0">
              <a:lnSpc>
                <a:spcPts val="2400"/>
              </a:lnSpc>
              <a:defRPr/>
            </a:pPr>
            <a:r>
              <a:rPr lang="sv-SE" sz="2800" b="1" dirty="0" smtClean="0">
                <a:latin typeface="Arial Narrow" pitchFamily="34" charset="0"/>
                <a:cs typeface="Calibri" pitchFamily="34" charset="0"/>
              </a:rPr>
              <a:t>crucified with</a:t>
            </a:r>
          </a:p>
          <a:p>
            <a:pPr lvl="0" algn="ctr" eaLnBrk="0" hangingPunct="0">
              <a:lnSpc>
                <a:spcPts val="2400"/>
              </a:lnSpc>
              <a:defRPr/>
            </a:pPr>
            <a:r>
              <a:rPr kumimoji="0" lang="sv-SE" sz="2800" b="1" i="0" u="none" strike="noStrike" kern="0" cap="none" spc="0" normalizeH="0" baseline="0" noProof="0" dirty="0" smtClean="0">
                <a:ln>
                  <a:noFill/>
                </a:ln>
                <a:solidFill>
                  <a:schemeClr val="tx1"/>
                </a:solidFill>
                <a:effectLst/>
                <a:uLnTx/>
                <a:uFillTx/>
                <a:latin typeface="Arial Narrow" pitchFamily="34" charset="0"/>
                <a:ea typeface="+mj-ea"/>
                <a:cs typeface="Calibri" pitchFamily="34" charset="0"/>
              </a:rPr>
              <a:t>Christ</a:t>
            </a:r>
            <a:endParaRPr kumimoji="0" lang="en-CA" sz="2800" b="1"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12" name="TextBox 11"/>
          <p:cNvSpPr txBox="1"/>
          <p:nvPr/>
        </p:nvSpPr>
        <p:spPr>
          <a:xfrm>
            <a:off x="3275856" y="2852936"/>
            <a:ext cx="5868144" cy="913070"/>
          </a:xfrm>
          <a:prstGeom prst="rect">
            <a:avLst/>
          </a:prstGeom>
          <a:noFill/>
        </p:spPr>
        <p:txBody>
          <a:bodyPr wrap="square" rtlCol="0">
            <a:spAutoFit/>
          </a:bodyPr>
          <a:lstStyle/>
          <a:p>
            <a:pPr algn="ctr">
              <a:lnSpc>
                <a:spcPts val="3200"/>
              </a:lnSpc>
            </a:pPr>
            <a:r>
              <a:rPr lang="en-US" sz="2800" dirty="0" smtClean="0">
                <a:solidFill>
                  <a:schemeClr val="bg1"/>
                </a:solidFill>
                <a:latin typeface="Calibri" pitchFamily="34" charset="0"/>
                <a:cs typeface="Calibri" pitchFamily="34" charset="0"/>
              </a:rPr>
              <a:t>I am no longer enslaved to sin! 6</a:t>
            </a:r>
          </a:p>
          <a:p>
            <a:pPr algn="ctr">
              <a:lnSpc>
                <a:spcPts val="3200"/>
              </a:lnSpc>
            </a:pPr>
            <a:r>
              <a:rPr lang="en-US" sz="2800" dirty="0" smtClean="0">
                <a:solidFill>
                  <a:schemeClr val="bg1"/>
                </a:solidFill>
                <a:latin typeface="Calibri" pitchFamily="34" charset="0"/>
                <a:cs typeface="Calibri" pitchFamily="34" charset="0"/>
              </a:rPr>
              <a:t>I am set free from sin! 7</a:t>
            </a:r>
            <a:endParaRPr lang="en-US" sz="2800" dirty="0">
              <a:solidFill>
                <a:schemeClr val="bg1"/>
              </a:solidFill>
              <a:latin typeface="Calibri" pitchFamily="34" charset="0"/>
              <a:cs typeface="Calibri" pitchFamily="34" charset="0"/>
            </a:endParaRPr>
          </a:p>
        </p:txBody>
      </p:sp>
      <p:sp>
        <p:nvSpPr>
          <p:cNvPr id="14" name="TextBox 13"/>
          <p:cNvSpPr txBox="1"/>
          <p:nvPr/>
        </p:nvSpPr>
        <p:spPr>
          <a:xfrm>
            <a:off x="1835696" y="4437112"/>
            <a:ext cx="7272808" cy="3108543"/>
          </a:xfrm>
          <a:prstGeom prst="rect">
            <a:avLst/>
          </a:prstGeom>
          <a:noFill/>
        </p:spPr>
        <p:txBody>
          <a:bodyPr wrap="square" rtlCol="0">
            <a:spAutoFit/>
          </a:bodyPr>
          <a:lstStyle/>
          <a:p>
            <a:pPr algn="ctr">
              <a:lnSpc>
                <a:spcPts val="3200"/>
              </a:lnSpc>
            </a:pPr>
            <a:r>
              <a:rPr lang="en-US" sz="2800" dirty="0" smtClean="0">
                <a:solidFill>
                  <a:schemeClr val="bg1"/>
                </a:solidFill>
                <a:latin typeface="Calibri" pitchFamily="34" charset="0"/>
                <a:cs typeface="Calibri" pitchFamily="34" charset="0"/>
              </a:rPr>
              <a:t>I’ve been brought from death to life! 13</a:t>
            </a:r>
          </a:p>
          <a:p>
            <a:pPr algn="ctr">
              <a:lnSpc>
                <a:spcPts val="3200"/>
              </a:lnSpc>
            </a:pPr>
            <a:r>
              <a:rPr lang="en-US" sz="2800" dirty="0" smtClean="0">
                <a:solidFill>
                  <a:schemeClr val="bg1"/>
                </a:solidFill>
                <a:latin typeface="Calibri" pitchFamily="34" charset="0"/>
                <a:cs typeface="Calibri" pitchFamily="34" charset="0"/>
              </a:rPr>
              <a:t>My body members are for righteousness! 13</a:t>
            </a:r>
          </a:p>
          <a:p>
            <a:pPr algn="ctr">
              <a:lnSpc>
                <a:spcPts val="3200"/>
              </a:lnSpc>
            </a:pPr>
            <a:r>
              <a:rPr lang="en-US" sz="2800" dirty="0" smtClean="0">
                <a:solidFill>
                  <a:schemeClr val="bg1"/>
                </a:solidFill>
                <a:latin typeface="Calibri" pitchFamily="34" charset="0"/>
                <a:cs typeface="Calibri" pitchFamily="34" charset="0"/>
              </a:rPr>
              <a:t>Sin no longer has dominion over me! 14</a:t>
            </a:r>
          </a:p>
          <a:p>
            <a:pPr algn="ctr">
              <a:lnSpc>
                <a:spcPts val="3200"/>
              </a:lnSpc>
            </a:pPr>
            <a:r>
              <a:rPr lang="en-US" sz="2800" dirty="0" smtClean="0">
                <a:solidFill>
                  <a:schemeClr val="bg1"/>
                </a:solidFill>
                <a:latin typeface="Calibri" pitchFamily="34" charset="0"/>
                <a:cs typeface="Calibri" pitchFamily="34" charset="0"/>
              </a:rPr>
              <a:t>I am not a slave to sin, under the law! 14</a:t>
            </a:r>
          </a:p>
          <a:p>
            <a:pPr algn="ctr">
              <a:lnSpc>
                <a:spcPts val="3200"/>
              </a:lnSpc>
            </a:pPr>
            <a:r>
              <a:rPr lang="en-US" sz="2800" dirty="0" smtClean="0">
                <a:solidFill>
                  <a:schemeClr val="bg1"/>
                </a:solidFill>
                <a:latin typeface="Calibri" pitchFamily="34" charset="0"/>
                <a:cs typeface="Calibri" pitchFamily="34" charset="0"/>
              </a:rPr>
              <a:t>I am under Christ and his grace! 14</a:t>
            </a:r>
          </a:p>
          <a:p>
            <a:pPr algn="ctr"/>
            <a:endParaRPr lang="en-US" sz="2800" b="1" dirty="0" smtClean="0">
              <a:solidFill>
                <a:schemeClr val="bg1"/>
              </a:solidFill>
              <a:latin typeface="Calibri" pitchFamily="34" charset="0"/>
              <a:cs typeface="Calibri" pitchFamily="34" charset="0"/>
            </a:endParaRPr>
          </a:p>
          <a:p>
            <a:pPr algn="ctr"/>
            <a:endParaRPr lang="en-US" sz="2800" b="1" dirty="0">
              <a:solidFill>
                <a:schemeClr val="bg1"/>
              </a:solidFill>
              <a:latin typeface="Calibri" pitchFamily="34" charset="0"/>
              <a:cs typeface="Calibri" pitchFamily="34" charset="0"/>
            </a:endParaRPr>
          </a:p>
        </p:txBody>
      </p:sp>
      <p:sp>
        <p:nvSpPr>
          <p:cNvPr id="15" name="TextBox 14"/>
          <p:cNvSpPr txBox="1"/>
          <p:nvPr/>
        </p:nvSpPr>
        <p:spPr>
          <a:xfrm>
            <a:off x="1728192" y="2420888"/>
            <a:ext cx="7524328" cy="523220"/>
          </a:xfrm>
          <a:prstGeom prst="rect">
            <a:avLst/>
          </a:prstGeom>
          <a:noFill/>
        </p:spPr>
        <p:txBody>
          <a:bodyPr wrap="square" rtlCol="0">
            <a:spAutoFit/>
          </a:bodyPr>
          <a:lstStyle/>
          <a:p>
            <a:pPr algn="ctr"/>
            <a:r>
              <a:rPr lang="en-US" sz="2800" dirty="0" smtClean="0">
                <a:solidFill>
                  <a:schemeClr val="bg1"/>
                </a:solidFill>
                <a:latin typeface="Calibri" pitchFamily="34" charset="0"/>
                <a:cs typeface="Calibri" pitchFamily="34" charset="0"/>
              </a:rPr>
              <a:t>My old self is crucified and buried with Christ! 6</a:t>
            </a:r>
            <a:endParaRPr lang="en-US" sz="2800" dirty="0">
              <a:solidFill>
                <a:schemeClr val="bg1"/>
              </a:solidFill>
              <a:latin typeface="Calibri" pitchFamily="34" charset="0"/>
              <a:cs typeface="Calibri" pitchFamily="34" charset="0"/>
            </a:endParaRPr>
          </a:p>
        </p:txBody>
      </p:sp>
      <p:sp>
        <p:nvSpPr>
          <p:cNvPr id="16" name="TextBox 15"/>
          <p:cNvSpPr txBox="1"/>
          <p:nvPr/>
        </p:nvSpPr>
        <p:spPr>
          <a:xfrm>
            <a:off x="2555776" y="3645024"/>
            <a:ext cx="6768752" cy="913070"/>
          </a:xfrm>
          <a:prstGeom prst="rect">
            <a:avLst/>
          </a:prstGeom>
          <a:noFill/>
        </p:spPr>
        <p:txBody>
          <a:bodyPr wrap="square" rtlCol="0">
            <a:spAutoFit/>
          </a:bodyPr>
          <a:lstStyle/>
          <a:p>
            <a:pPr algn="ctr">
              <a:lnSpc>
                <a:spcPts val="3200"/>
              </a:lnSpc>
            </a:pPr>
            <a:r>
              <a:rPr lang="en-US" sz="2800" dirty="0" smtClean="0">
                <a:solidFill>
                  <a:schemeClr val="bg1"/>
                </a:solidFill>
                <a:latin typeface="Calibri" pitchFamily="34" charset="0"/>
                <a:cs typeface="Calibri" pitchFamily="34" charset="0"/>
              </a:rPr>
              <a:t>I am raised and alive with Christ! 4,5,8,11 </a:t>
            </a:r>
          </a:p>
          <a:p>
            <a:pPr algn="ctr">
              <a:lnSpc>
                <a:spcPts val="3200"/>
              </a:lnSpc>
            </a:pPr>
            <a:r>
              <a:rPr lang="en-US" sz="2800" dirty="0" smtClean="0">
                <a:solidFill>
                  <a:schemeClr val="bg1"/>
                </a:solidFill>
                <a:latin typeface="Calibri" pitchFamily="34" charset="0"/>
                <a:cs typeface="Calibri" pitchFamily="34" charset="0"/>
              </a:rPr>
              <a:t>I died to sin and I live for God! 10</a:t>
            </a:r>
            <a:endParaRPr lang="en-US" sz="2800"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 name="Rectangle 3"/>
          <p:cNvSpPr/>
          <p:nvPr/>
        </p:nvSpPr>
        <p:spPr>
          <a:xfrm>
            <a:off x="1691680" y="2420888"/>
            <a:ext cx="720080" cy="39604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4"/>
          <p:cNvSpPr/>
          <p:nvPr/>
        </p:nvSpPr>
        <p:spPr>
          <a:xfrm rot="16200000">
            <a:off x="1655676" y="1520788"/>
            <a:ext cx="720080" cy="35283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TextBox 5"/>
          <p:cNvSpPr txBox="1"/>
          <p:nvPr/>
        </p:nvSpPr>
        <p:spPr>
          <a:xfrm>
            <a:off x="3779912" y="188640"/>
            <a:ext cx="5255568" cy="1384995"/>
          </a:xfrm>
          <a:prstGeom prst="rect">
            <a:avLst/>
          </a:prstGeom>
          <a:noFill/>
        </p:spPr>
        <p:txBody>
          <a:bodyPr wrap="square" rtlCol="0">
            <a:spAutoFit/>
          </a:bodyPr>
          <a:lstStyle/>
          <a:p>
            <a:pPr algn="ctr"/>
            <a:r>
              <a:rPr lang="en-CA" sz="2800" b="1" dirty="0" smtClean="0">
                <a:solidFill>
                  <a:schemeClr val="bg1"/>
                </a:solidFill>
                <a:latin typeface="Calibri" pitchFamily="34" charset="0"/>
              </a:rPr>
              <a:t>In summary from Romans 6-8,</a:t>
            </a:r>
          </a:p>
          <a:p>
            <a:pPr algn="ctr"/>
            <a:r>
              <a:rPr lang="en-CA" sz="2800" b="1" dirty="0" smtClean="0">
                <a:solidFill>
                  <a:schemeClr val="bg1"/>
                </a:solidFill>
                <a:latin typeface="Calibri" pitchFamily="34" charset="0"/>
              </a:rPr>
              <a:t>to overcome temptation:</a:t>
            </a:r>
          </a:p>
          <a:p>
            <a:pPr algn="ctr"/>
            <a:endParaRPr lang="en-CA" sz="1400" b="1" dirty="0" smtClean="0">
              <a:solidFill>
                <a:srgbClr val="00B0F0"/>
              </a:solidFill>
              <a:latin typeface="Calibri" pitchFamily="34" charset="0"/>
            </a:endParaRPr>
          </a:p>
          <a:p>
            <a:pPr algn="ctr"/>
            <a:endParaRPr lang="en-CA" sz="1400" b="1" dirty="0" smtClean="0">
              <a:solidFill>
                <a:srgbClr val="00B0F0"/>
              </a:solidFill>
              <a:latin typeface="Calibri" pitchFamily="34" charset="0"/>
            </a:endParaRPr>
          </a:p>
        </p:txBody>
      </p:sp>
      <p:pic>
        <p:nvPicPr>
          <p:cNvPr id="7" name="Picture 6" descr="dove and sword large cropped.png"/>
          <p:cNvPicPr>
            <a:picLocks noChangeAspect="1"/>
          </p:cNvPicPr>
          <p:nvPr/>
        </p:nvPicPr>
        <p:blipFill>
          <a:blip r:embed="rId2" cstate="print"/>
          <a:stretch>
            <a:fillRect/>
          </a:stretch>
        </p:blipFill>
        <p:spPr>
          <a:xfrm>
            <a:off x="533355" y="385099"/>
            <a:ext cx="2454469" cy="2539845"/>
          </a:xfrm>
          <a:prstGeom prst="rect">
            <a:avLst/>
          </a:prstGeom>
        </p:spPr>
      </p:pic>
      <p:sp>
        <p:nvSpPr>
          <p:cNvPr id="8" name="TextBox 7"/>
          <p:cNvSpPr txBox="1"/>
          <p:nvPr/>
        </p:nvSpPr>
        <p:spPr>
          <a:xfrm>
            <a:off x="36512" y="6165304"/>
            <a:ext cx="9144000" cy="646331"/>
          </a:xfrm>
          <a:prstGeom prst="rect">
            <a:avLst/>
          </a:prstGeom>
          <a:noFill/>
        </p:spPr>
        <p:txBody>
          <a:bodyPr wrap="square" rtlCol="0">
            <a:spAutoFit/>
          </a:bodyPr>
          <a:lstStyle/>
          <a:p>
            <a:pPr algn="ctr"/>
            <a:r>
              <a:rPr lang="en-CA" dirty="0" smtClean="0">
                <a:solidFill>
                  <a:srgbClr val="00FF00"/>
                </a:solidFill>
                <a:latin typeface="Calibri" pitchFamily="34" charset="0"/>
              </a:rPr>
              <a:t>                             </a:t>
            </a:r>
            <a:r>
              <a:rPr lang="en-CA" dirty="0" smtClean="0">
                <a:solidFill>
                  <a:srgbClr val="0070C0"/>
                </a:solidFill>
                <a:latin typeface="Calibri" pitchFamily="34" charset="0"/>
              </a:rPr>
              <a:t> The four verbs from Romans 6 are commands.  The three from </a:t>
            </a:r>
          </a:p>
          <a:p>
            <a:pPr algn="ctr"/>
            <a:r>
              <a:rPr lang="en-CA" dirty="0" smtClean="0">
                <a:solidFill>
                  <a:srgbClr val="0070C0"/>
                </a:solidFill>
                <a:latin typeface="Calibri" pitchFamily="34" charset="0"/>
              </a:rPr>
              <a:t>Romans 8 are not written as imperatives, but it is helpful to apply them as commands!</a:t>
            </a:r>
            <a:endParaRPr lang="en-CA" dirty="0">
              <a:solidFill>
                <a:srgbClr val="0070C0"/>
              </a:solidFill>
              <a:latin typeface="Calibri" pitchFamily="34" charset="0"/>
            </a:endParaRPr>
          </a:p>
        </p:txBody>
      </p:sp>
      <p:sp>
        <p:nvSpPr>
          <p:cNvPr id="9" name="Rectangle 8"/>
          <p:cNvSpPr/>
          <p:nvPr/>
        </p:nvSpPr>
        <p:spPr>
          <a:xfrm>
            <a:off x="-180528" y="1700808"/>
            <a:ext cx="1944216" cy="600164"/>
          </a:xfrm>
          <a:prstGeom prst="rect">
            <a:avLst/>
          </a:prstGeom>
        </p:spPr>
        <p:txBody>
          <a:bodyPr wrap="square">
            <a:spAutoFit/>
          </a:bodyPr>
          <a:lstStyle/>
          <a:p>
            <a:pPr algn="ctr"/>
            <a:r>
              <a:rPr lang="en-CA" sz="800" dirty="0" smtClean="0">
                <a:solidFill>
                  <a:schemeClr val="accent3">
                    <a:lumMod val="60000"/>
                    <a:lumOff val="40000"/>
                  </a:schemeClr>
                </a:solidFill>
              </a:rPr>
              <a:t>Dove and Bible</a:t>
            </a:r>
          </a:p>
          <a:p>
            <a:pPr algn="ctr"/>
            <a:r>
              <a:rPr lang="en-CA" sz="800" dirty="0" smtClean="0">
                <a:solidFill>
                  <a:schemeClr val="accent3">
                    <a:lumMod val="60000"/>
                    <a:lumOff val="40000"/>
                  </a:schemeClr>
                </a:solidFill>
              </a:rPr>
              <a:t>Microsoft clip art © 2013</a:t>
            </a:r>
          </a:p>
          <a:p>
            <a:pPr algn="ctr"/>
            <a:r>
              <a:rPr lang="en-CA" sz="800" dirty="0" smtClean="0">
                <a:solidFill>
                  <a:schemeClr val="accent3">
                    <a:lumMod val="60000"/>
                    <a:lumOff val="40000"/>
                  </a:schemeClr>
                </a:solidFill>
              </a:rPr>
              <a:t>Microsoft Corporation</a:t>
            </a:r>
            <a:r>
              <a:rPr lang="en-CA" sz="800" dirty="0" smtClean="0">
                <a:solidFill>
                  <a:schemeClr val="accent3">
                    <a:lumMod val="75000"/>
                  </a:schemeClr>
                </a:solidFill>
              </a:rPr>
              <a:t>. </a:t>
            </a:r>
          </a:p>
          <a:p>
            <a:pPr algn="ctr"/>
            <a:endParaRPr lang="en-CA" sz="900" dirty="0">
              <a:solidFill>
                <a:schemeClr val="accent3">
                  <a:lumMod val="75000"/>
                </a:schemeClr>
              </a:solidFill>
            </a:endParaRPr>
          </a:p>
        </p:txBody>
      </p:sp>
      <p:sp>
        <p:nvSpPr>
          <p:cNvPr id="10" name="TextBox 9"/>
          <p:cNvSpPr txBox="1"/>
          <p:nvPr/>
        </p:nvSpPr>
        <p:spPr>
          <a:xfrm>
            <a:off x="2339752" y="4653136"/>
            <a:ext cx="6984776" cy="1661993"/>
          </a:xfrm>
          <a:prstGeom prst="rect">
            <a:avLst/>
          </a:prstGeom>
          <a:noFill/>
        </p:spPr>
        <p:txBody>
          <a:bodyPr wrap="square" rtlCol="0">
            <a:spAutoFit/>
          </a:bodyPr>
          <a:lstStyle/>
          <a:p>
            <a:pPr algn="ctr"/>
            <a:r>
              <a:rPr lang="en-CA" sz="2800" b="1" dirty="0" smtClean="0">
                <a:solidFill>
                  <a:srgbClr val="0070C0"/>
                </a:solidFill>
                <a:latin typeface="Calibri" pitchFamily="34" charset="0"/>
              </a:rPr>
              <a:t>Thank you that Christ has done his part </a:t>
            </a:r>
          </a:p>
          <a:p>
            <a:pPr algn="ctr"/>
            <a:r>
              <a:rPr lang="en-CA" sz="2800" b="1" dirty="0" smtClean="0">
                <a:solidFill>
                  <a:srgbClr val="0070C0"/>
                </a:solidFill>
                <a:latin typeface="Calibri" pitchFamily="34" charset="0"/>
              </a:rPr>
              <a:t>and Christ and the Spirit will do their part </a:t>
            </a:r>
          </a:p>
          <a:p>
            <a:pPr algn="ctr"/>
            <a:r>
              <a:rPr lang="en-CA" sz="2800" b="1" dirty="0" smtClean="0">
                <a:solidFill>
                  <a:srgbClr val="0070C0"/>
                </a:solidFill>
                <a:latin typeface="Calibri" pitchFamily="34" charset="0"/>
              </a:rPr>
              <a:t>as we do our part!</a:t>
            </a:r>
          </a:p>
          <a:p>
            <a:endParaRPr lang="en-CA" dirty="0"/>
          </a:p>
        </p:txBody>
      </p:sp>
      <p:sp>
        <p:nvSpPr>
          <p:cNvPr id="11" name="TextBox 10"/>
          <p:cNvSpPr txBox="1"/>
          <p:nvPr/>
        </p:nvSpPr>
        <p:spPr>
          <a:xfrm>
            <a:off x="4283968" y="1340768"/>
            <a:ext cx="4392488" cy="3724096"/>
          </a:xfrm>
          <a:prstGeom prst="rect">
            <a:avLst/>
          </a:prstGeom>
          <a:noFill/>
        </p:spPr>
        <p:txBody>
          <a:bodyPr wrap="square" rtlCol="0">
            <a:spAutoFit/>
          </a:bodyPr>
          <a:lstStyle/>
          <a:p>
            <a:pPr algn="ctr"/>
            <a:r>
              <a:rPr lang="en-CA" sz="2800" b="1" dirty="0" smtClean="0">
                <a:solidFill>
                  <a:schemeClr val="bg1"/>
                </a:solidFill>
                <a:latin typeface="Calibri" pitchFamily="34" charset="0"/>
              </a:rPr>
              <a:t>Consider, Count  6:11</a:t>
            </a:r>
          </a:p>
          <a:p>
            <a:pPr algn="ctr"/>
            <a:r>
              <a:rPr lang="en-CA" sz="2800" b="1" dirty="0" smtClean="0">
                <a:solidFill>
                  <a:schemeClr val="bg1"/>
                </a:solidFill>
                <a:latin typeface="Calibri" pitchFamily="34" charset="0"/>
              </a:rPr>
              <a:t>Don’t let sin reign 6:12</a:t>
            </a:r>
            <a:r>
              <a:rPr lang="en-US" sz="2800" b="1" dirty="0" smtClean="0">
                <a:solidFill>
                  <a:schemeClr val="bg1"/>
                </a:solidFill>
                <a:latin typeface="Calibri" pitchFamily="34" charset="0"/>
              </a:rPr>
              <a:t> </a:t>
            </a:r>
          </a:p>
          <a:p>
            <a:pPr algn="ctr"/>
            <a:r>
              <a:rPr lang="en-CA" sz="2800" b="1" dirty="0" smtClean="0">
                <a:solidFill>
                  <a:schemeClr val="bg1"/>
                </a:solidFill>
                <a:latin typeface="Calibri" pitchFamily="34" charset="0"/>
              </a:rPr>
              <a:t>Don’t present  6:13</a:t>
            </a:r>
          </a:p>
          <a:p>
            <a:pPr algn="ctr"/>
            <a:r>
              <a:rPr lang="en-CA" sz="2800" b="1" dirty="0" smtClean="0">
                <a:solidFill>
                  <a:schemeClr val="bg1"/>
                </a:solidFill>
                <a:latin typeface="Calibri" pitchFamily="34" charset="0"/>
              </a:rPr>
              <a:t>Present  6:13,16,19,22</a:t>
            </a:r>
          </a:p>
          <a:p>
            <a:pPr algn="ctr"/>
            <a:endParaRPr lang="en-CA" sz="1200" b="1" dirty="0" smtClean="0">
              <a:solidFill>
                <a:schemeClr val="bg1"/>
              </a:solidFill>
              <a:latin typeface="Calibri" pitchFamily="34" charset="0"/>
            </a:endParaRPr>
          </a:p>
          <a:p>
            <a:pPr algn="ctr"/>
            <a:r>
              <a:rPr lang="en-CA" sz="2800" b="1" dirty="0" smtClean="0">
                <a:solidFill>
                  <a:schemeClr val="bg1"/>
                </a:solidFill>
                <a:latin typeface="Calibri" pitchFamily="34" charset="0"/>
              </a:rPr>
              <a:t>Walk  8:4</a:t>
            </a:r>
          </a:p>
          <a:p>
            <a:pPr algn="ctr"/>
            <a:r>
              <a:rPr lang="en-CA" sz="2800" b="1" dirty="0" smtClean="0">
                <a:solidFill>
                  <a:schemeClr val="bg1"/>
                </a:solidFill>
                <a:latin typeface="Calibri" pitchFamily="34" charset="0"/>
              </a:rPr>
              <a:t>Set your mind on  8:5</a:t>
            </a:r>
          </a:p>
          <a:p>
            <a:pPr algn="ctr"/>
            <a:r>
              <a:rPr lang="en-CA" sz="2800" b="1" dirty="0" smtClean="0">
                <a:solidFill>
                  <a:schemeClr val="bg1"/>
                </a:solidFill>
                <a:latin typeface="Calibri" pitchFamily="34" charset="0"/>
              </a:rPr>
              <a:t>Kill  8:13</a:t>
            </a:r>
          </a:p>
          <a:p>
            <a:endParaRPr lang="en-CA" sz="2800" dirty="0"/>
          </a:p>
        </p:txBody>
      </p:sp>
      <p:sp>
        <p:nvSpPr>
          <p:cNvPr id="13" name="Title 1"/>
          <p:cNvSpPr txBox="1">
            <a:spLocks/>
          </p:cNvSpPr>
          <p:nvPr/>
        </p:nvSpPr>
        <p:spPr>
          <a:xfrm>
            <a:off x="611560" y="2708920"/>
            <a:ext cx="2890664" cy="576064"/>
          </a:xfrm>
          <a:prstGeom prst="rect">
            <a:avLst/>
          </a:prstGeom>
        </p:spPr>
        <p:txBody>
          <a:bodyPr>
            <a:noAutofit/>
          </a:bodyPr>
          <a:lstStyle/>
          <a:p>
            <a:pPr lvl="0" algn="ctr" eaLnBrk="0" hangingPunct="0">
              <a:lnSpc>
                <a:spcPts val="2400"/>
              </a:lnSpc>
              <a:defRPr/>
            </a:pPr>
            <a:r>
              <a:rPr lang="sv-SE" sz="2800" b="1" dirty="0" smtClean="0">
                <a:latin typeface="Arial Narrow" pitchFamily="34" charset="0"/>
                <a:cs typeface="Calibri" pitchFamily="34" charset="0"/>
              </a:rPr>
              <a:t>I am </a:t>
            </a:r>
          </a:p>
          <a:p>
            <a:pPr lvl="0" algn="ctr" eaLnBrk="0" hangingPunct="0">
              <a:lnSpc>
                <a:spcPts val="2400"/>
              </a:lnSpc>
              <a:defRPr/>
            </a:pPr>
            <a:r>
              <a:rPr lang="sv-SE" sz="2800" b="1" dirty="0" smtClean="0">
                <a:latin typeface="Arial Narrow" pitchFamily="34" charset="0"/>
                <a:cs typeface="Calibri" pitchFamily="34" charset="0"/>
              </a:rPr>
              <a:t>crucified with</a:t>
            </a:r>
          </a:p>
          <a:p>
            <a:pPr lvl="0" algn="ctr" eaLnBrk="0" hangingPunct="0">
              <a:lnSpc>
                <a:spcPts val="2400"/>
              </a:lnSpc>
              <a:defRPr/>
            </a:pPr>
            <a:r>
              <a:rPr kumimoji="0" lang="sv-SE" sz="2800" b="1" i="0" u="none" strike="noStrike" kern="0" cap="none" spc="0" normalizeH="0" baseline="0" noProof="0" dirty="0" smtClean="0">
                <a:ln>
                  <a:noFill/>
                </a:ln>
                <a:solidFill>
                  <a:schemeClr val="tx1"/>
                </a:solidFill>
                <a:effectLst/>
                <a:uLnTx/>
                <a:uFillTx/>
                <a:latin typeface="Arial Narrow" pitchFamily="34" charset="0"/>
                <a:ea typeface="+mj-ea"/>
                <a:cs typeface="Calibri" pitchFamily="34" charset="0"/>
              </a:rPr>
              <a:t>Christ</a:t>
            </a:r>
            <a:endParaRPr kumimoji="0" lang="en-CA" sz="2800" b="1"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 name="Rectangle 3"/>
          <p:cNvSpPr/>
          <p:nvPr/>
        </p:nvSpPr>
        <p:spPr>
          <a:xfrm>
            <a:off x="1691680" y="2420888"/>
            <a:ext cx="720080" cy="39604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4"/>
          <p:cNvSpPr/>
          <p:nvPr/>
        </p:nvSpPr>
        <p:spPr>
          <a:xfrm rot="16200000">
            <a:off x="1655676" y="1520788"/>
            <a:ext cx="720080" cy="35283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descr="dove and sword large cropped.png"/>
          <p:cNvPicPr>
            <a:picLocks noChangeAspect="1"/>
          </p:cNvPicPr>
          <p:nvPr/>
        </p:nvPicPr>
        <p:blipFill>
          <a:blip r:embed="rId2" cstate="print"/>
          <a:stretch>
            <a:fillRect/>
          </a:stretch>
        </p:blipFill>
        <p:spPr>
          <a:xfrm>
            <a:off x="533355" y="385099"/>
            <a:ext cx="2454469" cy="2539845"/>
          </a:xfrm>
          <a:prstGeom prst="rect">
            <a:avLst/>
          </a:prstGeom>
        </p:spPr>
      </p:pic>
      <p:sp>
        <p:nvSpPr>
          <p:cNvPr id="8" name="TextBox 7"/>
          <p:cNvSpPr txBox="1"/>
          <p:nvPr/>
        </p:nvSpPr>
        <p:spPr>
          <a:xfrm>
            <a:off x="36512" y="6165304"/>
            <a:ext cx="9144000" cy="646331"/>
          </a:xfrm>
          <a:prstGeom prst="rect">
            <a:avLst/>
          </a:prstGeom>
          <a:noFill/>
        </p:spPr>
        <p:txBody>
          <a:bodyPr wrap="square" rtlCol="0">
            <a:spAutoFit/>
          </a:bodyPr>
          <a:lstStyle/>
          <a:p>
            <a:pPr algn="ctr"/>
            <a:r>
              <a:rPr lang="en-CA" dirty="0" smtClean="0">
                <a:solidFill>
                  <a:srgbClr val="00FF00"/>
                </a:solidFill>
                <a:latin typeface="Calibri" pitchFamily="34" charset="0"/>
              </a:rPr>
              <a:t>                             </a:t>
            </a:r>
            <a:r>
              <a:rPr lang="en-CA" dirty="0" smtClean="0">
                <a:solidFill>
                  <a:srgbClr val="0070C0"/>
                </a:solidFill>
                <a:latin typeface="Calibri" pitchFamily="34" charset="0"/>
              </a:rPr>
              <a:t> The four verbs from Romans 6 are commands.  The three from </a:t>
            </a:r>
          </a:p>
          <a:p>
            <a:pPr algn="ctr"/>
            <a:r>
              <a:rPr lang="en-CA" dirty="0" smtClean="0">
                <a:solidFill>
                  <a:srgbClr val="0070C0"/>
                </a:solidFill>
                <a:latin typeface="Calibri" pitchFamily="34" charset="0"/>
              </a:rPr>
              <a:t>Romans 8 are not written as imperatives, but it is helpful to apply them as commands!</a:t>
            </a:r>
            <a:endParaRPr lang="en-CA" dirty="0">
              <a:solidFill>
                <a:srgbClr val="0070C0"/>
              </a:solidFill>
              <a:latin typeface="Calibri" pitchFamily="34" charset="0"/>
            </a:endParaRPr>
          </a:p>
        </p:txBody>
      </p:sp>
      <p:sp>
        <p:nvSpPr>
          <p:cNvPr id="9" name="Rectangle 8"/>
          <p:cNvSpPr/>
          <p:nvPr/>
        </p:nvSpPr>
        <p:spPr>
          <a:xfrm>
            <a:off x="-180528" y="1700808"/>
            <a:ext cx="1944216" cy="600164"/>
          </a:xfrm>
          <a:prstGeom prst="rect">
            <a:avLst/>
          </a:prstGeom>
        </p:spPr>
        <p:txBody>
          <a:bodyPr wrap="square">
            <a:spAutoFit/>
          </a:bodyPr>
          <a:lstStyle/>
          <a:p>
            <a:pPr algn="ctr"/>
            <a:r>
              <a:rPr lang="en-CA" sz="800" dirty="0" smtClean="0">
                <a:solidFill>
                  <a:schemeClr val="accent3">
                    <a:lumMod val="60000"/>
                    <a:lumOff val="40000"/>
                  </a:schemeClr>
                </a:solidFill>
              </a:rPr>
              <a:t>Dove and Bible</a:t>
            </a:r>
          </a:p>
          <a:p>
            <a:pPr algn="ctr"/>
            <a:r>
              <a:rPr lang="en-CA" sz="800" dirty="0" smtClean="0">
                <a:solidFill>
                  <a:schemeClr val="accent3">
                    <a:lumMod val="60000"/>
                    <a:lumOff val="40000"/>
                  </a:schemeClr>
                </a:solidFill>
              </a:rPr>
              <a:t>Microsoft clip art © 2013</a:t>
            </a:r>
          </a:p>
          <a:p>
            <a:pPr algn="ctr"/>
            <a:r>
              <a:rPr lang="en-CA" sz="800" dirty="0" smtClean="0">
                <a:solidFill>
                  <a:schemeClr val="accent3">
                    <a:lumMod val="60000"/>
                    <a:lumOff val="40000"/>
                  </a:schemeClr>
                </a:solidFill>
              </a:rPr>
              <a:t>Microsoft Corporation</a:t>
            </a:r>
            <a:r>
              <a:rPr lang="en-CA" sz="800" dirty="0" smtClean="0">
                <a:solidFill>
                  <a:schemeClr val="accent3">
                    <a:lumMod val="75000"/>
                  </a:schemeClr>
                </a:solidFill>
              </a:rPr>
              <a:t>. </a:t>
            </a:r>
          </a:p>
          <a:p>
            <a:pPr algn="ctr"/>
            <a:endParaRPr lang="en-CA" sz="900" dirty="0">
              <a:solidFill>
                <a:schemeClr val="accent3">
                  <a:lumMod val="75000"/>
                </a:schemeClr>
              </a:solidFill>
            </a:endParaRPr>
          </a:p>
        </p:txBody>
      </p:sp>
      <p:sp>
        <p:nvSpPr>
          <p:cNvPr id="10" name="TextBox 9"/>
          <p:cNvSpPr txBox="1"/>
          <p:nvPr/>
        </p:nvSpPr>
        <p:spPr>
          <a:xfrm>
            <a:off x="2339752" y="4653136"/>
            <a:ext cx="6984776" cy="1661993"/>
          </a:xfrm>
          <a:prstGeom prst="rect">
            <a:avLst/>
          </a:prstGeom>
          <a:noFill/>
        </p:spPr>
        <p:txBody>
          <a:bodyPr wrap="square" rtlCol="0">
            <a:spAutoFit/>
          </a:bodyPr>
          <a:lstStyle/>
          <a:p>
            <a:pPr algn="ctr"/>
            <a:r>
              <a:rPr lang="en-CA" sz="2800" b="1" dirty="0" smtClean="0">
                <a:solidFill>
                  <a:srgbClr val="0070C0"/>
                </a:solidFill>
                <a:latin typeface="Calibri" pitchFamily="34" charset="0"/>
              </a:rPr>
              <a:t>Thank you that Christ has done his part </a:t>
            </a:r>
          </a:p>
          <a:p>
            <a:pPr algn="ctr"/>
            <a:r>
              <a:rPr lang="en-CA" sz="2800" b="1" dirty="0" smtClean="0">
                <a:solidFill>
                  <a:srgbClr val="0070C0"/>
                </a:solidFill>
                <a:latin typeface="Calibri" pitchFamily="34" charset="0"/>
              </a:rPr>
              <a:t>and Christ and the Spirit will do their part </a:t>
            </a:r>
          </a:p>
          <a:p>
            <a:pPr algn="ctr"/>
            <a:r>
              <a:rPr lang="en-CA" sz="2800" b="1" dirty="0" smtClean="0">
                <a:solidFill>
                  <a:srgbClr val="0070C0"/>
                </a:solidFill>
                <a:latin typeface="Calibri" pitchFamily="34" charset="0"/>
              </a:rPr>
              <a:t>as we do our part!</a:t>
            </a:r>
          </a:p>
          <a:p>
            <a:endParaRPr lang="en-CA" dirty="0"/>
          </a:p>
        </p:txBody>
      </p:sp>
      <p:sp>
        <p:nvSpPr>
          <p:cNvPr id="13" name="Title 1"/>
          <p:cNvSpPr txBox="1">
            <a:spLocks/>
          </p:cNvSpPr>
          <p:nvPr/>
        </p:nvSpPr>
        <p:spPr>
          <a:xfrm>
            <a:off x="611560" y="2708920"/>
            <a:ext cx="2890664" cy="576064"/>
          </a:xfrm>
          <a:prstGeom prst="rect">
            <a:avLst/>
          </a:prstGeom>
        </p:spPr>
        <p:txBody>
          <a:bodyPr>
            <a:noAutofit/>
          </a:bodyPr>
          <a:lstStyle/>
          <a:p>
            <a:pPr lvl="0" algn="ctr" eaLnBrk="0" hangingPunct="0">
              <a:lnSpc>
                <a:spcPts val="2400"/>
              </a:lnSpc>
              <a:defRPr/>
            </a:pPr>
            <a:r>
              <a:rPr lang="sv-SE" sz="2800" b="1" dirty="0" smtClean="0">
                <a:latin typeface="Arial Narrow" pitchFamily="34" charset="0"/>
                <a:cs typeface="Calibri" pitchFamily="34" charset="0"/>
              </a:rPr>
              <a:t>I am </a:t>
            </a:r>
          </a:p>
          <a:p>
            <a:pPr lvl="0" algn="ctr" eaLnBrk="0" hangingPunct="0">
              <a:lnSpc>
                <a:spcPts val="2400"/>
              </a:lnSpc>
              <a:defRPr/>
            </a:pPr>
            <a:r>
              <a:rPr lang="sv-SE" sz="2800" b="1" dirty="0" smtClean="0">
                <a:latin typeface="Arial Narrow" pitchFamily="34" charset="0"/>
                <a:cs typeface="Calibri" pitchFamily="34" charset="0"/>
              </a:rPr>
              <a:t>crucified with</a:t>
            </a:r>
          </a:p>
          <a:p>
            <a:pPr lvl="0" algn="ctr" eaLnBrk="0" hangingPunct="0">
              <a:lnSpc>
                <a:spcPts val="2400"/>
              </a:lnSpc>
              <a:defRPr/>
            </a:pPr>
            <a:r>
              <a:rPr kumimoji="0" lang="sv-SE" sz="2800" b="1" i="0" u="none" strike="noStrike" kern="0" cap="none" spc="0" normalizeH="0" baseline="0" noProof="0" dirty="0" smtClean="0">
                <a:ln>
                  <a:noFill/>
                </a:ln>
                <a:solidFill>
                  <a:schemeClr val="tx1"/>
                </a:solidFill>
                <a:effectLst/>
                <a:uLnTx/>
                <a:uFillTx/>
                <a:latin typeface="Arial Narrow" pitchFamily="34" charset="0"/>
                <a:ea typeface="+mj-ea"/>
                <a:cs typeface="Calibri" pitchFamily="34" charset="0"/>
              </a:rPr>
              <a:t>Christ</a:t>
            </a:r>
            <a:endParaRPr kumimoji="0" lang="en-CA" sz="2800" b="1"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12" name="TextBox 11"/>
          <p:cNvSpPr txBox="1"/>
          <p:nvPr/>
        </p:nvSpPr>
        <p:spPr>
          <a:xfrm>
            <a:off x="4283968" y="1340768"/>
            <a:ext cx="4392488" cy="3724096"/>
          </a:xfrm>
          <a:prstGeom prst="rect">
            <a:avLst/>
          </a:prstGeom>
          <a:noFill/>
        </p:spPr>
        <p:txBody>
          <a:bodyPr wrap="square" rtlCol="0">
            <a:spAutoFit/>
          </a:bodyPr>
          <a:lstStyle/>
          <a:p>
            <a:pPr algn="ctr"/>
            <a:r>
              <a:rPr lang="en-CA" sz="2800" b="1" dirty="0" smtClean="0">
                <a:solidFill>
                  <a:schemeClr val="bg1"/>
                </a:solidFill>
                <a:latin typeface="Calibri" pitchFamily="34" charset="0"/>
              </a:rPr>
              <a:t>________, _______ 6:11</a:t>
            </a:r>
          </a:p>
          <a:p>
            <a:pPr algn="ctr"/>
            <a:r>
              <a:rPr lang="en-CA" sz="2800" b="1" dirty="0" smtClean="0">
                <a:solidFill>
                  <a:schemeClr val="bg1"/>
                </a:solidFill>
                <a:latin typeface="Calibri" pitchFamily="34" charset="0"/>
              </a:rPr>
              <a:t>Don’t let ____ ______ 6:12</a:t>
            </a:r>
            <a:r>
              <a:rPr lang="en-US" sz="2800" b="1" dirty="0" smtClean="0">
                <a:solidFill>
                  <a:schemeClr val="bg1"/>
                </a:solidFill>
                <a:latin typeface="Calibri" pitchFamily="34" charset="0"/>
              </a:rPr>
              <a:t> </a:t>
            </a:r>
          </a:p>
          <a:p>
            <a:pPr algn="ctr"/>
            <a:r>
              <a:rPr lang="en-CA" sz="2800" b="1" dirty="0" smtClean="0">
                <a:solidFill>
                  <a:schemeClr val="bg1"/>
                </a:solidFill>
                <a:latin typeface="Calibri" pitchFamily="34" charset="0"/>
              </a:rPr>
              <a:t>Don’t _______ 6:13</a:t>
            </a:r>
          </a:p>
          <a:p>
            <a:pPr algn="ctr"/>
            <a:r>
              <a:rPr lang="en-CA" sz="2800" b="1" dirty="0" smtClean="0">
                <a:solidFill>
                  <a:schemeClr val="bg1"/>
                </a:solidFill>
                <a:latin typeface="Calibri" pitchFamily="34" charset="0"/>
              </a:rPr>
              <a:t>_______ 6:13,16,19,22</a:t>
            </a:r>
          </a:p>
          <a:p>
            <a:pPr algn="ctr"/>
            <a:endParaRPr lang="en-CA" sz="1200" b="1" dirty="0" smtClean="0">
              <a:solidFill>
                <a:schemeClr val="bg1"/>
              </a:solidFill>
              <a:latin typeface="Calibri" pitchFamily="34" charset="0"/>
            </a:endParaRPr>
          </a:p>
          <a:p>
            <a:pPr algn="ctr"/>
            <a:r>
              <a:rPr lang="en-CA" sz="2800" b="1" dirty="0" smtClean="0">
                <a:solidFill>
                  <a:schemeClr val="bg1"/>
                </a:solidFill>
                <a:latin typeface="Calibri" pitchFamily="34" charset="0"/>
              </a:rPr>
              <a:t>_____ 8:4</a:t>
            </a:r>
          </a:p>
          <a:p>
            <a:pPr algn="ctr"/>
            <a:r>
              <a:rPr lang="en-CA" sz="2800" b="1" dirty="0" smtClean="0">
                <a:solidFill>
                  <a:schemeClr val="bg1"/>
                </a:solidFill>
                <a:latin typeface="Calibri" pitchFamily="34" charset="0"/>
              </a:rPr>
              <a:t>____ your _____ on 8:5</a:t>
            </a:r>
          </a:p>
          <a:p>
            <a:pPr algn="ctr"/>
            <a:r>
              <a:rPr lang="en-CA" sz="2800" b="1" dirty="0" smtClean="0">
                <a:solidFill>
                  <a:schemeClr val="bg1"/>
                </a:solidFill>
                <a:latin typeface="Calibri" pitchFamily="34" charset="0"/>
              </a:rPr>
              <a:t>_____ 8:13</a:t>
            </a:r>
          </a:p>
          <a:p>
            <a:endParaRPr lang="en-CA" sz="2800" dirty="0"/>
          </a:p>
        </p:txBody>
      </p:sp>
      <p:sp>
        <p:nvSpPr>
          <p:cNvPr id="14" name="TextBox 13"/>
          <p:cNvSpPr txBox="1"/>
          <p:nvPr/>
        </p:nvSpPr>
        <p:spPr>
          <a:xfrm>
            <a:off x="2483768" y="188640"/>
            <a:ext cx="6551712" cy="1384995"/>
          </a:xfrm>
          <a:prstGeom prst="rect">
            <a:avLst/>
          </a:prstGeom>
          <a:noFill/>
        </p:spPr>
        <p:txBody>
          <a:bodyPr wrap="square" rtlCol="0">
            <a:spAutoFit/>
          </a:bodyPr>
          <a:lstStyle/>
          <a:p>
            <a:pPr algn="ctr"/>
            <a:r>
              <a:rPr lang="en-CA" sz="2800" b="1" dirty="0" smtClean="0">
                <a:solidFill>
                  <a:srgbClr val="0070C0"/>
                </a:solidFill>
                <a:latin typeface="Calibri" pitchFamily="34" charset="0"/>
              </a:rPr>
              <a:t>Thank you for making clear in Romans 6-8 our part in overcoming temptation:</a:t>
            </a:r>
          </a:p>
          <a:p>
            <a:pPr algn="ctr"/>
            <a:endParaRPr lang="en-CA" sz="1400" b="1" dirty="0" smtClean="0">
              <a:solidFill>
                <a:srgbClr val="0070C0"/>
              </a:solidFill>
              <a:latin typeface="Calibri" pitchFamily="34" charset="0"/>
            </a:endParaRPr>
          </a:p>
          <a:p>
            <a:pPr algn="ctr"/>
            <a:endParaRPr lang="en-CA" sz="1400" b="1" dirty="0" smtClean="0">
              <a:solidFill>
                <a:srgbClr val="0070C0"/>
              </a:solidFill>
              <a:latin typeface="Calibri" pitchFamily="34" charset="0"/>
            </a:endParaRPr>
          </a:p>
        </p:txBody>
      </p:sp>
    </p:spTree>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0" name="Picture 9" descr="crucified (2).jpg"/>
          <p:cNvPicPr>
            <a:picLocks noChangeAspect="1"/>
          </p:cNvPicPr>
          <p:nvPr/>
        </p:nvPicPr>
        <p:blipFill>
          <a:blip r:embed="rId2" cstate="print"/>
          <a:srcRect t="1966" b="12380"/>
          <a:stretch>
            <a:fillRect/>
          </a:stretch>
        </p:blipFill>
        <p:spPr>
          <a:xfrm>
            <a:off x="1739219" y="1196752"/>
            <a:ext cx="5569085" cy="4176464"/>
          </a:xfrm>
          <a:prstGeom prst="rect">
            <a:avLst/>
          </a:prstGeom>
        </p:spPr>
      </p:pic>
      <p:sp>
        <p:nvSpPr>
          <p:cNvPr id="4" name="TextBox 3"/>
          <p:cNvSpPr txBox="1"/>
          <p:nvPr/>
        </p:nvSpPr>
        <p:spPr>
          <a:xfrm>
            <a:off x="1907704" y="4982979"/>
            <a:ext cx="2097049" cy="246221"/>
          </a:xfrm>
          <a:prstGeom prst="rect">
            <a:avLst/>
          </a:prstGeom>
          <a:noFill/>
        </p:spPr>
        <p:txBody>
          <a:bodyPr wrap="none" rtlCol="0">
            <a:spAutoFit/>
          </a:bodyPr>
          <a:lstStyle/>
          <a:p>
            <a:pPr algn="ctr"/>
            <a:r>
              <a:rPr lang="en-US" sz="1000" dirty="0" smtClean="0"/>
              <a:t>original author of picture unknown</a:t>
            </a:r>
            <a:endParaRPr lang="en-US" sz="1000" dirty="0"/>
          </a:p>
        </p:txBody>
      </p:sp>
      <p:pic>
        <p:nvPicPr>
          <p:cNvPr id="5" name="Picture 4" descr="www.clipartbest.com dc6XLjAMi.gif"/>
          <p:cNvPicPr>
            <a:picLocks noChangeAspect="1"/>
          </p:cNvPicPr>
          <p:nvPr/>
        </p:nvPicPr>
        <p:blipFill>
          <a:blip r:embed="rId3" cstate="print"/>
          <a:stretch>
            <a:fillRect/>
          </a:stretch>
        </p:blipFill>
        <p:spPr>
          <a:xfrm>
            <a:off x="3635896" y="2996952"/>
            <a:ext cx="2970911" cy="2088232"/>
          </a:xfrm>
          <a:prstGeom prst="rect">
            <a:avLst/>
          </a:prstGeom>
        </p:spPr>
      </p:pic>
      <p:sp>
        <p:nvSpPr>
          <p:cNvPr id="8" name="TextBox 7"/>
          <p:cNvSpPr txBox="1"/>
          <p:nvPr/>
        </p:nvSpPr>
        <p:spPr>
          <a:xfrm>
            <a:off x="1907704" y="4797152"/>
            <a:ext cx="2088232" cy="246221"/>
          </a:xfrm>
          <a:prstGeom prst="rect">
            <a:avLst/>
          </a:prstGeom>
          <a:noFill/>
        </p:spPr>
        <p:txBody>
          <a:bodyPr wrap="square" rtlCol="0">
            <a:spAutoFit/>
          </a:bodyPr>
          <a:lstStyle/>
          <a:p>
            <a:pPr algn="ctr"/>
            <a:r>
              <a:rPr lang="en-CA" sz="1000" dirty="0" smtClean="0"/>
              <a:t>heart © clipartbest.com</a:t>
            </a:r>
            <a:endParaRPr lang="en-CA" dirty="0"/>
          </a:p>
        </p:txBody>
      </p:sp>
      <p:sp>
        <p:nvSpPr>
          <p:cNvPr id="12" name="Rectangle 11"/>
          <p:cNvSpPr/>
          <p:nvPr/>
        </p:nvSpPr>
        <p:spPr>
          <a:xfrm>
            <a:off x="179512" y="26621"/>
            <a:ext cx="8892480" cy="954107"/>
          </a:xfrm>
          <a:prstGeom prst="rect">
            <a:avLst/>
          </a:prstGeom>
        </p:spPr>
        <p:txBody>
          <a:bodyPr wrap="square">
            <a:spAutoFit/>
          </a:bodyPr>
          <a:lstStyle/>
          <a:p>
            <a:pPr algn="ctr"/>
            <a:r>
              <a:rPr lang="en-CA" sz="2800" b="1" dirty="0" smtClean="0">
                <a:solidFill>
                  <a:schemeClr val="bg1"/>
                </a:solidFill>
                <a:latin typeface="Calibri" pitchFamily="34" charset="0"/>
                <a:cs typeface="Calibri" pitchFamily="34" charset="0"/>
              </a:rPr>
              <a:t>“</a:t>
            </a:r>
            <a:r>
              <a:rPr lang="en-US" sz="2800" b="1" dirty="0" smtClean="0">
                <a:solidFill>
                  <a:schemeClr val="bg1"/>
                </a:solidFill>
                <a:latin typeface="Calibri" pitchFamily="34" charset="0"/>
                <a:cs typeface="Calibri" pitchFamily="34" charset="0"/>
              </a:rPr>
              <a:t>Are we to continue in sin that grace may abound?</a:t>
            </a:r>
            <a:r>
              <a:rPr lang="en-CA" sz="2800" b="1" dirty="0" smtClean="0">
                <a:solidFill>
                  <a:schemeClr val="bg1"/>
                </a:solidFill>
                <a:latin typeface="Calibri" pitchFamily="34" charset="0"/>
                <a:cs typeface="Calibri" pitchFamily="34" charset="0"/>
              </a:rPr>
              <a:t>” </a:t>
            </a:r>
          </a:p>
          <a:p>
            <a:pPr algn="ctr"/>
            <a:r>
              <a:rPr lang="en-CA" sz="2800" b="1" dirty="0" err="1" smtClean="0">
                <a:solidFill>
                  <a:schemeClr val="bg1"/>
                </a:solidFill>
                <a:latin typeface="Calibri" pitchFamily="34" charset="0"/>
                <a:cs typeface="Calibri" pitchFamily="34" charset="0"/>
              </a:rPr>
              <a:t>Rm</a:t>
            </a:r>
            <a:r>
              <a:rPr lang="en-CA" sz="2800" b="1" dirty="0" smtClean="0">
                <a:solidFill>
                  <a:schemeClr val="bg1"/>
                </a:solidFill>
                <a:latin typeface="Calibri" pitchFamily="34" charset="0"/>
                <a:cs typeface="Calibri" pitchFamily="34" charset="0"/>
              </a:rPr>
              <a:t> 6:1</a:t>
            </a:r>
            <a:endParaRPr lang="en-CA" sz="2800" dirty="0">
              <a:solidFill>
                <a:schemeClr val="bg1"/>
              </a:solidFill>
            </a:endParaRPr>
          </a:p>
        </p:txBody>
      </p:sp>
      <p:sp>
        <p:nvSpPr>
          <p:cNvPr id="13" name="Rectangle 12"/>
          <p:cNvSpPr/>
          <p:nvPr/>
        </p:nvSpPr>
        <p:spPr>
          <a:xfrm>
            <a:off x="35496" y="5661248"/>
            <a:ext cx="9108504" cy="954107"/>
          </a:xfrm>
          <a:prstGeom prst="rect">
            <a:avLst/>
          </a:prstGeom>
        </p:spPr>
        <p:txBody>
          <a:bodyPr wrap="square">
            <a:spAutoFit/>
          </a:bodyPr>
          <a:lstStyle/>
          <a:p>
            <a:pPr algn="ctr"/>
            <a:r>
              <a:rPr lang="en-US" sz="2800" b="1" dirty="0" smtClean="0">
                <a:solidFill>
                  <a:schemeClr val="bg1"/>
                </a:solidFill>
                <a:latin typeface="Calibri" pitchFamily="34" charset="0"/>
                <a:cs typeface="Calibri" pitchFamily="34" charset="0"/>
              </a:rPr>
              <a:t>“Are we to sin because we are not under law </a:t>
            </a:r>
          </a:p>
          <a:p>
            <a:pPr algn="ctr"/>
            <a:r>
              <a:rPr lang="en-US" sz="2800" b="1" dirty="0" smtClean="0">
                <a:solidFill>
                  <a:schemeClr val="bg1"/>
                </a:solidFill>
                <a:latin typeface="Calibri" pitchFamily="34" charset="0"/>
                <a:cs typeface="Calibri" pitchFamily="34" charset="0"/>
              </a:rPr>
              <a:t>but under grace?” </a:t>
            </a:r>
            <a:r>
              <a:rPr lang="en-US" sz="2800" b="1" dirty="0" err="1" smtClean="0">
                <a:solidFill>
                  <a:schemeClr val="bg1"/>
                </a:solidFill>
                <a:latin typeface="Calibri" pitchFamily="34" charset="0"/>
                <a:cs typeface="Calibri" pitchFamily="34" charset="0"/>
              </a:rPr>
              <a:t>Rm</a:t>
            </a:r>
            <a:r>
              <a:rPr lang="en-US" sz="2800" b="1" dirty="0" smtClean="0">
                <a:solidFill>
                  <a:schemeClr val="bg1"/>
                </a:solidFill>
                <a:latin typeface="Calibri" pitchFamily="34" charset="0"/>
                <a:cs typeface="Calibri" pitchFamily="34" charset="0"/>
              </a:rPr>
              <a:t> </a:t>
            </a:r>
            <a:r>
              <a:rPr lang="en-US" sz="2800" b="1" spc="-30" dirty="0" smtClean="0">
                <a:solidFill>
                  <a:schemeClr val="bg1"/>
                </a:solidFill>
                <a:latin typeface="Calibri" pitchFamily="34" charset="0"/>
                <a:cs typeface="Calibri" pitchFamily="34" charset="0"/>
              </a:rPr>
              <a:t>6:15</a:t>
            </a:r>
          </a:p>
        </p:txBody>
      </p:sp>
      <p:sp>
        <p:nvSpPr>
          <p:cNvPr id="11" name="TextBox 10"/>
          <p:cNvSpPr txBox="1"/>
          <p:nvPr/>
        </p:nvSpPr>
        <p:spPr>
          <a:xfrm>
            <a:off x="4211960" y="3573016"/>
            <a:ext cx="1800200" cy="1033488"/>
          </a:xfrm>
          <a:prstGeom prst="rect">
            <a:avLst/>
          </a:prstGeom>
          <a:noFill/>
        </p:spPr>
        <p:txBody>
          <a:bodyPr wrap="square" rtlCol="0">
            <a:spAutoFit/>
          </a:bodyPr>
          <a:lstStyle/>
          <a:p>
            <a:pPr>
              <a:lnSpc>
                <a:spcPts val="2400"/>
              </a:lnSpc>
            </a:pPr>
            <a:r>
              <a:rPr lang="en-US" sz="2800" b="1" dirty="0" smtClean="0">
                <a:latin typeface="Calibri" pitchFamily="34" charset="0"/>
                <a:cs typeface="Calibri" pitchFamily="34" charset="0"/>
              </a:rPr>
              <a:t>   “I love </a:t>
            </a:r>
          </a:p>
          <a:p>
            <a:pPr>
              <a:lnSpc>
                <a:spcPts val="2400"/>
              </a:lnSpc>
            </a:pPr>
            <a:r>
              <a:rPr lang="en-US" sz="2800" b="1" dirty="0" smtClean="0">
                <a:latin typeface="Calibri" pitchFamily="34" charset="0"/>
                <a:cs typeface="Calibri" pitchFamily="34" charset="0"/>
              </a:rPr>
              <a:t>  You first    </a:t>
            </a:r>
          </a:p>
          <a:p>
            <a:pPr>
              <a:lnSpc>
                <a:spcPts val="2400"/>
              </a:lnSpc>
            </a:pPr>
            <a:r>
              <a:rPr lang="en-US" sz="2800" b="1" dirty="0" smtClean="0">
                <a:latin typeface="Calibri" pitchFamily="34" charset="0"/>
                <a:cs typeface="Calibri" pitchFamily="34" charset="0"/>
              </a:rPr>
              <a:t>   Father”</a:t>
            </a:r>
            <a:endParaRPr lang="en-US" sz="2800" b="1"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862064"/>
            <a:ext cx="8229600" cy="1143000"/>
          </a:xfrm>
        </p:spPr>
        <p:txBody>
          <a:bodyPr/>
          <a:lstStyle/>
          <a:p>
            <a:pPr algn="l"/>
            <a:r>
              <a:rPr lang="en-US" sz="2800" b="1" dirty="0" smtClean="0">
                <a:solidFill>
                  <a:srgbClr val="FFFF00"/>
                </a:solidFill>
                <a:latin typeface="Calibri" pitchFamily="34" charset="0"/>
              </a:rPr>
              <a:t>To overcome temptation, note how principles from Romans 6-8 (Gifts 32-48) work together with life in the Spirit (Gifts 48-71).</a:t>
            </a:r>
            <a:r>
              <a:rPr lang="en-CA" sz="2800" b="1" dirty="0" smtClean="0">
                <a:solidFill>
                  <a:srgbClr val="FFFF00"/>
                </a:solidFill>
                <a:latin typeface="Calibri" pitchFamily="34" charset="0"/>
              </a:rPr>
              <a:t/>
            </a:r>
            <a:br>
              <a:rPr lang="en-CA" sz="2800" b="1" dirty="0" smtClean="0">
                <a:solidFill>
                  <a:srgbClr val="FFFF00"/>
                </a:solidFill>
                <a:latin typeface="Calibri" pitchFamily="34" charset="0"/>
              </a:rPr>
            </a:br>
            <a:r>
              <a:rPr lang="en-US" sz="2800" b="1" dirty="0" smtClean="0">
                <a:solidFill>
                  <a:schemeClr val="tx1"/>
                </a:solidFill>
                <a:latin typeface="Calibri" pitchFamily="34" charset="0"/>
              </a:rPr>
              <a:t>We die with Christ in order to live with Christ </a:t>
            </a:r>
            <a:br>
              <a:rPr lang="en-US" sz="2800" b="1" dirty="0" smtClean="0">
                <a:solidFill>
                  <a:schemeClr val="tx1"/>
                </a:solidFill>
                <a:latin typeface="Calibri" pitchFamily="34" charset="0"/>
              </a:rPr>
            </a:br>
            <a:r>
              <a:rPr lang="en-US" sz="2800" b="1" dirty="0" smtClean="0">
                <a:solidFill>
                  <a:schemeClr val="tx1"/>
                </a:solidFill>
                <a:latin typeface="Calibri" pitchFamily="34" charset="0"/>
              </a:rPr>
              <a:t>in the Spirit, freed from sin.  </a:t>
            </a:r>
            <a:r>
              <a:rPr lang="en-US" sz="2800" b="1" dirty="0" smtClean="0">
                <a:solidFill>
                  <a:srgbClr val="FFFF00"/>
                </a:solidFill>
                <a:latin typeface="Calibri" pitchFamily="34" charset="0"/>
              </a:rPr>
              <a:t/>
            </a:r>
            <a:br>
              <a:rPr lang="en-US" sz="2800" b="1" dirty="0" smtClean="0">
                <a:solidFill>
                  <a:srgbClr val="FFFF00"/>
                </a:solidFill>
                <a:latin typeface="Calibri" pitchFamily="34" charset="0"/>
              </a:rPr>
            </a:br>
            <a:r>
              <a:rPr lang="en-CA" sz="800" b="1" dirty="0" smtClean="0">
                <a:solidFill>
                  <a:srgbClr val="FFFF00"/>
                </a:solidFill>
                <a:latin typeface="Calibri" pitchFamily="34" charset="0"/>
              </a:rPr>
              <a:t/>
            </a:r>
            <a:br>
              <a:rPr lang="en-CA" sz="800" b="1" dirty="0" smtClean="0">
                <a:solidFill>
                  <a:srgbClr val="FFFF00"/>
                </a:solidFill>
                <a:latin typeface="Calibri" pitchFamily="34" charset="0"/>
              </a:rPr>
            </a:br>
            <a:r>
              <a:rPr lang="en-CA" sz="2800" b="1" dirty="0" smtClean="0">
                <a:solidFill>
                  <a:srgbClr val="00FF00"/>
                </a:solidFill>
                <a:latin typeface="Calibri" pitchFamily="34" charset="0"/>
              </a:rPr>
              <a:t>Note in particular how the following gifts of life in the Spirit contribute to being set free from sin.</a:t>
            </a:r>
            <a:br>
              <a:rPr lang="en-CA" sz="2800" b="1" dirty="0" smtClean="0">
                <a:solidFill>
                  <a:srgbClr val="00FF00"/>
                </a:solidFill>
                <a:latin typeface="Calibri" pitchFamily="34" charset="0"/>
              </a:rPr>
            </a:br>
            <a:r>
              <a:rPr lang="en-CA" sz="800" b="1" dirty="0" smtClean="0">
                <a:solidFill>
                  <a:srgbClr val="00FF00"/>
                </a:solidFill>
                <a:latin typeface="Calibri" pitchFamily="34" charset="0"/>
              </a:rPr>
              <a:t/>
            </a:r>
            <a:br>
              <a:rPr lang="en-CA" sz="800" b="1" dirty="0" smtClean="0">
                <a:solidFill>
                  <a:srgbClr val="00FF00"/>
                </a:solidFill>
                <a:latin typeface="Calibri" pitchFamily="34" charset="0"/>
              </a:rPr>
            </a:br>
            <a:r>
              <a:rPr lang="en-CA" sz="2800" b="1" dirty="0" smtClean="0">
                <a:solidFill>
                  <a:srgbClr val="FFFF00"/>
                </a:solidFill>
                <a:latin typeface="Calibri" pitchFamily="34" charset="0"/>
              </a:rPr>
              <a:t>62. The Holy Spirit is constantly teaching us God’s </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	word as part of setting us free from sin.</a:t>
            </a:r>
            <a:r>
              <a:rPr lang="en-CA" sz="2800" b="1" dirty="0" smtClean="0">
                <a:solidFill>
                  <a:srgbClr val="00FF00"/>
                </a:solidFill>
                <a:latin typeface="Calibri" pitchFamily="34" charset="0"/>
              </a:rPr>
              <a:t/>
            </a:r>
            <a:br>
              <a:rPr lang="en-CA" sz="2800" b="1" dirty="0" smtClean="0">
                <a:solidFill>
                  <a:srgbClr val="00FF00"/>
                </a:solidFill>
                <a:latin typeface="Calibri" pitchFamily="34" charset="0"/>
              </a:rPr>
            </a:br>
            <a:r>
              <a:rPr lang="en-CA" sz="2800" b="1" dirty="0" smtClean="0">
                <a:solidFill>
                  <a:srgbClr val="00FF00"/>
                </a:solidFill>
                <a:latin typeface="Calibri" pitchFamily="34" charset="0"/>
              </a:rPr>
              <a:t>63-64. The Holy Spirit is always leading us and </a:t>
            </a:r>
            <a:br>
              <a:rPr lang="en-CA" sz="2800" b="1" dirty="0" smtClean="0">
                <a:solidFill>
                  <a:srgbClr val="00FF00"/>
                </a:solidFill>
                <a:latin typeface="Calibri" pitchFamily="34" charset="0"/>
              </a:rPr>
            </a:br>
            <a:r>
              <a:rPr lang="en-CA" sz="2800" b="1" dirty="0" smtClean="0">
                <a:solidFill>
                  <a:srgbClr val="00FF00"/>
                </a:solidFill>
                <a:latin typeface="Calibri" pitchFamily="34" charset="0"/>
              </a:rPr>
              <a:t>	sanctifying us to walk with Christ and not sin.</a:t>
            </a:r>
            <a:br>
              <a:rPr lang="en-CA" sz="2800" b="1" dirty="0" smtClean="0">
                <a:solidFill>
                  <a:srgbClr val="00FF00"/>
                </a:solidFill>
                <a:latin typeface="Calibri" pitchFamily="34" charset="0"/>
              </a:rPr>
            </a:br>
            <a:r>
              <a:rPr lang="en-CA" sz="2800" b="1" dirty="0" smtClean="0">
                <a:solidFill>
                  <a:srgbClr val="FFFF00"/>
                </a:solidFill>
                <a:latin typeface="Calibri" pitchFamily="34" charset="0"/>
              </a:rPr>
              <a:t>66.  The Spirit fills us to do the Lord’s will, not sin.</a:t>
            </a:r>
            <a:br>
              <a:rPr lang="en-CA" sz="2800" b="1" dirty="0" smtClean="0">
                <a:solidFill>
                  <a:srgbClr val="FFFF00"/>
                </a:solidFill>
                <a:latin typeface="Calibri" pitchFamily="34" charset="0"/>
              </a:rPr>
            </a:br>
            <a:r>
              <a:rPr lang="en-CA" sz="2800" b="1" dirty="0" smtClean="0">
                <a:solidFill>
                  <a:srgbClr val="00FF00"/>
                </a:solidFill>
                <a:latin typeface="Calibri" pitchFamily="34" charset="0"/>
              </a:rPr>
              <a:t>67.  We are circumcised by Christ to live in the </a:t>
            </a:r>
            <a:br>
              <a:rPr lang="en-CA" sz="2800" b="1" dirty="0" smtClean="0">
                <a:solidFill>
                  <a:srgbClr val="00FF00"/>
                </a:solidFill>
                <a:latin typeface="Calibri" pitchFamily="34" charset="0"/>
              </a:rPr>
            </a:br>
            <a:r>
              <a:rPr lang="en-CA" sz="2800" b="1" dirty="0" smtClean="0">
                <a:solidFill>
                  <a:srgbClr val="00FF00"/>
                </a:solidFill>
                <a:latin typeface="Calibri" pitchFamily="34" charset="0"/>
              </a:rPr>
              <a:t>	Spirit and not live in the flesh and sin.</a:t>
            </a:r>
            <a:br>
              <a:rPr lang="en-CA" sz="2800" b="1" dirty="0" smtClean="0">
                <a:solidFill>
                  <a:srgbClr val="00FF00"/>
                </a:solidFill>
                <a:latin typeface="Calibri" pitchFamily="34" charset="0"/>
              </a:rPr>
            </a:br>
            <a:r>
              <a:rPr lang="en-CA" sz="2800" b="1" dirty="0" smtClean="0">
                <a:solidFill>
                  <a:srgbClr val="FFFF00"/>
                </a:solidFill>
                <a:latin typeface="Calibri" pitchFamily="34" charset="0"/>
              </a:rPr>
              <a:t>70-71.  The Lord leads us in victory over sin.</a:t>
            </a:r>
            <a:endParaRPr lang="en-CA" sz="2800" b="1" dirty="0">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5" name="Oval 4"/>
          <p:cNvSpPr/>
          <p:nvPr/>
        </p:nvSpPr>
        <p:spPr>
          <a:xfrm>
            <a:off x="971600" y="44624"/>
            <a:ext cx="7272808" cy="6715125"/>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125" name="TextBox 5"/>
          <p:cNvSpPr txBox="1">
            <a:spLocks noChangeArrowheads="1"/>
          </p:cNvSpPr>
          <p:nvPr/>
        </p:nvSpPr>
        <p:spPr bwMode="auto">
          <a:xfrm>
            <a:off x="611560" y="5949280"/>
            <a:ext cx="7848872" cy="861774"/>
          </a:xfrm>
          <a:prstGeom prst="rect">
            <a:avLst/>
          </a:prstGeom>
          <a:solidFill>
            <a:srgbClr val="7030A0"/>
          </a:solidFill>
          <a:ln w="9525">
            <a:noFill/>
            <a:miter lim="800000"/>
            <a:headEnd/>
            <a:tailEnd/>
          </a:ln>
        </p:spPr>
        <p:txBody>
          <a:bodyPr wrap="square">
            <a:spAutoFit/>
          </a:bodyPr>
          <a:lstStyle/>
          <a:p>
            <a:pPr algn="ctr">
              <a:lnSpc>
                <a:spcPts val="3000"/>
              </a:lnSpc>
            </a:pPr>
            <a:r>
              <a:rPr lang="en-CA" sz="2800" b="1" dirty="0" smtClean="0">
                <a:latin typeface="Calibri" pitchFamily="34" charset="0"/>
              </a:rPr>
              <a:t>Lord, thank you that Jesus died to give us </a:t>
            </a:r>
          </a:p>
          <a:p>
            <a:pPr algn="ctr">
              <a:lnSpc>
                <a:spcPts val="3000"/>
              </a:lnSpc>
            </a:pPr>
            <a:r>
              <a:rPr lang="en-CA" sz="2800" b="1" dirty="0" smtClean="0">
                <a:latin typeface="Calibri" pitchFamily="34" charset="0"/>
              </a:rPr>
              <a:t>your gifts of grace that set us free from sin!</a:t>
            </a:r>
            <a:endParaRPr lang="en-CA" sz="2800" b="1" dirty="0">
              <a:latin typeface="Calibri" pitchFamily="34" charset="0"/>
            </a:endParaRPr>
          </a:p>
        </p:txBody>
      </p:sp>
      <p:sp>
        <p:nvSpPr>
          <p:cNvPr id="9" name="Text Box 4"/>
          <p:cNvSpPr txBox="1">
            <a:spLocks noChangeArrowheads="1"/>
          </p:cNvSpPr>
          <p:nvPr/>
        </p:nvSpPr>
        <p:spPr bwMode="auto">
          <a:xfrm>
            <a:off x="-252536" y="332656"/>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11" name="Right Arrow 10"/>
          <p:cNvSpPr/>
          <p:nvPr/>
        </p:nvSpPr>
        <p:spPr>
          <a:xfrm>
            <a:off x="179512" y="1124744"/>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TextBox 5"/>
          <p:cNvSpPr txBox="1">
            <a:spLocks noChangeArrowheads="1"/>
          </p:cNvSpPr>
          <p:nvPr/>
        </p:nvSpPr>
        <p:spPr bwMode="auto">
          <a:xfrm>
            <a:off x="6300192" y="116632"/>
            <a:ext cx="2736304" cy="1200329"/>
          </a:xfrm>
          <a:prstGeom prst="rect">
            <a:avLst/>
          </a:prstGeom>
          <a:noFill/>
          <a:ln w="9525">
            <a:noFill/>
            <a:miter lim="800000"/>
            <a:headEnd/>
            <a:tailEnd/>
          </a:ln>
        </p:spPr>
        <p:txBody>
          <a:bodyPr wrap="square">
            <a:spAutoFit/>
          </a:bodyPr>
          <a:lstStyle/>
          <a:p>
            <a:pPr algn="r"/>
            <a:r>
              <a:rPr lang="en-CA" sz="2400" b="1" dirty="0" smtClean="0">
                <a:latin typeface="Calibri" pitchFamily="34" charset="0"/>
                <a:cs typeface="Calibri" pitchFamily="34" charset="0"/>
              </a:rPr>
              <a:t>Note how almost </a:t>
            </a:r>
          </a:p>
          <a:p>
            <a:pPr algn="r"/>
            <a:r>
              <a:rPr lang="en-CA" sz="2400" b="1" dirty="0" smtClean="0">
                <a:latin typeface="Calibri" pitchFamily="34" charset="0"/>
                <a:cs typeface="Calibri" pitchFamily="34" charset="0"/>
              </a:rPr>
              <a:t>all these are in</a:t>
            </a:r>
          </a:p>
          <a:p>
            <a:pPr algn="r"/>
            <a:r>
              <a:rPr lang="en-CA" sz="2400" b="1" dirty="0" smtClean="0">
                <a:latin typeface="Calibri" pitchFamily="34" charset="0"/>
                <a:cs typeface="Calibri" pitchFamily="34" charset="0"/>
              </a:rPr>
              <a:t>Romans 6-8</a:t>
            </a:r>
            <a:endParaRPr lang="en-CA" sz="2400" b="1" dirty="0"/>
          </a:p>
        </p:txBody>
      </p:sp>
      <p:sp>
        <p:nvSpPr>
          <p:cNvPr id="10" name="Text Box 4"/>
          <p:cNvSpPr txBox="1">
            <a:spLocks noChangeArrowheads="1"/>
          </p:cNvSpPr>
          <p:nvPr/>
        </p:nvSpPr>
        <p:spPr bwMode="auto">
          <a:xfrm>
            <a:off x="7308304" y="5415607"/>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32-48</a:t>
            </a:r>
            <a:endParaRPr lang="en-US" sz="2400" dirty="0">
              <a:latin typeface="Calibri" pitchFamily="34" charset="0"/>
              <a:cs typeface="Calibri" pitchFamily="34" charset="0"/>
            </a:endParaRPr>
          </a:p>
        </p:txBody>
      </p:sp>
      <p:sp>
        <p:nvSpPr>
          <p:cNvPr id="13" name="Text Box 3"/>
          <p:cNvSpPr txBox="1">
            <a:spLocks noChangeArrowheads="1"/>
          </p:cNvSpPr>
          <p:nvPr/>
        </p:nvSpPr>
        <p:spPr bwMode="auto">
          <a:xfrm>
            <a:off x="1115616" y="380770"/>
            <a:ext cx="6956425" cy="5640518"/>
          </a:xfrm>
          <a:prstGeom prst="rect">
            <a:avLst/>
          </a:prstGeom>
          <a:noFill/>
          <a:ln w="9525">
            <a:noFill/>
            <a:miter lim="800000"/>
            <a:headEnd/>
            <a:tailEnd/>
          </a:ln>
        </p:spPr>
        <p:txBody>
          <a:bodyPr>
            <a:spAutoFit/>
          </a:bodyPr>
          <a:lstStyle/>
          <a:p>
            <a:pPr algn="ctr">
              <a:lnSpc>
                <a:spcPts val="2700"/>
              </a:lnSpc>
            </a:pPr>
            <a:r>
              <a:rPr lang="en-US" sz="2800" b="1" dirty="0" smtClean="0">
                <a:solidFill>
                  <a:schemeClr val="bg1"/>
                </a:solidFill>
                <a:latin typeface="Calibri" pitchFamily="34" charset="0"/>
              </a:rPr>
              <a:t>immersed into Christ</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in death with Christ </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and resurrection with Christ</a:t>
            </a:r>
          </a:p>
          <a:p>
            <a:pPr algn="ctr">
              <a:lnSpc>
                <a:spcPts val="2700"/>
              </a:lnSpc>
            </a:pPr>
            <a:r>
              <a:rPr lang="en-US" sz="2800" b="1" dirty="0" smtClean="0">
                <a:latin typeface="Calibri" pitchFamily="34" charset="0"/>
              </a:rPr>
              <a:t>united with Christ in death with Christ </a:t>
            </a:r>
          </a:p>
          <a:p>
            <a:pPr algn="ctr">
              <a:lnSpc>
                <a:spcPts val="2700"/>
              </a:lnSpc>
            </a:pPr>
            <a:r>
              <a:rPr lang="en-US" sz="2800" b="1" dirty="0" smtClean="0">
                <a:latin typeface="Calibri" pitchFamily="34" charset="0"/>
              </a:rPr>
              <a:t>and resurrection with Christ</a:t>
            </a:r>
          </a:p>
          <a:p>
            <a:pPr algn="ctr">
              <a:lnSpc>
                <a:spcPts val="2700"/>
              </a:lnSpc>
            </a:pPr>
            <a:r>
              <a:rPr lang="en-US" sz="2800" b="1" spc="-60" dirty="0" smtClean="0">
                <a:solidFill>
                  <a:schemeClr val="bg1"/>
                </a:solidFill>
                <a:latin typeface="Calibri" pitchFamily="34" charset="0"/>
              </a:rPr>
              <a:t>old self in Adam crucified and buried with Christ</a:t>
            </a:r>
          </a:p>
          <a:p>
            <a:pPr algn="ctr">
              <a:lnSpc>
                <a:spcPts val="2700"/>
              </a:lnSpc>
            </a:pPr>
            <a:r>
              <a:rPr lang="en-US" sz="2800" b="1" spc="-50" dirty="0" smtClean="0">
                <a:solidFill>
                  <a:schemeClr val="bg1"/>
                </a:solidFill>
                <a:latin typeface="Calibri" pitchFamily="34" charset="0"/>
              </a:rPr>
              <a:t>new self in Christ raised and alive with Christ</a:t>
            </a:r>
          </a:p>
          <a:p>
            <a:pPr algn="ctr">
              <a:lnSpc>
                <a:spcPts val="2700"/>
              </a:lnSpc>
            </a:pPr>
            <a:r>
              <a:rPr lang="en-US" sz="2800" b="1" dirty="0" smtClean="0">
                <a:latin typeface="Calibri" pitchFamily="34" charset="0"/>
              </a:rPr>
              <a:t>set free </a:t>
            </a:r>
            <a:r>
              <a:rPr lang="en-US" sz="2800" b="1" dirty="0">
                <a:latin typeface="Calibri" pitchFamily="34" charset="0"/>
              </a:rPr>
              <a:t>from sin</a:t>
            </a:r>
          </a:p>
          <a:p>
            <a:pPr algn="ctr">
              <a:lnSpc>
                <a:spcPts val="2700"/>
              </a:lnSpc>
            </a:pPr>
            <a:r>
              <a:rPr lang="en-US" sz="2800" b="1" dirty="0" smtClean="0">
                <a:solidFill>
                  <a:schemeClr val="bg1"/>
                </a:solidFill>
                <a:latin typeface="Calibri" pitchFamily="34" charset="0"/>
              </a:rPr>
              <a:t>body members instruments for righteousness </a:t>
            </a:r>
            <a:r>
              <a:rPr lang="en-US" sz="2800" b="1" dirty="0" smtClean="0">
                <a:latin typeface="Calibri" pitchFamily="34" charset="0"/>
              </a:rPr>
              <a:t>under Christ and his abundant grace</a:t>
            </a:r>
          </a:p>
          <a:p>
            <a:pPr algn="ctr">
              <a:lnSpc>
                <a:spcPts val="2700"/>
              </a:lnSpc>
            </a:pPr>
            <a:r>
              <a:rPr lang="en-US" sz="2800" b="1" dirty="0" smtClean="0">
                <a:latin typeface="Calibri" pitchFamily="34" charset="0"/>
              </a:rPr>
              <a:t>slaves to Christ and righteousness, not sin</a:t>
            </a:r>
          </a:p>
          <a:p>
            <a:pPr algn="ctr">
              <a:lnSpc>
                <a:spcPts val="2700"/>
              </a:lnSpc>
            </a:pPr>
            <a:r>
              <a:rPr lang="en-US" sz="2800" b="1" dirty="0" smtClean="0">
                <a:solidFill>
                  <a:schemeClr val="bg1"/>
                </a:solidFill>
                <a:latin typeface="Calibri" pitchFamily="34" charset="0"/>
              </a:rPr>
              <a:t>joined to Christ   one with Christ   seated with Christ    hidden with Christ in God</a:t>
            </a:r>
          </a:p>
          <a:p>
            <a:pPr algn="ctr">
              <a:lnSpc>
                <a:spcPts val="2700"/>
              </a:lnSpc>
            </a:pPr>
            <a:r>
              <a:rPr lang="en-US" sz="2800" b="1" dirty="0" smtClean="0">
                <a:latin typeface="Calibri" pitchFamily="34" charset="0"/>
              </a:rPr>
              <a:t>released </a:t>
            </a:r>
            <a:r>
              <a:rPr lang="en-US" sz="2800" b="1" dirty="0">
                <a:latin typeface="Calibri" pitchFamily="34" charset="0"/>
              </a:rPr>
              <a:t>from </a:t>
            </a:r>
            <a:r>
              <a:rPr lang="en-US" sz="2800" b="1" dirty="0" smtClean="0">
                <a:latin typeface="Calibri" pitchFamily="34" charset="0"/>
              </a:rPr>
              <a:t>the law to marry Christ</a:t>
            </a:r>
          </a:p>
          <a:p>
            <a:pPr algn="ctr">
              <a:lnSpc>
                <a:spcPts val="2700"/>
              </a:lnSpc>
            </a:pPr>
            <a:r>
              <a:rPr lang="en-US" sz="2800" b="1" dirty="0" smtClean="0">
                <a:solidFill>
                  <a:schemeClr val="bg1"/>
                </a:solidFill>
                <a:latin typeface="Calibri" pitchFamily="34" charset="0"/>
              </a:rPr>
              <a:t> under the law of the Spirit </a:t>
            </a:r>
          </a:p>
          <a:p>
            <a:pPr algn="ctr">
              <a:lnSpc>
                <a:spcPts val="2700"/>
              </a:lnSpc>
            </a:pPr>
            <a:r>
              <a:rPr lang="en-US" sz="2800" b="1" dirty="0" smtClean="0">
                <a:solidFill>
                  <a:schemeClr val="bg1"/>
                </a:solidFill>
                <a:latin typeface="Calibri" pitchFamily="34" charset="0"/>
              </a:rPr>
              <a:t>of life in Christ</a:t>
            </a:r>
            <a:endParaRPr lang="en-US" sz="2800" b="1"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332656"/>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157192"/>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2" name="TextBox 11"/>
          <p:cNvSpPr txBox="1"/>
          <p:nvPr/>
        </p:nvSpPr>
        <p:spPr>
          <a:xfrm rot="18967428">
            <a:off x="236529" y="5395011"/>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414718"/>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492896"/>
            <a:ext cx="8496944" cy="2554545"/>
          </a:xfrm>
          <a:prstGeom prst="rect">
            <a:avLst/>
          </a:prstGeom>
          <a:noFill/>
        </p:spPr>
        <p:txBody>
          <a:bodyPr wrap="square" rtlCol="0">
            <a:spAutoFit/>
          </a:bodyPr>
          <a:lstStyle/>
          <a:p>
            <a:pPr algn="ctr"/>
            <a:r>
              <a:rPr lang="en-CA" sz="3200" dirty="0" smtClean="0">
                <a:latin typeface="Calibri" pitchFamily="34" charset="0"/>
                <a:cs typeface="Calibri" pitchFamily="34" charset="0"/>
              </a:rPr>
              <a:t>Can anyone else give us these gifts? </a:t>
            </a:r>
          </a:p>
          <a:p>
            <a:pPr algn="ctr"/>
            <a:r>
              <a:rPr lang="en-CA" sz="3200" dirty="0" smtClean="0">
                <a:latin typeface="Calibri" pitchFamily="34" charset="0"/>
                <a:cs typeface="Calibri" pitchFamily="34" charset="0"/>
              </a:rPr>
              <a:t>Has anyone else died as God’s once-for-all sacrifice for sin?  Is anyone else the infinite </a:t>
            </a:r>
          </a:p>
          <a:p>
            <a:pPr algn="ctr"/>
            <a:r>
              <a:rPr lang="en-CA" sz="3200" dirty="0" smtClean="0">
                <a:latin typeface="Calibri" pitchFamily="34" charset="0"/>
                <a:cs typeface="Calibri" pitchFamily="34" charset="0"/>
              </a:rPr>
              <a:t>Son of God, our resurrected Messiah and Lord,</a:t>
            </a:r>
          </a:p>
          <a:p>
            <a:pPr algn="ctr"/>
            <a:r>
              <a:rPr lang="en-CA" sz="3200" dirty="0" smtClean="0">
                <a:latin typeface="Calibri" pitchFamily="34" charset="0"/>
                <a:cs typeface="Calibri" pitchFamily="34" charset="0"/>
              </a:rPr>
              <a:t>who provides in himself all we need in God?</a:t>
            </a:r>
            <a:endParaRPr lang="en-CA" sz="3200" dirty="0">
              <a:latin typeface="Calibri" pitchFamily="34" charset="0"/>
              <a:cs typeface="Calibri" pitchFamily="34" charset="0"/>
            </a:endParaRPr>
          </a:p>
        </p:txBody>
      </p:sp>
      <p:sp>
        <p:nvSpPr>
          <p:cNvPr id="17" name="Rectangle 16"/>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496" y="1565920"/>
            <a:ext cx="2103120" cy="1143000"/>
          </a:xfrm>
        </p:spPr>
        <p:txBody>
          <a:bodyPr>
            <a:noAutofit/>
          </a:bodyPr>
          <a:lstStyle/>
          <a:p>
            <a:r>
              <a:rPr lang="en-US" sz="2800" b="1" dirty="0" smtClean="0">
                <a:solidFill>
                  <a:schemeClr val="tx1"/>
                </a:solidFill>
                <a:latin typeface="Calibri" pitchFamily="34" charset="0"/>
                <a:cs typeface="Calibri" pitchFamily="34" charset="0"/>
              </a:rPr>
              <a:t>Buddhism</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says:</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Do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You Do.</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600" dirty="0" smtClean="0">
                <a:solidFill>
                  <a:schemeClr val="tx1"/>
                </a:solidFill>
                <a:latin typeface="Calibri" pitchFamily="34" charset="0"/>
                <a:cs typeface="Calibri" pitchFamily="34" charset="0"/>
              </a:rPr>
              <a:t/>
            </a:r>
            <a:br>
              <a:rPr lang="en-US" sz="26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8-fold path</a:t>
            </a:r>
            <a:endParaRPr lang="en-US" sz="2800" dirty="0">
              <a:solidFill>
                <a:schemeClr val="tx1"/>
              </a:solidFill>
              <a:latin typeface="Calibri" pitchFamily="34" charset="0"/>
              <a:cs typeface="Calibri" pitchFamily="34" charset="0"/>
            </a:endParaRPr>
          </a:p>
        </p:txBody>
      </p:sp>
      <p:sp>
        <p:nvSpPr>
          <p:cNvPr id="3" name="Title 1"/>
          <p:cNvSpPr txBox="1">
            <a:spLocks/>
          </p:cNvSpPr>
          <p:nvPr/>
        </p:nvSpPr>
        <p:spPr>
          <a:xfrm>
            <a:off x="1945392" y="1565920"/>
            <a:ext cx="219456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Islam</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lang="en-US" sz="2800" dirty="0" smtClean="0">
                <a:latin typeface="Calibri" pitchFamily="34" charset="0"/>
                <a:ea typeface="+mj-ea"/>
                <a:cs typeface="Calibri" pitchFamily="34" charset="0"/>
              </a:rPr>
              <a:t> all Allah wants</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You Do.</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8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6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5 pillars</a:t>
            </a:r>
            <a:endParaRPr kumimoji="0" lang="en-US" sz="2800" b="0" i="0" u="none" strike="noStrike" kern="120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7" name="TextBox 6"/>
          <p:cNvSpPr txBox="1"/>
          <p:nvPr/>
        </p:nvSpPr>
        <p:spPr>
          <a:xfrm>
            <a:off x="152400" y="6106180"/>
            <a:ext cx="4267200" cy="523220"/>
          </a:xfrm>
          <a:prstGeom prst="rect">
            <a:avLst/>
          </a:prstGeom>
          <a:noFill/>
        </p:spPr>
        <p:txBody>
          <a:bodyPr wrap="square" rtlCol="0">
            <a:spAutoFit/>
          </a:bodyPr>
          <a:lstStyle/>
          <a:p>
            <a:pPr algn="ctr"/>
            <a:r>
              <a:rPr lang="en-US" sz="1400" dirty="0" smtClean="0"/>
              <a:t>More free resources on the grace of God in Christ </a:t>
            </a:r>
            <a:r>
              <a:rPr lang="en-CA" sz="1400" dirty="0" smtClean="0">
                <a:latin typeface="Arial Narrow" pitchFamily="34" charset="0"/>
              </a:rPr>
              <a:t>@</a:t>
            </a:r>
            <a:r>
              <a:rPr lang="en-US" sz="1400" dirty="0" smtClean="0"/>
              <a:t> www.GraceGodChrist.com</a:t>
            </a:r>
            <a:endParaRPr lang="en-US" sz="1400" dirty="0"/>
          </a:p>
        </p:txBody>
      </p:sp>
      <p:sp>
        <p:nvSpPr>
          <p:cNvPr id="8" name="Title 1"/>
          <p:cNvSpPr txBox="1">
            <a:spLocks/>
          </p:cNvSpPr>
          <p:nvPr/>
        </p:nvSpPr>
        <p:spPr bwMode="auto">
          <a:xfrm>
            <a:off x="4139952" y="1565920"/>
            <a:ext cx="210312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Hinduism</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kern="0" dirty="0" smtClean="0">
                <a:latin typeface="Calibri" pitchFamily="34" charset="0"/>
                <a:ea typeface="+mj-ea"/>
                <a:cs typeface="Calibri" pitchFamily="34" charset="0"/>
              </a:rPr>
              <a:t>Do </a:t>
            </a:r>
            <a:r>
              <a:rPr lang="en-US" sz="2800" kern="0" dirty="0" err="1" smtClean="0">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lang="en-US" sz="2800" kern="0" dirty="0" err="1" smtClean="0">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You Do.</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many paths</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9" name="Title 1"/>
          <p:cNvSpPr txBox="1">
            <a:spLocks/>
          </p:cNvSpPr>
          <p:nvPr/>
        </p:nvSpPr>
        <p:spPr bwMode="auto">
          <a:xfrm>
            <a:off x="6293296" y="2862064"/>
            <a:ext cx="2743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Jesus</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It is DONE.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 am all you need.</a:t>
            </a:r>
          </a:p>
          <a:p>
            <a:pPr algn="ctr" eaLnBrk="0" hangingPunct="0"/>
            <a:r>
              <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rPr>
              <a:t>I give, you receive.</a:t>
            </a:r>
            <a:br>
              <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rPr>
            </a:br>
            <a:r>
              <a:rPr lang="en-US" sz="2800" kern="0" dirty="0" smtClean="0">
                <a:latin typeface="Calibri" pitchFamily="34" charset="0"/>
                <a:ea typeface="+mj-ea"/>
                <a:cs typeface="Calibri" pitchFamily="34" charset="0"/>
              </a:rPr>
              <a:t>I DO 4 U.</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Come to me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and drink.</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10" name="Rectangle 9"/>
          <p:cNvSpPr/>
          <p:nvPr/>
        </p:nvSpPr>
        <p:spPr>
          <a:xfrm>
            <a:off x="7380312" y="3140968"/>
            <a:ext cx="548640" cy="2286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rot="16200000">
            <a:off x="7365464" y="2795777"/>
            <a:ext cx="548640" cy="21031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732240" y="3717032"/>
            <a:ext cx="1944216" cy="376706"/>
          </a:xfrm>
          <a:prstGeom prst="rect">
            <a:avLst/>
          </a:prstGeom>
          <a:noFill/>
        </p:spPr>
        <p:txBody>
          <a:bodyPr wrap="square" rtlCol="0">
            <a:spAutoFit/>
          </a:bodyPr>
          <a:lstStyle/>
          <a:p>
            <a:pPr algn="ctr">
              <a:lnSpc>
                <a:spcPts val="2000"/>
              </a:lnSpc>
            </a:pPr>
            <a:r>
              <a:rPr lang="en-US" sz="2800" b="1" kern="0" dirty="0" smtClean="0">
                <a:latin typeface="Calibri" pitchFamily="34" charset="0"/>
                <a:cs typeface="Calibri" pitchFamily="34" charset="0"/>
              </a:rPr>
              <a:t>I DO 4 U</a:t>
            </a:r>
            <a:endParaRPr lang="en-US" sz="2800" b="1" dirty="0"/>
          </a:p>
        </p:txBody>
      </p:sp>
    </p:spTree>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26" name="Rectangle 25"/>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28" name="TextBox 27"/>
          <p:cNvSpPr txBox="1"/>
          <p:nvPr/>
        </p:nvSpPr>
        <p:spPr>
          <a:xfrm>
            <a:off x="1187624" y="4747210"/>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29" name="Title 1"/>
          <p:cNvSpPr txBox="1">
            <a:spLocks/>
          </p:cNvSpPr>
          <p:nvPr/>
        </p:nvSpPr>
        <p:spPr>
          <a:xfrm>
            <a:off x="0" y="5517232"/>
            <a:ext cx="9144000" cy="1368152"/>
          </a:xfrm>
          <a:prstGeom prst="rect">
            <a:avLst/>
          </a:prstGeom>
          <a:solidFill>
            <a:srgbClr val="002060"/>
          </a:solidFill>
        </p:spPr>
        <p:txBody>
          <a:bodyPr>
            <a:noAutofit/>
          </a:bodyPr>
          <a:lstStyle/>
          <a:p>
            <a:pPr lvl="0" algn="ctr" eaLnBrk="0" hangingPunct="0">
              <a:defRPr/>
            </a:pPr>
            <a:r>
              <a:rPr lang="en-US" sz="2600" spc="-20" dirty="0" smtClean="0">
                <a:latin typeface="Calibri" pitchFamily="34" charset="0"/>
                <a:cs typeface="Calibri" pitchFamily="34" charset="0"/>
              </a:rPr>
              <a:t>Joy and satisfaction are in Christ, not beauty, music, smart-phones, sports, cars, money, friends, romance, sex, food, drinking parties, homes or jobs!  Jesus had supreme joy without sex or money!</a:t>
            </a:r>
            <a:endParaRPr kumimoji="0" lang="en-US" sz="26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
        <p:nvSpPr>
          <p:cNvPr id="32" name="TextBox 31"/>
          <p:cNvSpPr txBox="1"/>
          <p:nvPr/>
        </p:nvSpPr>
        <p:spPr>
          <a:xfrm>
            <a:off x="72008" y="3934797"/>
            <a:ext cx="4427984" cy="769441"/>
          </a:xfrm>
          <a:prstGeom prst="rect">
            <a:avLst/>
          </a:prstGeom>
          <a:noFill/>
        </p:spPr>
        <p:txBody>
          <a:bodyPr wrap="square" rtlCol="0">
            <a:spAutoFit/>
          </a:bodyPr>
          <a:lstStyle/>
          <a:p>
            <a:pPr algn="ctr"/>
            <a:r>
              <a:rPr lang="en-CA" sz="2200" b="1" dirty="0" smtClean="0"/>
              <a:t>God’s completely different way </a:t>
            </a:r>
          </a:p>
          <a:p>
            <a:pPr algn="ctr"/>
            <a:r>
              <a:rPr lang="en-CA" sz="2200" b="1" dirty="0" smtClean="0"/>
              <a:t>to deepest joy and satisfaction</a:t>
            </a:r>
            <a:endParaRPr lang="en-CA" sz="2200" b="1" dirty="0"/>
          </a:p>
        </p:txBody>
      </p:sp>
    </p:spTree>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13" name="Picture 12" descr="www.clipartbest.com dc6XLjAMi.gif"/>
          <p:cNvPicPr>
            <a:picLocks noChangeAspect="1"/>
          </p:cNvPicPr>
          <p:nvPr/>
        </p:nvPicPr>
        <p:blipFill>
          <a:blip r:embed="rId2" cstate="print"/>
          <a:stretch>
            <a:fillRect/>
          </a:stretch>
        </p:blipFill>
        <p:spPr>
          <a:xfrm>
            <a:off x="2555777" y="2322552"/>
            <a:ext cx="4104456" cy="2834640"/>
          </a:xfrm>
          <a:prstGeom prst="rect">
            <a:avLst/>
          </a:prstGeom>
        </p:spPr>
      </p:pic>
      <p:pic>
        <p:nvPicPr>
          <p:cNvPr id="18" name="Picture 17" descr="lord-jesus-christ-coming-293608.gif"/>
          <p:cNvPicPr>
            <a:picLocks noChangeAspect="1"/>
          </p:cNvPicPr>
          <p:nvPr/>
        </p:nvPicPr>
        <p:blipFill>
          <a:blip r:embed="rId3" cstate="print"/>
          <a:srcRect b="36140"/>
          <a:stretch>
            <a:fillRect/>
          </a:stretch>
        </p:blipFill>
        <p:spPr>
          <a:xfrm>
            <a:off x="2786608" y="1700808"/>
            <a:ext cx="3657600" cy="3401558"/>
          </a:xfrm>
          <a:prstGeom prst="star32">
            <a:avLst/>
          </a:prstGeom>
        </p:spPr>
      </p:pic>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8"/>
          <p:cNvSpPr txBox="1">
            <a:spLocks noChangeArrowheads="1"/>
          </p:cNvSpPr>
          <p:nvPr/>
        </p:nvSpPr>
        <p:spPr bwMode="auto">
          <a:xfrm>
            <a:off x="3635896" y="4499828"/>
            <a:ext cx="1944216"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accent1">
                    <a:lumMod val="40000"/>
                    <a:lumOff val="60000"/>
                  </a:schemeClr>
                </a:solidFill>
              </a:rPr>
              <a:t>Jesus © </a:t>
            </a:r>
            <a:r>
              <a:rPr lang="en-CA" sz="900" dirty="0" smtClean="0">
                <a:solidFill>
                  <a:schemeClr val="accent1">
                    <a:lumMod val="40000"/>
                    <a:lumOff val="60000"/>
                  </a:schemeClr>
                </a:solidFill>
              </a:rPr>
              <a:t>GospelGifs.com </a:t>
            </a:r>
          </a:p>
          <a:p>
            <a:pPr algn="ctr">
              <a:defRPr/>
            </a:pPr>
            <a:r>
              <a:rPr lang="en-CA" sz="900" dirty="0" smtClean="0">
                <a:solidFill>
                  <a:schemeClr val="accent1">
                    <a:lumMod val="40000"/>
                    <a:lumOff val="60000"/>
                  </a:schemeClr>
                </a:solidFill>
              </a:rPr>
              <a:t>Pulsing heart @</a:t>
            </a:r>
            <a:r>
              <a:rPr lang="en-CA" sz="900" dirty="0" err="1" smtClean="0">
                <a:solidFill>
                  <a:schemeClr val="accent1">
                    <a:lumMod val="40000"/>
                    <a:lumOff val="60000"/>
                  </a:schemeClr>
                </a:solidFill>
              </a:rPr>
              <a:t>clipartbest.com</a:t>
            </a:r>
            <a:endParaRPr lang="en-CA" sz="900" dirty="0" smtClean="0">
              <a:solidFill>
                <a:schemeClr val="accent1">
                  <a:lumMod val="40000"/>
                  <a:lumOff val="60000"/>
                </a:schemeClr>
              </a:solidFill>
            </a:endParaRPr>
          </a:p>
        </p:txBody>
      </p:sp>
      <p:sp>
        <p:nvSpPr>
          <p:cNvPr id="8" name="Rectangle 7"/>
          <p:cNvSpPr/>
          <p:nvPr/>
        </p:nvSpPr>
        <p:spPr>
          <a:xfrm>
            <a:off x="4499992" y="3068960"/>
            <a:ext cx="274320" cy="1371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rot="16200000">
            <a:off x="4495408" y="2795776"/>
            <a:ext cx="27432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923928" y="3212976"/>
            <a:ext cx="1440160" cy="400110"/>
          </a:xfrm>
          <a:prstGeom prst="rect">
            <a:avLst/>
          </a:prstGeom>
          <a:noFill/>
        </p:spPr>
        <p:txBody>
          <a:bodyPr wrap="square" rtlCol="0">
            <a:spAutoFit/>
          </a:bodyPr>
          <a:lstStyle/>
          <a:p>
            <a:pPr algn="ctr"/>
            <a:endParaRPr lang="en-US" sz="200" b="1" dirty="0" smtClean="0">
              <a:latin typeface="Arial Black" pitchFamily="34" charset="0"/>
            </a:endParaRPr>
          </a:p>
          <a:p>
            <a:pPr algn="ctr"/>
            <a:r>
              <a:rPr lang="en-US" b="1" dirty="0" smtClean="0">
                <a:latin typeface="Arial Black" pitchFamily="34" charset="0"/>
              </a:rPr>
              <a:t>I DO 4 U</a:t>
            </a:r>
            <a:endParaRPr lang="en-US" b="1" dirty="0">
              <a:latin typeface="Arial Black" pitchFamily="34" charset="0"/>
            </a:endParaRPr>
          </a:p>
        </p:txBody>
      </p:sp>
      <p:sp>
        <p:nvSpPr>
          <p:cNvPr id="9" name="Text Box 5"/>
          <p:cNvSpPr txBox="1">
            <a:spLocks noChangeArrowheads="1"/>
          </p:cNvSpPr>
          <p:nvPr/>
        </p:nvSpPr>
        <p:spPr bwMode="auto">
          <a:xfrm>
            <a:off x="35496" y="44624"/>
            <a:ext cx="9036496" cy="6669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ransomed, redeemed  Passover Lamb, sin atoned, wrath turned</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f</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orgiven     peace with God      reconciled    eternal life      adopted sons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welcomed, accepted                filled, complete        blessed with every blessing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the domain of darkness into the light of the kingdom of the beloved Son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Christ and Christ in us                          in the Spirit and the Spirit in us, made God’s temple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God the Father and the Father in us                              immersed in the Father, Son, and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Father, Son, and Spirit fellowship with us                                                 access to God and his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answered prayer                                                                                               grace at the throne of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need supplied                                                                            Holy Spirit prays for us, helps us pray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H.P. intercedes as our mediator                                    Christ our H.P. advocates in our defense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 Christ and his death and res.                                         united with Christ in his death and res.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old self crucified and buried with Christ                                                    new self raised and alive with Christ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set free from sin                                                                                                           instrument for righteousness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lang="en-CA" altLang="ko-KR" sz="1600" dirty="0" smtClean="0">
                <a:solidFill>
                  <a:schemeClr val="bg1"/>
                </a:solidFill>
                <a:latin typeface="Calibri" pitchFamily="34" charset="0"/>
                <a:ea typeface="Malgun Gothic" pitchFamily="34" charset="-127"/>
                <a:cs typeface="Calibri" pitchFamily="34" charset="0"/>
              </a:rPr>
              <a:t>one with Christ</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seated with Christ                                                                                                                 hidden with Christ in God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married to Christ                                                                                       under law of the Spirit</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lang="en-CA" altLang="ko-KR" sz="1600" dirty="0" smtClean="0">
                <a:solidFill>
                  <a:schemeClr val="bg1"/>
                </a:solidFill>
                <a:latin typeface="Calibri" pitchFamily="34" charset="0"/>
                <a:ea typeface="Malgun Gothic" pitchFamily="34" charset="-127"/>
                <a:cs typeface="Calibri" pitchFamily="34" charset="0"/>
              </a:rPr>
              <a:t>born of the Spirit     </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given, receive, have Spirit				                    rivers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Spirit power to be ambassadors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sealed with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guarantee of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sanctifies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fills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dirty="0" smtClean="0">
                <a:ln>
                  <a:noFill/>
                </a:ln>
                <a:solidFill>
                  <a:schemeClr val="bg1"/>
                </a:solidFill>
                <a:effectLst/>
                <a:latin typeface="Calibri" pitchFamily="34" charset="0"/>
                <a:ea typeface="Malgun Gothic" pitchFamily="34" charset="-127"/>
                <a:cs typeface="Calibri" pitchFamily="34" charset="0"/>
              </a:rPr>
              <a:t>circumcised, set apart in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immeasurably great power                                                                                                  God’s workmanship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led in triumph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                                                                               members of Christ’s body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brothers and sisters                                                                                                  branches in Christ’s vine</a:t>
            </a:r>
          </a:p>
          <a:p>
            <a:pPr marL="0" marR="0" lvl="1"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members of the household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citizenship in heaven                                 hope of glory                  inheritance, heir, fellow heir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into heavenly kingdom                   enter joy of Lord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wrath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good work completed   resurrection body like Jesus</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married to the Lamb</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tear wiped away</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b="1" dirty="0" smtClean="0">
                <a:solidFill>
                  <a:schemeClr val="bg1"/>
                </a:solidFill>
                <a:latin typeface="Calibri" pitchFamily="34" charset="0"/>
                <a:ea typeface="Malgun Gothic" pitchFamily="34" charset="-127"/>
                <a:cs typeface="Calibri" pitchFamily="34" charset="0"/>
              </a:rPr>
              <a:t>l</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oved  and</a:t>
            </a:r>
            <a:r>
              <a:rPr kumimoji="0" lang="en-CA" altLang="ko-KR" sz="1600" b="1"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saved  </a:t>
            </a:r>
            <a:r>
              <a:rPr lang="en-CA" altLang="ko-KR" sz="1600" b="1" dirty="0" smtClean="0">
                <a:solidFill>
                  <a:schemeClr val="bg1"/>
                </a:solidFill>
                <a:latin typeface="Calibri" pitchFamily="34" charset="0"/>
                <a:ea typeface="Malgun Gothic" pitchFamily="34" charset="-127"/>
                <a:cs typeface="Calibri" pitchFamily="34" charset="0"/>
              </a:rPr>
              <a:t>i</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the  New  Covenant</a:t>
            </a:r>
          </a:p>
          <a:p>
            <a:pPr marL="0" marR="0" lvl="0" indent="0" algn="ctr" defTabSz="914400" rtl="0" eaLnBrk="1" fontAlgn="base" latinLnBrk="0" hangingPunct="1">
              <a:spcBef>
                <a:spcPct val="0"/>
              </a:spcBef>
              <a:spcAft>
                <a:spcPts val="0"/>
              </a:spcAft>
              <a:buClrTx/>
              <a:buSzTx/>
              <a:buFontTx/>
              <a:buNone/>
              <a:tabLst/>
            </a:pPr>
            <a:endParaRPr kumimoji="0" lang="en-CA" altLang="ko-KR" sz="4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endParaRPr lang="en-CA" sz="1600" b="1" dirty="0" smtClean="0">
              <a:solidFill>
                <a:schemeClr val="bg1"/>
              </a:solidFill>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r>
              <a:rPr kumimoji="0" lang="en-CA" sz="3200" b="1"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Receive me - receive all I provide through my blood</a:t>
            </a:r>
            <a:endParaRPr kumimoji="0" lang="en-US" sz="3200" b="0" i="0" u="none" strike="noStrike" cap="none" normalizeH="0" baseline="0" dirty="0" smtClean="0">
              <a:ln>
                <a:noFill/>
              </a:ln>
              <a:solidFill>
                <a:srgbClr val="FF0000"/>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54" name="Flowchart: Process 53"/>
          <p:cNvSpPr/>
          <p:nvPr/>
        </p:nvSpPr>
        <p:spPr>
          <a:xfrm>
            <a:off x="3886200" y="4267200"/>
            <a:ext cx="1371600" cy="205740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Oval 3"/>
          <p:cNvSpPr/>
          <p:nvPr/>
        </p:nvSpPr>
        <p:spPr>
          <a:xfrm>
            <a:off x="1143000" y="990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Oval 4"/>
          <p:cNvSpPr/>
          <p:nvPr/>
        </p:nvSpPr>
        <p:spPr>
          <a:xfrm>
            <a:off x="1295400" y="381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Oval 5"/>
          <p:cNvSpPr/>
          <p:nvPr/>
        </p:nvSpPr>
        <p:spPr>
          <a:xfrm>
            <a:off x="2514600" y="15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Oval 6"/>
          <p:cNvSpPr/>
          <p:nvPr/>
        </p:nvSpPr>
        <p:spPr>
          <a:xfrm>
            <a:off x="3505200" y="609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Oval 7"/>
          <p:cNvSpPr/>
          <p:nvPr/>
        </p:nvSpPr>
        <p:spPr>
          <a:xfrm>
            <a:off x="1905000" y="1600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Oval 8"/>
          <p:cNvSpPr/>
          <p:nvPr/>
        </p:nvSpPr>
        <p:spPr>
          <a:xfrm>
            <a:off x="2667000" y="1905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Oval 9"/>
          <p:cNvSpPr/>
          <p:nvPr/>
        </p:nvSpPr>
        <p:spPr>
          <a:xfrm>
            <a:off x="2286000" y="838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Oval 10"/>
          <p:cNvSpPr/>
          <p:nvPr/>
        </p:nvSpPr>
        <p:spPr>
          <a:xfrm>
            <a:off x="4924400" y="198884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Oval 11"/>
          <p:cNvSpPr/>
          <p:nvPr/>
        </p:nvSpPr>
        <p:spPr>
          <a:xfrm>
            <a:off x="3581400" y="1828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Oval 12"/>
          <p:cNvSpPr/>
          <p:nvPr/>
        </p:nvSpPr>
        <p:spPr>
          <a:xfrm>
            <a:off x="609600" y="1600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Oval 14"/>
          <p:cNvSpPr/>
          <p:nvPr/>
        </p:nvSpPr>
        <p:spPr>
          <a:xfrm>
            <a:off x="228600" y="2057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p:cNvSpPr/>
          <p:nvPr/>
        </p:nvSpPr>
        <p:spPr>
          <a:xfrm>
            <a:off x="4267200" y="1295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p:cNvSpPr/>
          <p:nvPr/>
        </p:nvSpPr>
        <p:spPr>
          <a:xfrm>
            <a:off x="5638800" y="1484784"/>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p:cNvSpPr/>
          <p:nvPr/>
        </p:nvSpPr>
        <p:spPr>
          <a:xfrm>
            <a:off x="6400800" y="1981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Oval 18"/>
          <p:cNvSpPr/>
          <p:nvPr/>
        </p:nvSpPr>
        <p:spPr>
          <a:xfrm>
            <a:off x="7467600" y="2133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p:cNvSpPr/>
          <p:nvPr/>
        </p:nvSpPr>
        <p:spPr>
          <a:xfrm>
            <a:off x="7010400" y="1371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Oval 20"/>
          <p:cNvSpPr/>
          <p:nvPr/>
        </p:nvSpPr>
        <p:spPr>
          <a:xfrm>
            <a:off x="5638800" y="228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Oval 21"/>
          <p:cNvSpPr/>
          <p:nvPr/>
        </p:nvSpPr>
        <p:spPr>
          <a:xfrm>
            <a:off x="4876800" y="786408"/>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Oval 22"/>
          <p:cNvSpPr/>
          <p:nvPr/>
        </p:nvSpPr>
        <p:spPr>
          <a:xfrm>
            <a:off x="4343400" y="15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Oval 23"/>
          <p:cNvSpPr/>
          <p:nvPr/>
        </p:nvSpPr>
        <p:spPr>
          <a:xfrm>
            <a:off x="6096000" y="838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Oval 24"/>
          <p:cNvSpPr/>
          <p:nvPr/>
        </p:nvSpPr>
        <p:spPr>
          <a:xfrm>
            <a:off x="19050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Oval 25"/>
          <p:cNvSpPr/>
          <p:nvPr/>
        </p:nvSpPr>
        <p:spPr>
          <a:xfrm>
            <a:off x="3733800" y="3657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Oval 27"/>
          <p:cNvSpPr/>
          <p:nvPr/>
        </p:nvSpPr>
        <p:spPr>
          <a:xfrm>
            <a:off x="685800" y="3810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Oval 28"/>
          <p:cNvSpPr/>
          <p:nvPr/>
        </p:nvSpPr>
        <p:spPr>
          <a:xfrm>
            <a:off x="1981200" y="3886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Oval 30"/>
          <p:cNvSpPr/>
          <p:nvPr/>
        </p:nvSpPr>
        <p:spPr>
          <a:xfrm>
            <a:off x="6477000" y="396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Oval 31"/>
          <p:cNvSpPr/>
          <p:nvPr/>
        </p:nvSpPr>
        <p:spPr>
          <a:xfrm>
            <a:off x="5410200" y="3733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Oval 32"/>
          <p:cNvSpPr/>
          <p:nvPr/>
        </p:nvSpPr>
        <p:spPr>
          <a:xfrm>
            <a:off x="2438400" y="3276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Oval 33"/>
          <p:cNvSpPr/>
          <p:nvPr/>
        </p:nvSpPr>
        <p:spPr>
          <a:xfrm>
            <a:off x="32766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Oval 34"/>
          <p:cNvSpPr/>
          <p:nvPr/>
        </p:nvSpPr>
        <p:spPr>
          <a:xfrm>
            <a:off x="1295400" y="3352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Oval 35"/>
          <p:cNvSpPr/>
          <p:nvPr/>
        </p:nvSpPr>
        <p:spPr>
          <a:xfrm>
            <a:off x="6934200" y="3352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Oval 36"/>
          <p:cNvSpPr/>
          <p:nvPr/>
        </p:nvSpPr>
        <p:spPr>
          <a:xfrm>
            <a:off x="45720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8" name="Oval 37"/>
          <p:cNvSpPr/>
          <p:nvPr/>
        </p:nvSpPr>
        <p:spPr>
          <a:xfrm>
            <a:off x="228600" y="2971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Oval 38"/>
          <p:cNvSpPr/>
          <p:nvPr/>
        </p:nvSpPr>
        <p:spPr>
          <a:xfrm>
            <a:off x="1600200" y="2133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Oval 39"/>
          <p:cNvSpPr/>
          <p:nvPr/>
        </p:nvSpPr>
        <p:spPr>
          <a:xfrm>
            <a:off x="762000" y="2590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1" name="Oval 40"/>
          <p:cNvSpPr/>
          <p:nvPr/>
        </p:nvSpPr>
        <p:spPr>
          <a:xfrm>
            <a:off x="3962400" y="2514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Oval 41"/>
          <p:cNvSpPr/>
          <p:nvPr/>
        </p:nvSpPr>
        <p:spPr>
          <a:xfrm>
            <a:off x="58674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3" name="Oval 42"/>
          <p:cNvSpPr/>
          <p:nvPr/>
        </p:nvSpPr>
        <p:spPr>
          <a:xfrm>
            <a:off x="48006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Oval 43"/>
          <p:cNvSpPr/>
          <p:nvPr/>
        </p:nvSpPr>
        <p:spPr>
          <a:xfrm>
            <a:off x="5638800" y="2438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Oval 44"/>
          <p:cNvSpPr/>
          <p:nvPr/>
        </p:nvSpPr>
        <p:spPr>
          <a:xfrm>
            <a:off x="68580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3" name="Oval 52"/>
          <p:cNvSpPr/>
          <p:nvPr/>
        </p:nvSpPr>
        <p:spPr>
          <a:xfrm>
            <a:off x="4648200" y="4114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5" name="Freeform 54"/>
          <p:cNvSpPr/>
          <p:nvPr/>
        </p:nvSpPr>
        <p:spPr>
          <a:xfrm>
            <a:off x="1489587" y="6341806"/>
            <a:ext cx="2492478" cy="418794"/>
          </a:xfrm>
          <a:custGeom>
            <a:avLst/>
            <a:gdLst>
              <a:gd name="connsiteX0" fmla="*/ 2492478 w 2492478"/>
              <a:gd name="connsiteY0" fmla="*/ 29497 h 418794"/>
              <a:gd name="connsiteX1" fmla="*/ 2241755 w 2492478"/>
              <a:gd name="connsiteY1" fmla="*/ 14749 h 418794"/>
              <a:gd name="connsiteX2" fmla="*/ 2109019 w 2492478"/>
              <a:gd name="connsiteY2" fmla="*/ 0 h 418794"/>
              <a:gd name="connsiteX3" fmla="*/ 2005781 w 2492478"/>
              <a:gd name="connsiteY3" fmla="*/ 29497 h 418794"/>
              <a:gd name="connsiteX4" fmla="*/ 1961536 w 2492478"/>
              <a:gd name="connsiteY4" fmla="*/ 206478 h 418794"/>
              <a:gd name="connsiteX5" fmla="*/ 1991032 w 2492478"/>
              <a:gd name="connsiteY5" fmla="*/ 265471 h 418794"/>
              <a:gd name="connsiteX6" fmla="*/ 1932039 w 2492478"/>
              <a:gd name="connsiteY6" fmla="*/ 294968 h 418794"/>
              <a:gd name="connsiteX7" fmla="*/ 1902542 w 2492478"/>
              <a:gd name="connsiteY7" fmla="*/ 339213 h 418794"/>
              <a:gd name="connsiteX8" fmla="*/ 1814052 w 2492478"/>
              <a:gd name="connsiteY8" fmla="*/ 383459 h 418794"/>
              <a:gd name="connsiteX9" fmla="*/ 1740310 w 2492478"/>
              <a:gd name="connsiteY9" fmla="*/ 353962 h 418794"/>
              <a:gd name="connsiteX10" fmla="*/ 1312607 w 2492478"/>
              <a:gd name="connsiteY10" fmla="*/ 309717 h 418794"/>
              <a:gd name="connsiteX11" fmla="*/ 1253613 w 2492478"/>
              <a:gd name="connsiteY11" fmla="*/ 294968 h 418794"/>
              <a:gd name="connsiteX12" fmla="*/ 1165123 w 2492478"/>
              <a:gd name="connsiteY12" fmla="*/ 265471 h 418794"/>
              <a:gd name="connsiteX13" fmla="*/ 1135626 w 2492478"/>
              <a:gd name="connsiteY13" fmla="*/ 339213 h 418794"/>
              <a:gd name="connsiteX14" fmla="*/ 1002890 w 2492478"/>
              <a:gd name="connsiteY14" fmla="*/ 353962 h 418794"/>
              <a:gd name="connsiteX15" fmla="*/ 929148 w 2492478"/>
              <a:gd name="connsiteY15" fmla="*/ 368710 h 418794"/>
              <a:gd name="connsiteX16" fmla="*/ 752168 w 2492478"/>
              <a:gd name="connsiteY16" fmla="*/ 353962 h 418794"/>
              <a:gd name="connsiteX17" fmla="*/ 678426 w 2492478"/>
              <a:gd name="connsiteY17" fmla="*/ 368710 h 418794"/>
              <a:gd name="connsiteX18" fmla="*/ 516194 w 2492478"/>
              <a:gd name="connsiteY18" fmla="*/ 383459 h 418794"/>
              <a:gd name="connsiteX19" fmla="*/ 471948 w 2492478"/>
              <a:gd name="connsiteY19" fmla="*/ 412955 h 418794"/>
              <a:gd name="connsiteX20" fmla="*/ 191729 w 2492478"/>
              <a:gd name="connsiteY20" fmla="*/ 383459 h 418794"/>
              <a:gd name="connsiteX21" fmla="*/ 147484 w 2492478"/>
              <a:gd name="connsiteY21" fmla="*/ 368710 h 418794"/>
              <a:gd name="connsiteX22" fmla="*/ 0 w 2492478"/>
              <a:gd name="connsiteY22" fmla="*/ 398207 h 418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92478" h="418794">
                <a:moveTo>
                  <a:pt x="2492478" y="29497"/>
                </a:moveTo>
                <a:lnTo>
                  <a:pt x="2241755" y="14749"/>
                </a:lnTo>
                <a:cubicBezTo>
                  <a:pt x="2197368" y="11335"/>
                  <a:pt x="2153537" y="0"/>
                  <a:pt x="2109019" y="0"/>
                </a:cubicBezTo>
                <a:cubicBezTo>
                  <a:pt x="2090504" y="0"/>
                  <a:pt x="2026643" y="22543"/>
                  <a:pt x="2005781" y="29497"/>
                </a:cubicBezTo>
                <a:cubicBezTo>
                  <a:pt x="1972406" y="96246"/>
                  <a:pt x="1954047" y="116604"/>
                  <a:pt x="1961536" y="206478"/>
                </a:cubicBezTo>
                <a:cubicBezTo>
                  <a:pt x="1963362" y="228387"/>
                  <a:pt x="1981200" y="245807"/>
                  <a:pt x="1991032" y="265471"/>
                </a:cubicBezTo>
                <a:cubicBezTo>
                  <a:pt x="1971368" y="275303"/>
                  <a:pt x="1948929" y="280893"/>
                  <a:pt x="1932039" y="294968"/>
                </a:cubicBezTo>
                <a:cubicBezTo>
                  <a:pt x="1918422" y="306316"/>
                  <a:pt x="1915076" y="326679"/>
                  <a:pt x="1902542" y="339213"/>
                </a:cubicBezTo>
                <a:cubicBezTo>
                  <a:pt x="1873952" y="367803"/>
                  <a:pt x="1850037" y="371463"/>
                  <a:pt x="1814052" y="383459"/>
                </a:cubicBezTo>
                <a:cubicBezTo>
                  <a:pt x="1789471" y="373627"/>
                  <a:pt x="1765190" y="363009"/>
                  <a:pt x="1740310" y="353962"/>
                </a:cubicBezTo>
                <a:cubicBezTo>
                  <a:pt x="1562988" y="289481"/>
                  <a:pt x="1615401" y="322882"/>
                  <a:pt x="1312607" y="309717"/>
                </a:cubicBezTo>
                <a:cubicBezTo>
                  <a:pt x="1292942" y="304801"/>
                  <a:pt x="1273028" y="300793"/>
                  <a:pt x="1253613" y="294968"/>
                </a:cubicBezTo>
                <a:cubicBezTo>
                  <a:pt x="1223832" y="286034"/>
                  <a:pt x="1165123" y="265471"/>
                  <a:pt x="1165123" y="265471"/>
                </a:cubicBezTo>
                <a:cubicBezTo>
                  <a:pt x="1155291" y="290052"/>
                  <a:pt x="1158868" y="326536"/>
                  <a:pt x="1135626" y="339213"/>
                </a:cubicBezTo>
                <a:cubicBezTo>
                  <a:pt x="1096544" y="360530"/>
                  <a:pt x="1046960" y="347666"/>
                  <a:pt x="1002890" y="353962"/>
                </a:cubicBezTo>
                <a:cubicBezTo>
                  <a:pt x="978075" y="357507"/>
                  <a:pt x="953729" y="363794"/>
                  <a:pt x="929148" y="368710"/>
                </a:cubicBezTo>
                <a:cubicBezTo>
                  <a:pt x="870155" y="363794"/>
                  <a:pt x="811366" y="353962"/>
                  <a:pt x="752168" y="353962"/>
                </a:cubicBezTo>
                <a:cubicBezTo>
                  <a:pt x="727101" y="353962"/>
                  <a:pt x="703300" y="365601"/>
                  <a:pt x="678426" y="368710"/>
                </a:cubicBezTo>
                <a:cubicBezTo>
                  <a:pt x="624545" y="375445"/>
                  <a:pt x="570271" y="378543"/>
                  <a:pt x="516194" y="383459"/>
                </a:cubicBezTo>
                <a:cubicBezTo>
                  <a:pt x="501445" y="393291"/>
                  <a:pt x="489646" y="411972"/>
                  <a:pt x="471948" y="412955"/>
                </a:cubicBezTo>
                <a:cubicBezTo>
                  <a:pt x="366850" y="418794"/>
                  <a:pt x="285025" y="410115"/>
                  <a:pt x="191729" y="383459"/>
                </a:cubicBezTo>
                <a:cubicBezTo>
                  <a:pt x="176781" y="379188"/>
                  <a:pt x="162232" y="373626"/>
                  <a:pt x="147484" y="368710"/>
                </a:cubicBezTo>
                <a:cubicBezTo>
                  <a:pt x="74606" y="417296"/>
                  <a:pt x="120964" y="398207"/>
                  <a:pt x="0" y="398207"/>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7" name="Freeform 56"/>
          <p:cNvSpPr/>
          <p:nvPr/>
        </p:nvSpPr>
        <p:spPr>
          <a:xfrm>
            <a:off x="4283968" y="6453335"/>
            <a:ext cx="2360067" cy="355503"/>
          </a:xfrm>
          <a:custGeom>
            <a:avLst/>
            <a:gdLst>
              <a:gd name="connsiteX0" fmla="*/ 0 w 1423219"/>
              <a:gd name="connsiteY0" fmla="*/ 0 h 452284"/>
              <a:gd name="connsiteX1" fmla="*/ 560439 w 1423219"/>
              <a:gd name="connsiteY1" fmla="*/ 250722 h 452284"/>
              <a:gd name="connsiteX2" fmla="*/ 235974 w 1423219"/>
              <a:gd name="connsiteY2" fmla="*/ 427703 h 452284"/>
              <a:gd name="connsiteX3" fmla="*/ 1253613 w 1423219"/>
              <a:gd name="connsiteY3" fmla="*/ 398206 h 452284"/>
              <a:gd name="connsiteX4" fmla="*/ 1253613 w 1423219"/>
              <a:gd name="connsiteY4" fmla="*/ 339213 h 452284"/>
              <a:gd name="connsiteX5" fmla="*/ 1297858 w 1423219"/>
              <a:gd name="connsiteY5" fmla="*/ 398206 h 452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3219" h="452284">
                <a:moveTo>
                  <a:pt x="0" y="0"/>
                </a:moveTo>
                <a:cubicBezTo>
                  <a:pt x="260555" y="89719"/>
                  <a:pt x="521110" y="179438"/>
                  <a:pt x="560439" y="250722"/>
                </a:cubicBezTo>
                <a:cubicBezTo>
                  <a:pt x="599768" y="322006"/>
                  <a:pt x="120445" y="403122"/>
                  <a:pt x="235974" y="427703"/>
                </a:cubicBezTo>
                <a:cubicBezTo>
                  <a:pt x="351503" y="452284"/>
                  <a:pt x="1084007" y="412954"/>
                  <a:pt x="1253613" y="398206"/>
                </a:cubicBezTo>
                <a:cubicBezTo>
                  <a:pt x="1423219" y="383458"/>
                  <a:pt x="1246239" y="339213"/>
                  <a:pt x="1253613" y="339213"/>
                </a:cubicBezTo>
                <a:cubicBezTo>
                  <a:pt x="1260987" y="339213"/>
                  <a:pt x="1279422" y="368709"/>
                  <a:pt x="1297858" y="398206"/>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8" name="Freeform 57"/>
          <p:cNvSpPr/>
          <p:nvPr/>
        </p:nvSpPr>
        <p:spPr>
          <a:xfrm>
            <a:off x="1691680" y="6381328"/>
            <a:ext cx="3048000" cy="433436"/>
          </a:xfrm>
          <a:custGeom>
            <a:avLst/>
            <a:gdLst>
              <a:gd name="connsiteX0" fmla="*/ 1032387 w 1032387"/>
              <a:gd name="connsiteY0" fmla="*/ 31305 h 433436"/>
              <a:gd name="connsiteX1" fmla="*/ 825909 w 1032387"/>
              <a:gd name="connsiteY1" fmla="*/ 31305 h 433436"/>
              <a:gd name="connsiteX2" fmla="*/ 766916 w 1032387"/>
              <a:gd name="connsiteY2" fmla="*/ 90299 h 433436"/>
              <a:gd name="connsiteX3" fmla="*/ 530942 w 1032387"/>
              <a:gd name="connsiteY3" fmla="*/ 105047 h 433436"/>
              <a:gd name="connsiteX4" fmla="*/ 486696 w 1032387"/>
              <a:gd name="connsiteY4" fmla="*/ 119796 h 433436"/>
              <a:gd name="connsiteX5" fmla="*/ 398206 w 1032387"/>
              <a:gd name="connsiteY5" fmla="*/ 164041 h 433436"/>
              <a:gd name="connsiteX6" fmla="*/ 353961 w 1032387"/>
              <a:gd name="connsiteY6" fmla="*/ 208286 h 433436"/>
              <a:gd name="connsiteX7" fmla="*/ 324464 w 1032387"/>
              <a:gd name="connsiteY7" fmla="*/ 341021 h 433436"/>
              <a:gd name="connsiteX8" fmla="*/ 280219 w 1032387"/>
              <a:gd name="connsiteY8" fmla="*/ 385267 h 433436"/>
              <a:gd name="connsiteX9" fmla="*/ 176980 w 1032387"/>
              <a:gd name="connsiteY9" fmla="*/ 429512 h 433436"/>
              <a:gd name="connsiteX10" fmla="*/ 0 w 1032387"/>
              <a:gd name="connsiteY10" fmla="*/ 429512 h 433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32387" h="433436">
                <a:moveTo>
                  <a:pt x="1032387" y="31305"/>
                </a:moveTo>
                <a:cubicBezTo>
                  <a:pt x="999829" y="27688"/>
                  <a:pt x="872866" y="0"/>
                  <a:pt x="825909" y="31305"/>
                </a:cubicBezTo>
                <a:cubicBezTo>
                  <a:pt x="748481" y="82924"/>
                  <a:pt x="883674" y="78009"/>
                  <a:pt x="766916" y="90299"/>
                </a:cubicBezTo>
                <a:cubicBezTo>
                  <a:pt x="688538" y="98549"/>
                  <a:pt x="609600" y="100131"/>
                  <a:pt x="530942" y="105047"/>
                </a:cubicBezTo>
                <a:cubicBezTo>
                  <a:pt x="516193" y="109963"/>
                  <a:pt x="500601" y="112843"/>
                  <a:pt x="486696" y="119796"/>
                </a:cubicBezTo>
                <a:cubicBezTo>
                  <a:pt x="372332" y="176978"/>
                  <a:pt x="509421" y="126968"/>
                  <a:pt x="398206" y="164041"/>
                </a:cubicBezTo>
                <a:cubicBezTo>
                  <a:pt x="383458" y="178789"/>
                  <a:pt x="365530" y="190932"/>
                  <a:pt x="353961" y="208286"/>
                </a:cubicBezTo>
                <a:cubicBezTo>
                  <a:pt x="333189" y="239445"/>
                  <a:pt x="335168" y="316938"/>
                  <a:pt x="324464" y="341021"/>
                </a:cubicBezTo>
                <a:cubicBezTo>
                  <a:pt x="315993" y="360081"/>
                  <a:pt x="297191" y="373144"/>
                  <a:pt x="280219" y="385267"/>
                </a:cubicBezTo>
                <a:cubicBezTo>
                  <a:pt x="269353" y="393028"/>
                  <a:pt x="198218" y="428096"/>
                  <a:pt x="176980" y="429512"/>
                </a:cubicBezTo>
                <a:cubicBezTo>
                  <a:pt x="118117" y="433436"/>
                  <a:pt x="58993" y="429512"/>
                  <a:pt x="0" y="429512"/>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sz="2800" dirty="0">
              <a:solidFill>
                <a:srgbClr val="FF0000"/>
              </a:solidFill>
            </a:endParaRPr>
          </a:p>
        </p:txBody>
      </p:sp>
      <p:sp>
        <p:nvSpPr>
          <p:cNvPr id="59" name="Freeform 58"/>
          <p:cNvSpPr/>
          <p:nvPr/>
        </p:nvSpPr>
        <p:spPr>
          <a:xfrm>
            <a:off x="4350814" y="6400800"/>
            <a:ext cx="2669458" cy="422381"/>
          </a:xfrm>
          <a:custGeom>
            <a:avLst/>
            <a:gdLst>
              <a:gd name="connsiteX0" fmla="*/ 0 w 2669458"/>
              <a:gd name="connsiteY0" fmla="*/ 0 h 422381"/>
              <a:gd name="connsiteX1" fmla="*/ 88490 w 2669458"/>
              <a:gd name="connsiteY1" fmla="*/ 58994 h 422381"/>
              <a:gd name="connsiteX2" fmla="*/ 132735 w 2669458"/>
              <a:gd name="connsiteY2" fmla="*/ 88490 h 422381"/>
              <a:gd name="connsiteX3" fmla="*/ 324464 w 2669458"/>
              <a:gd name="connsiteY3" fmla="*/ 117987 h 422381"/>
              <a:gd name="connsiteX4" fmla="*/ 501445 w 2669458"/>
              <a:gd name="connsiteY4" fmla="*/ 132735 h 422381"/>
              <a:gd name="connsiteX5" fmla="*/ 604683 w 2669458"/>
              <a:gd name="connsiteY5" fmla="*/ 191729 h 422381"/>
              <a:gd name="connsiteX6" fmla="*/ 648929 w 2669458"/>
              <a:gd name="connsiteY6" fmla="*/ 206477 h 422381"/>
              <a:gd name="connsiteX7" fmla="*/ 707922 w 2669458"/>
              <a:gd name="connsiteY7" fmla="*/ 235974 h 422381"/>
              <a:gd name="connsiteX8" fmla="*/ 752167 w 2669458"/>
              <a:gd name="connsiteY8" fmla="*/ 221226 h 422381"/>
              <a:gd name="connsiteX9" fmla="*/ 1032387 w 2669458"/>
              <a:gd name="connsiteY9" fmla="*/ 250723 h 422381"/>
              <a:gd name="connsiteX10" fmla="*/ 1135625 w 2669458"/>
              <a:gd name="connsiteY10" fmla="*/ 294968 h 422381"/>
              <a:gd name="connsiteX11" fmla="*/ 1179870 w 2669458"/>
              <a:gd name="connsiteY11" fmla="*/ 280219 h 422381"/>
              <a:gd name="connsiteX12" fmla="*/ 1519083 w 2669458"/>
              <a:gd name="connsiteY12" fmla="*/ 265471 h 422381"/>
              <a:gd name="connsiteX13" fmla="*/ 1740309 w 2669458"/>
              <a:gd name="connsiteY13" fmla="*/ 250723 h 422381"/>
              <a:gd name="connsiteX14" fmla="*/ 2035277 w 2669458"/>
              <a:gd name="connsiteY14" fmla="*/ 265471 h 422381"/>
              <a:gd name="connsiteX15" fmla="*/ 2123767 w 2669458"/>
              <a:gd name="connsiteY15" fmla="*/ 339213 h 422381"/>
              <a:gd name="connsiteX16" fmla="*/ 2168012 w 2669458"/>
              <a:gd name="connsiteY16" fmla="*/ 353961 h 422381"/>
              <a:gd name="connsiteX17" fmla="*/ 2433483 w 2669458"/>
              <a:gd name="connsiteY17" fmla="*/ 398206 h 422381"/>
              <a:gd name="connsiteX18" fmla="*/ 2669458 w 2669458"/>
              <a:gd name="connsiteY18" fmla="*/ 398206 h 422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69458" h="422381">
                <a:moveTo>
                  <a:pt x="0" y="0"/>
                </a:moveTo>
                <a:lnTo>
                  <a:pt x="88490" y="58994"/>
                </a:lnTo>
                <a:cubicBezTo>
                  <a:pt x="103238" y="68826"/>
                  <a:pt x="115920" y="82885"/>
                  <a:pt x="132735" y="88490"/>
                </a:cubicBezTo>
                <a:cubicBezTo>
                  <a:pt x="221928" y="118222"/>
                  <a:pt x="167621" y="103729"/>
                  <a:pt x="324464" y="117987"/>
                </a:cubicBezTo>
                <a:lnTo>
                  <a:pt x="501445" y="132735"/>
                </a:lnTo>
                <a:cubicBezTo>
                  <a:pt x="626218" y="163930"/>
                  <a:pt x="499239" y="121434"/>
                  <a:pt x="604683" y="191729"/>
                </a:cubicBezTo>
                <a:cubicBezTo>
                  <a:pt x="617618" y="200352"/>
                  <a:pt x="634640" y="200353"/>
                  <a:pt x="648929" y="206477"/>
                </a:cubicBezTo>
                <a:cubicBezTo>
                  <a:pt x="669137" y="215137"/>
                  <a:pt x="688258" y="226142"/>
                  <a:pt x="707922" y="235974"/>
                </a:cubicBezTo>
                <a:cubicBezTo>
                  <a:pt x="722670" y="231058"/>
                  <a:pt x="736621" y="221226"/>
                  <a:pt x="752167" y="221226"/>
                </a:cubicBezTo>
                <a:cubicBezTo>
                  <a:pt x="929235" y="221226"/>
                  <a:pt x="919352" y="222463"/>
                  <a:pt x="1032387" y="250723"/>
                </a:cubicBezTo>
                <a:cubicBezTo>
                  <a:pt x="1068511" y="274805"/>
                  <a:pt x="1088009" y="294968"/>
                  <a:pt x="1135625" y="294968"/>
                </a:cubicBezTo>
                <a:cubicBezTo>
                  <a:pt x="1151171" y="294968"/>
                  <a:pt x="1164370" y="281411"/>
                  <a:pt x="1179870" y="280219"/>
                </a:cubicBezTo>
                <a:cubicBezTo>
                  <a:pt x="1292714" y="271539"/>
                  <a:pt x="1406062" y="271419"/>
                  <a:pt x="1519083" y="265471"/>
                </a:cubicBezTo>
                <a:cubicBezTo>
                  <a:pt x="1592887" y="261587"/>
                  <a:pt x="1666567" y="255639"/>
                  <a:pt x="1740309" y="250723"/>
                </a:cubicBezTo>
                <a:cubicBezTo>
                  <a:pt x="1838632" y="255639"/>
                  <a:pt x="1937658" y="252738"/>
                  <a:pt x="2035277" y="265471"/>
                </a:cubicBezTo>
                <a:cubicBezTo>
                  <a:pt x="2065271" y="269383"/>
                  <a:pt x="2104178" y="326154"/>
                  <a:pt x="2123767" y="339213"/>
                </a:cubicBezTo>
                <a:cubicBezTo>
                  <a:pt x="2136702" y="347836"/>
                  <a:pt x="2153264" y="349045"/>
                  <a:pt x="2168012" y="353961"/>
                </a:cubicBezTo>
                <a:cubicBezTo>
                  <a:pt x="2270643" y="422381"/>
                  <a:pt x="2207529" y="390917"/>
                  <a:pt x="2433483" y="398206"/>
                </a:cubicBezTo>
                <a:cubicBezTo>
                  <a:pt x="2512100" y="400742"/>
                  <a:pt x="2590800" y="398206"/>
                  <a:pt x="2669458" y="398206"/>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0" name="Freeform 59"/>
          <p:cNvSpPr/>
          <p:nvPr/>
        </p:nvSpPr>
        <p:spPr>
          <a:xfrm>
            <a:off x="1224116" y="6386052"/>
            <a:ext cx="3008671" cy="353961"/>
          </a:xfrm>
          <a:custGeom>
            <a:avLst/>
            <a:gdLst>
              <a:gd name="connsiteX0" fmla="*/ 3008671 w 3008671"/>
              <a:gd name="connsiteY0" fmla="*/ 0 h 353961"/>
              <a:gd name="connsiteX1" fmla="*/ 2905432 w 3008671"/>
              <a:gd name="connsiteY1" fmla="*/ 14748 h 353961"/>
              <a:gd name="connsiteX2" fmla="*/ 2802194 w 3008671"/>
              <a:gd name="connsiteY2" fmla="*/ 58993 h 353961"/>
              <a:gd name="connsiteX3" fmla="*/ 2698955 w 3008671"/>
              <a:gd name="connsiteY3" fmla="*/ 88490 h 353961"/>
              <a:gd name="connsiteX4" fmla="*/ 2654710 w 3008671"/>
              <a:gd name="connsiteY4" fmla="*/ 117987 h 353961"/>
              <a:gd name="connsiteX5" fmla="*/ 2507226 w 3008671"/>
              <a:gd name="connsiteY5" fmla="*/ 132735 h 353961"/>
              <a:gd name="connsiteX6" fmla="*/ 2492478 w 3008671"/>
              <a:gd name="connsiteY6" fmla="*/ 191729 h 353961"/>
              <a:gd name="connsiteX7" fmla="*/ 2521974 w 3008671"/>
              <a:gd name="connsiteY7" fmla="*/ 235974 h 353961"/>
              <a:gd name="connsiteX8" fmla="*/ 2344994 w 3008671"/>
              <a:gd name="connsiteY8" fmla="*/ 206477 h 353961"/>
              <a:gd name="connsiteX9" fmla="*/ 2256503 w 3008671"/>
              <a:gd name="connsiteY9" fmla="*/ 176980 h 353961"/>
              <a:gd name="connsiteX10" fmla="*/ 2212258 w 3008671"/>
              <a:gd name="connsiteY10" fmla="*/ 147483 h 353961"/>
              <a:gd name="connsiteX11" fmla="*/ 2138516 w 3008671"/>
              <a:gd name="connsiteY11" fmla="*/ 132735 h 353961"/>
              <a:gd name="connsiteX12" fmla="*/ 2079523 w 3008671"/>
              <a:gd name="connsiteY12" fmla="*/ 117987 h 353961"/>
              <a:gd name="connsiteX13" fmla="*/ 1946787 w 3008671"/>
              <a:gd name="connsiteY13" fmla="*/ 73742 h 353961"/>
              <a:gd name="connsiteX14" fmla="*/ 1902542 w 3008671"/>
              <a:gd name="connsiteY14" fmla="*/ 58993 h 353961"/>
              <a:gd name="connsiteX15" fmla="*/ 1858297 w 3008671"/>
              <a:gd name="connsiteY15" fmla="*/ 44245 h 353961"/>
              <a:gd name="connsiteX16" fmla="*/ 1563329 w 3008671"/>
              <a:gd name="connsiteY16" fmla="*/ 73742 h 353961"/>
              <a:gd name="connsiteX17" fmla="*/ 1445342 w 3008671"/>
              <a:gd name="connsiteY17" fmla="*/ 103238 h 353961"/>
              <a:gd name="connsiteX18" fmla="*/ 1253613 w 3008671"/>
              <a:gd name="connsiteY18" fmla="*/ 132735 h 353961"/>
              <a:gd name="connsiteX19" fmla="*/ 796413 w 3008671"/>
              <a:gd name="connsiteY19" fmla="*/ 162232 h 353961"/>
              <a:gd name="connsiteX20" fmla="*/ 781665 w 3008671"/>
              <a:gd name="connsiteY20" fmla="*/ 206477 h 353961"/>
              <a:gd name="connsiteX21" fmla="*/ 560439 w 3008671"/>
              <a:gd name="connsiteY21" fmla="*/ 250722 h 353961"/>
              <a:gd name="connsiteX22" fmla="*/ 427703 w 3008671"/>
              <a:gd name="connsiteY22" fmla="*/ 280219 h 353961"/>
              <a:gd name="connsiteX23" fmla="*/ 58994 w 3008671"/>
              <a:gd name="connsiteY23" fmla="*/ 294967 h 353961"/>
              <a:gd name="connsiteX24" fmla="*/ 0 w 3008671"/>
              <a:gd name="connsiteY24" fmla="*/ 353961 h 353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08671" h="353961">
                <a:moveTo>
                  <a:pt x="3008671" y="0"/>
                </a:moveTo>
                <a:cubicBezTo>
                  <a:pt x="2974258" y="4916"/>
                  <a:pt x="2939519" y="7931"/>
                  <a:pt x="2905432" y="14748"/>
                </a:cubicBezTo>
                <a:cubicBezTo>
                  <a:pt x="2862196" y="23395"/>
                  <a:pt x="2844168" y="41004"/>
                  <a:pt x="2802194" y="58993"/>
                </a:cubicBezTo>
                <a:cubicBezTo>
                  <a:pt x="2772567" y="71690"/>
                  <a:pt x="2728898" y="81004"/>
                  <a:pt x="2698955" y="88490"/>
                </a:cubicBezTo>
                <a:cubicBezTo>
                  <a:pt x="2684207" y="98322"/>
                  <a:pt x="2671981" y="114001"/>
                  <a:pt x="2654710" y="117987"/>
                </a:cubicBezTo>
                <a:cubicBezTo>
                  <a:pt x="2606569" y="129096"/>
                  <a:pt x="2552204" y="112290"/>
                  <a:pt x="2507226" y="132735"/>
                </a:cubicBezTo>
                <a:cubicBezTo>
                  <a:pt x="2488773" y="141123"/>
                  <a:pt x="2497394" y="172064"/>
                  <a:pt x="2492478" y="191729"/>
                </a:cubicBezTo>
                <a:cubicBezTo>
                  <a:pt x="2502310" y="206477"/>
                  <a:pt x="2538790" y="230369"/>
                  <a:pt x="2521974" y="235974"/>
                </a:cubicBezTo>
                <a:cubicBezTo>
                  <a:pt x="2498860" y="243679"/>
                  <a:pt x="2383635" y="218069"/>
                  <a:pt x="2344994" y="206477"/>
                </a:cubicBezTo>
                <a:cubicBezTo>
                  <a:pt x="2315213" y="197543"/>
                  <a:pt x="2282373" y="194227"/>
                  <a:pt x="2256503" y="176980"/>
                </a:cubicBezTo>
                <a:cubicBezTo>
                  <a:pt x="2241755" y="167148"/>
                  <a:pt x="2228855" y="153707"/>
                  <a:pt x="2212258" y="147483"/>
                </a:cubicBezTo>
                <a:cubicBezTo>
                  <a:pt x="2188787" y="138681"/>
                  <a:pt x="2162987" y="138173"/>
                  <a:pt x="2138516" y="132735"/>
                </a:cubicBezTo>
                <a:cubicBezTo>
                  <a:pt x="2118729" y="128338"/>
                  <a:pt x="2098896" y="123948"/>
                  <a:pt x="2079523" y="117987"/>
                </a:cubicBezTo>
                <a:cubicBezTo>
                  <a:pt x="2034947" y="104271"/>
                  <a:pt x="1991032" y="88491"/>
                  <a:pt x="1946787" y="73742"/>
                </a:cubicBezTo>
                <a:lnTo>
                  <a:pt x="1902542" y="58993"/>
                </a:lnTo>
                <a:lnTo>
                  <a:pt x="1858297" y="44245"/>
                </a:lnTo>
                <a:cubicBezTo>
                  <a:pt x="1759974" y="54077"/>
                  <a:pt x="1659192" y="49777"/>
                  <a:pt x="1563329" y="73742"/>
                </a:cubicBezTo>
                <a:cubicBezTo>
                  <a:pt x="1524000" y="83574"/>
                  <a:pt x="1485330" y="96573"/>
                  <a:pt x="1445342" y="103238"/>
                </a:cubicBezTo>
                <a:cubicBezTo>
                  <a:pt x="1322563" y="123702"/>
                  <a:pt x="1386455" y="113758"/>
                  <a:pt x="1253613" y="132735"/>
                </a:cubicBezTo>
                <a:cubicBezTo>
                  <a:pt x="1053397" y="199472"/>
                  <a:pt x="1449061" y="72211"/>
                  <a:pt x="796413" y="162232"/>
                </a:cubicBezTo>
                <a:cubicBezTo>
                  <a:pt x="781013" y="164356"/>
                  <a:pt x="793608" y="196525"/>
                  <a:pt x="781665" y="206477"/>
                </a:cubicBezTo>
                <a:cubicBezTo>
                  <a:pt x="732731" y="247255"/>
                  <a:pt x="602360" y="246530"/>
                  <a:pt x="560439" y="250722"/>
                </a:cubicBezTo>
                <a:cubicBezTo>
                  <a:pt x="532177" y="257788"/>
                  <a:pt x="453241" y="278517"/>
                  <a:pt x="427703" y="280219"/>
                </a:cubicBezTo>
                <a:cubicBezTo>
                  <a:pt x="304974" y="288401"/>
                  <a:pt x="181897" y="290051"/>
                  <a:pt x="58994" y="294967"/>
                </a:cubicBezTo>
                <a:cubicBezTo>
                  <a:pt x="5602" y="330562"/>
                  <a:pt x="22676" y="308610"/>
                  <a:pt x="0" y="353961"/>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1" name="Freeform 60"/>
          <p:cNvSpPr/>
          <p:nvPr/>
        </p:nvSpPr>
        <p:spPr>
          <a:xfrm>
            <a:off x="5180685" y="6371303"/>
            <a:ext cx="2847699" cy="412955"/>
          </a:xfrm>
          <a:custGeom>
            <a:avLst/>
            <a:gdLst>
              <a:gd name="connsiteX0" fmla="*/ 1260 w 2847699"/>
              <a:gd name="connsiteY0" fmla="*/ 0 h 412955"/>
              <a:gd name="connsiteX1" fmla="*/ 75002 w 2847699"/>
              <a:gd name="connsiteY1" fmla="*/ 88491 h 412955"/>
              <a:gd name="connsiteX2" fmla="*/ 163492 w 2847699"/>
              <a:gd name="connsiteY2" fmla="*/ 147484 h 412955"/>
              <a:gd name="connsiteX3" fmla="*/ 207737 w 2847699"/>
              <a:gd name="connsiteY3" fmla="*/ 176981 h 412955"/>
              <a:gd name="connsiteX4" fmla="*/ 281479 w 2847699"/>
              <a:gd name="connsiteY4" fmla="*/ 191729 h 412955"/>
              <a:gd name="connsiteX5" fmla="*/ 753428 w 2847699"/>
              <a:gd name="connsiteY5" fmla="*/ 206478 h 412955"/>
              <a:gd name="connsiteX6" fmla="*/ 812421 w 2847699"/>
              <a:gd name="connsiteY6" fmla="*/ 221226 h 412955"/>
              <a:gd name="connsiteX7" fmla="*/ 886163 w 2847699"/>
              <a:gd name="connsiteY7" fmla="*/ 235974 h 412955"/>
              <a:gd name="connsiteX8" fmla="*/ 930408 w 2847699"/>
              <a:gd name="connsiteY8" fmla="*/ 250723 h 412955"/>
              <a:gd name="connsiteX9" fmla="*/ 1063144 w 2847699"/>
              <a:gd name="connsiteY9" fmla="*/ 235974 h 412955"/>
              <a:gd name="connsiteX10" fmla="*/ 1195879 w 2847699"/>
              <a:gd name="connsiteY10" fmla="*/ 206478 h 412955"/>
              <a:gd name="connsiteX11" fmla="*/ 1299118 w 2847699"/>
              <a:gd name="connsiteY11" fmla="*/ 191729 h 412955"/>
              <a:gd name="connsiteX12" fmla="*/ 1387608 w 2847699"/>
              <a:gd name="connsiteY12" fmla="*/ 176981 h 412955"/>
              <a:gd name="connsiteX13" fmla="*/ 1431854 w 2847699"/>
              <a:gd name="connsiteY13" fmla="*/ 162232 h 412955"/>
              <a:gd name="connsiteX14" fmla="*/ 2184021 w 2847699"/>
              <a:gd name="connsiteY14" fmla="*/ 162232 h 412955"/>
              <a:gd name="connsiteX15" fmla="*/ 2302008 w 2847699"/>
              <a:gd name="connsiteY15" fmla="*/ 191729 h 412955"/>
              <a:gd name="connsiteX16" fmla="*/ 2390499 w 2847699"/>
              <a:gd name="connsiteY16" fmla="*/ 221226 h 412955"/>
              <a:gd name="connsiteX17" fmla="*/ 2493737 w 2847699"/>
              <a:gd name="connsiteY17" fmla="*/ 265471 h 412955"/>
              <a:gd name="connsiteX18" fmla="*/ 2729712 w 2847699"/>
              <a:gd name="connsiteY18" fmla="*/ 309716 h 412955"/>
              <a:gd name="connsiteX19" fmla="*/ 2788705 w 2847699"/>
              <a:gd name="connsiteY19" fmla="*/ 353962 h 412955"/>
              <a:gd name="connsiteX20" fmla="*/ 2832950 w 2847699"/>
              <a:gd name="connsiteY20" fmla="*/ 383458 h 412955"/>
              <a:gd name="connsiteX21" fmla="*/ 2847699 w 2847699"/>
              <a:gd name="connsiteY21" fmla="*/ 412955 h 41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847699" h="412955">
                <a:moveTo>
                  <a:pt x="1260" y="0"/>
                </a:moveTo>
                <a:cubicBezTo>
                  <a:pt x="26040" y="74341"/>
                  <a:pt x="0" y="24203"/>
                  <a:pt x="75002" y="88491"/>
                </a:cubicBezTo>
                <a:cubicBezTo>
                  <a:pt x="145304" y="148750"/>
                  <a:pt x="88232" y="122398"/>
                  <a:pt x="163492" y="147484"/>
                </a:cubicBezTo>
                <a:cubicBezTo>
                  <a:pt x="178240" y="157316"/>
                  <a:pt x="191140" y="170757"/>
                  <a:pt x="207737" y="176981"/>
                </a:cubicBezTo>
                <a:cubicBezTo>
                  <a:pt x="231208" y="185783"/>
                  <a:pt x="256448" y="190376"/>
                  <a:pt x="281479" y="191729"/>
                </a:cubicBezTo>
                <a:cubicBezTo>
                  <a:pt x="438643" y="200224"/>
                  <a:pt x="596112" y="201562"/>
                  <a:pt x="753428" y="206478"/>
                </a:cubicBezTo>
                <a:cubicBezTo>
                  <a:pt x="773092" y="211394"/>
                  <a:pt x="792634" y="216829"/>
                  <a:pt x="812421" y="221226"/>
                </a:cubicBezTo>
                <a:cubicBezTo>
                  <a:pt x="836892" y="226664"/>
                  <a:pt x="861844" y="229894"/>
                  <a:pt x="886163" y="235974"/>
                </a:cubicBezTo>
                <a:cubicBezTo>
                  <a:pt x="901245" y="239745"/>
                  <a:pt x="915660" y="245807"/>
                  <a:pt x="930408" y="250723"/>
                </a:cubicBezTo>
                <a:cubicBezTo>
                  <a:pt x="974653" y="245807"/>
                  <a:pt x="1019074" y="242270"/>
                  <a:pt x="1063144" y="235974"/>
                </a:cubicBezTo>
                <a:cubicBezTo>
                  <a:pt x="1199760" y="216457"/>
                  <a:pt x="1077798" y="227947"/>
                  <a:pt x="1195879" y="206478"/>
                </a:cubicBezTo>
                <a:cubicBezTo>
                  <a:pt x="1230081" y="200259"/>
                  <a:pt x="1264760" y="197015"/>
                  <a:pt x="1299118" y="191729"/>
                </a:cubicBezTo>
                <a:cubicBezTo>
                  <a:pt x="1328674" y="187182"/>
                  <a:pt x="1358111" y="181897"/>
                  <a:pt x="1387608" y="176981"/>
                </a:cubicBezTo>
                <a:cubicBezTo>
                  <a:pt x="1402357" y="172065"/>
                  <a:pt x="1416393" y="163859"/>
                  <a:pt x="1431854" y="162232"/>
                </a:cubicBezTo>
                <a:cubicBezTo>
                  <a:pt x="1709328" y="133024"/>
                  <a:pt x="1873640" y="153364"/>
                  <a:pt x="2184021" y="162232"/>
                </a:cubicBezTo>
                <a:cubicBezTo>
                  <a:pt x="2223350" y="172064"/>
                  <a:pt x="2263549" y="178909"/>
                  <a:pt x="2302008" y="191729"/>
                </a:cubicBezTo>
                <a:lnTo>
                  <a:pt x="2390499" y="221226"/>
                </a:lnTo>
                <a:cubicBezTo>
                  <a:pt x="2460695" y="268024"/>
                  <a:pt x="2407158" y="239497"/>
                  <a:pt x="2493737" y="265471"/>
                </a:cubicBezTo>
                <a:cubicBezTo>
                  <a:pt x="2651660" y="312848"/>
                  <a:pt x="2515440" y="288289"/>
                  <a:pt x="2729712" y="309716"/>
                </a:cubicBezTo>
                <a:cubicBezTo>
                  <a:pt x="2749376" y="324465"/>
                  <a:pt x="2768703" y="339675"/>
                  <a:pt x="2788705" y="353962"/>
                </a:cubicBezTo>
                <a:cubicBezTo>
                  <a:pt x="2803129" y="364265"/>
                  <a:pt x="2820416" y="370925"/>
                  <a:pt x="2832950" y="383458"/>
                </a:cubicBezTo>
                <a:cubicBezTo>
                  <a:pt x="2840723" y="391231"/>
                  <a:pt x="2842783" y="403123"/>
                  <a:pt x="2847699" y="412955"/>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4" name="Oval 13"/>
          <p:cNvSpPr/>
          <p:nvPr/>
        </p:nvSpPr>
        <p:spPr>
          <a:xfrm>
            <a:off x="3124200" y="1219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6" name="TextBox 65"/>
          <p:cNvSpPr txBox="1"/>
          <p:nvPr/>
        </p:nvSpPr>
        <p:spPr>
          <a:xfrm>
            <a:off x="3048000" y="1295400"/>
            <a:ext cx="1600200" cy="646331"/>
          </a:xfrm>
          <a:prstGeom prst="rect">
            <a:avLst/>
          </a:prstGeom>
          <a:noFill/>
        </p:spPr>
        <p:txBody>
          <a:bodyPr wrap="square" rtlCol="0">
            <a:spAutoFit/>
          </a:bodyPr>
          <a:lstStyle/>
          <a:p>
            <a:pPr algn="ctr"/>
            <a:r>
              <a:rPr lang="en-CA" dirty="0" smtClean="0">
                <a:solidFill>
                  <a:srgbClr val="FF0000"/>
                </a:solidFill>
              </a:rPr>
              <a:t>Christ’s </a:t>
            </a:r>
          </a:p>
          <a:p>
            <a:pPr algn="ctr"/>
            <a:r>
              <a:rPr lang="en-CA" dirty="0" smtClean="0">
                <a:solidFill>
                  <a:srgbClr val="FF0000"/>
                </a:solidFill>
              </a:rPr>
              <a:t>power</a:t>
            </a:r>
            <a:endParaRPr lang="en-CA" dirty="0">
              <a:solidFill>
                <a:srgbClr val="FF0000"/>
              </a:solidFill>
            </a:endParaRPr>
          </a:p>
        </p:txBody>
      </p:sp>
      <p:sp>
        <p:nvSpPr>
          <p:cNvPr id="67" name="Oval 66"/>
          <p:cNvSpPr/>
          <p:nvPr/>
        </p:nvSpPr>
        <p:spPr>
          <a:xfrm>
            <a:off x="3505200" y="76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8" name="TextBox 67"/>
          <p:cNvSpPr txBox="1"/>
          <p:nvPr/>
        </p:nvSpPr>
        <p:spPr>
          <a:xfrm>
            <a:off x="3429000" y="152400"/>
            <a:ext cx="1600200" cy="646331"/>
          </a:xfrm>
          <a:prstGeom prst="rect">
            <a:avLst/>
          </a:prstGeom>
          <a:noFill/>
        </p:spPr>
        <p:txBody>
          <a:bodyPr wrap="square" rtlCol="0">
            <a:spAutoFit/>
          </a:bodyPr>
          <a:lstStyle/>
          <a:p>
            <a:pPr algn="ctr"/>
            <a:r>
              <a:rPr lang="en-CA" dirty="0" smtClean="0">
                <a:solidFill>
                  <a:srgbClr val="FF0000"/>
                </a:solidFill>
              </a:rPr>
              <a:t>glory with Christ</a:t>
            </a:r>
            <a:endParaRPr lang="en-CA" dirty="0">
              <a:solidFill>
                <a:srgbClr val="FF0000"/>
              </a:solidFill>
            </a:endParaRPr>
          </a:p>
        </p:txBody>
      </p:sp>
      <p:sp>
        <p:nvSpPr>
          <p:cNvPr id="27" name="Oval 26"/>
          <p:cNvSpPr/>
          <p:nvPr/>
        </p:nvSpPr>
        <p:spPr>
          <a:xfrm>
            <a:off x="2971800" y="4038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TextBox 69"/>
          <p:cNvSpPr txBox="1"/>
          <p:nvPr/>
        </p:nvSpPr>
        <p:spPr>
          <a:xfrm>
            <a:off x="4572000" y="4154269"/>
            <a:ext cx="1656184" cy="646331"/>
          </a:xfrm>
          <a:prstGeom prst="rect">
            <a:avLst/>
          </a:prstGeom>
          <a:noFill/>
        </p:spPr>
        <p:txBody>
          <a:bodyPr wrap="square" rtlCol="0">
            <a:spAutoFit/>
          </a:bodyPr>
          <a:lstStyle/>
          <a:p>
            <a:pPr algn="ctr"/>
            <a:r>
              <a:rPr lang="en-CA" dirty="0" smtClean="0">
                <a:solidFill>
                  <a:srgbClr val="FF0000"/>
                </a:solidFill>
              </a:rPr>
              <a:t>Christ’s righteousness</a:t>
            </a:r>
            <a:endParaRPr lang="en-CA" dirty="0">
              <a:solidFill>
                <a:srgbClr val="FF0000"/>
              </a:solidFill>
            </a:endParaRPr>
          </a:p>
        </p:txBody>
      </p:sp>
      <p:sp>
        <p:nvSpPr>
          <p:cNvPr id="71" name="TextBox 70"/>
          <p:cNvSpPr txBox="1"/>
          <p:nvPr/>
        </p:nvSpPr>
        <p:spPr>
          <a:xfrm>
            <a:off x="685800" y="2706469"/>
            <a:ext cx="1600200" cy="646331"/>
          </a:xfrm>
          <a:prstGeom prst="rect">
            <a:avLst/>
          </a:prstGeom>
          <a:noFill/>
        </p:spPr>
        <p:txBody>
          <a:bodyPr wrap="square" rtlCol="0">
            <a:spAutoFit/>
          </a:bodyPr>
          <a:lstStyle/>
          <a:p>
            <a:pPr algn="ctr"/>
            <a:r>
              <a:rPr lang="en-CA" dirty="0" smtClean="0">
                <a:solidFill>
                  <a:srgbClr val="FF0000"/>
                </a:solidFill>
              </a:rPr>
              <a:t>alive </a:t>
            </a:r>
          </a:p>
          <a:p>
            <a:pPr algn="ctr"/>
            <a:r>
              <a:rPr lang="en-CA" dirty="0" smtClean="0">
                <a:solidFill>
                  <a:srgbClr val="FF0000"/>
                </a:solidFill>
              </a:rPr>
              <a:t>in Christ</a:t>
            </a:r>
            <a:endParaRPr lang="en-CA" dirty="0">
              <a:solidFill>
                <a:srgbClr val="FF0000"/>
              </a:solidFill>
            </a:endParaRPr>
          </a:p>
        </p:txBody>
      </p:sp>
      <p:sp>
        <p:nvSpPr>
          <p:cNvPr id="72" name="TextBox 71"/>
          <p:cNvSpPr txBox="1"/>
          <p:nvPr/>
        </p:nvSpPr>
        <p:spPr>
          <a:xfrm>
            <a:off x="5562600" y="2514600"/>
            <a:ext cx="1600200" cy="646331"/>
          </a:xfrm>
          <a:prstGeom prst="rect">
            <a:avLst/>
          </a:prstGeom>
          <a:noFill/>
        </p:spPr>
        <p:txBody>
          <a:bodyPr wrap="square" rtlCol="0">
            <a:spAutoFit/>
          </a:bodyPr>
          <a:lstStyle/>
          <a:p>
            <a:pPr algn="ctr"/>
            <a:r>
              <a:rPr lang="en-CA" dirty="0" smtClean="0">
                <a:solidFill>
                  <a:srgbClr val="FF0000"/>
                </a:solidFill>
              </a:rPr>
              <a:t>raised with Christ</a:t>
            </a:r>
            <a:endParaRPr lang="en-CA" dirty="0">
              <a:solidFill>
                <a:srgbClr val="FF0000"/>
              </a:solidFill>
            </a:endParaRPr>
          </a:p>
        </p:txBody>
      </p:sp>
      <p:sp>
        <p:nvSpPr>
          <p:cNvPr id="30" name="Oval 29"/>
          <p:cNvSpPr/>
          <p:nvPr/>
        </p:nvSpPr>
        <p:spPr>
          <a:xfrm>
            <a:off x="2819400" y="2514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3" name="TextBox 72"/>
          <p:cNvSpPr txBox="1"/>
          <p:nvPr/>
        </p:nvSpPr>
        <p:spPr>
          <a:xfrm>
            <a:off x="2743200" y="2667000"/>
            <a:ext cx="1600200" cy="646331"/>
          </a:xfrm>
          <a:prstGeom prst="rect">
            <a:avLst/>
          </a:prstGeom>
          <a:noFill/>
        </p:spPr>
        <p:txBody>
          <a:bodyPr wrap="square" rtlCol="0">
            <a:spAutoFit/>
          </a:bodyPr>
          <a:lstStyle/>
          <a:p>
            <a:pPr algn="ctr"/>
            <a:r>
              <a:rPr lang="en-CA" dirty="0" smtClean="0">
                <a:solidFill>
                  <a:srgbClr val="FF0000"/>
                </a:solidFill>
              </a:rPr>
              <a:t>hidden with  Christ in God</a:t>
            </a:r>
            <a:endParaRPr lang="en-CA" dirty="0">
              <a:solidFill>
                <a:srgbClr val="FF0000"/>
              </a:solidFill>
            </a:endParaRPr>
          </a:p>
        </p:txBody>
      </p:sp>
      <p:sp>
        <p:nvSpPr>
          <p:cNvPr id="74" name="TextBox 73"/>
          <p:cNvSpPr txBox="1"/>
          <p:nvPr/>
        </p:nvSpPr>
        <p:spPr>
          <a:xfrm>
            <a:off x="6019800" y="990600"/>
            <a:ext cx="1600200" cy="646331"/>
          </a:xfrm>
          <a:prstGeom prst="rect">
            <a:avLst/>
          </a:prstGeom>
          <a:noFill/>
        </p:spPr>
        <p:txBody>
          <a:bodyPr wrap="square" rtlCol="0">
            <a:spAutoFit/>
          </a:bodyPr>
          <a:lstStyle/>
          <a:p>
            <a:pPr algn="ctr"/>
            <a:r>
              <a:rPr lang="en-CA" dirty="0" smtClean="0">
                <a:solidFill>
                  <a:srgbClr val="FF0000"/>
                </a:solidFill>
              </a:rPr>
              <a:t>seated with  Christ</a:t>
            </a:r>
            <a:endParaRPr lang="en-CA" dirty="0">
              <a:solidFill>
                <a:srgbClr val="FF0000"/>
              </a:solidFill>
            </a:endParaRPr>
          </a:p>
        </p:txBody>
      </p:sp>
      <p:sp>
        <p:nvSpPr>
          <p:cNvPr id="75" name="TextBox 74"/>
          <p:cNvSpPr txBox="1"/>
          <p:nvPr/>
        </p:nvSpPr>
        <p:spPr>
          <a:xfrm>
            <a:off x="3200400" y="3392269"/>
            <a:ext cx="1600200" cy="646331"/>
          </a:xfrm>
          <a:prstGeom prst="rect">
            <a:avLst/>
          </a:prstGeom>
          <a:noFill/>
        </p:spPr>
        <p:txBody>
          <a:bodyPr wrap="square" rtlCol="0">
            <a:spAutoFit/>
          </a:bodyPr>
          <a:lstStyle/>
          <a:p>
            <a:pPr algn="ctr"/>
            <a:r>
              <a:rPr lang="en-CA" dirty="0" smtClean="0">
                <a:solidFill>
                  <a:srgbClr val="FF0000"/>
                </a:solidFill>
              </a:rPr>
              <a:t>set free</a:t>
            </a:r>
          </a:p>
          <a:p>
            <a:pPr algn="ctr"/>
            <a:r>
              <a:rPr lang="en-CA" dirty="0" smtClean="0">
                <a:solidFill>
                  <a:srgbClr val="FF0000"/>
                </a:solidFill>
              </a:rPr>
              <a:t> from sin</a:t>
            </a:r>
            <a:endParaRPr lang="en-CA" dirty="0">
              <a:solidFill>
                <a:srgbClr val="FF0000"/>
              </a:solidFill>
            </a:endParaRPr>
          </a:p>
        </p:txBody>
      </p:sp>
      <p:sp>
        <p:nvSpPr>
          <p:cNvPr id="76" name="TextBox 75"/>
          <p:cNvSpPr txBox="1"/>
          <p:nvPr/>
        </p:nvSpPr>
        <p:spPr>
          <a:xfrm>
            <a:off x="5791200" y="3392269"/>
            <a:ext cx="1600200" cy="646331"/>
          </a:xfrm>
          <a:prstGeom prst="rect">
            <a:avLst/>
          </a:prstGeom>
          <a:noFill/>
        </p:spPr>
        <p:txBody>
          <a:bodyPr wrap="square" rtlCol="0">
            <a:spAutoFit/>
          </a:bodyPr>
          <a:lstStyle/>
          <a:p>
            <a:pPr algn="ctr"/>
            <a:r>
              <a:rPr lang="en-CA" dirty="0" smtClean="0">
                <a:solidFill>
                  <a:srgbClr val="FF0000"/>
                </a:solidFill>
              </a:rPr>
              <a:t>atonement </a:t>
            </a:r>
          </a:p>
          <a:p>
            <a:pPr algn="ctr"/>
            <a:r>
              <a:rPr lang="en-CA" dirty="0" smtClean="0">
                <a:solidFill>
                  <a:srgbClr val="FF0000"/>
                </a:solidFill>
              </a:rPr>
              <a:t>of Christ</a:t>
            </a:r>
            <a:endParaRPr lang="en-CA" dirty="0">
              <a:solidFill>
                <a:srgbClr val="FF0000"/>
              </a:solidFill>
            </a:endParaRPr>
          </a:p>
        </p:txBody>
      </p:sp>
      <p:sp>
        <p:nvSpPr>
          <p:cNvPr id="77" name="TextBox 76"/>
          <p:cNvSpPr txBox="1"/>
          <p:nvPr/>
        </p:nvSpPr>
        <p:spPr>
          <a:xfrm>
            <a:off x="6477000" y="41542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poured out</a:t>
            </a:r>
            <a:endParaRPr lang="en-CA" dirty="0">
              <a:solidFill>
                <a:srgbClr val="FF0000"/>
              </a:solidFill>
            </a:endParaRPr>
          </a:p>
        </p:txBody>
      </p:sp>
      <p:sp>
        <p:nvSpPr>
          <p:cNvPr id="78" name="TextBox 77"/>
          <p:cNvSpPr txBox="1"/>
          <p:nvPr/>
        </p:nvSpPr>
        <p:spPr>
          <a:xfrm>
            <a:off x="1295400" y="3505200"/>
            <a:ext cx="1600200" cy="646331"/>
          </a:xfrm>
          <a:prstGeom prst="rect">
            <a:avLst/>
          </a:prstGeom>
          <a:noFill/>
        </p:spPr>
        <p:txBody>
          <a:bodyPr wrap="square" rtlCol="0">
            <a:spAutoFit/>
          </a:bodyPr>
          <a:lstStyle/>
          <a:p>
            <a:pPr algn="ctr"/>
            <a:r>
              <a:rPr lang="en-CA" dirty="0" smtClean="0">
                <a:solidFill>
                  <a:srgbClr val="FF0000"/>
                </a:solidFill>
              </a:rPr>
              <a:t>led by </a:t>
            </a:r>
          </a:p>
          <a:p>
            <a:pPr algn="ctr"/>
            <a:r>
              <a:rPr lang="en-CA" dirty="0" smtClean="0">
                <a:solidFill>
                  <a:srgbClr val="FF0000"/>
                </a:solidFill>
              </a:rPr>
              <a:t>the Spirit </a:t>
            </a:r>
          </a:p>
        </p:txBody>
      </p:sp>
      <p:sp>
        <p:nvSpPr>
          <p:cNvPr id="79" name="TextBox 78"/>
          <p:cNvSpPr txBox="1"/>
          <p:nvPr/>
        </p:nvSpPr>
        <p:spPr>
          <a:xfrm>
            <a:off x="2133600" y="9538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fills</a:t>
            </a:r>
            <a:endParaRPr lang="en-CA" dirty="0">
              <a:solidFill>
                <a:srgbClr val="FF0000"/>
              </a:solidFill>
            </a:endParaRPr>
          </a:p>
        </p:txBody>
      </p:sp>
      <p:sp>
        <p:nvSpPr>
          <p:cNvPr id="80" name="TextBox 79"/>
          <p:cNvSpPr txBox="1"/>
          <p:nvPr/>
        </p:nvSpPr>
        <p:spPr>
          <a:xfrm>
            <a:off x="4419600" y="3602480"/>
            <a:ext cx="1600200" cy="512320"/>
          </a:xfrm>
          <a:prstGeom prst="rect">
            <a:avLst/>
          </a:prstGeom>
          <a:noFill/>
        </p:spPr>
        <p:txBody>
          <a:bodyPr wrap="square" rtlCol="0">
            <a:spAutoFit/>
          </a:bodyPr>
          <a:lstStyle/>
          <a:p>
            <a:pPr algn="ctr">
              <a:lnSpc>
                <a:spcPts val="1600"/>
              </a:lnSpc>
            </a:pPr>
            <a:r>
              <a:rPr lang="en-CA" dirty="0" smtClean="0">
                <a:solidFill>
                  <a:srgbClr val="FF0000"/>
                </a:solidFill>
              </a:rPr>
              <a:t>born of the Spirit </a:t>
            </a:r>
          </a:p>
        </p:txBody>
      </p:sp>
      <p:sp>
        <p:nvSpPr>
          <p:cNvPr id="69" name="TextBox 68"/>
          <p:cNvSpPr txBox="1"/>
          <p:nvPr/>
        </p:nvSpPr>
        <p:spPr>
          <a:xfrm>
            <a:off x="2895600" y="4114800"/>
            <a:ext cx="1600200" cy="646331"/>
          </a:xfrm>
          <a:prstGeom prst="rect">
            <a:avLst/>
          </a:prstGeom>
          <a:noFill/>
        </p:spPr>
        <p:txBody>
          <a:bodyPr wrap="square" rtlCol="0">
            <a:spAutoFit/>
          </a:bodyPr>
          <a:lstStyle/>
          <a:p>
            <a:pPr algn="ctr"/>
            <a:r>
              <a:rPr lang="en-CA" dirty="0" smtClean="0">
                <a:solidFill>
                  <a:srgbClr val="FF0000"/>
                </a:solidFill>
              </a:rPr>
              <a:t>Christ’s ransom</a:t>
            </a:r>
            <a:endParaRPr lang="en-CA" dirty="0">
              <a:solidFill>
                <a:srgbClr val="FF0000"/>
              </a:solidFill>
            </a:endParaRPr>
          </a:p>
        </p:txBody>
      </p:sp>
      <p:sp>
        <p:nvSpPr>
          <p:cNvPr id="81" name="TextBox 80"/>
          <p:cNvSpPr txBox="1"/>
          <p:nvPr/>
        </p:nvSpPr>
        <p:spPr>
          <a:xfrm>
            <a:off x="4572000" y="1630898"/>
            <a:ext cx="1295400" cy="502702"/>
          </a:xfrm>
          <a:prstGeom prst="rect">
            <a:avLst/>
          </a:prstGeom>
          <a:noFill/>
        </p:spPr>
        <p:txBody>
          <a:bodyPr wrap="square" rtlCol="0">
            <a:spAutoFit/>
          </a:bodyPr>
          <a:lstStyle/>
          <a:p>
            <a:pPr>
              <a:lnSpc>
                <a:spcPts val="1600"/>
              </a:lnSpc>
            </a:pPr>
            <a:r>
              <a:rPr lang="en-CA" dirty="0" smtClean="0">
                <a:solidFill>
                  <a:srgbClr val="FF0000"/>
                </a:solidFill>
              </a:rPr>
              <a:t>Spirit </a:t>
            </a:r>
          </a:p>
          <a:p>
            <a:pPr>
              <a:lnSpc>
                <a:spcPts val="1600"/>
              </a:lnSpc>
            </a:pPr>
            <a:r>
              <a:rPr lang="en-CA" dirty="0" smtClean="0">
                <a:solidFill>
                  <a:srgbClr val="FF0000"/>
                </a:solidFill>
              </a:rPr>
              <a:t>anoints</a:t>
            </a:r>
            <a:endParaRPr lang="en-CA" dirty="0">
              <a:solidFill>
                <a:srgbClr val="FF0000"/>
              </a:solidFill>
            </a:endParaRPr>
          </a:p>
        </p:txBody>
      </p:sp>
      <p:sp>
        <p:nvSpPr>
          <p:cNvPr id="82" name="TextBox 81"/>
          <p:cNvSpPr txBox="1"/>
          <p:nvPr/>
        </p:nvSpPr>
        <p:spPr>
          <a:xfrm>
            <a:off x="3505200" y="2145268"/>
            <a:ext cx="1600200" cy="369332"/>
          </a:xfrm>
          <a:prstGeom prst="rect">
            <a:avLst/>
          </a:prstGeom>
          <a:noFill/>
        </p:spPr>
        <p:txBody>
          <a:bodyPr wrap="square" rtlCol="0">
            <a:spAutoFit/>
          </a:bodyPr>
          <a:lstStyle/>
          <a:p>
            <a:pPr algn="ctr"/>
            <a:r>
              <a:rPr lang="en-CA" dirty="0" smtClean="0">
                <a:solidFill>
                  <a:srgbClr val="FF0000"/>
                </a:solidFill>
              </a:rPr>
              <a:t>Spirit seals</a:t>
            </a:r>
            <a:endParaRPr lang="en-CA" dirty="0">
              <a:solidFill>
                <a:srgbClr val="FF0000"/>
              </a:solidFill>
            </a:endParaRPr>
          </a:p>
        </p:txBody>
      </p:sp>
      <p:sp>
        <p:nvSpPr>
          <p:cNvPr id="83" name="TextBox 82"/>
          <p:cNvSpPr txBox="1"/>
          <p:nvPr/>
        </p:nvSpPr>
        <p:spPr>
          <a:xfrm>
            <a:off x="152400" y="2096869"/>
            <a:ext cx="1600200" cy="646331"/>
          </a:xfrm>
          <a:prstGeom prst="rect">
            <a:avLst/>
          </a:prstGeom>
          <a:noFill/>
        </p:spPr>
        <p:txBody>
          <a:bodyPr wrap="square" rtlCol="0">
            <a:spAutoFit/>
          </a:bodyPr>
          <a:lstStyle/>
          <a:p>
            <a:r>
              <a:rPr lang="en-CA" dirty="0" smtClean="0">
                <a:solidFill>
                  <a:srgbClr val="FF0000"/>
                </a:solidFill>
              </a:rPr>
              <a:t>      Christ’s </a:t>
            </a:r>
          </a:p>
          <a:p>
            <a:r>
              <a:rPr lang="en-CA" dirty="0" smtClean="0">
                <a:solidFill>
                  <a:srgbClr val="FF0000"/>
                </a:solidFill>
              </a:rPr>
              <a:t>    body</a:t>
            </a:r>
            <a:endParaRPr lang="en-CA" dirty="0">
              <a:solidFill>
                <a:srgbClr val="FF0000"/>
              </a:solidFill>
            </a:endParaRPr>
          </a:p>
        </p:txBody>
      </p:sp>
      <p:sp>
        <p:nvSpPr>
          <p:cNvPr id="84" name="TextBox 83"/>
          <p:cNvSpPr txBox="1"/>
          <p:nvPr/>
        </p:nvSpPr>
        <p:spPr>
          <a:xfrm>
            <a:off x="6781800" y="2782669"/>
            <a:ext cx="1600200" cy="646331"/>
          </a:xfrm>
          <a:prstGeom prst="rect">
            <a:avLst/>
          </a:prstGeom>
          <a:noFill/>
        </p:spPr>
        <p:txBody>
          <a:bodyPr wrap="square" rtlCol="0">
            <a:spAutoFit/>
          </a:bodyPr>
          <a:lstStyle/>
          <a:p>
            <a:pPr algn="ctr"/>
            <a:r>
              <a:rPr lang="en-CA" dirty="0" smtClean="0">
                <a:solidFill>
                  <a:srgbClr val="FF0000"/>
                </a:solidFill>
              </a:rPr>
              <a:t>immersed</a:t>
            </a:r>
          </a:p>
          <a:p>
            <a:pPr algn="ctr"/>
            <a:r>
              <a:rPr lang="en-CA" dirty="0" smtClean="0">
                <a:solidFill>
                  <a:srgbClr val="FF0000"/>
                </a:solidFill>
              </a:rPr>
              <a:t>into Christ</a:t>
            </a:r>
            <a:endParaRPr lang="en-CA" dirty="0">
              <a:solidFill>
                <a:srgbClr val="FF0000"/>
              </a:solidFill>
            </a:endParaRPr>
          </a:p>
        </p:txBody>
      </p:sp>
      <p:sp>
        <p:nvSpPr>
          <p:cNvPr id="85" name="TextBox 84"/>
          <p:cNvSpPr txBox="1"/>
          <p:nvPr/>
        </p:nvSpPr>
        <p:spPr>
          <a:xfrm>
            <a:off x="1600200" y="2249269"/>
            <a:ext cx="1600200" cy="646331"/>
          </a:xfrm>
          <a:prstGeom prst="rect">
            <a:avLst/>
          </a:prstGeom>
          <a:noFill/>
        </p:spPr>
        <p:txBody>
          <a:bodyPr wrap="square" rtlCol="0">
            <a:spAutoFit/>
          </a:bodyPr>
          <a:lstStyle/>
          <a:p>
            <a:pPr algn="ctr"/>
            <a:r>
              <a:rPr lang="en-CA" dirty="0" smtClean="0">
                <a:solidFill>
                  <a:srgbClr val="FF0000"/>
                </a:solidFill>
              </a:rPr>
              <a:t>eternal </a:t>
            </a:r>
          </a:p>
          <a:p>
            <a:pPr algn="ctr"/>
            <a:r>
              <a:rPr lang="en-CA" dirty="0" smtClean="0">
                <a:solidFill>
                  <a:srgbClr val="FF0000"/>
                </a:solidFill>
              </a:rPr>
              <a:t>life</a:t>
            </a:r>
            <a:endParaRPr lang="en-CA" dirty="0">
              <a:solidFill>
                <a:srgbClr val="FF0000"/>
              </a:solidFill>
            </a:endParaRPr>
          </a:p>
        </p:txBody>
      </p:sp>
      <p:sp>
        <p:nvSpPr>
          <p:cNvPr id="86" name="TextBox 85"/>
          <p:cNvSpPr txBox="1"/>
          <p:nvPr/>
        </p:nvSpPr>
        <p:spPr>
          <a:xfrm>
            <a:off x="533400" y="4202668"/>
            <a:ext cx="1600200" cy="369332"/>
          </a:xfrm>
          <a:prstGeom prst="rect">
            <a:avLst/>
          </a:prstGeom>
          <a:noFill/>
        </p:spPr>
        <p:txBody>
          <a:bodyPr wrap="square" rtlCol="0">
            <a:spAutoFit/>
          </a:bodyPr>
          <a:lstStyle/>
          <a:p>
            <a:pPr algn="ctr"/>
            <a:r>
              <a:rPr lang="en-CA" dirty="0" smtClean="0">
                <a:solidFill>
                  <a:srgbClr val="FF0000"/>
                </a:solidFill>
              </a:rPr>
              <a:t>reconciled</a:t>
            </a:r>
            <a:endParaRPr lang="en-CA" dirty="0">
              <a:solidFill>
                <a:srgbClr val="FF0000"/>
              </a:solidFill>
            </a:endParaRPr>
          </a:p>
        </p:txBody>
      </p:sp>
      <p:sp>
        <p:nvSpPr>
          <p:cNvPr id="87" name="TextBox 86"/>
          <p:cNvSpPr txBox="1"/>
          <p:nvPr/>
        </p:nvSpPr>
        <p:spPr>
          <a:xfrm>
            <a:off x="1143000" y="609600"/>
            <a:ext cx="1600200" cy="369332"/>
          </a:xfrm>
          <a:prstGeom prst="rect">
            <a:avLst/>
          </a:prstGeom>
          <a:noFill/>
        </p:spPr>
        <p:txBody>
          <a:bodyPr wrap="square" rtlCol="0">
            <a:spAutoFit/>
          </a:bodyPr>
          <a:lstStyle/>
          <a:p>
            <a:pPr algn="ctr"/>
            <a:r>
              <a:rPr lang="en-CA" dirty="0" smtClean="0">
                <a:solidFill>
                  <a:srgbClr val="FF0000"/>
                </a:solidFill>
              </a:rPr>
              <a:t>resurrection</a:t>
            </a:r>
            <a:endParaRPr lang="en-CA" dirty="0">
              <a:solidFill>
                <a:srgbClr val="FF0000"/>
              </a:solidFill>
            </a:endParaRPr>
          </a:p>
        </p:txBody>
      </p:sp>
      <p:sp>
        <p:nvSpPr>
          <p:cNvPr id="88" name="TextBox 87"/>
          <p:cNvSpPr txBox="1"/>
          <p:nvPr/>
        </p:nvSpPr>
        <p:spPr>
          <a:xfrm>
            <a:off x="5638800" y="381000"/>
            <a:ext cx="1600200" cy="369332"/>
          </a:xfrm>
          <a:prstGeom prst="rect">
            <a:avLst/>
          </a:prstGeom>
          <a:noFill/>
        </p:spPr>
        <p:txBody>
          <a:bodyPr wrap="square" rtlCol="0">
            <a:spAutoFit/>
          </a:bodyPr>
          <a:lstStyle/>
          <a:p>
            <a:pPr algn="ctr"/>
            <a:r>
              <a:rPr lang="en-CA" dirty="0" smtClean="0">
                <a:solidFill>
                  <a:srgbClr val="FF0000"/>
                </a:solidFill>
              </a:rPr>
              <a:t>see his face</a:t>
            </a:r>
            <a:endParaRPr lang="en-CA" dirty="0">
              <a:solidFill>
                <a:srgbClr val="FF0000"/>
              </a:solidFill>
            </a:endParaRPr>
          </a:p>
        </p:txBody>
      </p:sp>
      <p:sp>
        <p:nvSpPr>
          <p:cNvPr id="89" name="TextBox 88"/>
          <p:cNvSpPr txBox="1"/>
          <p:nvPr/>
        </p:nvSpPr>
        <p:spPr>
          <a:xfrm>
            <a:off x="7010400" y="3505200"/>
            <a:ext cx="1600200" cy="646331"/>
          </a:xfrm>
          <a:prstGeom prst="rect">
            <a:avLst/>
          </a:prstGeom>
          <a:noFill/>
        </p:spPr>
        <p:txBody>
          <a:bodyPr wrap="square" rtlCol="0">
            <a:spAutoFit/>
          </a:bodyPr>
          <a:lstStyle/>
          <a:p>
            <a:pPr algn="ctr"/>
            <a:r>
              <a:rPr lang="en-CA" dirty="0" smtClean="0">
                <a:solidFill>
                  <a:srgbClr val="FF0000"/>
                </a:solidFill>
              </a:rPr>
              <a:t>one with </a:t>
            </a:r>
          </a:p>
          <a:p>
            <a:pPr algn="ctr"/>
            <a:r>
              <a:rPr lang="en-CA" dirty="0" smtClean="0">
                <a:solidFill>
                  <a:srgbClr val="FF0000"/>
                </a:solidFill>
              </a:rPr>
              <a:t>Christ</a:t>
            </a:r>
            <a:endParaRPr lang="en-CA" dirty="0">
              <a:solidFill>
                <a:srgbClr val="FF0000"/>
              </a:solidFill>
            </a:endParaRPr>
          </a:p>
        </p:txBody>
      </p:sp>
      <p:sp>
        <p:nvSpPr>
          <p:cNvPr id="90" name="TextBox 89"/>
          <p:cNvSpPr txBox="1"/>
          <p:nvPr/>
        </p:nvSpPr>
        <p:spPr>
          <a:xfrm>
            <a:off x="5364088" y="1702549"/>
            <a:ext cx="1600200" cy="646331"/>
          </a:xfrm>
          <a:prstGeom prst="rect">
            <a:avLst/>
          </a:prstGeom>
          <a:noFill/>
        </p:spPr>
        <p:txBody>
          <a:bodyPr wrap="square" rtlCol="0">
            <a:spAutoFit/>
          </a:bodyPr>
          <a:lstStyle/>
          <a:p>
            <a:r>
              <a:rPr lang="en-CA" dirty="0" smtClean="0">
                <a:solidFill>
                  <a:srgbClr val="FF0000"/>
                </a:solidFill>
              </a:rPr>
              <a:t>      Bride of </a:t>
            </a:r>
          </a:p>
          <a:p>
            <a:r>
              <a:rPr lang="en-CA" dirty="0" smtClean="0">
                <a:solidFill>
                  <a:srgbClr val="FF0000"/>
                </a:solidFill>
              </a:rPr>
              <a:t>      Christ</a:t>
            </a:r>
            <a:endParaRPr lang="en-CA" dirty="0">
              <a:solidFill>
                <a:srgbClr val="FF0000"/>
              </a:solidFill>
            </a:endParaRPr>
          </a:p>
        </p:txBody>
      </p:sp>
      <p:sp>
        <p:nvSpPr>
          <p:cNvPr id="91" name="TextBox 90"/>
          <p:cNvSpPr txBox="1"/>
          <p:nvPr/>
        </p:nvSpPr>
        <p:spPr>
          <a:xfrm>
            <a:off x="4648200" y="2221468"/>
            <a:ext cx="1600200" cy="369332"/>
          </a:xfrm>
          <a:prstGeom prst="rect">
            <a:avLst/>
          </a:prstGeom>
          <a:noFill/>
        </p:spPr>
        <p:txBody>
          <a:bodyPr wrap="square" rtlCol="0">
            <a:spAutoFit/>
          </a:bodyPr>
          <a:lstStyle/>
          <a:p>
            <a:pPr algn="ctr"/>
            <a:r>
              <a:rPr lang="en-CA" dirty="0" smtClean="0">
                <a:solidFill>
                  <a:srgbClr val="FF0000"/>
                </a:solidFill>
              </a:rPr>
              <a:t>victory</a:t>
            </a:r>
            <a:endParaRPr lang="en-CA" dirty="0">
              <a:solidFill>
                <a:srgbClr val="FF0000"/>
              </a:solidFill>
            </a:endParaRPr>
          </a:p>
        </p:txBody>
      </p:sp>
      <p:sp>
        <p:nvSpPr>
          <p:cNvPr id="92" name="TextBox 91"/>
          <p:cNvSpPr txBox="1"/>
          <p:nvPr/>
        </p:nvSpPr>
        <p:spPr>
          <a:xfrm>
            <a:off x="3810000" y="3962400"/>
            <a:ext cx="1600200" cy="369332"/>
          </a:xfrm>
          <a:prstGeom prst="rect">
            <a:avLst/>
          </a:prstGeom>
          <a:noFill/>
        </p:spPr>
        <p:txBody>
          <a:bodyPr wrap="square" rtlCol="0">
            <a:spAutoFit/>
          </a:bodyPr>
          <a:lstStyle/>
          <a:p>
            <a:pPr algn="ctr"/>
            <a:r>
              <a:rPr lang="en-CA" dirty="0" smtClean="0">
                <a:solidFill>
                  <a:srgbClr val="FF0000"/>
                </a:solidFill>
              </a:rPr>
              <a:t>loved</a:t>
            </a:r>
            <a:endParaRPr lang="en-CA" dirty="0">
              <a:solidFill>
                <a:srgbClr val="FF0000"/>
              </a:solidFill>
            </a:endParaRPr>
          </a:p>
        </p:txBody>
      </p:sp>
      <p:sp>
        <p:nvSpPr>
          <p:cNvPr id="93" name="TextBox 92"/>
          <p:cNvSpPr txBox="1"/>
          <p:nvPr/>
        </p:nvSpPr>
        <p:spPr>
          <a:xfrm>
            <a:off x="1752600" y="4278868"/>
            <a:ext cx="1600200" cy="369332"/>
          </a:xfrm>
          <a:prstGeom prst="rect">
            <a:avLst/>
          </a:prstGeom>
          <a:noFill/>
        </p:spPr>
        <p:txBody>
          <a:bodyPr wrap="square" rtlCol="0">
            <a:spAutoFit/>
          </a:bodyPr>
          <a:lstStyle/>
          <a:p>
            <a:pPr algn="ctr"/>
            <a:r>
              <a:rPr lang="en-CA" dirty="0" smtClean="0">
                <a:solidFill>
                  <a:srgbClr val="FF0000"/>
                </a:solidFill>
              </a:rPr>
              <a:t>saved</a:t>
            </a:r>
            <a:endParaRPr lang="en-CA" dirty="0">
              <a:solidFill>
                <a:srgbClr val="FF0000"/>
              </a:solidFill>
            </a:endParaRPr>
          </a:p>
        </p:txBody>
      </p:sp>
      <p:sp>
        <p:nvSpPr>
          <p:cNvPr id="94" name="TextBox 93"/>
          <p:cNvSpPr txBox="1"/>
          <p:nvPr/>
        </p:nvSpPr>
        <p:spPr>
          <a:xfrm>
            <a:off x="4572000" y="2819400"/>
            <a:ext cx="1600200" cy="646331"/>
          </a:xfrm>
          <a:prstGeom prst="rect">
            <a:avLst/>
          </a:prstGeom>
          <a:noFill/>
        </p:spPr>
        <p:txBody>
          <a:bodyPr wrap="square" rtlCol="0">
            <a:spAutoFit/>
          </a:bodyPr>
          <a:lstStyle/>
          <a:p>
            <a:pPr algn="ctr"/>
            <a:r>
              <a:rPr lang="en-CA" dirty="0" smtClean="0">
                <a:solidFill>
                  <a:srgbClr val="FF0000"/>
                </a:solidFill>
              </a:rPr>
              <a:t>every </a:t>
            </a:r>
          </a:p>
          <a:p>
            <a:pPr algn="ctr"/>
            <a:r>
              <a:rPr lang="en-CA" dirty="0" smtClean="0">
                <a:solidFill>
                  <a:srgbClr val="FF0000"/>
                </a:solidFill>
              </a:rPr>
              <a:t>blessing</a:t>
            </a:r>
            <a:endParaRPr lang="en-CA" dirty="0">
              <a:solidFill>
                <a:srgbClr val="FF0000"/>
              </a:solidFill>
            </a:endParaRPr>
          </a:p>
        </p:txBody>
      </p:sp>
      <p:sp>
        <p:nvSpPr>
          <p:cNvPr id="95" name="TextBox 94"/>
          <p:cNvSpPr txBox="1"/>
          <p:nvPr/>
        </p:nvSpPr>
        <p:spPr>
          <a:xfrm>
            <a:off x="4724400" y="1066800"/>
            <a:ext cx="1600200" cy="512320"/>
          </a:xfrm>
          <a:prstGeom prst="rect">
            <a:avLst/>
          </a:prstGeom>
          <a:noFill/>
        </p:spPr>
        <p:txBody>
          <a:bodyPr wrap="square" rtlCol="0">
            <a:spAutoFit/>
          </a:bodyPr>
          <a:lstStyle/>
          <a:p>
            <a:pPr algn="ctr">
              <a:lnSpc>
                <a:spcPts val="1600"/>
              </a:lnSpc>
            </a:pPr>
            <a:r>
              <a:rPr lang="en-CA" dirty="0" smtClean="0">
                <a:solidFill>
                  <a:srgbClr val="FF0000"/>
                </a:solidFill>
              </a:rPr>
              <a:t>Christ</a:t>
            </a:r>
          </a:p>
          <a:p>
            <a:pPr algn="ctr">
              <a:lnSpc>
                <a:spcPts val="1600"/>
              </a:lnSpc>
            </a:pPr>
            <a:r>
              <a:rPr lang="en-CA" spc="-40" dirty="0" smtClean="0">
                <a:solidFill>
                  <a:srgbClr val="FF0000"/>
                </a:solidFill>
              </a:rPr>
              <a:t>intercedes</a:t>
            </a:r>
            <a:endParaRPr lang="en-CA" spc="-40" dirty="0">
              <a:solidFill>
                <a:srgbClr val="FF0000"/>
              </a:solidFill>
            </a:endParaRPr>
          </a:p>
        </p:txBody>
      </p:sp>
      <p:sp>
        <p:nvSpPr>
          <p:cNvPr id="96" name="TextBox 95"/>
          <p:cNvSpPr txBox="1"/>
          <p:nvPr/>
        </p:nvSpPr>
        <p:spPr>
          <a:xfrm>
            <a:off x="4495800" y="228600"/>
            <a:ext cx="1600200" cy="646331"/>
          </a:xfrm>
          <a:prstGeom prst="rect">
            <a:avLst/>
          </a:prstGeom>
          <a:noFill/>
        </p:spPr>
        <p:txBody>
          <a:bodyPr wrap="square" rtlCol="0">
            <a:spAutoFit/>
          </a:bodyPr>
          <a:lstStyle/>
          <a:p>
            <a:pPr algn="ctr"/>
            <a:r>
              <a:rPr lang="en-CA" dirty="0" smtClean="0">
                <a:solidFill>
                  <a:srgbClr val="FF0000"/>
                </a:solidFill>
              </a:rPr>
              <a:t>reign </a:t>
            </a:r>
          </a:p>
          <a:p>
            <a:pPr algn="ctr"/>
            <a:r>
              <a:rPr lang="en-CA" dirty="0" smtClean="0">
                <a:solidFill>
                  <a:srgbClr val="FF0000"/>
                </a:solidFill>
              </a:rPr>
              <a:t>  forever</a:t>
            </a:r>
            <a:endParaRPr lang="en-CA" dirty="0">
              <a:solidFill>
                <a:srgbClr val="FF0000"/>
              </a:solidFill>
            </a:endParaRPr>
          </a:p>
        </p:txBody>
      </p:sp>
      <p:sp>
        <p:nvSpPr>
          <p:cNvPr id="97" name="TextBox 96"/>
          <p:cNvSpPr txBox="1"/>
          <p:nvPr/>
        </p:nvSpPr>
        <p:spPr>
          <a:xfrm>
            <a:off x="7543800" y="2249269"/>
            <a:ext cx="1371600" cy="646331"/>
          </a:xfrm>
          <a:prstGeom prst="rect">
            <a:avLst/>
          </a:prstGeom>
          <a:noFill/>
        </p:spPr>
        <p:txBody>
          <a:bodyPr wrap="square" rtlCol="0">
            <a:spAutoFit/>
          </a:bodyPr>
          <a:lstStyle/>
          <a:p>
            <a:r>
              <a:rPr lang="en-CA" dirty="0" smtClean="0">
                <a:solidFill>
                  <a:srgbClr val="FF0000"/>
                </a:solidFill>
              </a:rPr>
              <a:t>kingdom of</a:t>
            </a:r>
          </a:p>
          <a:p>
            <a:r>
              <a:rPr lang="en-CA" dirty="0" smtClean="0">
                <a:solidFill>
                  <a:srgbClr val="FF0000"/>
                </a:solidFill>
              </a:rPr>
              <a:t>         Christ</a:t>
            </a:r>
            <a:endParaRPr lang="en-CA" dirty="0">
              <a:solidFill>
                <a:srgbClr val="FF0000"/>
              </a:solidFill>
            </a:endParaRPr>
          </a:p>
        </p:txBody>
      </p:sp>
      <p:sp>
        <p:nvSpPr>
          <p:cNvPr id="98" name="TextBox 97"/>
          <p:cNvSpPr txBox="1"/>
          <p:nvPr/>
        </p:nvSpPr>
        <p:spPr>
          <a:xfrm>
            <a:off x="381000" y="3163669"/>
            <a:ext cx="1238672" cy="646331"/>
          </a:xfrm>
          <a:prstGeom prst="rect">
            <a:avLst/>
          </a:prstGeom>
          <a:noFill/>
        </p:spPr>
        <p:txBody>
          <a:bodyPr wrap="square" rtlCol="0">
            <a:spAutoFit/>
          </a:bodyPr>
          <a:lstStyle/>
          <a:p>
            <a:r>
              <a:rPr lang="en-CA" dirty="0" smtClean="0">
                <a:solidFill>
                  <a:srgbClr val="FF0000"/>
                </a:solidFill>
              </a:rPr>
              <a:t>New </a:t>
            </a:r>
          </a:p>
          <a:p>
            <a:r>
              <a:rPr lang="en-CA" dirty="0" smtClean="0">
                <a:solidFill>
                  <a:srgbClr val="FF0000"/>
                </a:solidFill>
              </a:rPr>
              <a:t>Covenant</a:t>
            </a:r>
            <a:endParaRPr lang="en-CA" dirty="0">
              <a:solidFill>
                <a:srgbClr val="FF0000"/>
              </a:solidFill>
            </a:endParaRPr>
          </a:p>
        </p:txBody>
      </p:sp>
      <p:sp>
        <p:nvSpPr>
          <p:cNvPr id="99" name="TextBox 98"/>
          <p:cNvSpPr txBox="1"/>
          <p:nvPr/>
        </p:nvSpPr>
        <p:spPr>
          <a:xfrm>
            <a:off x="1752600" y="2971800"/>
            <a:ext cx="1600200" cy="369332"/>
          </a:xfrm>
          <a:prstGeom prst="rect">
            <a:avLst/>
          </a:prstGeom>
          <a:noFill/>
        </p:spPr>
        <p:txBody>
          <a:bodyPr wrap="square" rtlCol="0">
            <a:spAutoFit/>
          </a:bodyPr>
          <a:lstStyle/>
          <a:p>
            <a:pPr algn="ctr"/>
            <a:r>
              <a:rPr lang="en-CA" dirty="0" smtClean="0">
                <a:solidFill>
                  <a:srgbClr val="FF0000"/>
                </a:solidFill>
              </a:rPr>
              <a:t>peace</a:t>
            </a:r>
            <a:endParaRPr lang="en-CA" dirty="0">
              <a:solidFill>
                <a:srgbClr val="FF0000"/>
              </a:solidFill>
            </a:endParaRPr>
          </a:p>
        </p:txBody>
      </p:sp>
      <p:sp>
        <p:nvSpPr>
          <p:cNvPr id="100" name="TextBox 99"/>
          <p:cNvSpPr txBox="1"/>
          <p:nvPr/>
        </p:nvSpPr>
        <p:spPr>
          <a:xfrm>
            <a:off x="533400" y="1688068"/>
            <a:ext cx="1600200" cy="369332"/>
          </a:xfrm>
          <a:prstGeom prst="rect">
            <a:avLst/>
          </a:prstGeom>
          <a:noFill/>
        </p:spPr>
        <p:txBody>
          <a:bodyPr wrap="square" rtlCol="0">
            <a:spAutoFit/>
          </a:bodyPr>
          <a:lstStyle/>
          <a:p>
            <a:pPr algn="ctr"/>
            <a:r>
              <a:rPr lang="en-CA" dirty="0" smtClean="0">
                <a:solidFill>
                  <a:srgbClr val="FF0000"/>
                </a:solidFill>
              </a:rPr>
              <a:t>accepted</a:t>
            </a:r>
            <a:endParaRPr lang="en-CA" dirty="0">
              <a:solidFill>
                <a:srgbClr val="FF0000"/>
              </a:solidFill>
            </a:endParaRPr>
          </a:p>
        </p:txBody>
      </p:sp>
      <p:sp>
        <p:nvSpPr>
          <p:cNvPr id="101" name="TextBox 100"/>
          <p:cNvSpPr txBox="1"/>
          <p:nvPr/>
        </p:nvSpPr>
        <p:spPr>
          <a:xfrm>
            <a:off x="1752600" y="1688068"/>
            <a:ext cx="1600200" cy="369332"/>
          </a:xfrm>
          <a:prstGeom prst="rect">
            <a:avLst/>
          </a:prstGeom>
          <a:noFill/>
        </p:spPr>
        <p:txBody>
          <a:bodyPr wrap="square" rtlCol="0">
            <a:spAutoFit/>
          </a:bodyPr>
          <a:lstStyle/>
          <a:p>
            <a:pPr algn="ctr"/>
            <a:r>
              <a:rPr lang="en-CA" dirty="0" smtClean="0">
                <a:solidFill>
                  <a:srgbClr val="FF0000"/>
                </a:solidFill>
              </a:rPr>
              <a:t>adopted</a:t>
            </a:r>
            <a:endParaRPr lang="en-CA" dirty="0">
              <a:solidFill>
                <a:srgbClr val="FF0000"/>
              </a:solidFill>
            </a:endParaRPr>
          </a:p>
        </p:txBody>
      </p:sp>
      <p:sp>
        <p:nvSpPr>
          <p:cNvPr id="102" name="TextBox 101"/>
          <p:cNvSpPr txBox="1"/>
          <p:nvPr/>
        </p:nvSpPr>
        <p:spPr>
          <a:xfrm>
            <a:off x="2362200" y="152400"/>
            <a:ext cx="1600200" cy="646331"/>
          </a:xfrm>
          <a:prstGeom prst="rect">
            <a:avLst/>
          </a:prstGeom>
          <a:noFill/>
        </p:spPr>
        <p:txBody>
          <a:bodyPr wrap="square" rtlCol="0">
            <a:spAutoFit/>
          </a:bodyPr>
          <a:lstStyle/>
          <a:p>
            <a:pPr algn="ctr"/>
            <a:r>
              <a:rPr lang="en-CA" dirty="0" smtClean="0">
                <a:solidFill>
                  <a:srgbClr val="FF0000"/>
                </a:solidFill>
              </a:rPr>
              <a:t>Spirit</a:t>
            </a:r>
          </a:p>
          <a:p>
            <a:pPr algn="ctr"/>
            <a:r>
              <a:rPr lang="en-CA" dirty="0" smtClean="0">
                <a:solidFill>
                  <a:srgbClr val="FF0000"/>
                </a:solidFill>
              </a:rPr>
              <a:t>gifted</a:t>
            </a:r>
            <a:endParaRPr lang="en-CA" dirty="0">
              <a:solidFill>
                <a:srgbClr val="FF0000"/>
              </a:solidFill>
            </a:endParaRPr>
          </a:p>
        </p:txBody>
      </p:sp>
      <p:sp>
        <p:nvSpPr>
          <p:cNvPr id="103" name="TextBox 102"/>
          <p:cNvSpPr txBox="1"/>
          <p:nvPr/>
        </p:nvSpPr>
        <p:spPr>
          <a:xfrm>
            <a:off x="5562600" y="4038600"/>
            <a:ext cx="1600200" cy="369332"/>
          </a:xfrm>
          <a:prstGeom prst="rect">
            <a:avLst/>
          </a:prstGeom>
          <a:noFill/>
        </p:spPr>
        <p:txBody>
          <a:bodyPr wrap="square" rtlCol="0">
            <a:spAutoFit/>
          </a:bodyPr>
          <a:lstStyle/>
          <a:p>
            <a:pPr algn="ctr"/>
            <a:r>
              <a:rPr lang="en-CA" dirty="0" smtClean="0">
                <a:solidFill>
                  <a:srgbClr val="FF0000"/>
                </a:solidFill>
              </a:rPr>
              <a:t>forgiven</a:t>
            </a:r>
            <a:endParaRPr lang="en-CA" dirty="0">
              <a:solidFill>
                <a:srgbClr val="FF0000"/>
              </a:solidFill>
            </a:endParaRPr>
          </a:p>
        </p:txBody>
      </p:sp>
      <p:sp>
        <p:nvSpPr>
          <p:cNvPr id="104" name="TextBox 103"/>
          <p:cNvSpPr txBox="1"/>
          <p:nvPr/>
        </p:nvSpPr>
        <p:spPr>
          <a:xfrm>
            <a:off x="2438400" y="1981200"/>
            <a:ext cx="1600200" cy="369332"/>
          </a:xfrm>
          <a:prstGeom prst="rect">
            <a:avLst/>
          </a:prstGeom>
          <a:noFill/>
        </p:spPr>
        <p:txBody>
          <a:bodyPr wrap="square" rtlCol="0">
            <a:spAutoFit/>
          </a:bodyPr>
          <a:lstStyle/>
          <a:p>
            <a:pPr algn="ctr"/>
            <a:r>
              <a:rPr lang="en-CA" dirty="0" smtClean="0">
                <a:solidFill>
                  <a:srgbClr val="FF0000"/>
                </a:solidFill>
              </a:rPr>
              <a:t>access</a:t>
            </a:r>
            <a:endParaRPr lang="en-CA" dirty="0">
              <a:solidFill>
                <a:srgbClr val="FF0000"/>
              </a:solidFill>
            </a:endParaRPr>
          </a:p>
        </p:txBody>
      </p:sp>
      <p:sp>
        <p:nvSpPr>
          <p:cNvPr id="105" name="TextBox 104"/>
          <p:cNvSpPr txBox="1"/>
          <p:nvPr/>
        </p:nvSpPr>
        <p:spPr>
          <a:xfrm>
            <a:off x="7010400" y="1524000"/>
            <a:ext cx="1600200" cy="646331"/>
          </a:xfrm>
          <a:prstGeom prst="rect">
            <a:avLst/>
          </a:prstGeom>
          <a:noFill/>
        </p:spPr>
        <p:txBody>
          <a:bodyPr wrap="square" rtlCol="0">
            <a:spAutoFit/>
          </a:bodyPr>
          <a:lstStyle/>
          <a:p>
            <a:pPr algn="ctr"/>
            <a:r>
              <a:rPr lang="en-CA" dirty="0" smtClean="0">
                <a:solidFill>
                  <a:srgbClr val="FF0000"/>
                </a:solidFill>
              </a:rPr>
              <a:t>crucified </a:t>
            </a:r>
          </a:p>
          <a:p>
            <a:pPr algn="ctr"/>
            <a:r>
              <a:rPr lang="en-CA" dirty="0" smtClean="0">
                <a:solidFill>
                  <a:srgbClr val="FF0000"/>
                </a:solidFill>
              </a:rPr>
              <a:t>with Christ</a:t>
            </a:r>
            <a:endParaRPr lang="en-CA" dirty="0">
              <a:solidFill>
                <a:srgbClr val="FF0000"/>
              </a:solidFill>
            </a:endParaRPr>
          </a:p>
        </p:txBody>
      </p:sp>
      <p:sp>
        <p:nvSpPr>
          <p:cNvPr id="106" name="TextBox 105"/>
          <p:cNvSpPr txBox="1"/>
          <p:nvPr/>
        </p:nvSpPr>
        <p:spPr>
          <a:xfrm>
            <a:off x="350912" y="5020270"/>
            <a:ext cx="3429000" cy="1200329"/>
          </a:xfrm>
          <a:prstGeom prst="rect">
            <a:avLst/>
          </a:prstGeom>
          <a:noFill/>
        </p:spPr>
        <p:txBody>
          <a:bodyPr wrap="square" rtlCol="0">
            <a:spAutoFit/>
          </a:bodyPr>
          <a:lstStyle/>
          <a:p>
            <a:pPr algn="ctr"/>
            <a:r>
              <a:rPr lang="en-CA" sz="2400" b="1" dirty="0" smtClean="0">
                <a:solidFill>
                  <a:schemeClr val="bg1"/>
                </a:solidFill>
              </a:rPr>
              <a:t>When Christ rose,</a:t>
            </a:r>
          </a:p>
          <a:p>
            <a:pPr algn="ctr"/>
            <a:r>
              <a:rPr lang="en-CA" sz="2400" b="1" dirty="0" smtClean="0">
                <a:solidFill>
                  <a:schemeClr val="bg1"/>
                </a:solidFill>
              </a:rPr>
              <a:t>it’s as if his cross became a tree of life</a:t>
            </a:r>
            <a:endParaRPr lang="en-CA" sz="2400" b="1" dirty="0">
              <a:solidFill>
                <a:schemeClr val="bg1"/>
              </a:solidFill>
            </a:endParaRPr>
          </a:p>
        </p:txBody>
      </p:sp>
      <p:sp>
        <p:nvSpPr>
          <p:cNvPr id="107" name="TextBox 106"/>
          <p:cNvSpPr txBox="1"/>
          <p:nvPr/>
        </p:nvSpPr>
        <p:spPr>
          <a:xfrm>
            <a:off x="5274568" y="5020270"/>
            <a:ext cx="3329880" cy="1200329"/>
          </a:xfrm>
          <a:prstGeom prst="rect">
            <a:avLst/>
          </a:prstGeom>
          <a:noFill/>
        </p:spPr>
        <p:txBody>
          <a:bodyPr wrap="square" rtlCol="0">
            <a:spAutoFit/>
          </a:bodyPr>
          <a:lstStyle/>
          <a:p>
            <a:pPr algn="ctr"/>
            <a:r>
              <a:rPr lang="en-CA" sz="2400" b="1" dirty="0" smtClean="0">
                <a:solidFill>
                  <a:schemeClr val="bg1"/>
                </a:solidFill>
              </a:rPr>
              <a:t>with many fruits to joyfully eat by faith.</a:t>
            </a:r>
          </a:p>
          <a:p>
            <a:pPr algn="ctr"/>
            <a:r>
              <a:rPr lang="en-CA" sz="2400" b="1" dirty="0" smtClean="0">
                <a:solidFill>
                  <a:schemeClr val="bg1"/>
                </a:solidFill>
              </a:rPr>
              <a:t>Come to me and eat.</a:t>
            </a:r>
            <a:endParaRPr lang="en-CA" sz="2400" b="1" dirty="0">
              <a:solidFill>
                <a:schemeClr val="bg1"/>
              </a:solidFill>
            </a:endParaRPr>
          </a:p>
        </p:txBody>
      </p:sp>
      <p:sp>
        <p:nvSpPr>
          <p:cNvPr id="108" name="TextBox 107"/>
          <p:cNvSpPr txBox="1"/>
          <p:nvPr/>
        </p:nvSpPr>
        <p:spPr>
          <a:xfrm>
            <a:off x="2209800" y="3397296"/>
            <a:ext cx="1600200" cy="717504"/>
          </a:xfrm>
          <a:prstGeom prst="rect">
            <a:avLst/>
          </a:prstGeom>
          <a:noFill/>
        </p:spPr>
        <p:txBody>
          <a:bodyPr wrap="square" rtlCol="0">
            <a:spAutoFit/>
          </a:bodyPr>
          <a:lstStyle/>
          <a:p>
            <a:pPr algn="ctr">
              <a:lnSpc>
                <a:spcPts val="1600"/>
              </a:lnSpc>
            </a:pPr>
            <a:r>
              <a:rPr lang="en-CA" dirty="0" smtClean="0">
                <a:solidFill>
                  <a:srgbClr val="FF0000"/>
                </a:solidFill>
              </a:rPr>
              <a:t>hope</a:t>
            </a:r>
          </a:p>
          <a:p>
            <a:pPr algn="ctr">
              <a:lnSpc>
                <a:spcPts val="1600"/>
              </a:lnSpc>
            </a:pPr>
            <a:r>
              <a:rPr lang="en-CA" dirty="0" smtClean="0">
                <a:solidFill>
                  <a:srgbClr val="FF0000"/>
                </a:solidFill>
              </a:rPr>
              <a:t>of </a:t>
            </a:r>
          </a:p>
          <a:p>
            <a:pPr algn="ctr">
              <a:lnSpc>
                <a:spcPts val="1600"/>
              </a:lnSpc>
            </a:pPr>
            <a:r>
              <a:rPr lang="en-CA" dirty="0" smtClean="0">
                <a:solidFill>
                  <a:srgbClr val="FF0000"/>
                </a:solidFill>
              </a:rPr>
              <a:t>glory</a:t>
            </a:r>
            <a:endParaRPr lang="en-CA" dirty="0">
              <a:solidFill>
                <a:srgbClr val="FF0000"/>
              </a:solidFill>
            </a:endParaRPr>
          </a:p>
        </p:txBody>
      </p:sp>
      <p:sp>
        <p:nvSpPr>
          <p:cNvPr id="110" name="TextBox 109"/>
          <p:cNvSpPr txBox="1"/>
          <p:nvPr/>
        </p:nvSpPr>
        <p:spPr>
          <a:xfrm>
            <a:off x="1115616" y="1295400"/>
            <a:ext cx="1600200" cy="425758"/>
          </a:xfrm>
          <a:prstGeom prst="rect">
            <a:avLst/>
          </a:prstGeom>
          <a:noFill/>
        </p:spPr>
        <p:txBody>
          <a:bodyPr wrap="square" rtlCol="0">
            <a:spAutoFit/>
          </a:bodyPr>
          <a:lstStyle/>
          <a:p>
            <a:pPr>
              <a:lnSpc>
                <a:spcPts val="1300"/>
              </a:lnSpc>
            </a:pPr>
            <a:r>
              <a:rPr lang="en-CA" dirty="0" smtClean="0">
                <a:solidFill>
                  <a:srgbClr val="FF0000"/>
                </a:solidFill>
              </a:rPr>
              <a:t>in the </a:t>
            </a:r>
          </a:p>
          <a:p>
            <a:pPr>
              <a:lnSpc>
                <a:spcPts val="1300"/>
              </a:lnSpc>
            </a:pPr>
            <a:r>
              <a:rPr lang="en-CA" dirty="0" smtClean="0">
                <a:solidFill>
                  <a:srgbClr val="FF0000"/>
                </a:solidFill>
              </a:rPr>
              <a:t>         Spirit</a:t>
            </a:r>
            <a:endParaRPr lang="en-CA" dirty="0">
              <a:solidFill>
                <a:srgbClr val="FF0000"/>
              </a:solidFill>
            </a:endParaRPr>
          </a:p>
        </p:txBody>
      </p:sp>
      <p:sp>
        <p:nvSpPr>
          <p:cNvPr id="111" name="TextBox 110"/>
          <p:cNvSpPr txBox="1"/>
          <p:nvPr/>
        </p:nvSpPr>
        <p:spPr>
          <a:xfrm>
            <a:off x="3733800" y="2590800"/>
            <a:ext cx="1600200" cy="646331"/>
          </a:xfrm>
          <a:prstGeom prst="rect">
            <a:avLst/>
          </a:prstGeom>
          <a:noFill/>
        </p:spPr>
        <p:txBody>
          <a:bodyPr wrap="square" rtlCol="0">
            <a:spAutoFit/>
          </a:bodyPr>
          <a:lstStyle/>
          <a:p>
            <a:pPr algn="ctr"/>
            <a:r>
              <a:rPr lang="en-CA" dirty="0" smtClean="0">
                <a:solidFill>
                  <a:srgbClr val="FF0000"/>
                </a:solidFill>
              </a:rPr>
              <a:t>Christ</a:t>
            </a:r>
          </a:p>
          <a:p>
            <a:pPr algn="ctr"/>
            <a:r>
              <a:rPr lang="en-CA" dirty="0" smtClean="0">
                <a:solidFill>
                  <a:srgbClr val="FF0000"/>
                </a:solidFill>
              </a:rPr>
              <a:t> in us</a:t>
            </a:r>
            <a:endParaRPr lang="en-CA" dirty="0">
              <a:solidFill>
                <a:srgbClr val="FF0000"/>
              </a:solidFill>
            </a:endParaRPr>
          </a:p>
        </p:txBody>
      </p:sp>
      <p:sp>
        <p:nvSpPr>
          <p:cNvPr id="112" name="TextBox 111"/>
          <p:cNvSpPr txBox="1"/>
          <p:nvPr/>
        </p:nvSpPr>
        <p:spPr>
          <a:xfrm>
            <a:off x="6248400" y="2133600"/>
            <a:ext cx="1600200" cy="369332"/>
          </a:xfrm>
          <a:prstGeom prst="rect">
            <a:avLst/>
          </a:prstGeom>
          <a:noFill/>
        </p:spPr>
        <p:txBody>
          <a:bodyPr wrap="square" rtlCol="0">
            <a:spAutoFit/>
          </a:bodyPr>
          <a:lstStyle/>
          <a:p>
            <a:pPr algn="ctr"/>
            <a:r>
              <a:rPr lang="en-CA" dirty="0" smtClean="0">
                <a:solidFill>
                  <a:srgbClr val="FF0000"/>
                </a:solidFill>
              </a:rPr>
              <a:t>fullness</a:t>
            </a:r>
            <a:endParaRPr lang="en-CA" dirty="0">
              <a:solidFill>
                <a:srgbClr val="FF0000"/>
              </a:solidFill>
            </a:endParaRPr>
          </a:p>
        </p:txBody>
      </p:sp>
      <p:sp>
        <p:nvSpPr>
          <p:cNvPr id="113" name="TextBox 112"/>
          <p:cNvSpPr txBox="1"/>
          <p:nvPr/>
        </p:nvSpPr>
        <p:spPr>
          <a:xfrm>
            <a:off x="3429000" y="914400"/>
            <a:ext cx="1600200" cy="369332"/>
          </a:xfrm>
          <a:prstGeom prst="rect">
            <a:avLst/>
          </a:prstGeom>
          <a:noFill/>
        </p:spPr>
        <p:txBody>
          <a:bodyPr wrap="square" rtlCol="0">
            <a:spAutoFit/>
          </a:bodyPr>
          <a:lstStyle/>
          <a:p>
            <a:pPr algn="ctr"/>
            <a:r>
              <a:rPr lang="en-CA" dirty="0" smtClean="0">
                <a:solidFill>
                  <a:srgbClr val="FF0000"/>
                </a:solidFill>
              </a:rPr>
              <a:t>sanctified</a:t>
            </a:r>
            <a:endParaRPr lang="en-CA" dirty="0">
              <a:solidFill>
                <a:srgbClr val="FF0000"/>
              </a:solidFill>
            </a:endParaRPr>
          </a:p>
        </p:txBody>
      </p:sp>
      <p:sp>
        <p:nvSpPr>
          <p:cNvPr id="114" name="Rectangle 113"/>
          <p:cNvSpPr/>
          <p:nvPr/>
        </p:nvSpPr>
        <p:spPr>
          <a:xfrm>
            <a:off x="4465320" y="5029200"/>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5" name="Rectangle 114"/>
          <p:cNvSpPr/>
          <p:nvPr/>
        </p:nvSpPr>
        <p:spPr>
          <a:xfrm>
            <a:off x="4191000" y="5181600"/>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Freeform 108"/>
          <p:cNvSpPr/>
          <p:nvPr/>
        </p:nvSpPr>
        <p:spPr>
          <a:xfrm flipV="1">
            <a:off x="4860032" y="6387407"/>
            <a:ext cx="3008671" cy="353961"/>
          </a:xfrm>
          <a:custGeom>
            <a:avLst/>
            <a:gdLst>
              <a:gd name="connsiteX0" fmla="*/ 3008671 w 3008671"/>
              <a:gd name="connsiteY0" fmla="*/ 0 h 353961"/>
              <a:gd name="connsiteX1" fmla="*/ 2905432 w 3008671"/>
              <a:gd name="connsiteY1" fmla="*/ 14748 h 353961"/>
              <a:gd name="connsiteX2" fmla="*/ 2802194 w 3008671"/>
              <a:gd name="connsiteY2" fmla="*/ 58993 h 353961"/>
              <a:gd name="connsiteX3" fmla="*/ 2698955 w 3008671"/>
              <a:gd name="connsiteY3" fmla="*/ 88490 h 353961"/>
              <a:gd name="connsiteX4" fmla="*/ 2654710 w 3008671"/>
              <a:gd name="connsiteY4" fmla="*/ 117987 h 353961"/>
              <a:gd name="connsiteX5" fmla="*/ 2507226 w 3008671"/>
              <a:gd name="connsiteY5" fmla="*/ 132735 h 353961"/>
              <a:gd name="connsiteX6" fmla="*/ 2492478 w 3008671"/>
              <a:gd name="connsiteY6" fmla="*/ 191729 h 353961"/>
              <a:gd name="connsiteX7" fmla="*/ 2521974 w 3008671"/>
              <a:gd name="connsiteY7" fmla="*/ 235974 h 353961"/>
              <a:gd name="connsiteX8" fmla="*/ 2344994 w 3008671"/>
              <a:gd name="connsiteY8" fmla="*/ 206477 h 353961"/>
              <a:gd name="connsiteX9" fmla="*/ 2256503 w 3008671"/>
              <a:gd name="connsiteY9" fmla="*/ 176980 h 353961"/>
              <a:gd name="connsiteX10" fmla="*/ 2212258 w 3008671"/>
              <a:gd name="connsiteY10" fmla="*/ 147483 h 353961"/>
              <a:gd name="connsiteX11" fmla="*/ 2138516 w 3008671"/>
              <a:gd name="connsiteY11" fmla="*/ 132735 h 353961"/>
              <a:gd name="connsiteX12" fmla="*/ 2079523 w 3008671"/>
              <a:gd name="connsiteY12" fmla="*/ 117987 h 353961"/>
              <a:gd name="connsiteX13" fmla="*/ 1946787 w 3008671"/>
              <a:gd name="connsiteY13" fmla="*/ 73742 h 353961"/>
              <a:gd name="connsiteX14" fmla="*/ 1902542 w 3008671"/>
              <a:gd name="connsiteY14" fmla="*/ 58993 h 353961"/>
              <a:gd name="connsiteX15" fmla="*/ 1858297 w 3008671"/>
              <a:gd name="connsiteY15" fmla="*/ 44245 h 353961"/>
              <a:gd name="connsiteX16" fmla="*/ 1563329 w 3008671"/>
              <a:gd name="connsiteY16" fmla="*/ 73742 h 353961"/>
              <a:gd name="connsiteX17" fmla="*/ 1445342 w 3008671"/>
              <a:gd name="connsiteY17" fmla="*/ 103238 h 353961"/>
              <a:gd name="connsiteX18" fmla="*/ 1253613 w 3008671"/>
              <a:gd name="connsiteY18" fmla="*/ 132735 h 353961"/>
              <a:gd name="connsiteX19" fmla="*/ 796413 w 3008671"/>
              <a:gd name="connsiteY19" fmla="*/ 162232 h 353961"/>
              <a:gd name="connsiteX20" fmla="*/ 781665 w 3008671"/>
              <a:gd name="connsiteY20" fmla="*/ 206477 h 353961"/>
              <a:gd name="connsiteX21" fmla="*/ 560439 w 3008671"/>
              <a:gd name="connsiteY21" fmla="*/ 250722 h 353961"/>
              <a:gd name="connsiteX22" fmla="*/ 427703 w 3008671"/>
              <a:gd name="connsiteY22" fmla="*/ 280219 h 353961"/>
              <a:gd name="connsiteX23" fmla="*/ 58994 w 3008671"/>
              <a:gd name="connsiteY23" fmla="*/ 294967 h 353961"/>
              <a:gd name="connsiteX24" fmla="*/ 0 w 3008671"/>
              <a:gd name="connsiteY24" fmla="*/ 353961 h 353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08671" h="353961">
                <a:moveTo>
                  <a:pt x="3008671" y="0"/>
                </a:moveTo>
                <a:cubicBezTo>
                  <a:pt x="2974258" y="4916"/>
                  <a:pt x="2939519" y="7931"/>
                  <a:pt x="2905432" y="14748"/>
                </a:cubicBezTo>
                <a:cubicBezTo>
                  <a:pt x="2862196" y="23395"/>
                  <a:pt x="2844168" y="41004"/>
                  <a:pt x="2802194" y="58993"/>
                </a:cubicBezTo>
                <a:cubicBezTo>
                  <a:pt x="2772567" y="71690"/>
                  <a:pt x="2728898" y="81004"/>
                  <a:pt x="2698955" y="88490"/>
                </a:cubicBezTo>
                <a:cubicBezTo>
                  <a:pt x="2684207" y="98322"/>
                  <a:pt x="2671981" y="114001"/>
                  <a:pt x="2654710" y="117987"/>
                </a:cubicBezTo>
                <a:cubicBezTo>
                  <a:pt x="2606569" y="129096"/>
                  <a:pt x="2552204" y="112290"/>
                  <a:pt x="2507226" y="132735"/>
                </a:cubicBezTo>
                <a:cubicBezTo>
                  <a:pt x="2488773" y="141123"/>
                  <a:pt x="2497394" y="172064"/>
                  <a:pt x="2492478" y="191729"/>
                </a:cubicBezTo>
                <a:cubicBezTo>
                  <a:pt x="2502310" y="206477"/>
                  <a:pt x="2538790" y="230369"/>
                  <a:pt x="2521974" y="235974"/>
                </a:cubicBezTo>
                <a:cubicBezTo>
                  <a:pt x="2498860" y="243679"/>
                  <a:pt x="2383635" y="218069"/>
                  <a:pt x="2344994" y="206477"/>
                </a:cubicBezTo>
                <a:cubicBezTo>
                  <a:pt x="2315213" y="197543"/>
                  <a:pt x="2282373" y="194227"/>
                  <a:pt x="2256503" y="176980"/>
                </a:cubicBezTo>
                <a:cubicBezTo>
                  <a:pt x="2241755" y="167148"/>
                  <a:pt x="2228855" y="153707"/>
                  <a:pt x="2212258" y="147483"/>
                </a:cubicBezTo>
                <a:cubicBezTo>
                  <a:pt x="2188787" y="138681"/>
                  <a:pt x="2162987" y="138173"/>
                  <a:pt x="2138516" y="132735"/>
                </a:cubicBezTo>
                <a:cubicBezTo>
                  <a:pt x="2118729" y="128338"/>
                  <a:pt x="2098896" y="123948"/>
                  <a:pt x="2079523" y="117987"/>
                </a:cubicBezTo>
                <a:cubicBezTo>
                  <a:pt x="2034947" y="104271"/>
                  <a:pt x="1991032" y="88491"/>
                  <a:pt x="1946787" y="73742"/>
                </a:cubicBezTo>
                <a:lnTo>
                  <a:pt x="1902542" y="58993"/>
                </a:lnTo>
                <a:lnTo>
                  <a:pt x="1858297" y="44245"/>
                </a:lnTo>
                <a:cubicBezTo>
                  <a:pt x="1759974" y="54077"/>
                  <a:pt x="1659192" y="49777"/>
                  <a:pt x="1563329" y="73742"/>
                </a:cubicBezTo>
                <a:cubicBezTo>
                  <a:pt x="1524000" y="83574"/>
                  <a:pt x="1485330" y="96573"/>
                  <a:pt x="1445342" y="103238"/>
                </a:cubicBezTo>
                <a:cubicBezTo>
                  <a:pt x="1322563" y="123702"/>
                  <a:pt x="1386455" y="113758"/>
                  <a:pt x="1253613" y="132735"/>
                </a:cubicBezTo>
                <a:cubicBezTo>
                  <a:pt x="1053397" y="199472"/>
                  <a:pt x="1449061" y="72211"/>
                  <a:pt x="796413" y="162232"/>
                </a:cubicBezTo>
                <a:cubicBezTo>
                  <a:pt x="781013" y="164356"/>
                  <a:pt x="793608" y="196525"/>
                  <a:pt x="781665" y="206477"/>
                </a:cubicBezTo>
                <a:cubicBezTo>
                  <a:pt x="732731" y="247255"/>
                  <a:pt x="602360" y="246530"/>
                  <a:pt x="560439" y="250722"/>
                </a:cubicBezTo>
                <a:cubicBezTo>
                  <a:pt x="532177" y="257788"/>
                  <a:pt x="453241" y="278517"/>
                  <a:pt x="427703" y="280219"/>
                </a:cubicBezTo>
                <a:cubicBezTo>
                  <a:pt x="304974" y="288401"/>
                  <a:pt x="181897" y="290051"/>
                  <a:pt x="58994" y="294967"/>
                </a:cubicBezTo>
                <a:cubicBezTo>
                  <a:pt x="5602" y="330562"/>
                  <a:pt x="22676" y="308610"/>
                  <a:pt x="0" y="353961"/>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16" name="Freeform 115"/>
          <p:cNvSpPr/>
          <p:nvPr/>
        </p:nvSpPr>
        <p:spPr>
          <a:xfrm flipH="1">
            <a:off x="2771799" y="6381328"/>
            <a:ext cx="1855267" cy="452284"/>
          </a:xfrm>
          <a:custGeom>
            <a:avLst/>
            <a:gdLst>
              <a:gd name="connsiteX0" fmla="*/ 0 w 1423219"/>
              <a:gd name="connsiteY0" fmla="*/ 0 h 452284"/>
              <a:gd name="connsiteX1" fmla="*/ 560439 w 1423219"/>
              <a:gd name="connsiteY1" fmla="*/ 250722 h 452284"/>
              <a:gd name="connsiteX2" fmla="*/ 235974 w 1423219"/>
              <a:gd name="connsiteY2" fmla="*/ 427703 h 452284"/>
              <a:gd name="connsiteX3" fmla="*/ 1253613 w 1423219"/>
              <a:gd name="connsiteY3" fmla="*/ 398206 h 452284"/>
              <a:gd name="connsiteX4" fmla="*/ 1253613 w 1423219"/>
              <a:gd name="connsiteY4" fmla="*/ 339213 h 452284"/>
              <a:gd name="connsiteX5" fmla="*/ 1297858 w 1423219"/>
              <a:gd name="connsiteY5" fmla="*/ 398206 h 452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3219" h="452284">
                <a:moveTo>
                  <a:pt x="0" y="0"/>
                </a:moveTo>
                <a:cubicBezTo>
                  <a:pt x="260555" y="89719"/>
                  <a:pt x="521110" y="179438"/>
                  <a:pt x="560439" y="250722"/>
                </a:cubicBezTo>
                <a:cubicBezTo>
                  <a:pt x="599768" y="322006"/>
                  <a:pt x="120445" y="403122"/>
                  <a:pt x="235974" y="427703"/>
                </a:cubicBezTo>
                <a:cubicBezTo>
                  <a:pt x="351503" y="452284"/>
                  <a:pt x="1084007" y="412954"/>
                  <a:pt x="1253613" y="398206"/>
                </a:cubicBezTo>
                <a:cubicBezTo>
                  <a:pt x="1423219" y="383458"/>
                  <a:pt x="1246239" y="339213"/>
                  <a:pt x="1253613" y="339213"/>
                </a:cubicBezTo>
                <a:cubicBezTo>
                  <a:pt x="1260987" y="339213"/>
                  <a:pt x="1279422" y="368709"/>
                  <a:pt x="1297858" y="398206"/>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17" name="TextBox 116"/>
          <p:cNvSpPr txBox="1"/>
          <p:nvPr/>
        </p:nvSpPr>
        <p:spPr>
          <a:xfrm>
            <a:off x="0" y="6309320"/>
            <a:ext cx="9144000" cy="523220"/>
          </a:xfrm>
          <a:prstGeom prst="rect">
            <a:avLst/>
          </a:prstGeom>
          <a:noFill/>
        </p:spPr>
        <p:txBody>
          <a:bodyPr wrap="square" rtlCol="0">
            <a:spAutoFit/>
          </a:bodyPr>
          <a:lstStyle/>
          <a:p>
            <a:pPr algn="ctr"/>
            <a:r>
              <a:rPr lang="en-CA" sz="2800" b="1" dirty="0" smtClean="0">
                <a:solidFill>
                  <a:srgbClr val="FF0000"/>
                </a:solidFill>
              </a:rPr>
              <a:t>rooted in the blood of Jesus Christ, the Son of God</a:t>
            </a:r>
            <a:endParaRPr lang="en-CA" sz="2800" b="1" dirty="0">
              <a:solidFill>
                <a:srgbClr val="FF0000"/>
              </a:solidFill>
            </a:endParaRPr>
          </a:p>
        </p:txBody>
      </p:sp>
    </p:spTree>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147" name="Teardrop 146"/>
          <p:cNvSpPr/>
          <p:nvPr/>
        </p:nvSpPr>
        <p:spPr>
          <a:xfrm flipH="1">
            <a:off x="6059016" y="4221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2" name="Teardrop 141"/>
          <p:cNvSpPr/>
          <p:nvPr/>
        </p:nvSpPr>
        <p:spPr>
          <a:xfrm rot="17050765" flipH="1">
            <a:off x="5422294" y="124960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6" name="Teardrop 115"/>
          <p:cNvSpPr/>
          <p:nvPr/>
        </p:nvSpPr>
        <p:spPr>
          <a:xfrm>
            <a:off x="457200" y="1524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4" name="Flowchart: Process 53"/>
          <p:cNvSpPr/>
          <p:nvPr/>
        </p:nvSpPr>
        <p:spPr>
          <a:xfrm>
            <a:off x="4089648" y="2690584"/>
            <a:ext cx="914400" cy="347472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1" name="Flowchart: Process 110"/>
          <p:cNvSpPr/>
          <p:nvPr/>
        </p:nvSpPr>
        <p:spPr>
          <a:xfrm rot="16200000">
            <a:off x="4099560" y="2072641"/>
            <a:ext cx="914400" cy="347472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TextBox 69"/>
          <p:cNvSpPr txBox="1"/>
          <p:nvPr/>
        </p:nvSpPr>
        <p:spPr>
          <a:xfrm>
            <a:off x="4932040" y="4366845"/>
            <a:ext cx="1728192" cy="646331"/>
          </a:xfrm>
          <a:prstGeom prst="rect">
            <a:avLst/>
          </a:prstGeom>
          <a:noFill/>
        </p:spPr>
        <p:txBody>
          <a:bodyPr wrap="square" rtlCol="0">
            <a:spAutoFit/>
          </a:bodyPr>
          <a:lstStyle/>
          <a:p>
            <a:pPr algn="ctr"/>
            <a:r>
              <a:rPr lang="en-CA" dirty="0" smtClean="0">
                <a:solidFill>
                  <a:srgbClr val="FF0000"/>
                </a:solidFill>
              </a:rPr>
              <a:t>Christ’s righteousness</a:t>
            </a:r>
            <a:endParaRPr lang="en-CA" dirty="0">
              <a:solidFill>
                <a:srgbClr val="FF0000"/>
              </a:solidFill>
            </a:endParaRPr>
          </a:p>
        </p:txBody>
      </p:sp>
      <p:sp>
        <p:nvSpPr>
          <p:cNvPr id="71" name="TextBox 70"/>
          <p:cNvSpPr txBox="1"/>
          <p:nvPr/>
        </p:nvSpPr>
        <p:spPr>
          <a:xfrm>
            <a:off x="685800" y="2706469"/>
            <a:ext cx="1600200" cy="646331"/>
          </a:xfrm>
          <a:prstGeom prst="rect">
            <a:avLst/>
          </a:prstGeom>
          <a:noFill/>
        </p:spPr>
        <p:txBody>
          <a:bodyPr wrap="square" rtlCol="0">
            <a:spAutoFit/>
          </a:bodyPr>
          <a:lstStyle/>
          <a:p>
            <a:pPr algn="ctr"/>
            <a:r>
              <a:rPr lang="en-CA" dirty="0" smtClean="0">
                <a:solidFill>
                  <a:srgbClr val="FF0000"/>
                </a:solidFill>
              </a:rPr>
              <a:t>alive </a:t>
            </a:r>
          </a:p>
          <a:p>
            <a:pPr algn="ctr"/>
            <a:r>
              <a:rPr lang="en-CA" dirty="0" smtClean="0">
                <a:solidFill>
                  <a:srgbClr val="FF0000"/>
                </a:solidFill>
              </a:rPr>
              <a:t>in Christ</a:t>
            </a:r>
            <a:endParaRPr lang="en-CA" dirty="0">
              <a:solidFill>
                <a:srgbClr val="FF0000"/>
              </a:solidFill>
            </a:endParaRPr>
          </a:p>
        </p:txBody>
      </p:sp>
      <p:sp>
        <p:nvSpPr>
          <p:cNvPr id="77" name="TextBox 76"/>
          <p:cNvSpPr txBox="1"/>
          <p:nvPr/>
        </p:nvSpPr>
        <p:spPr>
          <a:xfrm>
            <a:off x="6428184" y="422282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poured out</a:t>
            </a:r>
            <a:endParaRPr lang="en-CA" dirty="0">
              <a:solidFill>
                <a:srgbClr val="FF0000"/>
              </a:solidFill>
            </a:endParaRPr>
          </a:p>
        </p:txBody>
      </p:sp>
      <p:sp>
        <p:nvSpPr>
          <p:cNvPr id="78" name="TextBox 77"/>
          <p:cNvSpPr txBox="1"/>
          <p:nvPr/>
        </p:nvSpPr>
        <p:spPr>
          <a:xfrm>
            <a:off x="1459632" y="3505200"/>
            <a:ext cx="1600200" cy="646331"/>
          </a:xfrm>
          <a:prstGeom prst="rect">
            <a:avLst/>
          </a:prstGeom>
          <a:noFill/>
        </p:spPr>
        <p:txBody>
          <a:bodyPr wrap="square" rtlCol="0">
            <a:spAutoFit/>
          </a:bodyPr>
          <a:lstStyle/>
          <a:p>
            <a:pPr algn="ctr"/>
            <a:r>
              <a:rPr lang="en-CA" dirty="0" smtClean="0">
                <a:solidFill>
                  <a:srgbClr val="FF0000"/>
                </a:solidFill>
              </a:rPr>
              <a:t>led by </a:t>
            </a:r>
          </a:p>
          <a:p>
            <a:pPr algn="ctr"/>
            <a:r>
              <a:rPr lang="en-CA" dirty="0" smtClean="0">
                <a:solidFill>
                  <a:srgbClr val="FF0000"/>
                </a:solidFill>
              </a:rPr>
              <a:t>the Spirit </a:t>
            </a:r>
          </a:p>
        </p:txBody>
      </p:sp>
      <p:sp>
        <p:nvSpPr>
          <p:cNvPr id="80" name="TextBox 79"/>
          <p:cNvSpPr txBox="1"/>
          <p:nvPr/>
        </p:nvSpPr>
        <p:spPr>
          <a:xfrm>
            <a:off x="4772000" y="3581400"/>
            <a:ext cx="1600200" cy="512320"/>
          </a:xfrm>
          <a:prstGeom prst="rect">
            <a:avLst/>
          </a:prstGeom>
          <a:noFill/>
        </p:spPr>
        <p:txBody>
          <a:bodyPr wrap="square" rtlCol="0">
            <a:spAutoFit/>
          </a:bodyPr>
          <a:lstStyle/>
          <a:p>
            <a:pPr algn="ctr">
              <a:lnSpc>
                <a:spcPts val="1600"/>
              </a:lnSpc>
            </a:pPr>
            <a:r>
              <a:rPr lang="en-CA" dirty="0" smtClean="0"/>
              <a:t>born of </a:t>
            </a:r>
          </a:p>
          <a:p>
            <a:pPr algn="ctr">
              <a:lnSpc>
                <a:spcPts val="1600"/>
              </a:lnSpc>
            </a:pPr>
            <a:r>
              <a:rPr lang="en-CA" dirty="0" smtClean="0"/>
              <a:t>the Spirit </a:t>
            </a:r>
          </a:p>
        </p:txBody>
      </p:sp>
      <p:sp>
        <p:nvSpPr>
          <p:cNvPr id="83" name="TextBox 82"/>
          <p:cNvSpPr txBox="1"/>
          <p:nvPr/>
        </p:nvSpPr>
        <p:spPr>
          <a:xfrm>
            <a:off x="152400" y="2096869"/>
            <a:ext cx="1600200" cy="646331"/>
          </a:xfrm>
          <a:prstGeom prst="rect">
            <a:avLst/>
          </a:prstGeom>
          <a:noFill/>
        </p:spPr>
        <p:txBody>
          <a:bodyPr wrap="square" rtlCol="0">
            <a:spAutoFit/>
          </a:bodyPr>
          <a:lstStyle/>
          <a:p>
            <a:r>
              <a:rPr lang="en-CA" dirty="0" smtClean="0">
                <a:solidFill>
                  <a:srgbClr val="FF0000"/>
                </a:solidFill>
              </a:rPr>
              <a:t>      Christ’s </a:t>
            </a:r>
          </a:p>
          <a:p>
            <a:r>
              <a:rPr lang="en-CA" dirty="0" smtClean="0">
                <a:solidFill>
                  <a:srgbClr val="FF0000"/>
                </a:solidFill>
              </a:rPr>
              <a:t>    body</a:t>
            </a:r>
            <a:endParaRPr lang="en-CA" dirty="0">
              <a:solidFill>
                <a:srgbClr val="FF0000"/>
              </a:solidFill>
            </a:endParaRPr>
          </a:p>
        </p:txBody>
      </p:sp>
      <p:sp>
        <p:nvSpPr>
          <p:cNvPr id="85" name="TextBox 84"/>
          <p:cNvSpPr txBox="1"/>
          <p:nvPr/>
        </p:nvSpPr>
        <p:spPr>
          <a:xfrm>
            <a:off x="1600200" y="2249269"/>
            <a:ext cx="1600200" cy="646331"/>
          </a:xfrm>
          <a:prstGeom prst="rect">
            <a:avLst/>
          </a:prstGeom>
          <a:noFill/>
        </p:spPr>
        <p:txBody>
          <a:bodyPr wrap="square" rtlCol="0">
            <a:spAutoFit/>
          </a:bodyPr>
          <a:lstStyle/>
          <a:p>
            <a:pPr algn="ctr"/>
            <a:r>
              <a:rPr lang="en-CA" dirty="0" smtClean="0">
                <a:solidFill>
                  <a:srgbClr val="FF0000"/>
                </a:solidFill>
              </a:rPr>
              <a:t>eternal </a:t>
            </a:r>
          </a:p>
          <a:p>
            <a:pPr algn="ctr"/>
            <a:r>
              <a:rPr lang="en-CA" dirty="0" smtClean="0">
                <a:solidFill>
                  <a:srgbClr val="FF0000"/>
                </a:solidFill>
              </a:rPr>
              <a:t>life</a:t>
            </a:r>
            <a:endParaRPr lang="en-CA" dirty="0">
              <a:solidFill>
                <a:srgbClr val="FF0000"/>
              </a:solidFill>
            </a:endParaRPr>
          </a:p>
        </p:txBody>
      </p:sp>
      <p:sp>
        <p:nvSpPr>
          <p:cNvPr id="87" name="TextBox 86"/>
          <p:cNvSpPr txBox="1"/>
          <p:nvPr/>
        </p:nvSpPr>
        <p:spPr>
          <a:xfrm>
            <a:off x="1143000" y="609600"/>
            <a:ext cx="1600200" cy="369332"/>
          </a:xfrm>
          <a:prstGeom prst="rect">
            <a:avLst/>
          </a:prstGeom>
          <a:noFill/>
        </p:spPr>
        <p:txBody>
          <a:bodyPr wrap="square" rtlCol="0">
            <a:spAutoFit/>
          </a:bodyPr>
          <a:lstStyle/>
          <a:p>
            <a:pPr algn="ctr"/>
            <a:r>
              <a:rPr lang="en-CA" dirty="0" smtClean="0">
                <a:solidFill>
                  <a:srgbClr val="FF0000"/>
                </a:solidFill>
              </a:rPr>
              <a:t>resurrection</a:t>
            </a:r>
            <a:endParaRPr lang="en-CA" dirty="0">
              <a:solidFill>
                <a:srgbClr val="FF0000"/>
              </a:solidFill>
            </a:endParaRPr>
          </a:p>
        </p:txBody>
      </p:sp>
      <p:sp>
        <p:nvSpPr>
          <p:cNvPr id="92" name="TextBox 91"/>
          <p:cNvSpPr txBox="1"/>
          <p:nvPr/>
        </p:nvSpPr>
        <p:spPr>
          <a:xfrm>
            <a:off x="3779912" y="4139788"/>
            <a:ext cx="1600200" cy="369332"/>
          </a:xfrm>
          <a:prstGeom prst="rect">
            <a:avLst/>
          </a:prstGeom>
          <a:noFill/>
        </p:spPr>
        <p:txBody>
          <a:bodyPr wrap="square" rtlCol="0">
            <a:spAutoFit/>
          </a:bodyPr>
          <a:lstStyle/>
          <a:p>
            <a:pPr algn="ctr"/>
            <a:r>
              <a:rPr lang="en-CA" dirty="0" smtClean="0"/>
              <a:t>loved</a:t>
            </a:r>
            <a:endParaRPr lang="en-CA" dirty="0"/>
          </a:p>
        </p:txBody>
      </p:sp>
      <p:sp>
        <p:nvSpPr>
          <p:cNvPr id="98" name="TextBox 97"/>
          <p:cNvSpPr txBox="1"/>
          <p:nvPr/>
        </p:nvSpPr>
        <p:spPr>
          <a:xfrm>
            <a:off x="381000" y="3163669"/>
            <a:ext cx="1166664" cy="646331"/>
          </a:xfrm>
          <a:prstGeom prst="rect">
            <a:avLst/>
          </a:prstGeom>
          <a:noFill/>
        </p:spPr>
        <p:txBody>
          <a:bodyPr wrap="square" rtlCol="0">
            <a:spAutoFit/>
          </a:bodyPr>
          <a:lstStyle/>
          <a:p>
            <a:r>
              <a:rPr lang="en-CA" dirty="0" smtClean="0">
                <a:solidFill>
                  <a:srgbClr val="FF0000"/>
                </a:solidFill>
              </a:rPr>
              <a:t>New </a:t>
            </a:r>
          </a:p>
          <a:p>
            <a:r>
              <a:rPr lang="en-CA" dirty="0" smtClean="0">
                <a:solidFill>
                  <a:srgbClr val="FF0000"/>
                </a:solidFill>
              </a:rPr>
              <a:t>Covenant</a:t>
            </a:r>
            <a:endParaRPr lang="en-CA" dirty="0">
              <a:solidFill>
                <a:srgbClr val="FF0000"/>
              </a:solidFill>
            </a:endParaRPr>
          </a:p>
        </p:txBody>
      </p:sp>
      <p:sp>
        <p:nvSpPr>
          <p:cNvPr id="100" name="TextBox 99"/>
          <p:cNvSpPr txBox="1"/>
          <p:nvPr/>
        </p:nvSpPr>
        <p:spPr>
          <a:xfrm>
            <a:off x="533400" y="1688068"/>
            <a:ext cx="1600200" cy="369332"/>
          </a:xfrm>
          <a:prstGeom prst="rect">
            <a:avLst/>
          </a:prstGeom>
          <a:noFill/>
        </p:spPr>
        <p:txBody>
          <a:bodyPr wrap="square" rtlCol="0">
            <a:spAutoFit/>
          </a:bodyPr>
          <a:lstStyle/>
          <a:p>
            <a:pPr algn="ctr"/>
            <a:r>
              <a:rPr lang="en-CA" dirty="0" smtClean="0">
                <a:solidFill>
                  <a:srgbClr val="FF0000"/>
                </a:solidFill>
              </a:rPr>
              <a:t>accepted</a:t>
            </a:r>
            <a:endParaRPr lang="en-CA" dirty="0">
              <a:solidFill>
                <a:srgbClr val="FF0000"/>
              </a:solidFill>
            </a:endParaRPr>
          </a:p>
        </p:txBody>
      </p:sp>
      <p:sp>
        <p:nvSpPr>
          <p:cNvPr id="101" name="TextBox 100"/>
          <p:cNvSpPr txBox="1"/>
          <p:nvPr/>
        </p:nvSpPr>
        <p:spPr>
          <a:xfrm>
            <a:off x="1752600" y="1688068"/>
            <a:ext cx="1600200" cy="369332"/>
          </a:xfrm>
          <a:prstGeom prst="rect">
            <a:avLst/>
          </a:prstGeom>
          <a:noFill/>
        </p:spPr>
        <p:txBody>
          <a:bodyPr wrap="square" rtlCol="0">
            <a:spAutoFit/>
          </a:bodyPr>
          <a:lstStyle/>
          <a:p>
            <a:pPr algn="ctr"/>
            <a:r>
              <a:rPr lang="en-CA" dirty="0" smtClean="0">
                <a:solidFill>
                  <a:srgbClr val="FF0000"/>
                </a:solidFill>
              </a:rPr>
              <a:t>adopted</a:t>
            </a:r>
            <a:endParaRPr lang="en-CA" dirty="0">
              <a:solidFill>
                <a:srgbClr val="FF0000"/>
              </a:solidFill>
            </a:endParaRPr>
          </a:p>
        </p:txBody>
      </p:sp>
      <p:sp>
        <p:nvSpPr>
          <p:cNvPr id="102" name="TextBox 101"/>
          <p:cNvSpPr txBox="1"/>
          <p:nvPr/>
        </p:nvSpPr>
        <p:spPr>
          <a:xfrm>
            <a:off x="2362200" y="152400"/>
            <a:ext cx="1600200" cy="646331"/>
          </a:xfrm>
          <a:prstGeom prst="rect">
            <a:avLst/>
          </a:prstGeom>
          <a:noFill/>
        </p:spPr>
        <p:txBody>
          <a:bodyPr wrap="square" rtlCol="0">
            <a:spAutoFit/>
          </a:bodyPr>
          <a:lstStyle/>
          <a:p>
            <a:pPr algn="ctr"/>
            <a:r>
              <a:rPr lang="en-CA" dirty="0" smtClean="0">
                <a:solidFill>
                  <a:srgbClr val="FF0000"/>
                </a:solidFill>
              </a:rPr>
              <a:t>Spirit</a:t>
            </a:r>
          </a:p>
          <a:p>
            <a:pPr algn="ctr"/>
            <a:r>
              <a:rPr lang="en-CA" dirty="0" smtClean="0">
                <a:solidFill>
                  <a:srgbClr val="FF0000"/>
                </a:solidFill>
              </a:rPr>
              <a:t>gifted</a:t>
            </a:r>
            <a:endParaRPr lang="en-CA" dirty="0">
              <a:solidFill>
                <a:srgbClr val="FF0000"/>
              </a:solidFill>
            </a:endParaRPr>
          </a:p>
        </p:txBody>
      </p:sp>
      <p:sp>
        <p:nvSpPr>
          <p:cNvPr id="104" name="TextBox 103"/>
          <p:cNvSpPr txBox="1"/>
          <p:nvPr/>
        </p:nvSpPr>
        <p:spPr>
          <a:xfrm>
            <a:off x="2438400" y="1981200"/>
            <a:ext cx="1600200" cy="369332"/>
          </a:xfrm>
          <a:prstGeom prst="rect">
            <a:avLst/>
          </a:prstGeom>
          <a:noFill/>
        </p:spPr>
        <p:txBody>
          <a:bodyPr wrap="square" rtlCol="0">
            <a:spAutoFit/>
          </a:bodyPr>
          <a:lstStyle/>
          <a:p>
            <a:pPr algn="ctr"/>
            <a:r>
              <a:rPr lang="en-CA" dirty="0" smtClean="0">
                <a:solidFill>
                  <a:srgbClr val="FF0000"/>
                </a:solidFill>
              </a:rPr>
              <a:t>access</a:t>
            </a:r>
            <a:endParaRPr lang="en-CA" dirty="0">
              <a:solidFill>
                <a:srgbClr val="FF0000"/>
              </a:solidFill>
            </a:endParaRPr>
          </a:p>
        </p:txBody>
      </p:sp>
      <p:sp>
        <p:nvSpPr>
          <p:cNvPr id="106" name="TextBox 105"/>
          <p:cNvSpPr txBox="1"/>
          <p:nvPr/>
        </p:nvSpPr>
        <p:spPr>
          <a:xfrm>
            <a:off x="467544" y="5013176"/>
            <a:ext cx="3505200" cy="1200329"/>
          </a:xfrm>
          <a:prstGeom prst="rect">
            <a:avLst/>
          </a:prstGeom>
          <a:noFill/>
        </p:spPr>
        <p:txBody>
          <a:bodyPr wrap="square" rtlCol="0">
            <a:spAutoFit/>
          </a:bodyPr>
          <a:lstStyle/>
          <a:p>
            <a:pPr algn="ctr"/>
            <a:r>
              <a:rPr lang="en-CA" sz="2400" b="1" dirty="0" smtClean="0">
                <a:solidFill>
                  <a:schemeClr val="bg1"/>
                </a:solidFill>
              </a:rPr>
              <a:t>When Christ rose,</a:t>
            </a:r>
          </a:p>
          <a:p>
            <a:pPr algn="ctr"/>
            <a:r>
              <a:rPr lang="en-CA" sz="2400" b="1" dirty="0" smtClean="0">
                <a:solidFill>
                  <a:schemeClr val="bg1"/>
                </a:solidFill>
              </a:rPr>
              <a:t>it’s as if his cross became a fountain </a:t>
            </a:r>
            <a:endParaRPr lang="en-CA" sz="2400" b="1" dirty="0">
              <a:solidFill>
                <a:schemeClr val="bg1"/>
              </a:solidFill>
            </a:endParaRPr>
          </a:p>
        </p:txBody>
      </p:sp>
      <p:sp>
        <p:nvSpPr>
          <p:cNvPr id="107" name="TextBox 106"/>
          <p:cNvSpPr txBox="1"/>
          <p:nvPr/>
        </p:nvSpPr>
        <p:spPr>
          <a:xfrm>
            <a:off x="5220072" y="5020270"/>
            <a:ext cx="3744416" cy="1200329"/>
          </a:xfrm>
          <a:prstGeom prst="rect">
            <a:avLst/>
          </a:prstGeom>
          <a:noFill/>
        </p:spPr>
        <p:txBody>
          <a:bodyPr wrap="square" rtlCol="0">
            <a:spAutoFit/>
          </a:bodyPr>
          <a:lstStyle/>
          <a:p>
            <a:pPr algn="ctr"/>
            <a:r>
              <a:rPr lang="en-CA" sz="2400" b="1" dirty="0" smtClean="0">
                <a:solidFill>
                  <a:schemeClr val="bg1"/>
                </a:solidFill>
              </a:rPr>
              <a:t>of life-giving water to joyfully drink by faith.</a:t>
            </a:r>
          </a:p>
          <a:p>
            <a:pPr algn="ctr"/>
            <a:r>
              <a:rPr lang="en-CA" sz="2400" b="1" dirty="0" smtClean="0">
                <a:solidFill>
                  <a:schemeClr val="bg1"/>
                </a:solidFill>
              </a:rPr>
              <a:t>Come to me and drink.</a:t>
            </a:r>
            <a:endParaRPr lang="en-CA" sz="2400" b="1" dirty="0">
              <a:solidFill>
                <a:schemeClr val="bg1"/>
              </a:solidFill>
            </a:endParaRPr>
          </a:p>
        </p:txBody>
      </p:sp>
      <p:sp>
        <p:nvSpPr>
          <p:cNvPr id="120" name="TextBox 119"/>
          <p:cNvSpPr txBox="1"/>
          <p:nvPr/>
        </p:nvSpPr>
        <p:spPr>
          <a:xfrm>
            <a:off x="3733800" y="2782669"/>
            <a:ext cx="1600200" cy="646331"/>
          </a:xfrm>
          <a:prstGeom prst="rect">
            <a:avLst/>
          </a:prstGeom>
          <a:noFill/>
        </p:spPr>
        <p:txBody>
          <a:bodyPr wrap="square" rtlCol="0">
            <a:spAutoFit/>
          </a:bodyPr>
          <a:lstStyle/>
          <a:p>
            <a:pPr algn="ctr"/>
            <a:r>
              <a:rPr lang="en-CA" dirty="0" smtClean="0"/>
              <a:t>Christ</a:t>
            </a:r>
          </a:p>
          <a:p>
            <a:pPr algn="ctr"/>
            <a:r>
              <a:rPr lang="en-CA" dirty="0" smtClean="0"/>
              <a:t> in us</a:t>
            </a:r>
            <a:endParaRPr lang="en-CA" dirty="0"/>
          </a:p>
        </p:txBody>
      </p:sp>
      <p:sp>
        <p:nvSpPr>
          <p:cNvPr id="121" name="Teardrop 120"/>
          <p:cNvSpPr/>
          <p:nvPr/>
        </p:nvSpPr>
        <p:spPr>
          <a:xfrm>
            <a:off x="2057400" y="990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2" name="Teardrop 121"/>
          <p:cNvSpPr/>
          <p:nvPr/>
        </p:nvSpPr>
        <p:spPr>
          <a:xfrm>
            <a:off x="3048000" y="2362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4" name="Teardrop 123"/>
          <p:cNvSpPr/>
          <p:nvPr/>
        </p:nvSpPr>
        <p:spPr>
          <a:xfrm>
            <a:off x="2133600" y="1981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5" name="Teardrop 124"/>
          <p:cNvSpPr/>
          <p:nvPr/>
        </p:nvSpPr>
        <p:spPr>
          <a:xfrm>
            <a:off x="3124200" y="914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6" name="Teardrop 125"/>
          <p:cNvSpPr/>
          <p:nvPr/>
        </p:nvSpPr>
        <p:spPr>
          <a:xfrm>
            <a:off x="457200" y="2743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7" name="Teardrop 126"/>
          <p:cNvSpPr/>
          <p:nvPr/>
        </p:nvSpPr>
        <p:spPr>
          <a:xfrm>
            <a:off x="1066800" y="3810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8" name="Teardrop 127"/>
          <p:cNvSpPr/>
          <p:nvPr/>
        </p:nvSpPr>
        <p:spPr>
          <a:xfrm>
            <a:off x="2627784" y="4221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9" name="Teardrop 128"/>
          <p:cNvSpPr/>
          <p:nvPr/>
        </p:nvSpPr>
        <p:spPr>
          <a:xfrm>
            <a:off x="1828800" y="4191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0" name="Teardrop 129"/>
          <p:cNvSpPr/>
          <p:nvPr/>
        </p:nvSpPr>
        <p:spPr>
          <a:xfrm>
            <a:off x="2971800" y="1600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1" name="Teardrop 130"/>
          <p:cNvSpPr/>
          <p:nvPr/>
        </p:nvSpPr>
        <p:spPr>
          <a:xfrm>
            <a:off x="2843808" y="3212976"/>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2" name="Teardrop 131"/>
          <p:cNvSpPr/>
          <p:nvPr/>
        </p:nvSpPr>
        <p:spPr>
          <a:xfrm>
            <a:off x="1371600" y="2286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3" name="Teardrop 132"/>
          <p:cNvSpPr/>
          <p:nvPr/>
        </p:nvSpPr>
        <p:spPr>
          <a:xfrm flipH="1">
            <a:off x="7620000" y="1066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4" name="Teardrop 133"/>
          <p:cNvSpPr/>
          <p:nvPr/>
        </p:nvSpPr>
        <p:spPr>
          <a:xfrm>
            <a:off x="1752600" y="3200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7" name="Teardrop 116"/>
          <p:cNvSpPr/>
          <p:nvPr/>
        </p:nvSpPr>
        <p:spPr>
          <a:xfrm flipH="1">
            <a:off x="5791200" y="3200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5" name="Teardrop 134"/>
          <p:cNvSpPr/>
          <p:nvPr/>
        </p:nvSpPr>
        <p:spPr>
          <a:xfrm flipH="1">
            <a:off x="5334000" y="2514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6" name="Teardrop 135"/>
          <p:cNvSpPr/>
          <p:nvPr/>
        </p:nvSpPr>
        <p:spPr>
          <a:xfrm flipH="1">
            <a:off x="7543800" y="4038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7" name="Teardrop 136"/>
          <p:cNvSpPr/>
          <p:nvPr/>
        </p:nvSpPr>
        <p:spPr>
          <a:xfrm flipH="1">
            <a:off x="6858000" y="3733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8" name="Teardrop 137"/>
          <p:cNvSpPr/>
          <p:nvPr/>
        </p:nvSpPr>
        <p:spPr>
          <a:xfrm flipH="1">
            <a:off x="7315200" y="2438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9" name="Teardrop 138"/>
          <p:cNvSpPr/>
          <p:nvPr/>
        </p:nvSpPr>
        <p:spPr>
          <a:xfrm flipH="1">
            <a:off x="7010400" y="1828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0" name="Teardrop 139"/>
          <p:cNvSpPr/>
          <p:nvPr/>
        </p:nvSpPr>
        <p:spPr>
          <a:xfrm flipH="1">
            <a:off x="6172200" y="1600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1" name="Teardrop 140"/>
          <p:cNvSpPr/>
          <p:nvPr/>
        </p:nvSpPr>
        <p:spPr>
          <a:xfrm flipH="1">
            <a:off x="6553200" y="762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3" name="Teardrop 142"/>
          <p:cNvSpPr/>
          <p:nvPr/>
        </p:nvSpPr>
        <p:spPr>
          <a:xfrm flipH="1">
            <a:off x="8305800" y="2057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4" name="Teardrop 143"/>
          <p:cNvSpPr/>
          <p:nvPr/>
        </p:nvSpPr>
        <p:spPr>
          <a:xfrm flipH="1">
            <a:off x="8153400" y="2971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5" name="Teardrop 144"/>
          <p:cNvSpPr/>
          <p:nvPr/>
        </p:nvSpPr>
        <p:spPr>
          <a:xfrm flipH="1">
            <a:off x="6019800" y="2209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6" name="Teardrop 145"/>
          <p:cNvSpPr/>
          <p:nvPr/>
        </p:nvSpPr>
        <p:spPr>
          <a:xfrm flipH="1">
            <a:off x="6553200" y="3048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8" name="Teardrop 147"/>
          <p:cNvSpPr/>
          <p:nvPr/>
        </p:nvSpPr>
        <p:spPr>
          <a:xfrm>
            <a:off x="2286000" y="304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3" name="Teardrop 122"/>
          <p:cNvSpPr/>
          <p:nvPr/>
        </p:nvSpPr>
        <p:spPr>
          <a:xfrm>
            <a:off x="1219200" y="914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9" name="Teardrop 148"/>
          <p:cNvSpPr/>
          <p:nvPr/>
        </p:nvSpPr>
        <p:spPr>
          <a:xfrm flipH="1">
            <a:off x="7086600" y="457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0" name="Teardrop 149"/>
          <p:cNvSpPr/>
          <p:nvPr/>
        </p:nvSpPr>
        <p:spPr>
          <a:xfrm flipH="1">
            <a:off x="5791200" y="381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1" name="Teardrop 150"/>
          <p:cNvSpPr/>
          <p:nvPr/>
        </p:nvSpPr>
        <p:spPr>
          <a:xfrm rot="5029366">
            <a:off x="3776361" y="6262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2" name="Teardrop 151"/>
          <p:cNvSpPr/>
          <p:nvPr/>
        </p:nvSpPr>
        <p:spPr>
          <a:xfrm rot="6160588">
            <a:off x="3691239" y="12358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3" name="Teardrop 152"/>
          <p:cNvSpPr/>
          <p:nvPr/>
        </p:nvSpPr>
        <p:spPr>
          <a:xfrm rot="6719379">
            <a:off x="4309761" y="928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4" name="Teardrop 153"/>
          <p:cNvSpPr/>
          <p:nvPr/>
        </p:nvSpPr>
        <p:spPr>
          <a:xfrm rot="7706645">
            <a:off x="4300839" y="1812199"/>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5" name="Teardrop 154"/>
          <p:cNvSpPr/>
          <p:nvPr/>
        </p:nvSpPr>
        <p:spPr>
          <a:xfrm rot="6534103">
            <a:off x="3767439" y="21717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6" name="Teardrop 155"/>
          <p:cNvSpPr/>
          <p:nvPr/>
        </p:nvSpPr>
        <p:spPr>
          <a:xfrm rot="10481851">
            <a:off x="5164973" y="70611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7" name="Teardrop 156"/>
          <p:cNvSpPr/>
          <p:nvPr/>
        </p:nvSpPr>
        <p:spPr>
          <a:xfrm rot="7706645">
            <a:off x="4605639" y="2116999"/>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8" name="Teardrop 157"/>
          <p:cNvSpPr/>
          <p:nvPr/>
        </p:nvSpPr>
        <p:spPr>
          <a:xfrm rot="7706645">
            <a:off x="4177535" y="12646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9" name="Teardrop 158"/>
          <p:cNvSpPr/>
          <p:nvPr/>
        </p:nvSpPr>
        <p:spPr>
          <a:xfrm rot="7881477">
            <a:off x="4509265" y="7312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1" name="Teardrop 160"/>
          <p:cNvSpPr/>
          <p:nvPr/>
        </p:nvSpPr>
        <p:spPr>
          <a:xfrm rot="7706645">
            <a:off x="4737865" y="1326186"/>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2" name="Teardrop 161"/>
          <p:cNvSpPr/>
          <p:nvPr/>
        </p:nvSpPr>
        <p:spPr>
          <a:xfrm rot="11169300">
            <a:off x="4966465" y="1758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3" name="Teardrop 162"/>
          <p:cNvSpPr/>
          <p:nvPr/>
        </p:nvSpPr>
        <p:spPr>
          <a:xfrm rot="10014342">
            <a:off x="5220585" y="178338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6" name="TextBox 95"/>
          <p:cNvSpPr txBox="1"/>
          <p:nvPr/>
        </p:nvSpPr>
        <p:spPr>
          <a:xfrm>
            <a:off x="4495800" y="152400"/>
            <a:ext cx="1600200" cy="646331"/>
          </a:xfrm>
          <a:prstGeom prst="rect">
            <a:avLst/>
          </a:prstGeom>
          <a:noFill/>
        </p:spPr>
        <p:txBody>
          <a:bodyPr wrap="square" rtlCol="0">
            <a:spAutoFit/>
          </a:bodyPr>
          <a:lstStyle/>
          <a:p>
            <a:pPr algn="ctr"/>
            <a:r>
              <a:rPr lang="en-CA" dirty="0" smtClean="0">
                <a:solidFill>
                  <a:srgbClr val="FF0000"/>
                </a:solidFill>
              </a:rPr>
              <a:t>reign </a:t>
            </a:r>
          </a:p>
          <a:p>
            <a:pPr algn="ctr"/>
            <a:r>
              <a:rPr lang="en-CA" dirty="0" smtClean="0">
                <a:solidFill>
                  <a:srgbClr val="FF0000"/>
                </a:solidFill>
              </a:rPr>
              <a:t>  forever</a:t>
            </a:r>
            <a:endParaRPr lang="en-CA" dirty="0">
              <a:solidFill>
                <a:srgbClr val="FF0000"/>
              </a:solidFill>
            </a:endParaRPr>
          </a:p>
        </p:txBody>
      </p:sp>
      <p:sp>
        <p:nvSpPr>
          <p:cNvPr id="81" name="TextBox 80"/>
          <p:cNvSpPr txBox="1"/>
          <p:nvPr/>
        </p:nvSpPr>
        <p:spPr>
          <a:xfrm>
            <a:off x="4572000" y="1600200"/>
            <a:ext cx="1295400" cy="502702"/>
          </a:xfrm>
          <a:prstGeom prst="rect">
            <a:avLst/>
          </a:prstGeom>
          <a:noFill/>
        </p:spPr>
        <p:txBody>
          <a:bodyPr wrap="square" rtlCol="0">
            <a:spAutoFit/>
          </a:bodyPr>
          <a:lstStyle/>
          <a:p>
            <a:pPr>
              <a:lnSpc>
                <a:spcPts val="1600"/>
              </a:lnSpc>
            </a:pPr>
            <a:r>
              <a:rPr lang="en-CA" dirty="0" smtClean="0">
                <a:solidFill>
                  <a:srgbClr val="FF0000"/>
                </a:solidFill>
              </a:rPr>
              <a:t>Spirit </a:t>
            </a:r>
          </a:p>
          <a:p>
            <a:pPr>
              <a:lnSpc>
                <a:spcPts val="1600"/>
              </a:lnSpc>
            </a:pPr>
            <a:r>
              <a:rPr lang="en-CA" dirty="0" smtClean="0">
                <a:solidFill>
                  <a:srgbClr val="FF0000"/>
                </a:solidFill>
              </a:rPr>
              <a:t>anoints</a:t>
            </a:r>
            <a:endParaRPr lang="en-CA" dirty="0">
              <a:solidFill>
                <a:srgbClr val="FF0000"/>
              </a:solidFill>
            </a:endParaRPr>
          </a:p>
        </p:txBody>
      </p:sp>
      <p:sp>
        <p:nvSpPr>
          <p:cNvPr id="91" name="TextBox 90"/>
          <p:cNvSpPr txBox="1"/>
          <p:nvPr/>
        </p:nvSpPr>
        <p:spPr>
          <a:xfrm>
            <a:off x="4648200" y="2221468"/>
            <a:ext cx="1600200" cy="369332"/>
          </a:xfrm>
          <a:prstGeom prst="rect">
            <a:avLst/>
          </a:prstGeom>
          <a:noFill/>
        </p:spPr>
        <p:txBody>
          <a:bodyPr wrap="square" rtlCol="0">
            <a:spAutoFit/>
          </a:bodyPr>
          <a:lstStyle/>
          <a:p>
            <a:pPr algn="ctr"/>
            <a:r>
              <a:rPr lang="en-CA" dirty="0" smtClean="0">
                <a:solidFill>
                  <a:srgbClr val="FF0000"/>
                </a:solidFill>
              </a:rPr>
              <a:t>victory</a:t>
            </a:r>
            <a:endParaRPr lang="en-CA" dirty="0">
              <a:solidFill>
                <a:srgbClr val="FF0000"/>
              </a:solidFill>
            </a:endParaRPr>
          </a:p>
        </p:txBody>
      </p:sp>
      <p:sp>
        <p:nvSpPr>
          <p:cNvPr id="88" name="TextBox 87"/>
          <p:cNvSpPr txBox="1"/>
          <p:nvPr/>
        </p:nvSpPr>
        <p:spPr>
          <a:xfrm>
            <a:off x="5638800" y="228600"/>
            <a:ext cx="1600200" cy="369332"/>
          </a:xfrm>
          <a:prstGeom prst="rect">
            <a:avLst/>
          </a:prstGeom>
          <a:noFill/>
        </p:spPr>
        <p:txBody>
          <a:bodyPr wrap="square" rtlCol="0">
            <a:spAutoFit/>
          </a:bodyPr>
          <a:lstStyle/>
          <a:p>
            <a:pPr algn="ctr"/>
            <a:r>
              <a:rPr lang="en-CA" dirty="0" smtClean="0">
                <a:solidFill>
                  <a:srgbClr val="FF0000"/>
                </a:solidFill>
              </a:rPr>
              <a:t>see his face</a:t>
            </a:r>
            <a:endParaRPr lang="en-CA" dirty="0">
              <a:solidFill>
                <a:srgbClr val="FF0000"/>
              </a:solidFill>
            </a:endParaRPr>
          </a:p>
        </p:txBody>
      </p:sp>
      <p:sp>
        <p:nvSpPr>
          <p:cNvPr id="105" name="TextBox 104"/>
          <p:cNvSpPr txBox="1"/>
          <p:nvPr/>
        </p:nvSpPr>
        <p:spPr>
          <a:xfrm>
            <a:off x="7010400" y="1524000"/>
            <a:ext cx="1600200" cy="646331"/>
          </a:xfrm>
          <a:prstGeom prst="rect">
            <a:avLst/>
          </a:prstGeom>
          <a:noFill/>
        </p:spPr>
        <p:txBody>
          <a:bodyPr wrap="square" rtlCol="0">
            <a:spAutoFit/>
          </a:bodyPr>
          <a:lstStyle/>
          <a:p>
            <a:pPr algn="ctr"/>
            <a:r>
              <a:rPr lang="en-CA" dirty="0" smtClean="0">
                <a:solidFill>
                  <a:srgbClr val="FF0000"/>
                </a:solidFill>
              </a:rPr>
              <a:t>crucified </a:t>
            </a:r>
          </a:p>
          <a:p>
            <a:pPr algn="ctr"/>
            <a:r>
              <a:rPr lang="en-CA" dirty="0" smtClean="0">
                <a:solidFill>
                  <a:srgbClr val="FF0000"/>
                </a:solidFill>
              </a:rPr>
              <a:t>with Christ</a:t>
            </a:r>
            <a:endParaRPr lang="en-CA" dirty="0">
              <a:solidFill>
                <a:srgbClr val="FF0000"/>
              </a:solidFill>
            </a:endParaRPr>
          </a:p>
        </p:txBody>
      </p:sp>
      <p:sp>
        <p:nvSpPr>
          <p:cNvPr id="112" name="TextBox 111"/>
          <p:cNvSpPr txBox="1"/>
          <p:nvPr/>
        </p:nvSpPr>
        <p:spPr>
          <a:xfrm>
            <a:off x="6248400" y="2133600"/>
            <a:ext cx="1600200" cy="369332"/>
          </a:xfrm>
          <a:prstGeom prst="rect">
            <a:avLst/>
          </a:prstGeom>
          <a:noFill/>
        </p:spPr>
        <p:txBody>
          <a:bodyPr wrap="square" rtlCol="0">
            <a:spAutoFit/>
          </a:bodyPr>
          <a:lstStyle/>
          <a:p>
            <a:pPr algn="ctr"/>
            <a:r>
              <a:rPr lang="en-CA" dirty="0" smtClean="0">
                <a:solidFill>
                  <a:srgbClr val="FF0000"/>
                </a:solidFill>
              </a:rPr>
              <a:t>fullness</a:t>
            </a:r>
            <a:endParaRPr lang="en-CA" dirty="0">
              <a:solidFill>
                <a:srgbClr val="FF0000"/>
              </a:solidFill>
            </a:endParaRPr>
          </a:p>
        </p:txBody>
      </p:sp>
      <p:sp>
        <p:nvSpPr>
          <p:cNvPr id="72" name="TextBox 71"/>
          <p:cNvSpPr txBox="1"/>
          <p:nvPr/>
        </p:nvSpPr>
        <p:spPr>
          <a:xfrm>
            <a:off x="5562600" y="2514600"/>
            <a:ext cx="1600200" cy="646331"/>
          </a:xfrm>
          <a:prstGeom prst="rect">
            <a:avLst/>
          </a:prstGeom>
          <a:noFill/>
        </p:spPr>
        <p:txBody>
          <a:bodyPr wrap="square" rtlCol="0">
            <a:spAutoFit/>
          </a:bodyPr>
          <a:lstStyle/>
          <a:p>
            <a:pPr algn="ctr"/>
            <a:r>
              <a:rPr lang="en-CA" dirty="0" smtClean="0">
                <a:solidFill>
                  <a:srgbClr val="FF0000"/>
                </a:solidFill>
              </a:rPr>
              <a:t>raised with Christ</a:t>
            </a:r>
            <a:endParaRPr lang="en-CA" dirty="0">
              <a:solidFill>
                <a:srgbClr val="FF0000"/>
              </a:solidFill>
            </a:endParaRPr>
          </a:p>
        </p:txBody>
      </p:sp>
      <p:sp>
        <p:nvSpPr>
          <p:cNvPr id="89" name="TextBox 88"/>
          <p:cNvSpPr txBox="1"/>
          <p:nvPr/>
        </p:nvSpPr>
        <p:spPr>
          <a:xfrm>
            <a:off x="7436296" y="3429000"/>
            <a:ext cx="1600200" cy="646331"/>
          </a:xfrm>
          <a:prstGeom prst="rect">
            <a:avLst/>
          </a:prstGeom>
          <a:noFill/>
        </p:spPr>
        <p:txBody>
          <a:bodyPr wrap="square" rtlCol="0">
            <a:spAutoFit/>
          </a:bodyPr>
          <a:lstStyle/>
          <a:p>
            <a:pPr algn="ctr"/>
            <a:r>
              <a:rPr lang="en-CA" dirty="0" smtClean="0">
                <a:solidFill>
                  <a:srgbClr val="FF0000"/>
                </a:solidFill>
              </a:rPr>
              <a:t>one with </a:t>
            </a:r>
          </a:p>
          <a:p>
            <a:pPr algn="ctr"/>
            <a:r>
              <a:rPr lang="en-CA" dirty="0" smtClean="0">
                <a:solidFill>
                  <a:srgbClr val="FF0000"/>
                </a:solidFill>
              </a:rPr>
              <a:t>Christ</a:t>
            </a:r>
            <a:endParaRPr lang="en-CA" dirty="0">
              <a:solidFill>
                <a:srgbClr val="FF0000"/>
              </a:solidFill>
            </a:endParaRPr>
          </a:p>
        </p:txBody>
      </p:sp>
      <p:sp>
        <p:nvSpPr>
          <p:cNvPr id="119" name="TextBox 118"/>
          <p:cNvSpPr txBox="1"/>
          <p:nvPr/>
        </p:nvSpPr>
        <p:spPr>
          <a:xfrm>
            <a:off x="2035696" y="2843644"/>
            <a:ext cx="1600200" cy="369332"/>
          </a:xfrm>
          <a:prstGeom prst="rect">
            <a:avLst/>
          </a:prstGeom>
          <a:noFill/>
        </p:spPr>
        <p:txBody>
          <a:bodyPr wrap="square" rtlCol="0">
            <a:spAutoFit/>
          </a:bodyPr>
          <a:lstStyle/>
          <a:p>
            <a:pPr algn="ctr"/>
            <a:r>
              <a:rPr lang="en-CA" dirty="0" smtClean="0">
                <a:solidFill>
                  <a:srgbClr val="FF0000"/>
                </a:solidFill>
              </a:rPr>
              <a:t>peace</a:t>
            </a:r>
            <a:endParaRPr lang="en-CA" dirty="0">
              <a:solidFill>
                <a:srgbClr val="FF0000"/>
              </a:solidFill>
            </a:endParaRPr>
          </a:p>
        </p:txBody>
      </p:sp>
      <p:sp>
        <p:nvSpPr>
          <p:cNvPr id="95" name="TextBox 94"/>
          <p:cNvSpPr txBox="1"/>
          <p:nvPr/>
        </p:nvSpPr>
        <p:spPr>
          <a:xfrm>
            <a:off x="4724400" y="914400"/>
            <a:ext cx="1600200" cy="512320"/>
          </a:xfrm>
          <a:prstGeom prst="rect">
            <a:avLst/>
          </a:prstGeom>
          <a:noFill/>
        </p:spPr>
        <p:txBody>
          <a:bodyPr wrap="square" rtlCol="0">
            <a:spAutoFit/>
          </a:bodyPr>
          <a:lstStyle/>
          <a:p>
            <a:pPr algn="ctr">
              <a:lnSpc>
                <a:spcPts val="1600"/>
              </a:lnSpc>
            </a:pPr>
            <a:r>
              <a:rPr lang="en-CA" dirty="0" smtClean="0">
                <a:solidFill>
                  <a:srgbClr val="FF0000"/>
                </a:solidFill>
              </a:rPr>
              <a:t>Christ</a:t>
            </a:r>
          </a:p>
          <a:p>
            <a:pPr algn="ctr">
              <a:lnSpc>
                <a:spcPts val="1600"/>
              </a:lnSpc>
            </a:pPr>
            <a:r>
              <a:rPr lang="en-CA" spc="-40" dirty="0" smtClean="0">
                <a:solidFill>
                  <a:srgbClr val="FF0000"/>
                </a:solidFill>
              </a:rPr>
              <a:t>intercedes</a:t>
            </a:r>
            <a:endParaRPr lang="en-CA" spc="-40" dirty="0">
              <a:solidFill>
                <a:srgbClr val="FF0000"/>
              </a:solidFill>
            </a:endParaRPr>
          </a:p>
        </p:txBody>
      </p:sp>
      <p:sp>
        <p:nvSpPr>
          <p:cNvPr id="114" name="Teardrop 113"/>
          <p:cNvSpPr/>
          <p:nvPr/>
        </p:nvSpPr>
        <p:spPr>
          <a:xfrm rot="3386509">
            <a:off x="3409315" y="133472"/>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TextBox 108"/>
          <p:cNvSpPr txBox="1"/>
          <p:nvPr/>
        </p:nvSpPr>
        <p:spPr>
          <a:xfrm>
            <a:off x="3429000" y="152400"/>
            <a:ext cx="1600200" cy="646331"/>
          </a:xfrm>
          <a:prstGeom prst="rect">
            <a:avLst/>
          </a:prstGeom>
          <a:noFill/>
        </p:spPr>
        <p:txBody>
          <a:bodyPr wrap="square" rtlCol="0">
            <a:spAutoFit/>
          </a:bodyPr>
          <a:lstStyle/>
          <a:p>
            <a:pPr algn="ctr"/>
            <a:r>
              <a:rPr lang="en-CA" dirty="0" smtClean="0">
                <a:solidFill>
                  <a:srgbClr val="FF0000"/>
                </a:solidFill>
              </a:rPr>
              <a:t>glory with Christ</a:t>
            </a:r>
            <a:endParaRPr lang="en-CA" dirty="0">
              <a:solidFill>
                <a:srgbClr val="FF0000"/>
              </a:solidFill>
            </a:endParaRPr>
          </a:p>
        </p:txBody>
      </p:sp>
      <p:sp>
        <p:nvSpPr>
          <p:cNvPr id="113" name="TextBox 112"/>
          <p:cNvSpPr txBox="1"/>
          <p:nvPr/>
        </p:nvSpPr>
        <p:spPr>
          <a:xfrm>
            <a:off x="3429000" y="914400"/>
            <a:ext cx="1600200" cy="369332"/>
          </a:xfrm>
          <a:prstGeom prst="rect">
            <a:avLst/>
          </a:prstGeom>
          <a:noFill/>
        </p:spPr>
        <p:txBody>
          <a:bodyPr wrap="square" rtlCol="0">
            <a:spAutoFit/>
          </a:bodyPr>
          <a:lstStyle/>
          <a:p>
            <a:pPr algn="ctr"/>
            <a:r>
              <a:rPr lang="en-CA" dirty="0" smtClean="0">
                <a:solidFill>
                  <a:srgbClr val="FF0000"/>
                </a:solidFill>
              </a:rPr>
              <a:t>sanctified</a:t>
            </a:r>
            <a:endParaRPr lang="en-CA" dirty="0">
              <a:solidFill>
                <a:srgbClr val="FF0000"/>
              </a:solidFill>
            </a:endParaRPr>
          </a:p>
        </p:txBody>
      </p:sp>
      <p:sp>
        <p:nvSpPr>
          <p:cNvPr id="82" name="TextBox 81"/>
          <p:cNvSpPr txBox="1"/>
          <p:nvPr/>
        </p:nvSpPr>
        <p:spPr>
          <a:xfrm>
            <a:off x="3505200" y="2145268"/>
            <a:ext cx="1600200" cy="369332"/>
          </a:xfrm>
          <a:prstGeom prst="rect">
            <a:avLst/>
          </a:prstGeom>
          <a:noFill/>
        </p:spPr>
        <p:txBody>
          <a:bodyPr wrap="square" rtlCol="0">
            <a:spAutoFit/>
          </a:bodyPr>
          <a:lstStyle/>
          <a:p>
            <a:pPr algn="ctr"/>
            <a:r>
              <a:rPr lang="en-CA" dirty="0" smtClean="0">
                <a:solidFill>
                  <a:srgbClr val="FF0000"/>
                </a:solidFill>
              </a:rPr>
              <a:t>Spirit seals</a:t>
            </a:r>
            <a:endParaRPr lang="en-CA" dirty="0">
              <a:solidFill>
                <a:srgbClr val="FF0000"/>
              </a:solidFill>
            </a:endParaRPr>
          </a:p>
        </p:txBody>
      </p:sp>
      <p:sp>
        <p:nvSpPr>
          <p:cNvPr id="90" name="TextBox 89"/>
          <p:cNvSpPr txBox="1"/>
          <p:nvPr/>
        </p:nvSpPr>
        <p:spPr>
          <a:xfrm>
            <a:off x="5410200" y="1676400"/>
            <a:ext cx="1600200" cy="646331"/>
          </a:xfrm>
          <a:prstGeom prst="rect">
            <a:avLst/>
          </a:prstGeom>
          <a:noFill/>
        </p:spPr>
        <p:txBody>
          <a:bodyPr wrap="square" rtlCol="0">
            <a:spAutoFit/>
          </a:bodyPr>
          <a:lstStyle/>
          <a:p>
            <a:pPr algn="ctr"/>
            <a:r>
              <a:rPr lang="en-CA" dirty="0" smtClean="0">
                <a:solidFill>
                  <a:srgbClr val="FF0000"/>
                </a:solidFill>
              </a:rPr>
              <a:t>Bride of </a:t>
            </a:r>
          </a:p>
          <a:p>
            <a:r>
              <a:rPr lang="en-CA" dirty="0" smtClean="0">
                <a:solidFill>
                  <a:srgbClr val="FF0000"/>
                </a:solidFill>
              </a:rPr>
              <a:t>       Christ</a:t>
            </a:r>
            <a:endParaRPr lang="en-CA" dirty="0">
              <a:solidFill>
                <a:srgbClr val="FF0000"/>
              </a:solidFill>
            </a:endParaRPr>
          </a:p>
        </p:txBody>
      </p:sp>
      <p:sp>
        <p:nvSpPr>
          <p:cNvPr id="103" name="TextBox 102"/>
          <p:cNvSpPr txBox="1"/>
          <p:nvPr/>
        </p:nvSpPr>
        <p:spPr>
          <a:xfrm>
            <a:off x="5996136" y="3933056"/>
            <a:ext cx="1600200" cy="369332"/>
          </a:xfrm>
          <a:prstGeom prst="rect">
            <a:avLst/>
          </a:prstGeom>
          <a:noFill/>
        </p:spPr>
        <p:txBody>
          <a:bodyPr wrap="square" rtlCol="0">
            <a:spAutoFit/>
          </a:bodyPr>
          <a:lstStyle/>
          <a:p>
            <a:pPr algn="ctr"/>
            <a:r>
              <a:rPr lang="en-CA" dirty="0" smtClean="0">
                <a:solidFill>
                  <a:srgbClr val="FF0000"/>
                </a:solidFill>
              </a:rPr>
              <a:t>forgiven</a:t>
            </a:r>
            <a:endParaRPr lang="en-CA" dirty="0">
              <a:solidFill>
                <a:srgbClr val="FF0000"/>
              </a:solidFill>
            </a:endParaRPr>
          </a:p>
        </p:txBody>
      </p:sp>
      <p:sp>
        <p:nvSpPr>
          <p:cNvPr id="76" name="TextBox 75"/>
          <p:cNvSpPr txBox="1"/>
          <p:nvPr/>
        </p:nvSpPr>
        <p:spPr>
          <a:xfrm>
            <a:off x="6212160" y="3358733"/>
            <a:ext cx="1600200" cy="646331"/>
          </a:xfrm>
          <a:prstGeom prst="rect">
            <a:avLst/>
          </a:prstGeom>
          <a:noFill/>
        </p:spPr>
        <p:txBody>
          <a:bodyPr wrap="square" rtlCol="0">
            <a:spAutoFit/>
          </a:bodyPr>
          <a:lstStyle/>
          <a:p>
            <a:pPr algn="ctr"/>
            <a:r>
              <a:rPr lang="en-CA" dirty="0" smtClean="0">
                <a:solidFill>
                  <a:srgbClr val="FF0000"/>
                </a:solidFill>
              </a:rPr>
              <a:t>atonement </a:t>
            </a:r>
          </a:p>
          <a:p>
            <a:pPr algn="ctr"/>
            <a:r>
              <a:rPr lang="en-CA" dirty="0" smtClean="0">
                <a:solidFill>
                  <a:srgbClr val="FF0000"/>
                </a:solidFill>
              </a:rPr>
              <a:t>of Christ</a:t>
            </a:r>
            <a:endParaRPr lang="en-CA" dirty="0">
              <a:solidFill>
                <a:srgbClr val="FF0000"/>
              </a:solidFill>
            </a:endParaRPr>
          </a:p>
        </p:txBody>
      </p:sp>
      <p:sp>
        <p:nvSpPr>
          <p:cNvPr id="66" name="TextBox 65"/>
          <p:cNvSpPr txBox="1"/>
          <p:nvPr/>
        </p:nvSpPr>
        <p:spPr>
          <a:xfrm>
            <a:off x="3200400" y="1371600"/>
            <a:ext cx="1600200" cy="646331"/>
          </a:xfrm>
          <a:prstGeom prst="rect">
            <a:avLst/>
          </a:prstGeom>
          <a:noFill/>
        </p:spPr>
        <p:txBody>
          <a:bodyPr wrap="square" rtlCol="0">
            <a:spAutoFit/>
          </a:bodyPr>
          <a:lstStyle/>
          <a:p>
            <a:pPr algn="ctr"/>
            <a:r>
              <a:rPr lang="en-CA" dirty="0" smtClean="0">
                <a:solidFill>
                  <a:srgbClr val="FF0000"/>
                </a:solidFill>
              </a:rPr>
              <a:t>Christ’s </a:t>
            </a:r>
          </a:p>
          <a:p>
            <a:pPr algn="ctr"/>
            <a:r>
              <a:rPr lang="en-CA" dirty="0" smtClean="0">
                <a:solidFill>
                  <a:srgbClr val="FF0000"/>
                </a:solidFill>
              </a:rPr>
              <a:t>power</a:t>
            </a:r>
            <a:endParaRPr lang="en-CA" dirty="0">
              <a:solidFill>
                <a:srgbClr val="FF0000"/>
              </a:solidFill>
            </a:endParaRPr>
          </a:p>
        </p:txBody>
      </p:sp>
      <p:sp>
        <p:nvSpPr>
          <p:cNvPr id="86" name="TextBox 85"/>
          <p:cNvSpPr txBox="1"/>
          <p:nvPr/>
        </p:nvSpPr>
        <p:spPr>
          <a:xfrm>
            <a:off x="1603648" y="4499828"/>
            <a:ext cx="1600200" cy="369332"/>
          </a:xfrm>
          <a:prstGeom prst="rect">
            <a:avLst/>
          </a:prstGeom>
          <a:noFill/>
        </p:spPr>
        <p:txBody>
          <a:bodyPr wrap="square" rtlCol="0">
            <a:spAutoFit/>
          </a:bodyPr>
          <a:lstStyle/>
          <a:p>
            <a:pPr algn="ctr"/>
            <a:r>
              <a:rPr lang="en-CA" dirty="0" smtClean="0">
                <a:solidFill>
                  <a:srgbClr val="FF0000"/>
                </a:solidFill>
              </a:rPr>
              <a:t>reconciled</a:t>
            </a:r>
            <a:endParaRPr lang="en-CA" dirty="0">
              <a:solidFill>
                <a:srgbClr val="FF0000"/>
              </a:solidFill>
            </a:endParaRPr>
          </a:p>
        </p:txBody>
      </p:sp>
      <p:sp>
        <p:nvSpPr>
          <p:cNvPr id="93" name="TextBox 92"/>
          <p:cNvSpPr txBox="1"/>
          <p:nvPr/>
        </p:nvSpPr>
        <p:spPr>
          <a:xfrm>
            <a:off x="3763888" y="3635732"/>
            <a:ext cx="1600200" cy="369332"/>
          </a:xfrm>
          <a:prstGeom prst="rect">
            <a:avLst/>
          </a:prstGeom>
          <a:noFill/>
        </p:spPr>
        <p:txBody>
          <a:bodyPr wrap="square" rtlCol="0">
            <a:spAutoFit/>
          </a:bodyPr>
          <a:lstStyle/>
          <a:p>
            <a:pPr algn="ctr"/>
            <a:r>
              <a:rPr lang="en-CA" dirty="0" smtClean="0"/>
              <a:t>saved</a:t>
            </a:r>
            <a:endParaRPr lang="en-CA" dirty="0"/>
          </a:p>
        </p:txBody>
      </p:sp>
      <p:sp>
        <p:nvSpPr>
          <p:cNvPr id="99" name="TextBox 98"/>
          <p:cNvSpPr txBox="1"/>
          <p:nvPr/>
        </p:nvSpPr>
        <p:spPr>
          <a:xfrm>
            <a:off x="1043608" y="1340768"/>
            <a:ext cx="1600200" cy="369332"/>
          </a:xfrm>
          <a:prstGeom prst="rect">
            <a:avLst/>
          </a:prstGeom>
          <a:noFill/>
        </p:spPr>
        <p:txBody>
          <a:bodyPr wrap="square" rtlCol="0">
            <a:spAutoFit/>
          </a:bodyPr>
          <a:lstStyle/>
          <a:p>
            <a:pPr algn="ctr"/>
            <a:r>
              <a:rPr lang="en-CA" dirty="0" smtClean="0">
                <a:solidFill>
                  <a:srgbClr val="FF0000"/>
                </a:solidFill>
              </a:rPr>
              <a:t>in the Spirit</a:t>
            </a:r>
            <a:endParaRPr lang="en-CA" dirty="0">
              <a:solidFill>
                <a:srgbClr val="FF0000"/>
              </a:solidFill>
            </a:endParaRPr>
          </a:p>
        </p:txBody>
      </p:sp>
      <p:sp>
        <p:nvSpPr>
          <p:cNvPr id="115" name="TextBox 114"/>
          <p:cNvSpPr txBox="1"/>
          <p:nvPr/>
        </p:nvSpPr>
        <p:spPr>
          <a:xfrm>
            <a:off x="7543800" y="2249269"/>
            <a:ext cx="1371600" cy="646331"/>
          </a:xfrm>
          <a:prstGeom prst="rect">
            <a:avLst/>
          </a:prstGeom>
          <a:noFill/>
        </p:spPr>
        <p:txBody>
          <a:bodyPr wrap="square" rtlCol="0">
            <a:spAutoFit/>
          </a:bodyPr>
          <a:lstStyle/>
          <a:p>
            <a:pPr algn="ctr"/>
            <a:r>
              <a:rPr lang="en-CA" dirty="0" smtClean="0">
                <a:solidFill>
                  <a:srgbClr val="FF0000"/>
                </a:solidFill>
              </a:rPr>
              <a:t>kingdom of</a:t>
            </a:r>
          </a:p>
          <a:p>
            <a:pPr algn="ctr"/>
            <a:r>
              <a:rPr lang="en-CA" dirty="0" smtClean="0">
                <a:solidFill>
                  <a:srgbClr val="FF0000"/>
                </a:solidFill>
              </a:rPr>
              <a:t>Christ</a:t>
            </a:r>
            <a:endParaRPr lang="en-CA" dirty="0">
              <a:solidFill>
                <a:srgbClr val="FF0000"/>
              </a:solidFill>
            </a:endParaRPr>
          </a:p>
        </p:txBody>
      </p:sp>
      <p:sp>
        <p:nvSpPr>
          <p:cNvPr id="79" name="TextBox 78"/>
          <p:cNvSpPr txBox="1"/>
          <p:nvPr/>
        </p:nvSpPr>
        <p:spPr>
          <a:xfrm>
            <a:off x="1979712" y="9538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fills</a:t>
            </a:r>
            <a:endParaRPr lang="en-CA" dirty="0">
              <a:solidFill>
                <a:srgbClr val="FF0000"/>
              </a:solidFill>
            </a:endParaRPr>
          </a:p>
        </p:txBody>
      </p:sp>
      <p:sp>
        <p:nvSpPr>
          <p:cNvPr id="118" name="TextBox 117"/>
          <p:cNvSpPr txBox="1"/>
          <p:nvPr/>
        </p:nvSpPr>
        <p:spPr>
          <a:xfrm>
            <a:off x="6019800" y="990600"/>
            <a:ext cx="1600200" cy="646331"/>
          </a:xfrm>
          <a:prstGeom prst="rect">
            <a:avLst/>
          </a:prstGeom>
          <a:noFill/>
        </p:spPr>
        <p:txBody>
          <a:bodyPr wrap="square" rtlCol="0">
            <a:spAutoFit/>
          </a:bodyPr>
          <a:lstStyle/>
          <a:p>
            <a:pPr algn="ctr"/>
            <a:r>
              <a:rPr lang="en-CA" dirty="0" smtClean="0">
                <a:solidFill>
                  <a:srgbClr val="FF0000"/>
                </a:solidFill>
              </a:rPr>
              <a:t>seated with  Christ</a:t>
            </a:r>
            <a:endParaRPr lang="en-CA" dirty="0">
              <a:solidFill>
                <a:srgbClr val="FF0000"/>
              </a:solidFill>
            </a:endParaRPr>
          </a:p>
        </p:txBody>
      </p:sp>
      <p:sp>
        <p:nvSpPr>
          <p:cNvPr id="84" name="TextBox 83"/>
          <p:cNvSpPr txBox="1"/>
          <p:nvPr/>
        </p:nvSpPr>
        <p:spPr>
          <a:xfrm>
            <a:off x="6781800" y="2782669"/>
            <a:ext cx="1600200" cy="646331"/>
          </a:xfrm>
          <a:prstGeom prst="rect">
            <a:avLst/>
          </a:prstGeom>
          <a:noFill/>
        </p:spPr>
        <p:txBody>
          <a:bodyPr wrap="square" rtlCol="0">
            <a:spAutoFit/>
          </a:bodyPr>
          <a:lstStyle/>
          <a:p>
            <a:pPr algn="ctr"/>
            <a:r>
              <a:rPr lang="en-CA" dirty="0" smtClean="0">
                <a:solidFill>
                  <a:srgbClr val="FF0000"/>
                </a:solidFill>
              </a:rPr>
              <a:t>immersed</a:t>
            </a:r>
          </a:p>
          <a:p>
            <a:pPr algn="ctr"/>
            <a:r>
              <a:rPr lang="en-CA" dirty="0" smtClean="0">
                <a:solidFill>
                  <a:srgbClr val="FF0000"/>
                </a:solidFill>
              </a:rPr>
              <a:t>into Christ</a:t>
            </a:r>
            <a:endParaRPr lang="en-CA" dirty="0">
              <a:solidFill>
                <a:srgbClr val="FF0000"/>
              </a:solidFill>
            </a:endParaRPr>
          </a:p>
        </p:txBody>
      </p:sp>
      <p:sp>
        <p:nvSpPr>
          <p:cNvPr id="69" name="TextBox 68"/>
          <p:cNvSpPr txBox="1"/>
          <p:nvPr/>
        </p:nvSpPr>
        <p:spPr>
          <a:xfrm>
            <a:off x="2827784" y="4366845"/>
            <a:ext cx="1600200" cy="646331"/>
          </a:xfrm>
          <a:prstGeom prst="rect">
            <a:avLst/>
          </a:prstGeom>
          <a:noFill/>
        </p:spPr>
        <p:txBody>
          <a:bodyPr wrap="square" rtlCol="0">
            <a:spAutoFit/>
          </a:bodyPr>
          <a:lstStyle/>
          <a:p>
            <a:pPr algn="ctr"/>
            <a:r>
              <a:rPr lang="en-CA" dirty="0" smtClean="0">
                <a:solidFill>
                  <a:srgbClr val="FF0000"/>
                </a:solidFill>
              </a:rPr>
              <a:t>Christ’s ransom</a:t>
            </a:r>
            <a:endParaRPr lang="en-CA" dirty="0">
              <a:solidFill>
                <a:srgbClr val="FF0000"/>
              </a:solidFill>
            </a:endParaRPr>
          </a:p>
        </p:txBody>
      </p:sp>
      <p:sp>
        <p:nvSpPr>
          <p:cNvPr id="108" name="TextBox 107"/>
          <p:cNvSpPr txBox="1"/>
          <p:nvPr/>
        </p:nvSpPr>
        <p:spPr>
          <a:xfrm>
            <a:off x="2827784" y="2564904"/>
            <a:ext cx="1600200" cy="717504"/>
          </a:xfrm>
          <a:prstGeom prst="rect">
            <a:avLst/>
          </a:prstGeom>
          <a:noFill/>
        </p:spPr>
        <p:txBody>
          <a:bodyPr wrap="square" rtlCol="0">
            <a:spAutoFit/>
          </a:bodyPr>
          <a:lstStyle/>
          <a:p>
            <a:pPr algn="ctr">
              <a:lnSpc>
                <a:spcPts val="1600"/>
              </a:lnSpc>
            </a:pPr>
            <a:r>
              <a:rPr lang="en-CA" dirty="0" smtClean="0">
                <a:solidFill>
                  <a:srgbClr val="FF0000"/>
                </a:solidFill>
              </a:rPr>
              <a:t>hope</a:t>
            </a:r>
          </a:p>
          <a:p>
            <a:pPr algn="ctr">
              <a:lnSpc>
                <a:spcPts val="1600"/>
              </a:lnSpc>
            </a:pPr>
            <a:r>
              <a:rPr lang="en-CA" dirty="0" smtClean="0">
                <a:solidFill>
                  <a:srgbClr val="FF0000"/>
                </a:solidFill>
              </a:rPr>
              <a:t>of </a:t>
            </a:r>
          </a:p>
          <a:p>
            <a:pPr algn="ctr">
              <a:lnSpc>
                <a:spcPts val="1600"/>
              </a:lnSpc>
            </a:pPr>
            <a:r>
              <a:rPr lang="en-CA" dirty="0" smtClean="0">
                <a:solidFill>
                  <a:srgbClr val="FF0000"/>
                </a:solidFill>
              </a:rPr>
              <a:t>glory</a:t>
            </a:r>
            <a:endParaRPr lang="en-CA" dirty="0">
              <a:solidFill>
                <a:srgbClr val="FF0000"/>
              </a:solidFill>
            </a:endParaRPr>
          </a:p>
        </p:txBody>
      </p:sp>
      <p:sp>
        <p:nvSpPr>
          <p:cNvPr id="75" name="TextBox 74"/>
          <p:cNvSpPr txBox="1"/>
          <p:nvPr/>
        </p:nvSpPr>
        <p:spPr>
          <a:xfrm>
            <a:off x="2771800" y="3502749"/>
            <a:ext cx="1600200" cy="646331"/>
          </a:xfrm>
          <a:prstGeom prst="rect">
            <a:avLst/>
          </a:prstGeom>
          <a:noFill/>
        </p:spPr>
        <p:txBody>
          <a:bodyPr wrap="square" rtlCol="0">
            <a:spAutoFit/>
          </a:bodyPr>
          <a:lstStyle/>
          <a:p>
            <a:pPr algn="ctr"/>
            <a:r>
              <a:rPr lang="en-CA" dirty="0" smtClean="0"/>
              <a:t>set free</a:t>
            </a:r>
          </a:p>
          <a:p>
            <a:pPr algn="ctr"/>
            <a:r>
              <a:rPr lang="en-CA" dirty="0" smtClean="0"/>
              <a:t> from sin</a:t>
            </a:r>
            <a:endParaRPr lang="en-CA" dirty="0"/>
          </a:p>
        </p:txBody>
      </p:sp>
      <p:sp>
        <p:nvSpPr>
          <p:cNvPr id="73" name="TextBox 72"/>
          <p:cNvSpPr txBox="1"/>
          <p:nvPr/>
        </p:nvSpPr>
        <p:spPr>
          <a:xfrm>
            <a:off x="307504" y="3933056"/>
            <a:ext cx="1600200" cy="646331"/>
          </a:xfrm>
          <a:prstGeom prst="rect">
            <a:avLst/>
          </a:prstGeom>
          <a:noFill/>
        </p:spPr>
        <p:txBody>
          <a:bodyPr wrap="square" rtlCol="0">
            <a:spAutoFit/>
          </a:bodyPr>
          <a:lstStyle/>
          <a:p>
            <a:pPr algn="ctr"/>
            <a:r>
              <a:rPr lang="en-CA" dirty="0" smtClean="0">
                <a:solidFill>
                  <a:srgbClr val="FF0000"/>
                </a:solidFill>
              </a:rPr>
              <a:t>hidden with  Christ in God</a:t>
            </a:r>
            <a:endParaRPr lang="en-CA" dirty="0">
              <a:solidFill>
                <a:srgbClr val="FF0000"/>
              </a:solidFill>
            </a:endParaRPr>
          </a:p>
        </p:txBody>
      </p:sp>
      <p:sp>
        <p:nvSpPr>
          <p:cNvPr id="94" name="TextBox 93"/>
          <p:cNvSpPr txBox="1"/>
          <p:nvPr/>
        </p:nvSpPr>
        <p:spPr>
          <a:xfrm>
            <a:off x="4772000" y="2708920"/>
            <a:ext cx="1600200" cy="646331"/>
          </a:xfrm>
          <a:prstGeom prst="rect">
            <a:avLst/>
          </a:prstGeom>
          <a:noFill/>
        </p:spPr>
        <p:txBody>
          <a:bodyPr wrap="square" rtlCol="0">
            <a:spAutoFit/>
          </a:bodyPr>
          <a:lstStyle/>
          <a:p>
            <a:pPr algn="ctr"/>
            <a:r>
              <a:rPr lang="en-CA" dirty="0" smtClean="0">
                <a:solidFill>
                  <a:srgbClr val="FF0000"/>
                </a:solidFill>
              </a:rPr>
              <a:t>every </a:t>
            </a:r>
          </a:p>
          <a:p>
            <a:pPr algn="ctr"/>
            <a:r>
              <a:rPr lang="en-CA" dirty="0" smtClean="0">
                <a:solidFill>
                  <a:srgbClr val="FF0000"/>
                </a:solidFill>
              </a:rPr>
              <a:t>blessing</a:t>
            </a:r>
            <a:endParaRPr lang="en-CA" dirty="0">
              <a:solidFill>
                <a:srgbClr val="FF0000"/>
              </a:solidFill>
            </a:endParaRPr>
          </a:p>
        </p:txBody>
      </p:sp>
      <p:sp>
        <p:nvSpPr>
          <p:cNvPr id="97" name="TextBox 96"/>
          <p:cNvSpPr txBox="1"/>
          <p:nvPr/>
        </p:nvSpPr>
        <p:spPr>
          <a:xfrm>
            <a:off x="0" y="6309320"/>
            <a:ext cx="9144000" cy="461665"/>
          </a:xfrm>
          <a:prstGeom prst="rect">
            <a:avLst/>
          </a:prstGeom>
          <a:noFill/>
        </p:spPr>
        <p:txBody>
          <a:bodyPr wrap="square" rtlCol="0">
            <a:spAutoFit/>
          </a:bodyPr>
          <a:lstStyle/>
          <a:p>
            <a:pPr algn="ctr"/>
            <a:r>
              <a:rPr lang="en-CA" sz="2400" b="1" dirty="0" smtClean="0">
                <a:solidFill>
                  <a:srgbClr val="FF0000"/>
                </a:solidFill>
              </a:rPr>
              <a:t>a fountain flowing from the blood of Jesus Christ, God’s Son</a:t>
            </a:r>
            <a:endParaRPr lang="en-CA" sz="2400" b="1" dirty="0">
              <a:solidFill>
                <a:srgbClr val="FF0000"/>
              </a:solidFill>
            </a:endParaRPr>
          </a:p>
        </p:txBody>
      </p:sp>
    </p:spTree>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06488" y="-1143000"/>
            <a:ext cx="6858000" cy="9144000"/>
          </a:xfrm>
          <a:prstGeom prst="rect">
            <a:avLst/>
          </a:prstGeom>
        </p:spPr>
      </p:pic>
      <p:sp>
        <p:nvSpPr>
          <p:cNvPr id="5" name="TextBox 4"/>
          <p:cNvSpPr txBox="1"/>
          <p:nvPr/>
        </p:nvSpPr>
        <p:spPr>
          <a:xfrm>
            <a:off x="2699792" y="404664"/>
            <a:ext cx="2304256" cy="1200329"/>
          </a:xfrm>
          <a:prstGeom prst="rect">
            <a:avLst/>
          </a:prstGeom>
          <a:noFill/>
        </p:spPr>
        <p:txBody>
          <a:bodyPr wrap="square" rtlCol="0">
            <a:spAutoFit/>
          </a:bodyPr>
          <a:lstStyle/>
          <a:p>
            <a:pPr algn="ctr"/>
            <a:r>
              <a:rPr lang="en-CA" b="1" dirty="0" smtClean="0"/>
              <a:t>I am your</a:t>
            </a:r>
          </a:p>
          <a:p>
            <a:pPr algn="ctr"/>
            <a:r>
              <a:rPr lang="en-CA" b="1" dirty="0" smtClean="0"/>
              <a:t>righteousness </a:t>
            </a:r>
          </a:p>
          <a:p>
            <a:pPr algn="ctr"/>
            <a:r>
              <a:rPr lang="en-CA" b="1" dirty="0" smtClean="0"/>
              <a:t>from God</a:t>
            </a:r>
          </a:p>
          <a:p>
            <a:pPr algn="ctr"/>
            <a:r>
              <a:rPr lang="en-CA" b="1" dirty="0" smtClean="0"/>
              <a:t>justification</a:t>
            </a:r>
            <a:endParaRPr lang="en-CA" b="1" dirty="0"/>
          </a:p>
        </p:txBody>
      </p:sp>
      <p:sp>
        <p:nvSpPr>
          <p:cNvPr id="9" name="TextBox 8"/>
          <p:cNvSpPr txBox="1"/>
          <p:nvPr/>
        </p:nvSpPr>
        <p:spPr>
          <a:xfrm>
            <a:off x="7848872" y="766445"/>
            <a:ext cx="1475656" cy="1200329"/>
          </a:xfrm>
          <a:prstGeom prst="rect">
            <a:avLst/>
          </a:prstGeom>
          <a:noFill/>
        </p:spPr>
        <p:txBody>
          <a:bodyPr wrap="square" rtlCol="0">
            <a:spAutoFit/>
          </a:bodyPr>
          <a:lstStyle/>
          <a:p>
            <a:pPr algn="ctr"/>
            <a:r>
              <a:rPr lang="en-CA" b="1" dirty="0" smtClean="0"/>
              <a:t>I am </a:t>
            </a:r>
          </a:p>
          <a:p>
            <a:pPr algn="ctr"/>
            <a:r>
              <a:rPr lang="en-CA" b="1" dirty="0" smtClean="0"/>
              <a:t>your</a:t>
            </a:r>
          </a:p>
          <a:p>
            <a:pPr algn="ctr"/>
            <a:r>
              <a:rPr lang="en-CA" b="1" dirty="0" smtClean="0"/>
              <a:t>peace </a:t>
            </a:r>
          </a:p>
          <a:p>
            <a:pPr algn="ctr"/>
            <a:r>
              <a:rPr lang="en-CA" b="1" dirty="0" smtClean="0"/>
              <a:t>with God</a:t>
            </a:r>
            <a:endParaRPr lang="en-CA" b="1"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at-one-</a:t>
            </a:r>
            <a:r>
              <a:rPr lang="en-CA" b="1" dirty="0" err="1" smtClean="0">
                <a:solidFill>
                  <a:srgbClr val="FF0000"/>
                </a:solidFill>
              </a:rPr>
              <a:t>ment</a:t>
            </a:r>
            <a:r>
              <a:rPr lang="en-CA" b="1" dirty="0" smtClean="0">
                <a:solidFill>
                  <a:srgbClr val="FF0000"/>
                </a:solidFill>
              </a:rPr>
              <a:t> with the Lord</a:t>
            </a:r>
          </a:p>
          <a:p>
            <a:pPr algn="ctr"/>
            <a:r>
              <a:rPr lang="en-CA" b="1" dirty="0" smtClean="0">
                <a:solidFill>
                  <a:srgbClr val="FF0000"/>
                </a:solidFill>
              </a:rPr>
              <a:t>God’s wrath turned away </a:t>
            </a:r>
          </a:p>
        </p:txBody>
      </p:sp>
      <p:sp>
        <p:nvSpPr>
          <p:cNvPr id="11" name="TextBox 10"/>
          <p:cNvSpPr txBox="1"/>
          <p:nvPr/>
        </p:nvSpPr>
        <p:spPr>
          <a:xfrm>
            <a:off x="4664854" y="44624"/>
            <a:ext cx="3579554" cy="646331"/>
          </a:xfrm>
          <a:prstGeom prst="rect">
            <a:avLst/>
          </a:prstGeom>
          <a:noFill/>
        </p:spPr>
        <p:txBody>
          <a:bodyPr wrap="square" rtlCol="0">
            <a:spAutoFit/>
          </a:bodyPr>
          <a:lstStyle/>
          <a:p>
            <a:pPr algn="ctr"/>
            <a:r>
              <a:rPr lang="en-CA" b="1" dirty="0" smtClean="0">
                <a:solidFill>
                  <a:srgbClr val="FF0000"/>
                </a:solidFill>
              </a:rPr>
              <a:t>I am your ransom</a:t>
            </a:r>
          </a:p>
          <a:p>
            <a:pPr algn="ctr"/>
            <a:r>
              <a:rPr lang="en-CA" b="1" dirty="0" smtClean="0">
                <a:solidFill>
                  <a:srgbClr val="FF0000"/>
                </a:solidFill>
              </a:rPr>
              <a:t>and redemption</a:t>
            </a:r>
            <a:endParaRPr lang="en-CA" b="1" dirty="0">
              <a:solidFill>
                <a:srgbClr val="FF0000"/>
              </a:solidFill>
            </a:endParaRPr>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b="1" dirty="0" smtClean="0"/>
              <a:t>I am your</a:t>
            </a:r>
          </a:p>
          <a:p>
            <a:pPr algn="ctr"/>
            <a:r>
              <a:rPr lang="en-CA" b="1" dirty="0" smtClean="0"/>
              <a:t>eternal</a:t>
            </a:r>
          </a:p>
          <a:p>
            <a:pPr algn="ctr"/>
            <a:r>
              <a:rPr lang="en-CA" b="1" dirty="0" smtClean="0"/>
              <a:t> life</a:t>
            </a:r>
            <a:endParaRPr lang="en-CA" b="1" dirty="0"/>
          </a:p>
        </p:txBody>
      </p:sp>
      <p:sp>
        <p:nvSpPr>
          <p:cNvPr id="15" name="TextBox 14"/>
          <p:cNvSpPr txBox="1"/>
          <p:nvPr/>
        </p:nvSpPr>
        <p:spPr>
          <a:xfrm>
            <a:off x="7596336" y="3212976"/>
            <a:ext cx="1512168" cy="2031325"/>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deliverance from darkness</a:t>
            </a:r>
          </a:p>
          <a:p>
            <a:pPr algn="ctr"/>
            <a:r>
              <a:rPr lang="en-CA" b="1" dirty="0" smtClean="0">
                <a:solidFill>
                  <a:srgbClr val="FF0000"/>
                </a:solidFill>
              </a:rPr>
              <a:t>into the kingdom of God’s Son</a:t>
            </a:r>
            <a:endParaRPr lang="en-CA" b="1" dirty="0">
              <a:solidFill>
                <a:srgbClr val="FF0000"/>
              </a:solidFill>
            </a:endParaRPr>
          </a:p>
        </p:txBody>
      </p:sp>
      <p:sp>
        <p:nvSpPr>
          <p:cNvPr id="16" name="TextBox 15"/>
          <p:cNvSpPr txBox="1"/>
          <p:nvPr/>
        </p:nvSpPr>
        <p:spPr>
          <a:xfrm>
            <a:off x="-468560" y="5097958"/>
            <a:ext cx="2267744" cy="923330"/>
          </a:xfrm>
          <a:prstGeom prst="rect">
            <a:avLst/>
          </a:prstGeom>
          <a:noFill/>
        </p:spPr>
        <p:txBody>
          <a:bodyPr wrap="square" rtlCol="0">
            <a:spAutoFit/>
          </a:bodyPr>
          <a:lstStyle/>
          <a:p>
            <a:pPr algn="ctr"/>
            <a:r>
              <a:rPr lang="en-CA" b="1" dirty="0" smtClean="0"/>
              <a:t>I am your </a:t>
            </a:r>
          </a:p>
          <a:p>
            <a:pPr algn="ctr"/>
            <a:r>
              <a:rPr lang="en-CA" b="1" dirty="0" smtClean="0"/>
              <a:t>fullness</a:t>
            </a:r>
          </a:p>
          <a:p>
            <a:pPr algn="ctr"/>
            <a:r>
              <a:rPr lang="en-CA" b="1" dirty="0" smtClean="0"/>
              <a:t>of blessing</a:t>
            </a:r>
            <a:endParaRPr lang="en-CA" b="1" dirty="0"/>
          </a:p>
        </p:txBody>
      </p:sp>
      <p:sp>
        <p:nvSpPr>
          <p:cNvPr id="19" name="TextBox 18"/>
          <p:cNvSpPr txBox="1"/>
          <p:nvPr/>
        </p:nvSpPr>
        <p:spPr>
          <a:xfrm>
            <a:off x="1259632" y="417438"/>
            <a:ext cx="1512168" cy="923330"/>
          </a:xfrm>
          <a:prstGeom prst="rect">
            <a:avLst/>
          </a:prstGeom>
          <a:noFill/>
        </p:spPr>
        <p:txBody>
          <a:bodyPr wrap="square" rtlCol="0">
            <a:spAutoFit/>
          </a:bodyPr>
          <a:lstStyle/>
          <a:p>
            <a:pPr algn="ctr"/>
            <a:r>
              <a:rPr lang="en-CA" b="1" dirty="0" smtClean="0"/>
              <a:t>I am your forgiveness</a:t>
            </a:r>
          </a:p>
          <a:p>
            <a:pPr algn="ctr"/>
            <a:r>
              <a:rPr lang="en-CA" b="1" dirty="0" smtClean="0"/>
              <a:t>from God</a:t>
            </a:r>
            <a:endParaRPr lang="en-CA" b="1" dirty="0"/>
          </a:p>
        </p:txBody>
      </p:sp>
      <p:sp>
        <p:nvSpPr>
          <p:cNvPr id="18" name="Title 1"/>
          <p:cNvSpPr txBox="1">
            <a:spLocks/>
          </p:cNvSpPr>
          <p:nvPr/>
        </p:nvSpPr>
        <p:spPr bwMode="auto">
          <a:xfrm rot="19958346">
            <a:off x="1493356" y="1980310"/>
            <a:ext cx="6473064" cy="2286000"/>
          </a:xfrm>
          <a:prstGeom prst="rect">
            <a:avLst/>
          </a:prstGeom>
          <a:solidFill>
            <a:srgbClr val="FF00FF"/>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kern="0" noProof="0" dirty="0" smtClean="0">
                <a:solidFill>
                  <a:schemeClr val="bg1"/>
                </a:solidFill>
                <a:latin typeface="Arial Black" pitchFamily="34" charset="0"/>
                <a:ea typeface="+mj-ea"/>
                <a:cs typeface="+mj-cs"/>
              </a:rPr>
              <a:t>Find joy and satisfaction in God</a:t>
            </a:r>
            <a:r>
              <a:rPr lang="en-CA" sz="2800" kern="0" dirty="0" smtClean="0">
                <a:solidFill>
                  <a:schemeClr val="bg1"/>
                </a:solidFill>
                <a:latin typeface="Arial Black" pitchFamily="34" charset="0"/>
                <a:ea typeface="+mj-ea"/>
                <a:cs typeface="+mj-cs"/>
              </a:rPr>
              <a:t>. Open Christ’s gifts to enjoy the Lord by faith </a:t>
            </a:r>
            <a:r>
              <a:rPr lang="en-CA" sz="2800" kern="0" noProof="0" dirty="0" smtClean="0">
                <a:solidFill>
                  <a:schemeClr val="bg1"/>
                </a:solidFill>
                <a:latin typeface="Arial Black" pitchFamily="34" charset="0"/>
                <a:ea typeface="+mj-ea"/>
                <a:cs typeface="+mj-cs"/>
              </a:rPr>
              <a:t>in God’s promises expressed in praise!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0" i="0" u="none" strike="noStrike" kern="0" cap="none" spc="0" normalizeH="0" baseline="0" dirty="0" smtClean="0">
                <a:ln>
                  <a:noFill/>
                </a:ln>
                <a:solidFill>
                  <a:schemeClr val="bg1"/>
                </a:solidFill>
                <a:effectLst/>
                <a:uLnTx/>
                <a:uFillTx/>
                <a:latin typeface="Arial Black" pitchFamily="34" charset="0"/>
                <a:ea typeface="+mj-ea"/>
                <a:cs typeface="+mj-cs"/>
              </a:rPr>
              <a:t>Promises - Faith - Praise</a:t>
            </a:r>
            <a:endParaRPr kumimoji="0" lang="en-CA" sz="2800" b="0" i="0" u="none" strike="noStrike" kern="0" cap="none" spc="0" normalizeH="0" baseline="0" noProof="0" dirty="0">
              <a:ln>
                <a:noFill/>
              </a:ln>
              <a:solidFill>
                <a:schemeClr val="bg1"/>
              </a:solidFill>
              <a:effectLst/>
              <a:uLnTx/>
              <a:uFillTx/>
              <a:latin typeface="Arial Black" pitchFamily="34" charset="0"/>
              <a:ea typeface="+mj-ea"/>
              <a:cs typeface="+mj-cs"/>
            </a:endParaRPr>
          </a:p>
        </p:txBody>
      </p:sp>
      <p:sp>
        <p:nvSpPr>
          <p:cNvPr id="20" name="TextBox 19"/>
          <p:cNvSpPr txBox="1"/>
          <p:nvPr/>
        </p:nvSpPr>
        <p:spPr>
          <a:xfrm>
            <a:off x="1292528" y="5662989"/>
            <a:ext cx="3135456" cy="646331"/>
          </a:xfrm>
          <a:prstGeom prst="rect">
            <a:avLst/>
          </a:prstGeom>
          <a:noFill/>
        </p:spPr>
        <p:txBody>
          <a:bodyPr wrap="square" rtlCol="0">
            <a:spAutoFit/>
          </a:bodyPr>
          <a:lstStyle/>
          <a:p>
            <a:pPr algn="ctr"/>
            <a:r>
              <a:rPr lang="en-CA" b="1" dirty="0" smtClean="0">
                <a:solidFill>
                  <a:srgbClr val="FF0000"/>
                </a:solidFill>
              </a:rPr>
              <a:t>I am your fullness </a:t>
            </a:r>
          </a:p>
          <a:p>
            <a:pPr algn="ctr"/>
            <a:r>
              <a:rPr lang="en-CA" b="1" dirty="0" smtClean="0">
                <a:solidFill>
                  <a:srgbClr val="FF0000"/>
                </a:solidFill>
              </a:rPr>
              <a:t>of the Spirit of God</a:t>
            </a:r>
            <a:endParaRPr lang="en-CA" b="1" dirty="0">
              <a:solidFill>
                <a:srgbClr val="FF0000"/>
              </a:solidFill>
            </a:endParaRPr>
          </a:p>
        </p:txBody>
      </p:sp>
      <p:sp>
        <p:nvSpPr>
          <p:cNvPr id="17" name="TextBox 16"/>
          <p:cNvSpPr txBox="1"/>
          <p:nvPr/>
        </p:nvSpPr>
        <p:spPr>
          <a:xfrm>
            <a:off x="4860032" y="3790781"/>
            <a:ext cx="2147210" cy="646331"/>
          </a:xfrm>
          <a:prstGeom prst="rect">
            <a:avLst/>
          </a:prstGeom>
          <a:noFill/>
        </p:spPr>
        <p:txBody>
          <a:bodyPr wrap="square" rtlCol="0">
            <a:spAutoFit/>
          </a:bodyPr>
          <a:lstStyle/>
          <a:p>
            <a:pPr algn="r"/>
            <a:r>
              <a:rPr lang="en-CA" b="1" dirty="0" smtClean="0"/>
              <a:t>I am your</a:t>
            </a:r>
          </a:p>
          <a:p>
            <a:pPr algn="r"/>
            <a:r>
              <a:rPr lang="en-CA" b="1" dirty="0" smtClean="0"/>
              <a:t>hope of glory</a:t>
            </a:r>
            <a:endParaRPr lang="en-CA" b="1" dirty="0"/>
          </a:p>
        </p:txBody>
      </p:sp>
      <p:sp>
        <p:nvSpPr>
          <p:cNvPr id="21" name="TextBox 20"/>
          <p:cNvSpPr txBox="1"/>
          <p:nvPr/>
        </p:nvSpPr>
        <p:spPr>
          <a:xfrm>
            <a:off x="-252536" y="2300679"/>
            <a:ext cx="1944216" cy="1200329"/>
          </a:xfrm>
          <a:prstGeom prst="rect">
            <a:avLst/>
          </a:prstGeom>
          <a:noFill/>
        </p:spPr>
        <p:txBody>
          <a:bodyPr wrap="square" rtlCol="0">
            <a:spAutoFit/>
          </a:bodyPr>
          <a:lstStyle/>
          <a:p>
            <a:pPr algn="ctr"/>
            <a:r>
              <a:rPr lang="en-CA" b="1" dirty="0" smtClean="0"/>
              <a:t>I am your</a:t>
            </a:r>
          </a:p>
          <a:p>
            <a:pPr algn="ctr"/>
            <a:r>
              <a:rPr lang="en-CA" b="1" dirty="0" smtClean="0"/>
              <a:t> adoption</a:t>
            </a:r>
          </a:p>
          <a:p>
            <a:pPr algn="ctr"/>
            <a:r>
              <a:rPr lang="en-CA" b="1" dirty="0" smtClean="0"/>
              <a:t> as God’s</a:t>
            </a:r>
          </a:p>
          <a:p>
            <a:pPr algn="ctr"/>
            <a:r>
              <a:rPr lang="en-CA" b="1" dirty="0" smtClean="0"/>
              <a:t>child</a:t>
            </a:r>
            <a:endParaRPr lang="en-CA" b="1" dirty="0"/>
          </a:p>
        </p:txBody>
      </p:sp>
    </p:spTree>
    <p:extLst>
      <p:ext uri="{BB962C8B-B14F-4D97-AF65-F5344CB8AC3E}">
        <p14:creationId xmlns:p14="http://schemas.microsoft.com/office/powerpoint/2010/main" xmlns="" val="379158180"/>
      </p:ext>
    </p:extLst>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370975"/>
          </a:xfrm>
          <a:prstGeom prst="rect">
            <a:avLst/>
          </a:prstGeom>
          <a:noFill/>
        </p:spPr>
        <p:txBody>
          <a:bodyPr wrap="square" rtlCol="0">
            <a:spAutoFit/>
          </a:bodyPr>
          <a:lstStyle/>
          <a:p>
            <a:r>
              <a:rPr lang="en-US" sz="2400" b="1" dirty="0" smtClean="0">
                <a:solidFill>
                  <a:schemeClr val="bg1"/>
                </a:solidFill>
                <a:cs typeface="Arial" pitchFamily="34" charset="0"/>
              </a:rPr>
              <a:t>Highly recommended</a:t>
            </a:r>
          </a:p>
          <a:p>
            <a:endParaRPr lang="en-US" sz="1200" b="1" dirty="0">
              <a:solidFill>
                <a:schemeClr val="bg1"/>
              </a:solidFill>
              <a:cs typeface="Arial" pitchFamily="34" charset="0"/>
            </a:endParaRPr>
          </a:p>
          <a:p>
            <a:r>
              <a:rPr lang="en-US" sz="2400" b="1" dirty="0" smtClean="0">
                <a:solidFill>
                  <a:schemeClr val="bg1"/>
                </a:solidFill>
              </a:rPr>
              <a:t>Develop the habit of praising the LORD every day for his grace in Christ.  Develop a mind and heart that rests in Christ for all. </a:t>
            </a:r>
          </a:p>
          <a:p>
            <a:endParaRPr lang="en-US" sz="1200" b="1" dirty="0" smtClean="0">
              <a:solidFill>
                <a:schemeClr val="bg1"/>
              </a:solidFill>
            </a:endParaRPr>
          </a:p>
          <a:p>
            <a:r>
              <a:rPr lang="en-US" sz="2400" b="1" dirty="0" smtClean="0">
                <a:solidFill>
                  <a:schemeClr val="bg1"/>
                </a:solidFill>
              </a:rPr>
              <a:t>During your prayer time each of the seven days of the week, praise the Lord through section 1 on Day 1, </a:t>
            </a:r>
          </a:p>
          <a:p>
            <a:r>
              <a:rPr lang="en-US" sz="2400" b="1" dirty="0" smtClean="0">
                <a:solidFill>
                  <a:schemeClr val="bg1"/>
                </a:solidFill>
              </a:rPr>
              <a:t>section two on Day 2, . . . seven on Day 7!</a:t>
            </a:r>
            <a:endParaRPr lang="en-CA" sz="2400" b="1" dirty="0" smtClean="0">
              <a:solidFill>
                <a:schemeClr val="bg1"/>
              </a:solidFill>
            </a:endParaRPr>
          </a:p>
          <a:p>
            <a:endParaRPr lang="en-US" sz="1200" b="1" dirty="0" smtClean="0">
              <a:solidFill>
                <a:schemeClr val="bg1"/>
              </a:solidFill>
              <a:latin typeface="Arial" pitchFamily="34" charset="0"/>
              <a:cs typeface="Arial" pitchFamily="34" charset="0"/>
            </a:endParaRPr>
          </a:p>
          <a:p>
            <a:r>
              <a:rPr lang="en-US" sz="2400" b="1" dirty="0" smtClean="0">
                <a:solidFill>
                  <a:schemeClr val="bg1"/>
                </a:solidFill>
                <a:cs typeface="Arial" pitchFamily="34" charset="0"/>
              </a:rPr>
              <a:t>	Monday – Section 1</a:t>
            </a:r>
          </a:p>
          <a:p>
            <a:r>
              <a:rPr lang="en-US" sz="2400" b="1" dirty="0" smtClean="0">
                <a:solidFill>
                  <a:schemeClr val="bg1"/>
                </a:solidFill>
                <a:cs typeface="Arial" pitchFamily="34" charset="0"/>
              </a:rPr>
              <a:t>	Tuesday – Section 2</a:t>
            </a:r>
          </a:p>
          <a:p>
            <a:r>
              <a:rPr lang="en-US" sz="2400" b="1" dirty="0" smtClean="0">
                <a:solidFill>
                  <a:schemeClr val="bg1"/>
                </a:solidFill>
                <a:cs typeface="Arial" pitchFamily="34" charset="0"/>
              </a:rPr>
              <a:t>	Wednesday – Section 3</a:t>
            </a:r>
          </a:p>
          <a:p>
            <a:r>
              <a:rPr lang="en-US" sz="2400" b="1" dirty="0" smtClean="0">
                <a:solidFill>
                  <a:schemeClr val="bg1"/>
                </a:solidFill>
                <a:cs typeface="Arial" pitchFamily="34" charset="0"/>
              </a:rPr>
              <a:t>	Thursday – Section 4</a:t>
            </a:r>
          </a:p>
          <a:p>
            <a:r>
              <a:rPr lang="en-US" sz="2400" b="1" dirty="0" smtClean="0">
                <a:solidFill>
                  <a:schemeClr val="bg1"/>
                </a:solidFill>
                <a:cs typeface="Arial" pitchFamily="34" charset="0"/>
              </a:rPr>
              <a:t>	</a:t>
            </a:r>
            <a:r>
              <a:rPr lang="en-US" sz="2400" b="1" dirty="0" smtClean="0">
                <a:solidFill>
                  <a:srgbClr val="FF0000"/>
                </a:solidFill>
                <a:cs typeface="Arial" pitchFamily="34" charset="0"/>
              </a:rPr>
              <a:t>Friday – Section 5</a:t>
            </a:r>
            <a:r>
              <a:rPr lang="en-US" sz="2400" b="1" dirty="0" smtClean="0">
                <a:solidFill>
                  <a:srgbClr val="FF0000"/>
                </a:solidFill>
                <a:latin typeface="Calibri" pitchFamily="34" charset="0"/>
                <a:cs typeface="Calibri" pitchFamily="34" charset="0"/>
              </a:rPr>
              <a:t>            Gifts of life in the Holy Spirit </a:t>
            </a:r>
            <a:endParaRPr lang="en-US" sz="2400" b="1" dirty="0" smtClean="0">
              <a:solidFill>
                <a:srgbClr val="FF0000"/>
              </a:solidFill>
              <a:cs typeface="Arial" pitchFamily="34" charset="0"/>
            </a:endParaRPr>
          </a:p>
          <a:p>
            <a:r>
              <a:rPr lang="en-US" sz="2400" b="1" dirty="0" smtClean="0">
                <a:solidFill>
                  <a:schemeClr val="bg1"/>
                </a:solidFill>
                <a:cs typeface="Arial" pitchFamily="34" charset="0"/>
              </a:rPr>
              <a:t>	Saturday – Section 6</a:t>
            </a:r>
          </a:p>
          <a:p>
            <a:r>
              <a:rPr lang="en-US" sz="2400" b="1" dirty="0" smtClean="0">
                <a:solidFill>
                  <a:schemeClr val="bg1"/>
                </a:solidFill>
                <a:cs typeface="Arial" pitchFamily="34" charset="0"/>
              </a:rPr>
              <a:t>	Sunday – Section 7</a:t>
            </a:r>
          </a:p>
          <a:p>
            <a:endParaRPr lang="en-US" sz="2400" b="1"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366120"/>
            <a:ext cx="9144000" cy="1143000"/>
          </a:xfrm>
        </p:spPr>
        <p:txBody>
          <a:bodyPr/>
          <a:lstStyle/>
          <a:p>
            <a:r>
              <a:rPr lang="en-US" sz="3200" b="1" dirty="0" smtClean="0">
                <a:solidFill>
                  <a:srgbClr val="FFFF00"/>
                </a:solidFill>
                <a:latin typeface="Calibri" pitchFamily="34" charset="0"/>
                <a:cs typeface="Calibri" pitchFamily="34" charset="0"/>
              </a:rPr>
              <a:t>The Grace of God in Christ </a:t>
            </a:r>
            <a:br>
              <a:rPr lang="en-US" sz="3200" b="1" dirty="0" smtClean="0">
                <a:solidFill>
                  <a:srgbClr val="FFFF00"/>
                </a:solidFill>
                <a:latin typeface="Calibri" pitchFamily="34" charset="0"/>
                <a:cs typeface="Calibri" pitchFamily="34" charset="0"/>
              </a:rPr>
            </a:br>
            <a:r>
              <a:rPr lang="en-US" sz="2400" b="1" dirty="0" smtClean="0">
                <a:solidFill>
                  <a:srgbClr val="FFFF00"/>
                </a:solidFill>
                <a:latin typeface="Calibri" pitchFamily="34" charset="0"/>
                <a:cs typeface="Calibri" pitchFamily="34" charset="0"/>
              </a:rPr>
              <a:t>100 gifts of delight we receive in the Lord’s gift of Christ crucified </a:t>
            </a:r>
            <a:r>
              <a:rPr lang="en-US" sz="3200" b="1" dirty="0" smtClean="0">
                <a:solidFill>
                  <a:srgbClr val="FFFF00"/>
                </a:solidFill>
                <a:latin typeface="Calibri" pitchFamily="34" charset="0"/>
                <a:cs typeface="Calibri" pitchFamily="34" charset="0"/>
              </a:rPr>
              <a:t/>
            </a:r>
            <a:br>
              <a:rPr lang="en-US" sz="32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that are a firm foundation 1-14</a:t>
            </a:r>
            <a:br>
              <a:rPr lang="en-US" sz="3200" b="1" dirty="0" smtClean="0">
                <a:solidFill>
                  <a:schemeClr val="tx1"/>
                </a:solidFill>
                <a:latin typeface="Calibri" pitchFamily="34" charset="0"/>
                <a:cs typeface="Calibri" pitchFamily="34" charset="0"/>
              </a:rPr>
            </a:br>
            <a:r>
              <a:rPr lang="en-US" sz="3200" b="1" spc="-10" dirty="0" smtClean="0">
                <a:solidFill>
                  <a:schemeClr val="tx1"/>
                </a:solidFill>
                <a:latin typeface="Calibri" pitchFamily="34" charset="0"/>
                <a:cs typeface="Calibri" pitchFamily="34" charset="0"/>
              </a:rPr>
              <a:t>Gifts of connection with Father, Son and Spirit 15-23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at God’s throne 24-31</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set free from sin 32-48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rgbClr val="00FF00"/>
                </a:solidFill>
                <a:latin typeface="Calibri" pitchFamily="34" charset="0"/>
                <a:cs typeface="Calibri" pitchFamily="34" charset="0"/>
              </a:rPr>
              <a:t>Gifts of life in the Holy Spirit 48-71 </a:t>
            </a:r>
            <a:r>
              <a:rPr lang="en-US" sz="3200" b="1" dirty="0" smtClean="0">
                <a:solidFill>
                  <a:schemeClr val="tx1"/>
                </a:solidFill>
                <a:latin typeface="Calibri" pitchFamily="34" charset="0"/>
                <a:cs typeface="Calibri" pitchFamily="34" charset="0"/>
              </a:rPr>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the body of Christ 72-82 </a:t>
            </a:r>
            <a:r>
              <a:rPr lang="en-US" sz="3200" dirty="0" smtClean="0">
                <a:solidFill>
                  <a:schemeClr val="tx1"/>
                </a:solidFill>
                <a:latin typeface="Calibri" pitchFamily="34" charset="0"/>
                <a:cs typeface="Calibri" pitchFamily="34" charset="0"/>
              </a:rPr>
              <a:t/>
            </a:r>
            <a:br>
              <a:rPr lang="en-US"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future glory 83-97</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Three great gifts that include all the others 98-100 </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solidFill>
                  <a:srgbClr val="FF0000"/>
                </a:solidFill>
                <a:latin typeface="Calibri" pitchFamily="34" charset="0"/>
                <a:cs typeface="Calibri" pitchFamily="34" charset="0"/>
              </a:rPr>
              <a:t>Use “search” on your smart-phone</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1400" b="1" dirty="0" smtClean="0">
                <a:latin typeface="+mn-lt"/>
              </a:rPr>
              <a:t/>
            </a:r>
            <a:br>
              <a:rPr lang="en-US" sz="1400" b="1" dirty="0" smtClean="0">
                <a:latin typeface="+mn-lt"/>
              </a:rPr>
            </a:br>
            <a:r>
              <a:rPr lang="en-CA" sz="3200" dirty="0" smtClean="0"/>
              <a:t/>
            </a:r>
            <a:br>
              <a:rPr lang="en-CA" sz="3200" dirty="0" smtClean="0"/>
            </a:br>
            <a:endParaRPr lang="en-CA" sz="3200" dirty="0"/>
          </a:p>
        </p:txBody>
      </p:sp>
    </p:spTree>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bg>
      <p:bgPr>
        <a:solidFill>
          <a:srgbClr val="0099FF"/>
        </a:solidFill>
        <a:effectLst/>
      </p:bgPr>
    </p:bg>
    <p:spTree>
      <p:nvGrpSpPr>
        <p:cNvPr id="1" name=""/>
        <p:cNvGrpSpPr/>
        <p:nvPr/>
      </p:nvGrpSpPr>
      <p:grpSpPr>
        <a:xfrm>
          <a:off x="0" y="0"/>
          <a:ext cx="0" cy="0"/>
          <a:chOff x="0" y="0"/>
          <a:chExt cx="0" cy="0"/>
        </a:xfrm>
      </p:grpSpPr>
      <p:sp>
        <p:nvSpPr>
          <p:cNvPr id="5" name="Oval 4"/>
          <p:cNvSpPr/>
          <p:nvPr/>
        </p:nvSpPr>
        <p:spPr>
          <a:xfrm>
            <a:off x="1835696" y="45720"/>
            <a:ext cx="7223760" cy="6766560"/>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123" name="Title 3"/>
          <p:cNvSpPr>
            <a:spLocks noGrp="1"/>
          </p:cNvSpPr>
          <p:nvPr>
            <p:ph type="title"/>
          </p:nvPr>
        </p:nvSpPr>
        <p:spPr>
          <a:xfrm>
            <a:off x="1763688" y="3078088"/>
            <a:ext cx="7380312" cy="1143000"/>
          </a:xfrm>
        </p:spPr>
        <p:txBody>
          <a:bodyPr>
            <a:noAutofit/>
          </a:bodyPr>
          <a:lstStyle/>
          <a:p>
            <a:pPr>
              <a:lnSpc>
                <a:spcPts val="2400"/>
              </a:lnSpc>
            </a:pPr>
            <a:r>
              <a:rPr lang="en-CA" sz="2600" b="1" dirty="0" smtClean="0">
                <a:solidFill>
                  <a:schemeClr val="bg1"/>
                </a:solidFill>
                <a:latin typeface="Calibri" pitchFamily="34" charset="0"/>
                <a:cs typeface="Calibri" pitchFamily="34" charset="0"/>
              </a:rPr>
              <a:t>the law of the Spirit sets free</a:t>
            </a:r>
            <a:br>
              <a:rPr lang="en-CA" sz="2600" b="1" dirty="0" smtClean="0">
                <a:solidFill>
                  <a:schemeClr val="bg1"/>
                </a:solidFill>
                <a:latin typeface="Calibri" pitchFamily="34" charset="0"/>
                <a:cs typeface="Calibri" pitchFamily="34" charset="0"/>
              </a:rPr>
            </a:br>
            <a:r>
              <a:rPr lang="en-CA" sz="2600" b="1" dirty="0" smtClean="0">
                <a:solidFill>
                  <a:schemeClr val="tx1"/>
                </a:solidFill>
                <a:latin typeface="Calibri" pitchFamily="34" charset="0"/>
                <a:cs typeface="Calibri" pitchFamily="34" charset="0"/>
              </a:rPr>
              <a:t>the </a:t>
            </a:r>
            <a:r>
              <a:rPr lang="en-US" sz="2600" b="1" dirty="0" smtClean="0">
                <a:solidFill>
                  <a:schemeClr val="tx1"/>
                </a:solidFill>
                <a:latin typeface="Calibri" pitchFamily="34" charset="0"/>
                <a:cs typeface="Calibri" pitchFamily="34" charset="0"/>
              </a:rPr>
              <a:t>Spirit and God’s love is poured in</a:t>
            </a:r>
            <a:br>
              <a:rPr lang="en-US" sz="2600" b="1" dirty="0" smtClean="0">
                <a:solidFill>
                  <a:schemeClr val="tx1"/>
                </a:solidFill>
                <a:latin typeface="Calibri" pitchFamily="34" charset="0"/>
                <a:cs typeface="Calibri" pitchFamily="34" charset="0"/>
              </a:rPr>
            </a:br>
            <a:r>
              <a:rPr lang="en-US" sz="2600" b="1" dirty="0" smtClean="0">
                <a:solidFill>
                  <a:schemeClr val="bg1"/>
                </a:solidFill>
                <a:latin typeface="Calibri" pitchFamily="34" charset="0"/>
                <a:cs typeface="Calibri" pitchFamily="34" charset="0"/>
              </a:rPr>
              <a:t>born of the Spirit, born of God </a:t>
            </a:r>
            <a:br>
              <a:rPr lang="en-US" sz="2600" b="1" dirty="0" smtClean="0">
                <a:solidFill>
                  <a:schemeClr val="bg1"/>
                </a:solidFill>
                <a:latin typeface="Calibri" pitchFamily="34" charset="0"/>
                <a:cs typeface="Calibri" pitchFamily="34" charset="0"/>
              </a:rPr>
            </a:br>
            <a:r>
              <a:rPr lang="en-US" sz="2600" b="1" dirty="0" smtClean="0">
                <a:solidFill>
                  <a:schemeClr val="tx1"/>
                </a:solidFill>
                <a:latin typeface="Calibri" pitchFamily="34" charset="0"/>
                <a:cs typeface="Calibri" pitchFamily="34" charset="0"/>
              </a:rPr>
              <a:t>given, receive, have the gift of the Spirit </a:t>
            </a:r>
            <a:r>
              <a:rPr lang="en-US" sz="2600" b="1" dirty="0" smtClean="0">
                <a:latin typeface="Calibri" pitchFamily="34" charset="0"/>
                <a:cs typeface="Calibri" pitchFamily="34" charset="0"/>
              </a:rPr>
              <a:t/>
            </a:r>
            <a:br>
              <a:rPr lang="en-US" sz="2600" b="1" dirty="0" smtClean="0">
                <a:latin typeface="Calibri" pitchFamily="34" charset="0"/>
                <a:cs typeface="Calibri" pitchFamily="34" charset="0"/>
              </a:rPr>
            </a:br>
            <a:r>
              <a:rPr lang="en-US" sz="2600" b="1" dirty="0" smtClean="0">
                <a:latin typeface="Calibri" pitchFamily="34" charset="0"/>
                <a:cs typeface="Calibri" pitchFamily="34" charset="0"/>
              </a:rPr>
              <a:t> </a:t>
            </a:r>
            <a:r>
              <a:rPr lang="en-US" sz="2600" b="1" dirty="0" smtClean="0">
                <a:solidFill>
                  <a:schemeClr val="bg1"/>
                </a:solidFill>
                <a:latin typeface="Calibri" pitchFamily="34" charset="0"/>
                <a:cs typeface="Calibri" pitchFamily="34" charset="0"/>
              </a:rPr>
              <a:t>rivers of life in the Spirit satisfy thirsty hearts</a:t>
            </a:r>
            <a:r>
              <a:rPr lang="en-US" sz="2600" b="1" dirty="0" smtClean="0">
                <a:latin typeface="Calibri" pitchFamily="34" charset="0"/>
                <a:cs typeface="Calibri" pitchFamily="34" charset="0"/>
              </a:rPr>
              <a:t/>
            </a:r>
            <a:br>
              <a:rPr lang="en-US" sz="2600" b="1" dirty="0" smtClean="0">
                <a:latin typeface="Calibri" pitchFamily="34" charset="0"/>
                <a:cs typeface="Calibri" pitchFamily="34" charset="0"/>
              </a:rPr>
            </a:br>
            <a:r>
              <a:rPr lang="en-CA" sz="2600" b="1" dirty="0" smtClean="0">
                <a:solidFill>
                  <a:schemeClr val="tx1"/>
                </a:solidFill>
                <a:latin typeface="Calibri" pitchFamily="34" charset="0"/>
                <a:cs typeface="Calibri" pitchFamily="34" charset="0"/>
              </a:rPr>
              <a:t>immersed in the Spirit</a:t>
            </a:r>
            <a:br>
              <a:rPr lang="en-CA" sz="2600" b="1" dirty="0" smtClean="0">
                <a:solidFill>
                  <a:schemeClr val="tx1"/>
                </a:solidFill>
                <a:latin typeface="Calibri" pitchFamily="34" charset="0"/>
                <a:cs typeface="Calibri" pitchFamily="34" charset="0"/>
              </a:rPr>
            </a:br>
            <a:r>
              <a:rPr lang="en-US" sz="2600" b="1" dirty="0" smtClean="0">
                <a:solidFill>
                  <a:schemeClr val="bg1"/>
                </a:solidFill>
                <a:latin typeface="Calibri" pitchFamily="34" charset="0"/>
                <a:cs typeface="Calibri" pitchFamily="34" charset="0"/>
              </a:rPr>
              <a:t>the Spirit comes on us, falls on us</a:t>
            </a:r>
            <a:r>
              <a:rPr lang="en-US" sz="2600" b="1" dirty="0" smtClean="0">
                <a:latin typeface="Calibri" pitchFamily="34" charset="0"/>
                <a:cs typeface="Calibri" pitchFamily="34" charset="0"/>
              </a:rPr>
              <a:t/>
            </a:r>
            <a:br>
              <a:rPr lang="en-US" sz="2600" b="1" dirty="0" smtClean="0">
                <a:latin typeface="Calibri" pitchFamily="34" charset="0"/>
                <a:cs typeface="Calibri" pitchFamily="34" charset="0"/>
              </a:rPr>
            </a:br>
            <a:r>
              <a:rPr lang="en-US" sz="2600" b="1" dirty="0" smtClean="0">
                <a:solidFill>
                  <a:schemeClr val="tx1"/>
                </a:solidFill>
                <a:latin typeface="Calibri" pitchFamily="34" charset="0"/>
                <a:cs typeface="Calibri" pitchFamily="34" charset="0"/>
              </a:rPr>
              <a:t>power of the Spirit to be ambassadors of Christ</a:t>
            </a:r>
            <a:r>
              <a:rPr lang="en-US" sz="2600" b="1" dirty="0" smtClean="0">
                <a:latin typeface="Calibri" pitchFamily="34" charset="0"/>
                <a:cs typeface="Calibri" pitchFamily="34" charset="0"/>
              </a:rPr>
              <a:t> </a:t>
            </a:r>
            <a:r>
              <a:rPr lang="en-US" sz="2600" b="1" dirty="0" smtClean="0">
                <a:solidFill>
                  <a:schemeClr val="bg1"/>
                </a:solidFill>
                <a:latin typeface="Calibri" pitchFamily="34" charset="0"/>
                <a:cs typeface="Calibri" pitchFamily="34" charset="0"/>
              </a:rPr>
              <a:t/>
            </a:r>
            <a:br>
              <a:rPr lang="en-US" sz="2600" b="1" dirty="0" smtClean="0">
                <a:solidFill>
                  <a:schemeClr val="bg1"/>
                </a:solidFill>
                <a:latin typeface="Calibri" pitchFamily="34" charset="0"/>
                <a:cs typeface="Calibri" pitchFamily="34" charset="0"/>
              </a:rPr>
            </a:br>
            <a:r>
              <a:rPr lang="en-US" sz="2600" b="1" dirty="0" smtClean="0">
                <a:solidFill>
                  <a:schemeClr val="bg1"/>
                </a:solidFill>
                <a:latin typeface="Calibri" pitchFamily="34" charset="0"/>
                <a:cs typeface="Calibri" pitchFamily="34" charset="0"/>
              </a:rPr>
              <a:t>anointed and sealed with the Spirit of guarantee</a:t>
            </a:r>
            <a:br>
              <a:rPr lang="en-US" sz="2600" b="1" dirty="0" smtClean="0">
                <a:solidFill>
                  <a:schemeClr val="bg1"/>
                </a:solidFill>
                <a:latin typeface="Calibri" pitchFamily="34" charset="0"/>
                <a:cs typeface="Calibri" pitchFamily="34" charset="0"/>
              </a:rPr>
            </a:br>
            <a:r>
              <a:rPr lang="en-US" sz="2600" b="1" spc="-20" dirty="0" smtClean="0">
                <a:solidFill>
                  <a:schemeClr val="tx1"/>
                </a:solidFill>
                <a:latin typeface="Calibri" pitchFamily="34" charset="0"/>
                <a:cs typeface="Calibri" pitchFamily="34" charset="0"/>
              </a:rPr>
              <a:t>the Spirit of truth helps and teaches us God’s word</a:t>
            </a:r>
            <a:r>
              <a:rPr lang="en-US" sz="2600" b="1" spc="-20" dirty="0" smtClean="0">
                <a:latin typeface="Calibri" pitchFamily="34" charset="0"/>
                <a:cs typeface="Calibri" pitchFamily="34" charset="0"/>
              </a:rPr>
              <a:t> </a:t>
            </a:r>
            <a:r>
              <a:rPr lang="en-US" sz="2600" b="1" dirty="0" smtClean="0">
                <a:latin typeface="Calibri" pitchFamily="34" charset="0"/>
                <a:cs typeface="Calibri" pitchFamily="34" charset="0"/>
              </a:rPr>
              <a:t/>
            </a:r>
            <a:br>
              <a:rPr lang="en-US" sz="2600" b="1" dirty="0" smtClean="0">
                <a:latin typeface="Calibri" pitchFamily="34" charset="0"/>
                <a:cs typeface="Calibri" pitchFamily="34" charset="0"/>
              </a:rPr>
            </a:br>
            <a:r>
              <a:rPr lang="en-US" sz="2600" b="1" spc="-30" dirty="0" smtClean="0">
                <a:solidFill>
                  <a:schemeClr val="bg1"/>
                </a:solidFill>
                <a:latin typeface="Calibri" pitchFamily="34" charset="0"/>
                <a:cs typeface="Calibri" pitchFamily="34" charset="0"/>
              </a:rPr>
              <a:t>the Spirit leads and sanctifies, producing holy fruit</a:t>
            </a:r>
            <a:r>
              <a:rPr lang="en-US" sz="2600" b="1" dirty="0" smtClean="0">
                <a:solidFill>
                  <a:schemeClr val="bg1"/>
                </a:solidFill>
                <a:latin typeface="Calibri" pitchFamily="34" charset="0"/>
                <a:cs typeface="Calibri" pitchFamily="34" charset="0"/>
              </a:rPr>
              <a:t/>
            </a:r>
            <a:br>
              <a:rPr lang="en-US" sz="2600" b="1" dirty="0" smtClean="0">
                <a:solidFill>
                  <a:schemeClr val="bg1"/>
                </a:solidFill>
                <a:latin typeface="Calibri" pitchFamily="34" charset="0"/>
                <a:cs typeface="Calibri" pitchFamily="34" charset="0"/>
              </a:rPr>
            </a:br>
            <a:r>
              <a:rPr lang="en-US" sz="2600" b="1" dirty="0" smtClean="0">
                <a:solidFill>
                  <a:schemeClr val="tx1"/>
                </a:solidFill>
                <a:latin typeface="Calibri" pitchFamily="34" charset="0"/>
                <a:cs typeface="Calibri" pitchFamily="34" charset="0"/>
              </a:rPr>
              <a:t>the Spirit gifts us for service to others </a:t>
            </a:r>
            <a:r>
              <a:rPr lang="en-CA" sz="2600" b="1" dirty="0" smtClean="0">
                <a:solidFill>
                  <a:schemeClr val="tx1"/>
                </a:solidFill>
                <a:latin typeface="Calibri" pitchFamily="34" charset="0"/>
                <a:cs typeface="Calibri" pitchFamily="34" charset="0"/>
              </a:rPr>
              <a:t/>
            </a:r>
            <a:br>
              <a:rPr lang="en-CA" sz="2600" b="1" dirty="0" smtClean="0">
                <a:solidFill>
                  <a:schemeClr val="tx1"/>
                </a:solidFill>
                <a:latin typeface="Calibri" pitchFamily="34" charset="0"/>
                <a:cs typeface="Calibri" pitchFamily="34" charset="0"/>
              </a:rPr>
            </a:br>
            <a:r>
              <a:rPr lang="en-US" sz="2600" b="1" dirty="0" smtClean="0">
                <a:solidFill>
                  <a:schemeClr val="bg1"/>
                </a:solidFill>
                <a:latin typeface="Calibri" pitchFamily="34" charset="0"/>
                <a:cs typeface="Calibri" pitchFamily="34" charset="0"/>
              </a:rPr>
              <a:t>the Spirit fills us to do the Lord’s will </a:t>
            </a:r>
            <a:br>
              <a:rPr lang="en-US" sz="2600" b="1" dirty="0" smtClean="0">
                <a:solidFill>
                  <a:schemeClr val="bg1"/>
                </a:solidFill>
                <a:latin typeface="Calibri" pitchFamily="34" charset="0"/>
                <a:cs typeface="Calibri" pitchFamily="34" charset="0"/>
              </a:rPr>
            </a:br>
            <a:r>
              <a:rPr lang="en-US" sz="2600" b="1" dirty="0" smtClean="0">
                <a:solidFill>
                  <a:schemeClr val="tx1"/>
                </a:solidFill>
                <a:latin typeface="Calibri" pitchFamily="34" charset="0"/>
                <a:cs typeface="Calibri" pitchFamily="34" charset="0"/>
              </a:rPr>
              <a:t>circumcised, set apart in the Spirit</a:t>
            </a:r>
            <a:r>
              <a:rPr lang="en-US" sz="2600" b="1" dirty="0" smtClean="0">
                <a:solidFill>
                  <a:schemeClr val="bg1"/>
                </a:solidFill>
                <a:latin typeface="Calibri" pitchFamily="34" charset="0"/>
                <a:cs typeface="Calibri" pitchFamily="34" charset="0"/>
              </a:rPr>
              <a:t/>
            </a:r>
            <a:br>
              <a:rPr lang="en-US" sz="2600" b="1" dirty="0" smtClean="0">
                <a:solidFill>
                  <a:schemeClr val="bg1"/>
                </a:solidFill>
                <a:latin typeface="Calibri" pitchFamily="34" charset="0"/>
                <a:cs typeface="Calibri" pitchFamily="34" charset="0"/>
              </a:rPr>
            </a:br>
            <a:r>
              <a:rPr lang="en-US" sz="2600" b="1" dirty="0" smtClean="0">
                <a:solidFill>
                  <a:schemeClr val="bg1"/>
                </a:solidFill>
                <a:latin typeface="Calibri" pitchFamily="34" charset="0"/>
                <a:cs typeface="Calibri" pitchFamily="34" charset="0"/>
              </a:rPr>
              <a:t>immeasurably great power of the Spirit</a:t>
            </a:r>
            <a:br>
              <a:rPr lang="en-US" sz="2600" b="1" dirty="0" smtClean="0">
                <a:solidFill>
                  <a:schemeClr val="bg1"/>
                </a:solidFill>
                <a:latin typeface="Calibri" pitchFamily="34" charset="0"/>
                <a:cs typeface="Calibri" pitchFamily="34" charset="0"/>
              </a:rPr>
            </a:br>
            <a:r>
              <a:rPr lang="en-US" sz="2600" b="1" dirty="0" smtClean="0">
                <a:solidFill>
                  <a:schemeClr val="tx1"/>
                </a:solidFill>
                <a:latin typeface="Calibri" pitchFamily="34" charset="0"/>
                <a:cs typeface="Calibri" pitchFamily="34" charset="0"/>
              </a:rPr>
              <a:t>God’s workmanship</a:t>
            </a:r>
            <a:r>
              <a:rPr lang="en-US" sz="2600" b="1" dirty="0" smtClean="0">
                <a:solidFill>
                  <a:schemeClr val="bg1"/>
                </a:solidFill>
                <a:latin typeface="Calibri" pitchFamily="34" charset="0"/>
                <a:cs typeface="Calibri" pitchFamily="34" charset="0"/>
              </a:rPr>
              <a:t/>
            </a:r>
            <a:br>
              <a:rPr lang="en-US" sz="2600" b="1" dirty="0" smtClean="0">
                <a:solidFill>
                  <a:schemeClr val="bg1"/>
                </a:solidFill>
                <a:latin typeface="Calibri" pitchFamily="34" charset="0"/>
                <a:cs typeface="Calibri" pitchFamily="34" charset="0"/>
              </a:rPr>
            </a:br>
            <a:r>
              <a:rPr lang="en-US" sz="2600" b="1" dirty="0" smtClean="0">
                <a:solidFill>
                  <a:schemeClr val="bg1"/>
                </a:solidFill>
                <a:latin typeface="Calibri" pitchFamily="34" charset="0"/>
                <a:cs typeface="Calibri" pitchFamily="34" charset="0"/>
              </a:rPr>
              <a:t>led in triumph and </a:t>
            </a:r>
            <a:r>
              <a:rPr lang="en-US" sz="2600" b="1" i="1" dirty="0" err="1" smtClean="0">
                <a:solidFill>
                  <a:schemeClr val="bg1"/>
                </a:solidFill>
                <a:latin typeface="Calibri" pitchFamily="34" charset="0"/>
                <a:cs typeface="Calibri" pitchFamily="34" charset="0"/>
              </a:rPr>
              <a:t>nike</a:t>
            </a:r>
            <a:r>
              <a:rPr lang="en-US" sz="2600" b="1" dirty="0" smtClean="0">
                <a:solidFill>
                  <a:schemeClr val="bg1"/>
                </a:solidFill>
                <a:latin typeface="Calibri" pitchFamily="34" charset="0"/>
                <a:cs typeface="Calibri" pitchFamily="34" charset="0"/>
              </a:rPr>
              <a:t> victory</a:t>
            </a:r>
            <a:r>
              <a:rPr lang="en-US" sz="2400" b="1" dirty="0" smtClean="0">
                <a:solidFill>
                  <a:schemeClr val="tx1"/>
                </a:solidFill>
                <a:latin typeface="Calibri" pitchFamily="34" charset="0"/>
                <a:cs typeface="Calibri" pitchFamily="34" charset="0"/>
              </a:rPr>
              <a:t/>
            </a:r>
            <a:br>
              <a:rPr lang="en-US" sz="2400" b="1" dirty="0" smtClean="0">
                <a:solidFill>
                  <a:schemeClr val="tx1"/>
                </a:solidFill>
                <a:latin typeface="Calibri" pitchFamily="34" charset="0"/>
                <a:cs typeface="Calibri" pitchFamily="34" charset="0"/>
              </a:rPr>
            </a:br>
            <a:endParaRPr lang="en-US" sz="2400" b="1" dirty="0" smtClean="0">
              <a:solidFill>
                <a:schemeClr val="tx1"/>
              </a:solidFill>
              <a:latin typeface="Calibri" pitchFamily="34" charset="0"/>
            </a:endParaRPr>
          </a:p>
        </p:txBody>
      </p:sp>
      <p:sp>
        <p:nvSpPr>
          <p:cNvPr id="9" name="Right Arrow 8"/>
          <p:cNvSpPr/>
          <p:nvPr/>
        </p:nvSpPr>
        <p:spPr>
          <a:xfrm>
            <a:off x="971600" y="1219200"/>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sp>
        <p:nvSpPr>
          <p:cNvPr id="10" name="Text Box 4"/>
          <p:cNvSpPr txBox="1">
            <a:spLocks noChangeArrowheads="1"/>
          </p:cNvSpPr>
          <p:nvPr/>
        </p:nvSpPr>
        <p:spPr bwMode="auto">
          <a:xfrm>
            <a:off x="395536" y="437763"/>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13" name="Title 3"/>
          <p:cNvSpPr txBox="1">
            <a:spLocks/>
          </p:cNvSpPr>
          <p:nvPr/>
        </p:nvSpPr>
        <p:spPr>
          <a:xfrm>
            <a:off x="2483768" y="-90264"/>
            <a:ext cx="5976664" cy="9144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bg1"/>
                </a:solidFill>
                <a:effectLst/>
                <a:uLnTx/>
                <a:uFillTx/>
                <a:latin typeface="Calibri" pitchFamily="34" charset="0"/>
                <a:ea typeface="+mj-ea"/>
                <a:cs typeface="+mj-cs"/>
              </a:rPr>
              <a:t>in Christ</a:t>
            </a:r>
          </a:p>
        </p:txBody>
      </p:sp>
      <p:sp>
        <p:nvSpPr>
          <p:cNvPr id="11" name="TextBox 5"/>
          <p:cNvSpPr txBox="1">
            <a:spLocks noChangeArrowheads="1"/>
          </p:cNvSpPr>
          <p:nvPr/>
        </p:nvSpPr>
        <p:spPr bwMode="auto">
          <a:xfrm>
            <a:off x="1691680" y="6165304"/>
            <a:ext cx="7488609" cy="492443"/>
          </a:xfrm>
          <a:prstGeom prst="rect">
            <a:avLst/>
          </a:prstGeom>
          <a:noFill/>
          <a:ln w="9525">
            <a:noFill/>
            <a:miter lim="800000"/>
            <a:headEnd/>
            <a:tailEnd/>
          </a:ln>
        </p:spPr>
        <p:txBody>
          <a:bodyPr wrap="square">
            <a:spAutoFit/>
          </a:bodyPr>
          <a:lstStyle/>
          <a:p>
            <a:pPr algn="ctr"/>
            <a:r>
              <a:rPr lang="en-CA" sz="2600" b="1" dirty="0" smtClean="0">
                <a:solidFill>
                  <a:srgbClr val="FFFF00"/>
                </a:solidFill>
                <a:latin typeface="Calibri" pitchFamily="34" charset="0"/>
              </a:rPr>
              <a:t>so we </a:t>
            </a:r>
            <a:r>
              <a:rPr lang="en-CA" sz="2600" b="1" dirty="0">
                <a:solidFill>
                  <a:srgbClr val="FFFF00"/>
                </a:solidFill>
                <a:latin typeface="Calibri" pitchFamily="34" charset="0"/>
              </a:rPr>
              <a:t>walk </a:t>
            </a:r>
            <a:r>
              <a:rPr lang="en-CA" sz="2600" b="1" dirty="0" smtClean="0">
                <a:solidFill>
                  <a:srgbClr val="FFFF00"/>
                </a:solidFill>
                <a:latin typeface="Calibri" pitchFamily="34" charset="0"/>
              </a:rPr>
              <a:t>in Christ in </a:t>
            </a:r>
            <a:r>
              <a:rPr lang="en-CA" sz="2600" b="1" dirty="0">
                <a:solidFill>
                  <a:srgbClr val="FFFF00"/>
                </a:solidFill>
                <a:latin typeface="Calibri" pitchFamily="34" charset="0"/>
              </a:rPr>
              <a:t>the </a:t>
            </a:r>
            <a:r>
              <a:rPr lang="en-CA" sz="2600" b="1" dirty="0" smtClean="0">
                <a:solidFill>
                  <a:srgbClr val="FFFF00"/>
                </a:solidFill>
                <a:latin typeface="Calibri" pitchFamily="34" charset="0"/>
              </a:rPr>
              <a:t>Spirit in </a:t>
            </a:r>
            <a:r>
              <a:rPr lang="en-CA" sz="2600" b="1" i="1" dirty="0" smtClean="0">
                <a:solidFill>
                  <a:srgbClr val="FFFF00"/>
                </a:solidFill>
                <a:latin typeface="Calibri" pitchFamily="34" charset="0"/>
              </a:rPr>
              <a:t>agape</a:t>
            </a:r>
            <a:r>
              <a:rPr lang="en-CA" sz="2600" b="1" dirty="0" smtClean="0">
                <a:solidFill>
                  <a:srgbClr val="FFFF00"/>
                </a:solidFill>
                <a:latin typeface="Calibri" pitchFamily="34" charset="0"/>
              </a:rPr>
              <a:t> love</a:t>
            </a:r>
            <a:endParaRPr lang="en-CA" sz="2600" b="1" dirty="0">
              <a:solidFill>
                <a:srgbClr val="FFFF00"/>
              </a:solidFill>
              <a:latin typeface="Calibri" pitchFamily="34" charset="0"/>
            </a:endParaRPr>
          </a:p>
        </p:txBody>
      </p:sp>
      <p:sp>
        <p:nvSpPr>
          <p:cNvPr id="14" name="TextBox 13"/>
          <p:cNvSpPr txBox="1">
            <a:spLocks noChangeArrowheads="1"/>
          </p:cNvSpPr>
          <p:nvPr/>
        </p:nvSpPr>
        <p:spPr bwMode="auto">
          <a:xfrm>
            <a:off x="-108520" y="1772816"/>
            <a:ext cx="2339752" cy="4401205"/>
          </a:xfrm>
          <a:prstGeom prst="rect">
            <a:avLst/>
          </a:prstGeom>
          <a:noFill/>
          <a:ln w="9525">
            <a:noFill/>
            <a:miter lim="800000"/>
            <a:headEnd/>
            <a:tailEnd/>
          </a:ln>
        </p:spPr>
        <p:txBody>
          <a:bodyPr wrap="square">
            <a:spAutoFit/>
          </a:bodyPr>
          <a:lstStyle/>
          <a:p>
            <a:pPr algn="ctr"/>
            <a:r>
              <a:rPr lang="en-CA" sz="2800" b="1" dirty="0" smtClean="0">
                <a:latin typeface="Calibri" pitchFamily="34" charset="0"/>
              </a:rPr>
              <a:t>Thank you </a:t>
            </a:r>
          </a:p>
          <a:p>
            <a:pPr algn="ctr"/>
            <a:r>
              <a:rPr lang="en-CA" sz="2800" b="1" dirty="0" smtClean="0">
                <a:latin typeface="Calibri" pitchFamily="34" charset="0"/>
              </a:rPr>
              <a:t>for the</a:t>
            </a:r>
          </a:p>
          <a:p>
            <a:pPr algn="ctr"/>
            <a:r>
              <a:rPr lang="en-CA" sz="2800" b="1" dirty="0" smtClean="0">
                <a:latin typeface="Calibri" pitchFamily="34" charset="0"/>
              </a:rPr>
              <a:t>grace </a:t>
            </a:r>
          </a:p>
          <a:p>
            <a:pPr algn="ctr"/>
            <a:r>
              <a:rPr lang="en-CA" sz="2800" b="1" dirty="0" smtClean="0">
                <a:latin typeface="Calibri" pitchFamily="34" charset="0"/>
              </a:rPr>
              <a:t>of the </a:t>
            </a:r>
          </a:p>
          <a:p>
            <a:pPr algn="ctr"/>
            <a:r>
              <a:rPr lang="en-CA" sz="2800" b="1" dirty="0" smtClean="0">
                <a:latin typeface="Calibri" pitchFamily="34" charset="0"/>
              </a:rPr>
              <a:t>Holy </a:t>
            </a:r>
          </a:p>
          <a:p>
            <a:pPr algn="ctr"/>
            <a:r>
              <a:rPr lang="en-CA" sz="2800" b="1" dirty="0" smtClean="0">
                <a:latin typeface="Calibri" pitchFamily="34" charset="0"/>
              </a:rPr>
              <a:t>Spirit</a:t>
            </a:r>
          </a:p>
          <a:p>
            <a:pPr algn="ctr"/>
            <a:r>
              <a:rPr lang="en-CA" sz="2800" b="1" dirty="0" smtClean="0">
                <a:latin typeface="Calibri" pitchFamily="34" charset="0"/>
              </a:rPr>
              <a:t>given </a:t>
            </a:r>
          </a:p>
          <a:p>
            <a:pPr algn="ctr"/>
            <a:r>
              <a:rPr lang="en-CA" sz="2800" b="1" dirty="0" smtClean="0">
                <a:latin typeface="Calibri" pitchFamily="34" charset="0"/>
              </a:rPr>
              <a:t>through</a:t>
            </a:r>
          </a:p>
          <a:p>
            <a:pPr algn="ctr"/>
            <a:r>
              <a:rPr lang="en-CA" sz="2800" b="1" dirty="0" smtClean="0">
                <a:latin typeface="Calibri" pitchFamily="34" charset="0"/>
              </a:rPr>
              <a:t>Christ’s </a:t>
            </a:r>
          </a:p>
          <a:p>
            <a:pPr algn="ctr"/>
            <a:r>
              <a:rPr lang="en-CA" sz="2800" b="1" dirty="0" smtClean="0">
                <a:latin typeface="Calibri" pitchFamily="34" charset="0"/>
              </a:rPr>
              <a:t>death!</a:t>
            </a:r>
            <a:endParaRPr lang="en-CA" sz="2800" b="1" dirty="0">
              <a:latin typeface="Calibri" pitchFamily="34" charset="0"/>
            </a:endParaRPr>
          </a:p>
        </p:txBody>
      </p:sp>
      <p:sp>
        <p:nvSpPr>
          <p:cNvPr id="15" name="Text Box 4"/>
          <p:cNvSpPr txBox="1">
            <a:spLocks noChangeArrowheads="1"/>
          </p:cNvSpPr>
          <p:nvPr/>
        </p:nvSpPr>
        <p:spPr bwMode="auto">
          <a:xfrm>
            <a:off x="7092280" y="44624"/>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48-71</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36866" name="Picture 4" descr="F16 Falcon US jet"/>
          <p:cNvPicPr>
            <a:picLocks noChangeAspect="1" noChangeArrowheads="1"/>
          </p:cNvPicPr>
          <p:nvPr/>
        </p:nvPicPr>
        <p:blipFill>
          <a:blip r:embed="rId3" cstate="print"/>
          <a:srcRect/>
          <a:stretch>
            <a:fillRect/>
          </a:stretch>
        </p:blipFill>
        <p:spPr bwMode="auto">
          <a:xfrm>
            <a:off x="0" y="-72629"/>
            <a:ext cx="9251950" cy="6958013"/>
          </a:xfrm>
          <a:prstGeom prst="rect">
            <a:avLst/>
          </a:prstGeom>
          <a:noFill/>
          <a:ln w="9525">
            <a:noFill/>
            <a:miter lim="800000"/>
            <a:headEnd/>
            <a:tailEnd/>
          </a:ln>
        </p:spPr>
      </p:pic>
      <p:sp>
        <p:nvSpPr>
          <p:cNvPr id="36867" name="TextBox 2"/>
          <p:cNvSpPr txBox="1">
            <a:spLocks noChangeArrowheads="1"/>
          </p:cNvSpPr>
          <p:nvPr/>
        </p:nvSpPr>
        <p:spPr bwMode="auto">
          <a:xfrm>
            <a:off x="0" y="154375"/>
            <a:ext cx="9252520" cy="2062103"/>
          </a:xfrm>
          <a:prstGeom prst="rect">
            <a:avLst/>
          </a:prstGeom>
          <a:noFill/>
          <a:ln w="9525">
            <a:noFill/>
            <a:miter lim="800000"/>
            <a:headEnd/>
            <a:tailEnd/>
          </a:ln>
        </p:spPr>
        <p:txBody>
          <a:bodyPr wrap="square">
            <a:spAutoFit/>
          </a:bodyPr>
          <a:lstStyle/>
          <a:p>
            <a:pPr algn="ctr"/>
            <a:r>
              <a:rPr lang="en-CA" sz="3200" b="1" dirty="0" smtClean="0">
                <a:latin typeface="Calibri" pitchFamily="34" charset="0"/>
              </a:rPr>
              <a:t>Life in the Spirit:</a:t>
            </a:r>
          </a:p>
          <a:p>
            <a:pPr algn="ctr"/>
            <a:r>
              <a:rPr lang="en-CA" sz="3200" b="1" dirty="0" smtClean="0">
                <a:latin typeface="Calibri" pitchFamily="34" charset="0"/>
              </a:rPr>
              <a:t>like the law of aerodynamics overcomes the law of gravity, the </a:t>
            </a:r>
            <a:r>
              <a:rPr lang="en-CA" sz="3200" b="1" dirty="0">
                <a:latin typeface="Calibri" pitchFamily="34" charset="0"/>
              </a:rPr>
              <a:t>law of </a:t>
            </a:r>
            <a:r>
              <a:rPr lang="en-CA" sz="3200" b="1" dirty="0" smtClean="0">
                <a:latin typeface="Calibri" pitchFamily="34" charset="0"/>
              </a:rPr>
              <a:t>the Spirit of life in Christ </a:t>
            </a:r>
          </a:p>
          <a:p>
            <a:pPr algn="ctr"/>
            <a:r>
              <a:rPr lang="en-CA" sz="3200" b="1" dirty="0" smtClean="0">
                <a:latin typeface="Calibri" pitchFamily="34" charset="0"/>
              </a:rPr>
              <a:t>sets us free from the law of sin</a:t>
            </a:r>
          </a:p>
        </p:txBody>
      </p:sp>
      <p:sp>
        <p:nvSpPr>
          <p:cNvPr id="5" name="TextBox 4"/>
          <p:cNvSpPr txBox="1"/>
          <p:nvPr/>
        </p:nvSpPr>
        <p:spPr>
          <a:xfrm>
            <a:off x="7020272" y="4077072"/>
            <a:ext cx="1604927" cy="246221"/>
          </a:xfrm>
          <a:prstGeom prst="rect">
            <a:avLst/>
          </a:prstGeom>
          <a:noFill/>
        </p:spPr>
        <p:txBody>
          <a:bodyPr wrap="none" rtlCol="0">
            <a:spAutoFit/>
          </a:bodyPr>
          <a:lstStyle/>
          <a:p>
            <a:r>
              <a:rPr lang="en-CA" sz="1000" dirty="0" smtClean="0"/>
              <a:t>F 16 from raahistory.com</a:t>
            </a:r>
            <a:endParaRPr lang="en-CA" sz="1000" dirty="0"/>
          </a:p>
        </p:txBody>
      </p:sp>
    </p:spTree>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pic>
        <p:nvPicPr>
          <p:cNvPr id="58370" name="Picture 2" descr="msotw9_temp0"/>
          <p:cNvPicPr>
            <a:picLocks noChangeAspect="1" noChangeArrowheads="1"/>
          </p:cNvPicPr>
          <p:nvPr/>
        </p:nvPicPr>
        <p:blipFill>
          <a:blip r:embed="rId2" cstate="print">
            <a:duotone>
              <a:prstClr val="black"/>
              <a:srgbClr val="FFFF00">
                <a:tint val="45000"/>
                <a:satMod val="400000"/>
              </a:srgbClr>
            </a:duotone>
          </a:blip>
          <a:srcRect t="2329" b="2338"/>
          <a:stretch>
            <a:fillRect/>
          </a:stretch>
        </p:blipFill>
        <p:spPr bwMode="auto">
          <a:xfrm>
            <a:off x="0" y="1268760"/>
            <a:ext cx="9144000" cy="3600400"/>
          </a:xfrm>
          <a:prstGeom prst="rect">
            <a:avLst/>
          </a:prstGeom>
          <a:noFill/>
          <a:ln w="9525">
            <a:noFill/>
            <a:miter lim="800000"/>
            <a:headEnd/>
            <a:tailEnd/>
          </a:ln>
        </p:spPr>
      </p:pic>
      <p:sp>
        <p:nvSpPr>
          <p:cNvPr id="28" name="Text Box 3"/>
          <p:cNvSpPr txBox="1">
            <a:spLocks noChangeArrowheads="1"/>
          </p:cNvSpPr>
          <p:nvPr/>
        </p:nvSpPr>
        <p:spPr bwMode="auto">
          <a:xfrm>
            <a:off x="6984776" y="4149080"/>
            <a:ext cx="1907704" cy="215444"/>
          </a:xfrm>
          <a:prstGeom prst="rect">
            <a:avLst/>
          </a:prstGeom>
          <a:noFill/>
          <a:ln w="9525">
            <a:noFill/>
            <a:miter lim="800000"/>
            <a:headEnd/>
            <a:tailEnd/>
          </a:ln>
        </p:spPr>
        <p:txBody>
          <a:bodyPr wrap="square">
            <a:spAutoFit/>
          </a:bodyPr>
          <a:lstStyle/>
          <a:p>
            <a:pPr>
              <a:spcAft>
                <a:spcPts val="1000"/>
              </a:spcAft>
            </a:pPr>
            <a:r>
              <a:rPr lang="en-CA" sz="800" dirty="0" smtClean="0">
                <a:solidFill>
                  <a:schemeClr val="tx1">
                    <a:lumMod val="50000"/>
                  </a:schemeClr>
                </a:solidFill>
              </a:rPr>
              <a:t>soccer teams by Kim Graham </a:t>
            </a:r>
            <a:endParaRPr lang="en-US" altLang="ko-KR" sz="800" dirty="0">
              <a:solidFill>
                <a:schemeClr val="tx1">
                  <a:lumMod val="50000"/>
                </a:schemeClr>
              </a:solidFill>
              <a:ea typeface="Gulim" pitchFamily="34" charset="-127"/>
            </a:endParaRPr>
          </a:p>
        </p:txBody>
      </p:sp>
      <p:sp>
        <p:nvSpPr>
          <p:cNvPr id="29" name="Rectangle 28"/>
          <p:cNvSpPr/>
          <p:nvPr/>
        </p:nvSpPr>
        <p:spPr>
          <a:xfrm>
            <a:off x="35496" y="4016677"/>
            <a:ext cx="3456384" cy="492443"/>
          </a:xfrm>
          <a:prstGeom prst="rect">
            <a:avLst/>
          </a:prstGeom>
        </p:spPr>
        <p:txBody>
          <a:bodyPr wrap="square">
            <a:spAutoFit/>
          </a:bodyPr>
          <a:lstStyle/>
          <a:p>
            <a:pPr algn="ctr"/>
            <a:r>
              <a:rPr lang="en-CA" sz="800" dirty="0" smtClean="0">
                <a:solidFill>
                  <a:schemeClr val="tx1">
                    <a:lumMod val="50000"/>
                  </a:schemeClr>
                </a:solidFill>
              </a:rPr>
              <a:t>Dove and Bible Microsoft clip art © 2013 </a:t>
            </a:r>
          </a:p>
          <a:p>
            <a:pPr algn="ctr"/>
            <a:r>
              <a:rPr lang="en-CA" sz="800" dirty="0" smtClean="0">
                <a:solidFill>
                  <a:schemeClr val="tx1">
                    <a:lumMod val="50000"/>
                  </a:schemeClr>
                </a:solidFill>
              </a:rPr>
              <a:t>Microsoft Corporation. </a:t>
            </a:r>
          </a:p>
          <a:p>
            <a:pPr algn="ctr"/>
            <a:endParaRPr lang="en-CA" sz="1000" dirty="0">
              <a:solidFill>
                <a:schemeClr val="tx1">
                  <a:lumMod val="50000"/>
                </a:schemeClr>
              </a:solidFill>
            </a:endParaRPr>
          </a:p>
        </p:txBody>
      </p:sp>
      <p:sp>
        <p:nvSpPr>
          <p:cNvPr id="32" name="TextBox 31"/>
          <p:cNvSpPr txBox="1"/>
          <p:nvPr/>
        </p:nvSpPr>
        <p:spPr>
          <a:xfrm>
            <a:off x="899592" y="1052736"/>
            <a:ext cx="7632848" cy="400110"/>
          </a:xfrm>
          <a:prstGeom prst="rect">
            <a:avLst/>
          </a:prstGeom>
          <a:noFill/>
        </p:spPr>
        <p:txBody>
          <a:bodyPr wrap="square" rtlCol="0">
            <a:spAutoFit/>
          </a:bodyPr>
          <a:lstStyle/>
          <a:p>
            <a:r>
              <a:rPr lang="en-CA" sz="2000" b="1" dirty="0" smtClean="0">
                <a:solidFill>
                  <a:schemeClr val="bg1"/>
                </a:solidFill>
                <a:latin typeface="Calibri" pitchFamily="34" charset="0"/>
              </a:rPr>
              <a:t>Christ is the coach of the              crucified-and-raised-with-Christ team</a:t>
            </a:r>
            <a:endParaRPr lang="en-CA" sz="2000" b="1" dirty="0">
              <a:solidFill>
                <a:schemeClr val="bg1"/>
              </a:solidFill>
              <a:latin typeface="Calibri" pitchFamily="34" charset="0"/>
            </a:endParaRPr>
          </a:p>
        </p:txBody>
      </p:sp>
      <p:sp>
        <p:nvSpPr>
          <p:cNvPr id="33" name="TextBox 32"/>
          <p:cNvSpPr txBox="1"/>
          <p:nvPr/>
        </p:nvSpPr>
        <p:spPr>
          <a:xfrm>
            <a:off x="899592" y="4509120"/>
            <a:ext cx="6768752" cy="400110"/>
          </a:xfrm>
          <a:prstGeom prst="rect">
            <a:avLst/>
          </a:prstGeom>
          <a:noFill/>
        </p:spPr>
        <p:txBody>
          <a:bodyPr wrap="square" rtlCol="0">
            <a:spAutoFit/>
          </a:bodyPr>
          <a:lstStyle/>
          <a:p>
            <a:r>
              <a:rPr lang="en-CA" sz="2000" b="1" dirty="0" smtClean="0">
                <a:solidFill>
                  <a:schemeClr val="bg1"/>
                </a:solidFill>
                <a:latin typeface="Calibri" pitchFamily="34" charset="0"/>
              </a:rPr>
              <a:t>our old coach Sin             no longer has authority to rule us </a:t>
            </a:r>
            <a:endParaRPr lang="en-CA" sz="2000" b="1" dirty="0">
              <a:solidFill>
                <a:schemeClr val="bg1"/>
              </a:solidFill>
              <a:latin typeface="Calibri" pitchFamily="34" charset="0"/>
            </a:endParaRPr>
          </a:p>
        </p:txBody>
      </p:sp>
      <p:pic>
        <p:nvPicPr>
          <p:cNvPr id="30" name="Picture 29" descr="small dove.png"/>
          <p:cNvPicPr>
            <a:picLocks noChangeAspect="1"/>
          </p:cNvPicPr>
          <p:nvPr/>
        </p:nvPicPr>
        <p:blipFill>
          <a:blip r:embed="rId3" cstate="print"/>
          <a:stretch>
            <a:fillRect/>
          </a:stretch>
        </p:blipFill>
        <p:spPr>
          <a:xfrm>
            <a:off x="3657717" y="836712"/>
            <a:ext cx="554243" cy="576064"/>
          </a:xfrm>
          <a:prstGeom prst="rect">
            <a:avLst/>
          </a:prstGeom>
        </p:spPr>
      </p:pic>
      <p:pic>
        <p:nvPicPr>
          <p:cNvPr id="31" name="Picture 30" descr="small dove.png"/>
          <p:cNvPicPr>
            <a:picLocks noChangeAspect="1"/>
          </p:cNvPicPr>
          <p:nvPr/>
        </p:nvPicPr>
        <p:blipFill>
          <a:blip r:embed="rId3" cstate="print"/>
          <a:stretch>
            <a:fillRect/>
          </a:stretch>
        </p:blipFill>
        <p:spPr>
          <a:xfrm>
            <a:off x="4665829" y="1340768"/>
            <a:ext cx="554243" cy="576064"/>
          </a:xfrm>
          <a:prstGeom prst="rect">
            <a:avLst/>
          </a:prstGeom>
        </p:spPr>
      </p:pic>
      <p:pic>
        <p:nvPicPr>
          <p:cNvPr id="34" name="Picture 33" descr="small dove.png"/>
          <p:cNvPicPr>
            <a:picLocks noChangeAspect="1"/>
          </p:cNvPicPr>
          <p:nvPr/>
        </p:nvPicPr>
        <p:blipFill>
          <a:blip r:embed="rId3" cstate="print"/>
          <a:stretch>
            <a:fillRect/>
          </a:stretch>
        </p:blipFill>
        <p:spPr>
          <a:xfrm>
            <a:off x="6732240" y="2852936"/>
            <a:ext cx="554243" cy="576064"/>
          </a:xfrm>
          <a:prstGeom prst="rect">
            <a:avLst/>
          </a:prstGeom>
        </p:spPr>
      </p:pic>
      <p:pic>
        <p:nvPicPr>
          <p:cNvPr id="35" name="Picture 34" descr="small dove.png"/>
          <p:cNvPicPr>
            <a:picLocks noChangeAspect="1"/>
          </p:cNvPicPr>
          <p:nvPr/>
        </p:nvPicPr>
        <p:blipFill>
          <a:blip r:embed="rId3" cstate="print"/>
          <a:stretch>
            <a:fillRect/>
          </a:stretch>
        </p:blipFill>
        <p:spPr>
          <a:xfrm>
            <a:off x="6826069" y="1484784"/>
            <a:ext cx="554243" cy="576064"/>
          </a:xfrm>
          <a:prstGeom prst="rect">
            <a:avLst/>
          </a:prstGeom>
        </p:spPr>
      </p:pic>
      <p:pic>
        <p:nvPicPr>
          <p:cNvPr id="36" name="Picture 35" descr="small dove.png"/>
          <p:cNvPicPr>
            <a:picLocks noChangeAspect="1"/>
          </p:cNvPicPr>
          <p:nvPr/>
        </p:nvPicPr>
        <p:blipFill>
          <a:blip r:embed="rId3" cstate="print"/>
          <a:stretch>
            <a:fillRect/>
          </a:stretch>
        </p:blipFill>
        <p:spPr>
          <a:xfrm>
            <a:off x="1569485" y="2132856"/>
            <a:ext cx="554243" cy="576064"/>
          </a:xfrm>
          <a:prstGeom prst="rect">
            <a:avLst/>
          </a:prstGeom>
        </p:spPr>
      </p:pic>
      <p:pic>
        <p:nvPicPr>
          <p:cNvPr id="37" name="Picture 36" descr="small dove.png"/>
          <p:cNvPicPr>
            <a:picLocks noChangeAspect="1"/>
          </p:cNvPicPr>
          <p:nvPr/>
        </p:nvPicPr>
        <p:blipFill>
          <a:blip r:embed="rId3" cstate="print"/>
          <a:stretch>
            <a:fillRect/>
          </a:stretch>
        </p:blipFill>
        <p:spPr>
          <a:xfrm>
            <a:off x="2433581" y="1556792"/>
            <a:ext cx="554243" cy="576064"/>
          </a:xfrm>
          <a:prstGeom prst="rect">
            <a:avLst/>
          </a:prstGeom>
        </p:spPr>
      </p:pic>
      <p:pic>
        <p:nvPicPr>
          <p:cNvPr id="38" name="Picture 37" descr="small dove.png"/>
          <p:cNvPicPr>
            <a:picLocks noChangeAspect="1"/>
          </p:cNvPicPr>
          <p:nvPr/>
        </p:nvPicPr>
        <p:blipFill>
          <a:blip r:embed="rId3" cstate="print"/>
          <a:stretch>
            <a:fillRect/>
          </a:stretch>
        </p:blipFill>
        <p:spPr>
          <a:xfrm>
            <a:off x="6012160" y="2132856"/>
            <a:ext cx="554243" cy="576064"/>
          </a:xfrm>
          <a:prstGeom prst="rect">
            <a:avLst/>
          </a:prstGeom>
        </p:spPr>
      </p:pic>
      <p:pic>
        <p:nvPicPr>
          <p:cNvPr id="39" name="Picture 38" descr="small dove.png"/>
          <p:cNvPicPr>
            <a:picLocks noChangeAspect="1"/>
          </p:cNvPicPr>
          <p:nvPr/>
        </p:nvPicPr>
        <p:blipFill>
          <a:blip r:embed="rId3" cstate="print"/>
          <a:stretch>
            <a:fillRect/>
          </a:stretch>
        </p:blipFill>
        <p:spPr>
          <a:xfrm>
            <a:off x="3923928" y="3140968"/>
            <a:ext cx="554243" cy="576064"/>
          </a:xfrm>
          <a:prstGeom prst="rect">
            <a:avLst/>
          </a:prstGeom>
        </p:spPr>
      </p:pic>
      <p:pic>
        <p:nvPicPr>
          <p:cNvPr id="40" name="Picture 39" descr="small dove.png"/>
          <p:cNvPicPr>
            <a:picLocks noChangeAspect="1"/>
          </p:cNvPicPr>
          <p:nvPr/>
        </p:nvPicPr>
        <p:blipFill>
          <a:blip r:embed="rId3" cstate="print"/>
          <a:stretch>
            <a:fillRect/>
          </a:stretch>
        </p:blipFill>
        <p:spPr>
          <a:xfrm>
            <a:off x="4211960" y="2132856"/>
            <a:ext cx="554243" cy="576064"/>
          </a:xfrm>
          <a:prstGeom prst="rect">
            <a:avLst/>
          </a:prstGeom>
        </p:spPr>
      </p:pic>
      <p:pic>
        <p:nvPicPr>
          <p:cNvPr id="41" name="Picture 40" descr="small dove.png"/>
          <p:cNvPicPr>
            <a:picLocks noChangeAspect="1"/>
          </p:cNvPicPr>
          <p:nvPr/>
        </p:nvPicPr>
        <p:blipFill>
          <a:blip r:embed="rId3" cstate="print"/>
          <a:stretch>
            <a:fillRect/>
          </a:stretch>
        </p:blipFill>
        <p:spPr>
          <a:xfrm>
            <a:off x="1835696" y="2852936"/>
            <a:ext cx="554243" cy="576064"/>
          </a:xfrm>
          <a:prstGeom prst="rect">
            <a:avLst/>
          </a:prstGeom>
        </p:spPr>
      </p:pic>
      <p:pic>
        <p:nvPicPr>
          <p:cNvPr id="42" name="Picture 41" descr="small dove.png"/>
          <p:cNvPicPr>
            <a:picLocks noChangeAspect="1"/>
          </p:cNvPicPr>
          <p:nvPr/>
        </p:nvPicPr>
        <p:blipFill>
          <a:blip r:embed="rId3" cstate="print"/>
          <a:stretch>
            <a:fillRect/>
          </a:stretch>
        </p:blipFill>
        <p:spPr>
          <a:xfrm>
            <a:off x="7042093" y="1988840"/>
            <a:ext cx="554243" cy="576064"/>
          </a:xfrm>
          <a:prstGeom prst="rect">
            <a:avLst/>
          </a:prstGeom>
        </p:spPr>
      </p:pic>
      <p:sp>
        <p:nvSpPr>
          <p:cNvPr id="22" name="Title 2"/>
          <p:cNvSpPr txBox="1">
            <a:spLocks/>
          </p:cNvSpPr>
          <p:nvPr/>
        </p:nvSpPr>
        <p:spPr bwMode="auto">
          <a:xfrm>
            <a:off x="107504" y="5040386"/>
            <a:ext cx="8964488" cy="22050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US" sz="2800" b="1" dirty="0" smtClean="0">
                <a:solidFill>
                  <a:schemeClr val="bg1"/>
                </a:solidFill>
                <a:latin typeface="Calibri" pitchFamily="34" charset="0"/>
              </a:rPr>
              <a:t>“Consider yourselves dead to sin and alive to God </a:t>
            </a:r>
          </a:p>
          <a:p>
            <a:pPr lvl="0" algn="ctr" eaLnBrk="0" hangingPunct="0">
              <a:defRPr/>
            </a:pPr>
            <a:r>
              <a:rPr lang="en-US" sz="2800" b="1" dirty="0" smtClean="0">
                <a:solidFill>
                  <a:schemeClr val="bg1"/>
                </a:solidFill>
                <a:latin typeface="Calibri" pitchFamily="34" charset="0"/>
              </a:rPr>
              <a:t>in Christ Jesus”  Rom 6:11</a:t>
            </a:r>
            <a:endParaRPr lang="en-CA" sz="2800" kern="0" dirty="0" smtClean="0">
              <a:latin typeface="Calibri" pitchFamily="34" charset="0"/>
            </a:endParaRPr>
          </a:p>
          <a:p>
            <a:pPr algn="ctr"/>
            <a:r>
              <a:rPr lang="en-CA" sz="2800" b="1" dirty="0" smtClean="0">
                <a:solidFill>
                  <a:schemeClr val="bg1"/>
                </a:solidFill>
                <a:latin typeface="Calibri" pitchFamily="34" charset="0"/>
              </a:rPr>
              <a:t>“For the </a:t>
            </a:r>
            <a:r>
              <a:rPr lang="en-CA" sz="2800" b="1" u="sng" dirty="0" smtClean="0">
                <a:solidFill>
                  <a:schemeClr val="bg1"/>
                </a:solidFill>
                <a:latin typeface="Calibri" pitchFamily="34" charset="0"/>
              </a:rPr>
              <a:t>law</a:t>
            </a:r>
            <a:r>
              <a:rPr lang="en-CA" sz="2800" b="1" dirty="0" smtClean="0">
                <a:solidFill>
                  <a:schemeClr val="bg1"/>
                </a:solidFill>
                <a:latin typeface="Calibri" pitchFamily="34" charset="0"/>
              </a:rPr>
              <a:t> of the </a:t>
            </a:r>
            <a:r>
              <a:rPr lang="en-CA" sz="2800" b="1" u="sng" dirty="0" smtClean="0">
                <a:solidFill>
                  <a:schemeClr val="bg1"/>
                </a:solidFill>
                <a:latin typeface="Calibri" pitchFamily="34" charset="0"/>
              </a:rPr>
              <a:t>Spirit</a:t>
            </a:r>
            <a:r>
              <a:rPr lang="en-CA" sz="2800" b="1" dirty="0" smtClean="0">
                <a:solidFill>
                  <a:schemeClr val="bg1"/>
                </a:solidFill>
                <a:latin typeface="Calibri" pitchFamily="34" charset="0"/>
              </a:rPr>
              <a:t> of </a:t>
            </a:r>
            <a:r>
              <a:rPr lang="en-CA" sz="2800" b="1" u="sng" dirty="0" smtClean="0">
                <a:solidFill>
                  <a:schemeClr val="bg1"/>
                </a:solidFill>
                <a:latin typeface="Calibri" pitchFamily="34" charset="0"/>
              </a:rPr>
              <a:t>life</a:t>
            </a:r>
            <a:r>
              <a:rPr lang="en-CA" sz="2800" b="1" dirty="0" smtClean="0">
                <a:solidFill>
                  <a:schemeClr val="bg1"/>
                </a:solidFill>
                <a:latin typeface="Calibri" pitchFamily="34" charset="0"/>
              </a:rPr>
              <a:t> has set you </a:t>
            </a:r>
            <a:r>
              <a:rPr lang="en-CA" sz="2800" b="1" u="sng" dirty="0" smtClean="0">
                <a:solidFill>
                  <a:schemeClr val="bg1"/>
                </a:solidFill>
                <a:latin typeface="Calibri" pitchFamily="34" charset="0"/>
              </a:rPr>
              <a:t>free</a:t>
            </a:r>
            <a:r>
              <a:rPr lang="en-CA" sz="2800" b="1" dirty="0" smtClean="0">
                <a:solidFill>
                  <a:schemeClr val="bg1"/>
                </a:solidFill>
                <a:latin typeface="Calibri" pitchFamily="34" charset="0"/>
              </a:rPr>
              <a:t> </a:t>
            </a:r>
            <a:r>
              <a:rPr lang="en-CA" sz="2800" b="1" u="sng" dirty="0" smtClean="0">
                <a:solidFill>
                  <a:schemeClr val="bg1"/>
                </a:solidFill>
                <a:latin typeface="Calibri" pitchFamily="34" charset="0"/>
              </a:rPr>
              <a:t>in</a:t>
            </a:r>
            <a:r>
              <a:rPr lang="en-CA" sz="2800" b="1" dirty="0" smtClean="0">
                <a:solidFill>
                  <a:schemeClr val="bg1"/>
                </a:solidFill>
                <a:latin typeface="Calibri" pitchFamily="34" charset="0"/>
              </a:rPr>
              <a:t> </a:t>
            </a:r>
            <a:r>
              <a:rPr lang="en-CA" sz="2800" b="1" u="sng" dirty="0" smtClean="0">
                <a:solidFill>
                  <a:schemeClr val="bg1"/>
                </a:solidFill>
                <a:latin typeface="Calibri" pitchFamily="34" charset="0"/>
              </a:rPr>
              <a:t>Christ</a:t>
            </a:r>
            <a:r>
              <a:rPr lang="en-CA" sz="2800" b="1" dirty="0" smtClean="0">
                <a:solidFill>
                  <a:schemeClr val="bg1"/>
                </a:solidFill>
                <a:latin typeface="Calibri" pitchFamily="34" charset="0"/>
              </a:rPr>
              <a:t> </a:t>
            </a:r>
            <a:r>
              <a:rPr lang="en-CA" sz="2800" b="1" u="sng" dirty="0" smtClean="0">
                <a:solidFill>
                  <a:schemeClr val="bg1"/>
                </a:solidFill>
                <a:latin typeface="Calibri" pitchFamily="34" charset="0"/>
              </a:rPr>
              <a:t>Jesus</a:t>
            </a:r>
            <a:r>
              <a:rPr lang="en-CA" sz="2800" b="1" dirty="0" smtClean="0">
                <a:solidFill>
                  <a:schemeClr val="bg1"/>
                </a:solidFill>
                <a:latin typeface="Calibri" pitchFamily="34" charset="0"/>
              </a:rPr>
              <a:t> from the </a:t>
            </a:r>
            <a:r>
              <a:rPr lang="en-CA" sz="2800" b="1" u="sng" dirty="0" smtClean="0">
                <a:solidFill>
                  <a:schemeClr val="bg1"/>
                </a:solidFill>
                <a:latin typeface="Calibri" pitchFamily="34" charset="0"/>
              </a:rPr>
              <a:t>law</a:t>
            </a:r>
            <a:r>
              <a:rPr lang="en-CA" sz="2800" b="1" dirty="0" smtClean="0">
                <a:solidFill>
                  <a:schemeClr val="bg1"/>
                </a:solidFill>
                <a:latin typeface="Calibri" pitchFamily="34" charset="0"/>
              </a:rPr>
              <a:t> of </a:t>
            </a:r>
            <a:r>
              <a:rPr lang="en-CA" sz="2800" b="1" u="sng" dirty="0" smtClean="0">
                <a:solidFill>
                  <a:schemeClr val="bg1"/>
                </a:solidFill>
                <a:latin typeface="Calibri" pitchFamily="34" charset="0"/>
              </a:rPr>
              <a:t>sin</a:t>
            </a:r>
            <a:r>
              <a:rPr lang="en-CA" sz="2800" b="1" dirty="0" smtClean="0">
                <a:solidFill>
                  <a:schemeClr val="bg1"/>
                </a:solidFill>
                <a:latin typeface="Calibri" pitchFamily="34" charset="0"/>
              </a:rPr>
              <a:t> and </a:t>
            </a:r>
            <a:r>
              <a:rPr lang="en-CA" sz="2800" b="1" u="sng" dirty="0" smtClean="0">
                <a:solidFill>
                  <a:schemeClr val="bg1"/>
                </a:solidFill>
                <a:latin typeface="Calibri" pitchFamily="34" charset="0"/>
              </a:rPr>
              <a:t>death</a:t>
            </a:r>
            <a:r>
              <a:rPr lang="en-CA" sz="2800" b="1" dirty="0" smtClean="0">
                <a:solidFill>
                  <a:schemeClr val="bg1"/>
                </a:solidFill>
                <a:latin typeface="Calibri" pitchFamily="34" charset="0"/>
              </a:rPr>
              <a:t>”  Rom 8:2</a:t>
            </a:r>
          </a:p>
          <a:p>
            <a:pPr algn="ctr"/>
            <a:endParaRPr lang="en-CA" sz="2400" dirty="0" smtClean="0"/>
          </a:p>
          <a:p>
            <a:endParaRPr lang="en-CA" sz="2400" dirty="0" smtClean="0"/>
          </a:p>
        </p:txBody>
      </p:sp>
      <p:pic>
        <p:nvPicPr>
          <p:cNvPr id="21" name="Picture 20" descr="lord-jesus-christ-coming-293608.gif"/>
          <p:cNvPicPr>
            <a:picLocks noChangeAspect="1"/>
          </p:cNvPicPr>
          <p:nvPr/>
        </p:nvPicPr>
        <p:blipFill>
          <a:blip r:embed="rId4" cstate="print"/>
          <a:stretch>
            <a:fillRect/>
          </a:stretch>
        </p:blipFill>
        <p:spPr>
          <a:xfrm>
            <a:off x="3635896" y="836712"/>
            <a:ext cx="732536" cy="1066800"/>
          </a:xfrm>
          <a:prstGeom prst="rect">
            <a:avLst/>
          </a:prstGeom>
        </p:spPr>
      </p:pic>
      <p:sp>
        <p:nvSpPr>
          <p:cNvPr id="24" name="TextBox 8"/>
          <p:cNvSpPr txBox="1">
            <a:spLocks noChangeArrowheads="1"/>
          </p:cNvSpPr>
          <p:nvPr/>
        </p:nvSpPr>
        <p:spPr bwMode="auto">
          <a:xfrm>
            <a:off x="2483768" y="1412776"/>
            <a:ext cx="1368152"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p>
        </p:txBody>
      </p:sp>
      <p:sp>
        <p:nvSpPr>
          <p:cNvPr id="25" name="Title 2"/>
          <p:cNvSpPr txBox="1">
            <a:spLocks/>
          </p:cNvSpPr>
          <p:nvPr/>
        </p:nvSpPr>
        <p:spPr bwMode="auto">
          <a:xfrm>
            <a:off x="323528" y="44624"/>
            <a:ext cx="8604448" cy="73152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algn="ctr">
              <a:lnSpc>
                <a:spcPts val="3000"/>
              </a:lnSpc>
            </a:pPr>
            <a:r>
              <a:rPr lang="en-CA" sz="2800" b="1" dirty="0" smtClean="0">
                <a:solidFill>
                  <a:srgbClr val="FF0000"/>
                </a:solidFill>
                <a:latin typeface="Calibri" pitchFamily="34" charset="0"/>
              </a:rPr>
              <a:t>48. the law of the Spirit of life sets us free in Christ Jesus</a:t>
            </a:r>
          </a:p>
          <a:p>
            <a:pPr algn="ctr">
              <a:lnSpc>
                <a:spcPts val="3000"/>
              </a:lnSpc>
            </a:pPr>
            <a:r>
              <a:rPr lang="en-CA" sz="2800" b="1" dirty="0" smtClean="0">
                <a:solidFill>
                  <a:srgbClr val="FF0000"/>
                </a:solidFill>
                <a:latin typeface="Calibri" pitchFamily="34" charset="0"/>
              </a:rPr>
              <a:t>from the law of sin and death!  Yes, Lord!</a:t>
            </a:r>
            <a:endParaRPr lang="en-CA" sz="2400" dirty="0" smtClean="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http://www.google.com/url?source=imglanding&amp;ct=img&amp;q=http://pariasprings.typepad.com/photos/courtenays_adventures/imgp6398.jpg&amp;sa=X&amp;ei=b_P8TvXlAcfJmQXj4NWmDQ&amp;ved=0CAwQ8wc&amp;usg=AFQjCNEEp1aGkxTyTG311y1obqVUxfP0Qg"/>
          <p:cNvPicPr>
            <a:picLocks noChangeAspect="1" noChangeArrowheads="1"/>
          </p:cNvPicPr>
          <p:nvPr/>
        </p:nvPicPr>
        <p:blipFill>
          <a:blip r:embed="rId2" cstate="print"/>
          <a:srcRect/>
          <a:stretch>
            <a:fillRect/>
          </a:stretch>
        </p:blipFill>
        <p:spPr bwMode="auto">
          <a:xfrm>
            <a:off x="71438" y="142875"/>
            <a:ext cx="9001125" cy="6751638"/>
          </a:xfrm>
          <a:prstGeom prst="rect">
            <a:avLst/>
          </a:prstGeom>
          <a:noFill/>
          <a:ln w="9525">
            <a:noFill/>
            <a:miter lim="800000"/>
            <a:headEnd/>
            <a:tailEnd/>
          </a:ln>
        </p:spPr>
      </p:pic>
      <p:sp>
        <p:nvSpPr>
          <p:cNvPr id="15" name="Title 1"/>
          <p:cNvSpPr txBox="1">
            <a:spLocks/>
          </p:cNvSpPr>
          <p:nvPr/>
        </p:nvSpPr>
        <p:spPr bwMode="auto">
          <a:xfrm>
            <a:off x="72008" y="5239464"/>
            <a:ext cx="9108504" cy="1645920"/>
          </a:xfrm>
          <a:prstGeom prst="rect">
            <a:avLst/>
          </a:prstGeom>
          <a:solidFill>
            <a:schemeClr val="bg1">
              <a:lumMod val="95000"/>
              <a:lumOff val="5000"/>
            </a:schemeClr>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CA" sz="2400" b="1" kern="0" noProof="0" dirty="0" smtClean="0">
                <a:solidFill>
                  <a:srgbClr val="00FF00"/>
                </a:solidFill>
                <a:latin typeface="Calibri" pitchFamily="34" charset="0"/>
                <a:ea typeface="+mj-ea"/>
                <a:cs typeface="+mj-cs"/>
              </a:rPr>
              <a:t>       P</a:t>
            </a:r>
            <a:r>
              <a:rPr kumimoji="0" lang="en-CA" sz="2400" b="1" i="0" u="none" strike="noStrike" kern="0" cap="none" spc="0" normalizeH="0" baseline="0" noProof="0" dirty="0" smtClean="0">
                <a:ln>
                  <a:noFill/>
                </a:ln>
                <a:solidFill>
                  <a:srgbClr val="00FF00"/>
                </a:solidFill>
                <a:effectLst/>
                <a:uLnTx/>
                <a:uFillTx/>
                <a:latin typeface="Calibri" pitchFamily="34" charset="0"/>
                <a:ea typeface="+mj-ea"/>
                <a:cs typeface="+mj-cs"/>
              </a:rPr>
              <a:t>rophesy = </a:t>
            </a:r>
            <a:r>
              <a:rPr lang="en-CA" sz="2400" b="1" kern="0" dirty="0" smtClean="0">
                <a:solidFill>
                  <a:srgbClr val="00FF00"/>
                </a:solidFill>
                <a:latin typeface="Calibri" pitchFamily="34" charset="0"/>
                <a:ea typeface="+mj-ea"/>
                <a:cs typeface="+mj-cs"/>
              </a:rPr>
              <a:t>saying what the Lord says </a:t>
            </a:r>
            <a:r>
              <a:rPr kumimoji="0" lang="en-CA" sz="2400" b="1" i="0" u="none" strike="noStrike" kern="0" cap="none" spc="0" normalizeH="0" baseline="0" noProof="0" dirty="0" smtClean="0">
                <a:ln>
                  <a:noFill/>
                </a:ln>
                <a:solidFill>
                  <a:srgbClr val="00FF00"/>
                </a:solidFill>
                <a:effectLst/>
                <a:uLnTx/>
                <a:uFillTx/>
                <a:latin typeface="Calibri" pitchFamily="34" charset="0"/>
                <a:ea typeface="+mj-ea"/>
                <a:cs typeface="+mj-cs"/>
              </a:rPr>
              <a:t>(Ezek 34:2; 35:2-3). </a:t>
            </a:r>
          </a:p>
          <a:p>
            <a:pPr marL="0" marR="0" lvl="0" indent="0" algn="ctr" defTabSz="914400" rtl="0" eaLnBrk="0" fontAlgn="base" latinLnBrk="0" hangingPunct="0">
              <a:lnSpc>
                <a:spcPct val="100000"/>
              </a:lnSpc>
              <a:spcBef>
                <a:spcPct val="0"/>
              </a:spcBef>
              <a:spcAft>
                <a:spcPct val="0"/>
              </a:spcAft>
              <a:buClrTx/>
              <a:buSzTx/>
              <a:buFontTx/>
              <a:buNone/>
              <a:tabLst/>
              <a:defRPr/>
            </a:pPr>
            <a:r>
              <a:rPr lang="en-CA" sz="2400" b="1" kern="0" dirty="0" smtClean="0">
                <a:solidFill>
                  <a:srgbClr val="00FF00"/>
                </a:solidFill>
                <a:latin typeface="Calibri" pitchFamily="34" charset="0"/>
                <a:ea typeface="+mj-ea"/>
                <a:cs typeface="+mj-cs"/>
              </a:rPr>
              <a:t>       In Acts, New Testament prophecy focuses on</a:t>
            </a:r>
          </a:p>
          <a:p>
            <a:pPr marL="0" marR="0" lvl="0" indent="0" algn="ctr" defTabSz="914400" rtl="0" eaLnBrk="0" fontAlgn="base" latinLnBrk="0" hangingPunct="0">
              <a:lnSpc>
                <a:spcPct val="100000"/>
              </a:lnSpc>
              <a:spcBef>
                <a:spcPct val="0"/>
              </a:spcBef>
              <a:spcAft>
                <a:spcPct val="0"/>
              </a:spcAft>
              <a:buClrTx/>
              <a:buSzTx/>
              <a:buFontTx/>
              <a:buNone/>
              <a:tabLst/>
              <a:defRPr/>
            </a:pPr>
            <a:r>
              <a:rPr lang="en-CA" sz="2400" b="1" kern="0" dirty="0" smtClean="0">
                <a:solidFill>
                  <a:srgbClr val="00FF00"/>
                </a:solidFill>
                <a:latin typeface="Calibri" pitchFamily="34" charset="0"/>
                <a:ea typeface="+mj-ea"/>
                <a:cs typeface="+mj-cs"/>
              </a:rPr>
              <a:t>       </a:t>
            </a:r>
            <a:r>
              <a:rPr kumimoji="0" lang="en-CA" sz="2400" b="1" i="0" u="none" strike="noStrike" kern="0" cap="none" spc="0" normalizeH="0" baseline="0" noProof="0" dirty="0" smtClean="0">
                <a:ln>
                  <a:noFill/>
                </a:ln>
                <a:solidFill>
                  <a:srgbClr val="00FF00"/>
                </a:solidFill>
                <a:effectLst/>
                <a:uLnTx/>
                <a:uFillTx/>
                <a:latin typeface="Calibri" pitchFamily="34" charset="0"/>
                <a:ea typeface="+mj-ea"/>
                <a:cs typeface="+mj-cs"/>
              </a:rPr>
              <a:t>witnessing</a:t>
            </a:r>
            <a:r>
              <a:rPr kumimoji="0" lang="en-CA" sz="2400" b="1" i="0" u="none" strike="noStrike" kern="0" cap="none" spc="0" normalizeH="0" noProof="0" dirty="0" smtClean="0">
                <a:ln>
                  <a:noFill/>
                </a:ln>
                <a:solidFill>
                  <a:srgbClr val="00FF00"/>
                </a:solidFill>
                <a:effectLst/>
                <a:uLnTx/>
                <a:uFillTx/>
                <a:latin typeface="Calibri" pitchFamily="34" charset="0"/>
                <a:ea typeface="+mj-ea"/>
                <a:cs typeface="+mj-cs"/>
              </a:rPr>
              <a:t> about</a:t>
            </a:r>
            <a:r>
              <a:rPr kumimoji="0" lang="en-CA" sz="2400" b="1" i="0" u="none" strike="noStrike" kern="0" cap="none" spc="0" normalizeH="0" baseline="0" noProof="0" dirty="0" smtClean="0">
                <a:ln>
                  <a:noFill/>
                </a:ln>
                <a:solidFill>
                  <a:srgbClr val="00FF00"/>
                </a:solidFill>
                <a:effectLst/>
                <a:uLnTx/>
                <a:uFillTx/>
                <a:latin typeface="Calibri" pitchFamily="34" charset="0"/>
                <a:ea typeface="+mj-ea"/>
                <a:cs typeface="+mj-cs"/>
              </a:rPr>
              <a:t> </a:t>
            </a:r>
            <a:r>
              <a:rPr lang="en-CA" sz="2400" b="1" kern="0" dirty="0" smtClean="0">
                <a:solidFill>
                  <a:srgbClr val="00FF00"/>
                </a:solidFill>
                <a:latin typeface="Calibri" pitchFamily="34" charset="0"/>
                <a:ea typeface="+mj-ea"/>
                <a:cs typeface="+mj-cs"/>
              </a:rPr>
              <a:t>Jesus (Acts 1:8), preaching </a:t>
            </a:r>
          </a:p>
          <a:p>
            <a:pPr marL="0" marR="0" lvl="0" indent="0" algn="ctr" defTabSz="914400" rtl="0" eaLnBrk="0" fontAlgn="base" latinLnBrk="0" hangingPunct="0">
              <a:lnSpc>
                <a:spcPct val="100000"/>
              </a:lnSpc>
              <a:spcBef>
                <a:spcPct val="0"/>
              </a:spcBef>
              <a:spcAft>
                <a:spcPct val="0"/>
              </a:spcAft>
              <a:buClrTx/>
              <a:buSzTx/>
              <a:buFontTx/>
              <a:buNone/>
              <a:tabLst/>
              <a:defRPr/>
            </a:pPr>
            <a:r>
              <a:rPr lang="en-CA" sz="2400" b="1" kern="0" dirty="0" smtClean="0">
                <a:solidFill>
                  <a:srgbClr val="00FF00"/>
                </a:solidFill>
                <a:latin typeface="Calibri" pitchFamily="34" charset="0"/>
                <a:ea typeface="+mj-ea"/>
                <a:cs typeface="+mj-cs"/>
              </a:rPr>
              <a:t>         the word of Christ crucified and risen (Acts 8:4).</a:t>
            </a:r>
            <a:endPar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endParaRPr>
          </a:p>
        </p:txBody>
      </p:sp>
      <p:sp>
        <p:nvSpPr>
          <p:cNvPr id="7" name="TextBox 6"/>
          <p:cNvSpPr txBox="1"/>
          <p:nvPr/>
        </p:nvSpPr>
        <p:spPr>
          <a:xfrm>
            <a:off x="6372200" y="116632"/>
            <a:ext cx="2664296" cy="4832092"/>
          </a:xfrm>
          <a:prstGeom prst="rect">
            <a:avLst/>
          </a:prstGeom>
          <a:noFill/>
        </p:spPr>
        <p:txBody>
          <a:bodyPr wrap="square" rtlCol="0">
            <a:spAutoFit/>
          </a:bodyPr>
          <a:lstStyle/>
          <a:p>
            <a:pPr algn="ctr"/>
            <a:r>
              <a:rPr lang="en-US" sz="2800" b="1" dirty="0" smtClean="0">
                <a:latin typeface="Calibri" pitchFamily="34" charset="0"/>
              </a:rPr>
              <a:t>“</a:t>
            </a:r>
            <a:r>
              <a:rPr lang="en-CA" sz="2800" b="1" dirty="0" smtClean="0">
                <a:latin typeface="Calibri" pitchFamily="34" charset="0"/>
              </a:rPr>
              <a:t>And in the last days it shall be, </a:t>
            </a:r>
          </a:p>
          <a:p>
            <a:pPr algn="ctr"/>
            <a:r>
              <a:rPr lang="en-CA" sz="2800" b="1" dirty="0" smtClean="0">
                <a:latin typeface="Calibri" pitchFamily="34" charset="0"/>
              </a:rPr>
              <a:t>God declares, </a:t>
            </a:r>
          </a:p>
          <a:p>
            <a:pPr algn="ctr"/>
            <a:r>
              <a:rPr lang="en-CA" sz="2800" b="1" dirty="0" smtClean="0">
                <a:latin typeface="Calibri" pitchFamily="34" charset="0"/>
              </a:rPr>
              <a:t>that I will pour out my Spirit on all flesh, . . .  </a:t>
            </a:r>
          </a:p>
          <a:p>
            <a:pPr algn="ctr"/>
            <a:r>
              <a:rPr lang="en-CA" sz="2800" b="1" dirty="0" smtClean="0">
                <a:latin typeface="Calibri" pitchFamily="34" charset="0"/>
              </a:rPr>
              <a:t>I will pour out my Spirit, and they shall prophesy”</a:t>
            </a:r>
            <a:r>
              <a:rPr lang="en-US" sz="2800" b="1" dirty="0" smtClean="0">
                <a:latin typeface="Calibri" pitchFamily="34" charset="0"/>
              </a:rPr>
              <a:t> </a:t>
            </a:r>
          </a:p>
          <a:p>
            <a:pPr algn="ctr"/>
            <a:r>
              <a:rPr lang="en-US" sz="2800" b="1" dirty="0" smtClean="0">
                <a:latin typeface="Calibri" pitchFamily="34" charset="0"/>
              </a:rPr>
              <a:t>Acts 2:17-18</a:t>
            </a:r>
            <a:endParaRPr lang="en-CA" sz="2800" b="1" dirty="0">
              <a:latin typeface="Calibri" pitchFamily="34" charset="0"/>
            </a:endParaRPr>
          </a:p>
        </p:txBody>
      </p:sp>
      <p:sp>
        <p:nvSpPr>
          <p:cNvPr id="10" name="Rectangle 9"/>
          <p:cNvSpPr/>
          <p:nvPr/>
        </p:nvSpPr>
        <p:spPr>
          <a:xfrm>
            <a:off x="2483768" y="2165375"/>
            <a:ext cx="3456384" cy="615553"/>
          </a:xfrm>
          <a:prstGeom prst="rect">
            <a:avLst/>
          </a:prstGeom>
        </p:spPr>
        <p:txBody>
          <a:bodyPr wrap="square">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pic>
        <p:nvPicPr>
          <p:cNvPr id="8" name="Picture 7" descr="angry-face-01s.gif"/>
          <p:cNvPicPr>
            <a:picLocks noChangeAspect="1"/>
          </p:cNvPicPr>
          <p:nvPr/>
        </p:nvPicPr>
        <p:blipFill>
          <a:blip r:embed="rId3" cstate="print"/>
          <a:stretch>
            <a:fillRect/>
          </a:stretch>
        </p:blipFill>
        <p:spPr>
          <a:xfrm>
            <a:off x="179512" y="5877272"/>
            <a:ext cx="864096" cy="864096"/>
          </a:xfrm>
          <a:prstGeom prst="ellipse">
            <a:avLst/>
          </a:prstGeom>
        </p:spPr>
      </p:pic>
      <p:sp>
        <p:nvSpPr>
          <p:cNvPr id="12" name="TextBox 11"/>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3"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17" name="Title 1"/>
          <p:cNvSpPr txBox="1">
            <a:spLocks/>
          </p:cNvSpPr>
          <p:nvPr/>
        </p:nvSpPr>
        <p:spPr bwMode="auto">
          <a:xfrm>
            <a:off x="35496" y="44624"/>
            <a:ext cx="2834640" cy="180020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49. the Spirit is poured</a:t>
            </a:r>
            <a:r>
              <a:rPr kumimoji="0" lang="en-CA" sz="2800" b="1" i="0" u="none" strike="noStrike" kern="0" cap="none" spc="0" normalizeH="0" noProof="0" dirty="0" smtClean="0">
                <a:ln>
                  <a:noFill/>
                </a:ln>
                <a:solidFill>
                  <a:srgbClr val="FF0000"/>
                </a:solidFill>
                <a:effectLst/>
                <a:uLnTx/>
                <a:uFillTx/>
                <a:latin typeface="Calibri" pitchFamily="34" charset="0"/>
                <a:ea typeface="+mj-ea"/>
                <a:cs typeface="+mj-cs"/>
              </a:rPr>
              <a:t> into</a:t>
            </a:r>
          </a:p>
          <a:p>
            <a:pPr marL="0" marR="0" lvl="0" indent="0" algn="ctr" defTabSz="914400" rtl="0" eaLnBrk="0" fontAlgn="base" latinLnBrk="0" hangingPunct="0">
              <a:lnSpc>
                <a:spcPct val="100000"/>
              </a:lnSpc>
              <a:spcBef>
                <a:spcPct val="0"/>
              </a:spcBef>
              <a:spcAft>
                <a:spcPct val="0"/>
              </a:spcAft>
              <a:buClrTx/>
              <a:buSzTx/>
              <a:buFontTx/>
              <a:buNone/>
              <a:tabLst/>
              <a:defRPr/>
            </a:pPr>
            <a:r>
              <a:rPr lang="en-CA" sz="2800" b="1" kern="0" baseline="0" dirty="0" smtClean="0">
                <a:solidFill>
                  <a:srgbClr val="FF0000"/>
                </a:solidFill>
                <a:latin typeface="Calibri" pitchFamily="34" charset="0"/>
                <a:ea typeface="+mj-ea"/>
                <a:cs typeface="+mj-cs"/>
              </a:rPr>
              <a:t>our hearts.</a:t>
            </a:r>
            <a:endPar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CA" sz="2800" b="1" kern="0" dirty="0" smtClean="0">
                <a:solidFill>
                  <a:srgbClr val="FF0000"/>
                </a:solidFill>
                <a:latin typeface="Calibri" pitchFamily="34" charset="0"/>
                <a:ea typeface="+mj-ea"/>
                <a:cs typeface="+mj-cs"/>
              </a:rPr>
              <a:t>Praise you, Lord!</a:t>
            </a:r>
            <a:endPar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endParaRPr>
          </a:p>
        </p:txBody>
      </p:sp>
      <p:pic>
        <p:nvPicPr>
          <p:cNvPr id="14" name="Picture 13" descr="www.clipartbest.com dc6XLjAMi.gif"/>
          <p:cNvPicPr>
            <a:picLocks noChangeAspect="1"/>
          </p:cNvPicPr>
          <p:nvPr/>
        </p:nvPicPr>
        <p:blipFill>
          <a:blip r:embed="rId4" cstate="print"/>
          <a:stretch>
            <a:fillRect/>
          </a:stretch>
        </p:blipFill>
        <p:spPr>
          <a:xfrm>
            <a:off x="3657600" y="3560499"/>
            <a:ext cx="1554480" cy="1092637"/>
          </a:xfrm>
          <a:prstGeom prst="rect">
            <a:avLst/>
          </a:prstGeom>
        </p:spPr>
      </p:pic>
      <p:pic>
        <p:nvPicPr>
          <p:cNvPr id="9" name="Picture 8" descr="small dove.png"/>
          <p:cNvPicPr>
            <a:picLocks noChangeAspect="1"/>
          </p:cNvPicPr>
          <p:nvPr/>
        </p:nvPicPr>
        <p:blipFill>
          <a:blip r:embed="rId5" cstate="print"/>
          <a:stretch>
            <a:fillRect/>
          </a:stretch>
        </p:blipFill>
        <p:spPr>
          <a:xfrm>
            <a:off x="3729726" y="3397816"/>
            <a:ext cx="1346330" cy="1399336"/>
          </a:xfrm>
          <a:prstGeom prst="rect">
            <a:avLst/>
          </a:prstGeom>
        </p:spPr>
      </p:pic>
      <p:sp>
        <p:nvSpPr>
          <p:cNvPr id="18" name="TextBox 17"/>
          <p:cNvSpPr txBox="1"/>
          <p:nvPr/>
        </p:nvSpPr>
        <p:spPr>
          <a:xfrm>
            <a:off x="395536" y="4437112"/>
            <a:ext cx="1800200" cy="215444"/>
          </a:xfrm>
          <a:prstGeom prst="rect">
            <a:avLst/>
          </a:prstGeom>
          <a:noFill/>
        </p:spPr>
        <p:txBody>
          <a:bodyPr wrap="square" rtlCol="0">
            <a:spAutoFit/>
          </a:bodyPr>
          <a:lstStyle/>
          <a:p>
            <a:pPr algn="ctr"/>
            <a:r>
              <a:rPr lang="en-CA" sz="800" dirty="0" smtClean="0">
                <a:solidFill>
                  <a:schemeClr val="tx1">
                    <a:lumMod val="50000"/>
                  </a:schemeClr>
                </a:solidFill>
              </a:rPr>
              <a:t>heart © clipartbest.com</a:t>
            </a:r>
            <a:endParaRPr lang="en-CA" sz="800" dirty="0">
              <a:solidFill>
                <a:schemeClr val="tx1">
                  <a:lumMod val="50000"/>
                </a:schemeClr>
              </a:solidFill>
            </a:endParaRPr>
          </a:p>
        </p:txBody>
      </p:sp>
      <p:sp>
        <p:nvSpPr>
          <p:cNvPr id="19" name="TextBox 18"/>
          <p:cNvSpPr txBox="1"/>
          <p:nvPr/>
        </p:nvSpPr>
        <p:spPr>
          <a:xfrm>
            <a:off x="179512" y="4109010"/>
            <a:ext cx="2304256" cy="338554"/>
          </a:xfrm>
          <a:prstGeom prst="rect">
            <a:avLst/>
          </a:prstGeom>
          <a:noFill/>
        </p:spPr>
        <p:txBody>
          <a:bodyPr wrap="square" rtlCol="0">
            <a:spAutoFit/>
          </a:bodyPr>
          <a:lstStyle/>
          <a:p>
            <a:pPr algn="ctr"/>
            <a:r>
              <a:rPr lang="en-CA" sz="800" dirty="0" smtClean="0">
                <a:solidFill>
                  <a:schemeClr val="tx1">
                    <a:lumMod val="50000"/>
                  </a:schemeClr>
                </a:solidFill>
              </a:rPr>
              <a:t>Pariah Springs Trinidad and Tobago </a:t>
            </a:r>
          </a:p>
          <a:p>
            <a:pPr algn="ctr"/>
            <a:r>
              <a:rPr lang="en-CA" sz="800" dirty="0" smtClean="0">
                <a:solidFill>
                  <a:schemeClr val="tx1">
                    <a:lumMod val="50000"/>
                  </a:schemeClr>
                </a:solidFill>
              </a:rPr>
              <a:t>Eco Adventure Tours</a:t>
            </a:r>
            <a:endParaRPr lang="en-CA" sz="800" dirty="0">
              <a:solidFill>
                <a:schemeClr val="tx1">
                  <a:lumMod val="50000"/>
                </a:schemeClr>
              </a:solidFill>
            </a:endParaRPr>
          </a:p>
        </p:txBody>
      </p:sp>
    </p:spTree>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http://www.google.com/url?source=imglanding&amp;ct=img&amp;q=http://pariasprings.typepad.com/photos/courtenays_adventures/imgp6398.jpg&amp;sa=X&amp;ei=b_P8TvXlAcfJmQXj4NWmDQ&amp;ved=0CAwQ8wc&amp;usg=AFQjCNEEp1aGkxTyTG311y1obqVUxfP0Qg"/>
          <p:cNvPicPr>
            <a:picLocks noChangeAspect="1" noChangeArrowheads="1"/>
          </p:cNvPicPr>
          <p:nvPr/>
        </p:nvPicPr>
        <p:blipFill>
          <a:blip r:embed="rId2" cstate="print"/>
          <a:srcRect/>
          <a:stretch>
            <a:fillRect/>
          </a:stretch>
        </p:blipFill>
        <p:spPr bwMode="auto">
          <a:xfrm>
            <a:off x="35371" y="106362"/>
            <a:ext cx="9001125" cy="6751638"/>
          </a:xfrm>
          <a:prstGeom prst="rect">
            <a:avLst/>
          </a:prstGeom>
          <a:noFill/>
          <a:ln w="9525">
            <a:noFill/>
            <a:miter lim="800000"/>
            <a:headEnd/>
            <a:tailEnd/>
          </a:ln>
        </p:spPr>
      </p:pic>
      <p:sp>
        <p:nvSpPr>
          <p:cNvPr id="5" name="TextBox 4"/>
          <p:cNvSpPr txBox="1"/>
          <p:nvPr/>
        </p:nvSpPr>
        <p:spPr>
          <a:xfrm>
            <a:off x="179512" y="4109010"/>
            <a:ext cx="2304256" cy="338554"/>
          </a:xfrm>
          <a:prstGeom prst="rect">
            <a:avLst/>
          </a:prstGeom>
          <a:noFill/>
        </p:spPr>
        <p:txBody>
          <a:bodyPr wrap="square" rtlCol="0">
            <a:spAutoFit/>
          </a:bodyPr>
          <a:lstStyle/>
          <a:p>
            <a:pPr algn="ctr"/>
            <a:r>
              <a:rPr lang="en-CA" sz="800" dirty="0" smtClean="0">
                <a:solidFill>
                  <a:schemeClr val="tx1">
                    <a:lumMod val="50000"/>
                  </a:schemeClr>
                </a:solidFill>
              </a:rPr>
              <a:t>Pariah Springs Trinidad and Tobago </a:t>
            </a:r>
          </a:p>
          <a:p>
            <a:pPr algn="ctr"/>
            <a:r>
              <a:rPr lang="en-CA" sz="800" dirty="0" smtClean="0">
                <a:solidFill>
                  <a:schemeClr val="tx1">
                    <a:lumMod val="50000"/>
                  </a:schemeClr>
                </a:solidFill>
              </a:rPr>
              <a:t>Eco Adventure Tours</a:t>
            </a:r>
            <a:endParaRPr lang="en-CA" sz="800" dirty="0">
              <a:solidFill>
                <a:schemeClr val="tx1">
                  <a:lumMod val="50000"/>
                </a:schemeClr>
              </a:solidFill>
            </a:endParaRPr>
          </a:p>
        </p:txBody>
      </p:sp>
      <p:sp>
        <p:nvSpPr>
          <p:cNvPr id="18" name="Title 1"/>
          <p:cNvSpPr txBox="1">
            <a:spLocks/>
          </p:cNvSpPr>
          <p:nvPr/>
        </p:nvSpPr>
        <p:spPr bwMode="auto">
          <a:xfrm>
            <a:off x="35496" y="44624"/>
            <a:ext cx="2750554" cy="228600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algn="ctr"/>
            <a:r>
              <a:rPr lang="en-CA" sz="2800" b="1" dirty="0" smtClean="0">
                <a:solidFill>
                  <a:srgbClr val="FF0000"/>
                </a:solidFill>
                <a:latin typeface="Calibri" pitchFamily="34" charset="0"/>
              </a:rPr>
              <a:t>50. God's love is poured into our hearts through </a:t>
            </a:r>
          </a:p>
          <a:p>
            <a:pPr algn="ctr"/>
            <a:r>
              <a:rPr lang="en-CA" sz="2800" b="1" dirty="0" smtClean="0">
                <a:solidFill>
                  <a:srgbClr val="FF0000"/>
                </a:solidFill>
                <a:latin typeface="Calibri" pitchFamily="34" charset="0"/>
              </a:rPr>
              <a:t>the Holy Spirit!</a:t>
            </a:r>
          </a:p>
          <a:p>
            <a:pPr algn="ct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Calibri" pitchFamily="34" charset="0"/>
              </a:rPr>
              <a:t>Thank you, Lord!</a:t>
            </a:r>
          </a:p>
        </p:txBody>
      </p:sp>
      <p:sp>
        <p:nvSpPr>
          <p:cNvPr id="17" name="TextBox 16"/>
          <p:cNvSpPr txBox="1"/>
          <p:nvPr/>
        </p:nvSpPr>
        <p:spPr>
          <a:xfrm>
            <a:off x="35496" y="5167456"/>
            <a:ext cx="9108504" cy="1645920"/>
          </a:xfrm>
          <a:prstGeom prst="rect">
            <a:avLst/>
          </a:prstGeom>
          <a:solidFill>
            <a:schemeClr val="bg1">
              <a:lumMod val="95000"/>
              <a:lumOff val="5000"/>
            </a:schemeClr>
          </a:solidFill>
        </p:spPr>
        <p:txBody>
          <a:bodyPr wrap="square" rtlCol="0">
            <a:spAutoFit/>
          </a:bodyPr>
          <a:lstStyle/>
          <a:p>
            <a:pPr algn="ctr"/>
            <a:endParaRPr lang="en-CA" sz="800" b="1" dirty="0" smtClean="0">
              <a:solidFill>
                <a:srgbClr val="FF0000"/>
              </a:solidFill>
              <a:latin typeface="Calibri" pitchFamily="34" charset="0"/>
            </a:endParaRPr>
          </a:p>
          <a:p>
            <a:pPr algn="ctr"/>
            <a:r>
              <a:rPr lang="en-CA" sz="2400" b="1" dirty="0" smtClean="0">
                <a:solidFill>
                  <a:srgbClr val="00FF00"/>
                </a:solidFill>
                <a:latin typeface="Calibri" pitchFamily="34" charset="0"/>
              </a:rPr>
              <a:t>      In Romans 5:5-11, God’s love poured into our hearts is the love of   </a:t>
            </a:r>
          </a:p>
          <a:p>
            <a:pPr algn="ctr"/>
            <a:r>
              <a:rPr lang="en-CA" sz="2400" b="1" dirty="0" smtClean="0">
                <a:solidFill>
                  <a:srgbClr val="00FF00"/>
                </a:solidFill>
                <a:latin typeface="Calibri" pitchFamily="34" charset="0"/>
              </a:rPr>
              <a:t>      Christ dying for us so we are justified and reconciled to God, </a:t>
            </a:r>
          </a:p>
          <a:p>
            <a:pPr algn="ctr"/>
            <a:r>
              <a:rPr lang="en-CA" sz="2400" b="1" dirty="0" smtClean="0">
                <a:solidFill>
                  <a:srgbClr val="00FF00"/>
                </a:solidFill>
                <a:latin typeface="Calibri" pitchFamily="34" charset="0"/>
              </a:rPr>
              <a:t>        and Christ living for us so we are given the Spirit of </a:t>
            </a:r>
            <a:r>
              <a:rPr lang="en-CA" sz="2400" b="1" i="1" dirty="0" smtClean="0">
                <a:solidFill>
                  <a:srgbClr val="00FF00"/>
                </a:solidFill>
                <a:latin typeface="Calibri" pitchFamily="34" charset="0"/>
              </a:rPr>
              <a:t>agape</a:t>
            </a:r>
            <a:r>
              <a:rPr lang="en-CA" sz="2400" b="1" dirty="0" smtClean="0">
                <a:solidFill>
                  <a:srgbClr val="00FF00"/>
                </a:solidFill>
                <a:latin typeface="Calibri" pitchFamily="34" charset="0"/>
              </a:rPr>
              <a:t> </a:t>
            </a:r>
          </a:p>
          <a:p>
            <a:pPr algn="ctr"/>
            <a:r>
              <a:rPr lang="en-CA" sz="2400" b="1" dirty="0" smtClean="0">
                <a:solidFill>
                  <a:srgbClr val="00FF00"/>
                </a:solidFill>
                <a:latin typeface="Calibri" pitchFamily="34" charset="0"/>
              </a:rPr>
              <a:t>      and much more saved from the wrath of God !</a:t>
            </a:r>
          </a:p>
        </p:txBody>
      </p:sp>
      <p:pic>
        <p:nvPicPr>
          <p:cNvPr id="12" name="Picture 11" descr="angry-face-01s.gif"/>
          <p:cNvPicPr>
            <a:picLocks noChangeAspect="1"/>
          </p:cNvPicPr>
          <p:nvPr/>
        </p:nvPicPr>
        <p:blipFill>
          <a:blip r:embed="rId3" cstate="print"/>
          <a:stretch>
            <a:fillRect/>
          </a:stretch>
        </p:blipFill>
        <p:spPr>
          <a:xfrm>
            <a:off x="179512" y="5877272"/>
            <a:ext cx="864096" cy="864096"/>
          </a:xfrm>
          <a:prstGeom prst="ellipse">
            <a:avLst/>
          </a:prstGeom>
        </p:spPr>
      </p:pic>
      <p:sp>
        <p:nvSpPr>
          <p:cNvPr id="19" name="TextBox 18"/>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0"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21" name="TextBox 20"/>
          <p:cNvSpPr txBox="1"/>
          <p:nvPr/>
        </p:nvSpPr>
        <p:spPr>
          <a:xfrm>
            <a:off x="5868144" y="188640"/>
            <a:ext cx="3168352" cy="4893647"/>
          </a:xfrm>
          <a:prstGeom prst="rect">
            <a:avLst/>
          </a:prstGeom>
          <a:noFill/>
        </p:spPr>
        <p:txBody>
          <a:bodyPr wrap="square" rtlCol="0">
            <a:spAutoFit/>
          </a:bodyPr>
          <a:lstStyle/>
          <a:p>
            <a:pPr algn="ctr"/>
            <a:r>
              <a:rPr lang="en-US" sz="3200" b="1" dirty="0" smtClean="0">
                <a:latin typeface="Calibri" pitchFamily="34" charset="0"/>
              </a:rPr>
              <a:t>“</a:t>
            </a:r>
            <a:r>
              <a:rPr lang="en-CA" sz="2800" b="1" dirty="0" smtClean="0">
                <a:latin typeface="Calibri" pitchFamily="34" charset="0"/>
              </a:rPr>
              <a:t>God's love has been poured into our hearts through the Holy Spirit, </a:t>
            </a:r>
          </a:p>
          <a:p>
            <a:pPr algn="ctr"/>
            <a:r>
              <a:rPr lang="en-CA" sz="2800" b="1" dirty="0" smtClean="0">
                <a:latin typeface="Calibri" pitchFamily="34" charset="0"/>
              </a:rPr>
              <a:t>who has been given to us. ... Christ died for us ... justified by his blood ... reconciled … saved by his life” </a:t>
            </a:r>
          </a:p>
          <a:p>
            <a:pPr algn="ctr"/>
            <a:r>
              <a:rPr lang="en-CA" sz="2800" b="1" dirty="0" smtClean="0">
                <a:latin typeface="Calibri" pitchFamily="34" charset="0"/>
              </a:rPr>
              <a:t>Rom 5:5-10</a:t>
            </a:r>
            <a:endParaRPr lang="en-CA" sz="2800" b="1" dirty="0">
              <a:latin typeface="Calibri" pitchFamily="34" charset="0"/>
            </a:endParaRPr>
          </a:p>
        </p:txBody>
      </p:sp>
      <p:sp>
        <p:nvSpPr>
          <p:cNvPr id="23" name="Rectangle 22"/>
          <p:cNvSpPr/>
          <p:nvPr/>
        </p:nvSpPr>
        <p:spPr>
          <a:xfrm>
            <a:off x="2483768" y="1124744"/>
            <a:ext cx="3456384" cy="615553"/>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 </a:t>
            </a:r>
          </a:p>
          <a:p>
            <a:pPr algn="ctr"/>
            <a:r>
              <a:rPr lang="en-CA" sz="800" dirty="0" smtClean="0">
                <a:solidFill>
                  <a:schemeClr val="tx1">
                    <a:lumMod val="75000"/>
                  </a:schemeClr>
                </a:solidFill>
              </a:rPr>
              <a:t>Microsoft Corporation. </a:t>
            </a:r>
          </a:p>
          <a:p>
            <a:pPr algn="ctr"/>
            <a:endParaRPr lang="en-CA" sz="1000" dirty="0">
              <a:solidFill>
                <a:schemeClr val="tx1">
                  <a:lumMod val="75000"/>
                </a:schemeClr>
              </a:solidFill>
            </a:endParaRPr>
          </a:p>
        </p:txBody>
      </p:sp>
      <p:pic>
        <p:nvPicPr>
          <p:cNvPr id="16" name="Picture 15" descr="www.clipartbest.com dc6XLjAMi.gif"/>
          <p:cNvPicPr>
            <a:picLocks noChangeAspect="1"/>
          </p:cNvPicPr>
          <p:nvPr/>
        </p:nvPicPr>
        <p:blipFill>
          <a:blip r:embed="rId4" cstate="print"/>
          <a:stretch>
            <a:fillRect/>
          </a:stretch>
        </p:blipFill>
        <p:spPr>
          <a:xfrm>
            <a:off x="3635896" y="3573016"/>
            <a:ext cx="1554480" cy="1092637"/>
          </a:xfrm>
          <a:prstGeom prst="rect">
            <a:avLst/>
          </a:prstGeom>
        </p:spPr>
      </p:pic>
      <p:cxnSp>
        <p:nvCxnSpPr>
          <p:cNvPr id="14" name="Straight Connector 13"/>
          <p:cNvCxnSpPr/>
          <p:nvPr/>
        </p:nvCxnSpPr>
        <p:spPr>
          <a:xfrm flipH="1">
            <a:off x="4427984" y="3861048"/>
            <a:ext cx="0" cy="5400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212008" y="4005064"/>
            <a:ext cx="43200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pic>
        <p:nvPicPr>
          <p:cNvPr id="24" name="Picture 23" descr="www.clipartbest.com dc6XLjAMi.gif"/>
          <p:cNvPicPr>
            <a:picLocks noChangeAspect="1"/>
          </p:cNvPicPr>
          <p:nvPr/>
        </p:nvPicPr>
        <p:blipFill>
          <a:blip r:embed="rId4" cstate="print"/>
          <a:stretch>
            <a:fillRect/>
          </a:stretch>
        </p:blipFill>
        <p:spPr>
          <a:xfrm>
            <a:off x="3491880" y="1628800"/>
            <a:ext cx="1828800" cy="1285456"/>
          </a:xfrm>
          <a:prstGeom prst="rect">
            <a:avLst/>
          </a:prstGeom>
        </p:spPr>
      </p:pic>
      <p:pic>
        <p:nvPicPr>
          <p:cNvPr id="22" name="Picture 21" descr="small dove.png"/>
          <p:cNvPicPr>
            <a:picLocks noChangeAspect="1"/>
          </p:cNvPicPr>
          <p:nvPr/>
        </p:nvPicPr>
        <p:blipFill>
          <a:blip r:embed="rId5" cstate="print"/>
          <a:stretch>
            <a:fillRect/>
          </a:stretch>
        </p:blipFill>
        <p:spPr>
          <a:xfrm>
            <a:off x="3657718" y="1556792"/>
            <a:ext cx="1346330" cy="1399336"/>
          </a:xfrm>
          <a:prstGeom prst="rect">
            <a:avLst/>
          </a:prstGeom>
        </p:spPr>
      </p:pic>
      <p:sp>
        <p:nvSpPr>
          <p:cNvPr id="25" name="TextBox 24"/>
          <p:cNvSpPr txBox="1"/>
          <p:nvPr/>
        </p:nvSpPr>
        <p:spPr>
          <a:xfrm>
            <a:off x="395536" y="4437112"/>
            <a:ext cx="1800200" cy="215444"/>
          </a:xfrm>
          <a:prstGeom prst="rect">
            <a:avLst/>
          </a:prstGeom>
          <a:noFill/>
        </p:spPr>
        <p:txBody>
          <a:bodyPr wrap="square" rtlCol="0">
            <a:spAutoFit/>
          </a:bodyPr>
          <a:lstStyle/>
          <a:p>
            <a:pPr algn="ctr"/>
            <a:r>
              <a:rPr lang="en-CA" sz="800" dirty="0" smtClean="0">
                <a:solidFill>
                  <a:schemeClr val="tx1">
                    <a:lumMod val="50000"/>
                  </a:schemeClr>
                </a:solidFill>
              </a:rPr>
              <a:t>heart © clipartbest.com</a:t>
            </a:r>
            <a:endParaRPr lang="en-CA" sz="800" dirty="0">
              <a:solidFill>
                <a:schemeClr val="tx1">
                  <a:lumMod val="50000"/>
                </a:schemeClr>
              </a:solidFill>
            </a:endParaRPr>
          </a:p>
        </p:txBody>
      </p:sp>
      <p:sp>
        <p:nvSpPr>
          <p:cNvPr id="26" name="TextBox 25"/>
          <p:cNvSpPr txBox="1"/>
          <p:nvPr/>
        </p:nvSpPr>
        <p:spPr>
          <a:xfrm>
            <a:off x="3657600" y="3724929"/>
            <a:ext cx="1447800" cy="712183"/>
          </a:xfrm>
          <a:prstGeom prst="rect">
            <a:avLst/>
          </a:prstGeom>
          <a:noFill/>
        </p:spPr>
        <p:txBody>
          <a:bodyPr wrap="square" rtlCol="0">
            <a:spAutoFit/>
          </a:bodyPr>
          <a:lstStyle/>
          <a:p>
            <a:pPr algn="ctr">
              <a:lnSpc>
                <a:spcPts val="2400"/>
              </a:lnSpc>
            </a:pPr>
            <a:r>
              <a:rPr lang="en-US" b="1" dirty="0" smtClean="0">
                <a:solidFill>
                  <a:srgbClr val="0099FF"/>
                </a:solidFill>
              </a:rPr>
              <a:t>  </a:t>
            </a:r>
            <a:r>
              <a:rPr lang="en-US" sz="2400" b="1" dirty="0" smtClean="0">
                <a:solidFill>
                  <a:srgbClr val="3333FF"/>
                </a:solidFill>
                <a:latin typeface="Calibri" pitchFamily="34" charset="0"/>
                <a:cs typeface="Calibri" pitchFamily="34" charset="0"/>
              </a:rPr>
              <a:t>You  first</a:t>
            </a:r>
          </a:p>
          <a:p>
            <a:pPr algn="ctr">
              <a:lnSpc>
                <a:spcPts val="2400"/>
              </a:lnSpc>
            </a:pPr>
            <a:r>
              <a:rPr lang="en-US" sz="2400" b="1" dirty="0" smtClean="0">
                <a:solidFill>
                  <a:srgbClr val="3333FF"/>
                </a:solidFill>
                <a:latin typeface="Calibri" pitchFamily="34" charset="0"/>
                <a:cs typeface="Calibri" pitchFamily="34" charset="0"/>
              </a:rPr>
              <a:t> Lord</a:t>
            </a:r>
            <a:endParaRPr lang="en-US" sz="2400" b="1" dirty="0">
              <a:solidFill>
                <a:srgbClr val="3333FF"/>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pregnancy_stages_s20_32_weeks.jpg"/>
          <p:cNvPicPr>
            <a:picLocks noChangeAspect="1"/>
          </p:cNvPicPr>
          <p:nvPr/>
        </p:nvPicPr>
        <p:blipFill>
          <a:blip r:embed="rId2" cstate="print"/>
          <a:srcRect/>
          <a:stretch>
            <a:fillRect/>
          </a:stretch>
        </p:blipFill>
        <p:spPr bwMode="auto">
          <a:xfrm>
            <a:off x="898336" y="44627"/>
            <a:ext cx="8138160" cy="5529481"/>
          </a:xfrm>
          <a:prstGeom prst="rect">
            <a:avLst/>
          </a:prstGeom>
          <a:noFill/>
          <a:ln w="9525">
            <a:noFill/>
            <a:miter lim="800000"/>
            <a:headEnd/>
            <a:tailEnd/>
          </a:ln>
        </p:spPr>
      </p:pic>
      <p:sp>
        <p:nvSpPr>
          <p:cNvPr id="56323" name="Rectangle 3"/>
          <p:cNvSpPr>
            <a:spLocks noChangeArrowheads="1"/>
          </p:cNvSpPr>
          <p:nvPr/>
        </p:nvSpPr>
        <p:spPr bwMode="auto">
          <a:xfrm>
            <a:off x="107504" y="116632"/>
            <a:ext cx="3464364" cy="1384995"/>
          </a:xfrm>
          <a:prstGeom prst="rect">
            <a:avLst/>
          </a:prstGeom>
          <a:solidFill>
            <a:schemeClr val="tx1"/>
          </a:solidFill>
          <a:ln w="9525">
            <a:noFill/>
            <a:miter lim="800000"/>
            <a:headEnd/>
            <a:tailEnd/>
          </a:ln>
        </p:spPr>
        <p:txBody>
          <a:bodyPr wrap="square" anchor="ctr">
            <a:spAutoFit/>
          </a:bodyPr>
          <a:lstStyle/>
          <a:p>
            <a:pPr algn="ctr" eaLnBrk="0" hangingPunct="0"/>
            <a:r>
              <a:rPr lang="en-US" altLang="ko-KR" sz="2800" b="1" dirty="0" smtClean="0">
                <a:solidFill>
                  <a:srgbClr val="FF0000"/>
                </a:solidFill>
                <a:latin typeface="Calibri" pitchFamily="34" charset="0"/>
                <a:ea typeface="Gulim" pitchFamily="34" charset="-127"/>
              </a:rPr>
              <a:t>51. born of the Spirit, </a:t>
            </a:r>
          </a:p>
          <a:p>
            <a:pPr algn="ctr" eaLnBrk="0" hangingPunct="0"/>
            <a:r>
              <a:rPr lang="en-US" altLang="ko-KR" sz="2800" b="1" dirty="0" smtClean="0">
                <a:solidFill>
                  <a:srgbClr val="FF0000"/>
                </a:solidFill>
                <a:latin typeface="Calibri" pitchFamily="34" charset="0"/>
                <a:ea typeface="Gulim" pitchFamily="34" charset="-127"/>
              </a:rPr>
              <a:t>born of God.</a:t>
            </a:r>
          </a:p>
          <a:p>
            <a:pPr algn="ctr" eaLnBrk="0" hangingPunct="0"/>
            <a:r>
              <a:rPr lang="en-US" altLang="ko-KR" sz="2800" b="1" dirty="0" smtClean="0">
                <a:solidFill>
                  <a:srgbClr val="FF0000"/>
                </a:solidFill>
                <a:latin typeface="Calibri" pitchFamily="34" charset="0"/>
                <a:ea typeface="Gulim" pitchFamily="34" charset="-127"/>
                <a:cs typeface="Times New Roman" pitchFamily="18" charset="0"/>
              </a:rPr>
              <a:t>All praise, Lord!</a:t>
            </a:r>
            <a:endParaRPr lang="en-US" altLang="ko-KR" sz="2800" b="1" dirty="0">
              <a:solidFill>
                <a:srgbClr val="FF0000"/>
              </a:solidFill>
              <a:latin typeface="Calibri" pitchFamily="34" charset="0"/>
              <a:ea typeface="Gulim" pitchFamily="34" charset="-127"/>
              <a:cs typeface="Times New Roman" pitchFamily="18" charset="0"/>
            </a:endParaRPr>
          </a:p>
        </p:txBody>
      </p:sp>
      <p:sp>
        <p:nvSpPr>
          <p:cNvPr id="5" name="TextBox 4"/>
          <p:cNvSpPr txBox="1"/>
          <p:nvPr/>
        </p:nvSpPr>
        <p:spPr>
          <a:xfrm>
            <a:off x="720080" y="5212357"/>
            <a:ext cx="8460432" cy="1384995"/>
          </a:xfrm>
          <a:prstGeom prst="rect">
            <a:avLst/>
          </a:prstGeom>
          <a:solidFill>
            <a:schemeClr val="bg1"/>
          </a:solidFill>
        </p:spPr>
        <p:txBody>
          <a:bodyPr wrap="square" rtlCol="0">
            <a:spAutoFit/>
          </a:bodyPr>
          <a:lstStyle/>
          <a:p>
            <a:pPr algn="ctr"/>
            <a:r>
              <a:rPr lang="en-US" sz="2800" b="1" dirty="0" smtClean="0">
                <a:latin typeface="Calibri" pitchFamily="34" charset="0"/>
              </a:rPr>
              <a:t>“Truly, truly, I say to you, unless one is born of water </a:t>
            </a:r>
          </a:p>
          <a:p>
            <a:pPr algn="ctr"/>
            <a:r>
              <a:rPr lang="en-US" sz="2800" b="1" dirty="0" smtClean="0">
                <a:latin typeface="Calibri" pitchFamily="34" charset="0"/>
              </a:rPr>
              <a:t>and the Spirit, he cannot enter </a:t>
            </a:r>
          </a:p>
          <a:p>
            <a:pPr algn="ctr"/>
            <a:r>
              <a:rPr lang="en-US" sz="2800" b="1" dirty="0" smtClean="0">
                <a:latin typeface="Calibri" pitchFamily="34" charset="0"/>
              </a:rPr>
              <a:t>the kingdom of God”  John 3:5</a:t>
            </a:r>
            <a:endParaRPr lang="en-CA" sz="2800" dirty="0">
              <a:latin typeface="Calibri" pitchFamily="34" charset="0"/>
            </a:endParaRPr>
          </a:p>
        </p:txBody>
      </p:sp>
      <p:sp>
        <p:nvSpPr>
          <p:cNvPr id="6" name="TextBox 5"/>
          <p:cNvSpPr txBox="1"/>
          <p:nvPr/>
        </p:nvSpPr>
        <p:spPr>
          <a:xfrm>
            <a:off x="6444208" y="980728"/>
            <a:ext cx="2520280" cy="2677656"/>
          </a:xfrm>
          <a:prstGeom prst="rect">
            <a:avLst/>
          </a:prstGeom>
          <a:noFill/>
        </p:spPr>
        <p:txBody>
          <a:bodyPr wrap="square" rtlCol="0">
            <a:spAutoFit/>
          </a:bodyPr>
          <a:lstStyle/>
          <a:p>
            <a:pPr algn="ctr"/>
            <a:r>
              <a:rPr lang="en-US" sz="2800" b="1" dirty="0" smtClean="0">
                <a:latin typeface="Calibri" pitchFamily="34" charset="0"/>
              </a:rPr>
              <a:t>“For everyone who has been born of God overcomes the world”  </a:t>
            </a:r>
          </a:p>
          <a:p>
            <a:pPr algn="ctr"/>
            <a:r>
              <a:rPr lang="en-US" sz="2800" b="1" dirty="0" smtClean="0">
                <a:latin typeface="Calibri" pitchFamily="34" charset="0"/>
              </a:rPr>
              <a:t>1 John 5:4</a:t>
            </a:r>
            <a:endParaRPr lang="en-CA" sz="2800" dirty="0">
              <a:latin typeface="Calibri" pitchFamily="34" charset="0"/>
            </a:endParaRPr>
          </a:p>
        </p:txBody>
      </p:sp>
      <p:sp>
        <p:nvSpPr>
          <p:cNvPr id="8" name="TextBox 7"/>
          <p:cNvSpPr txBox="1"/>
          <p:nvPr/>
        </p:nvSpPr>
        <p:spPr>
          <a:xfrm>
            <a:off x="7020272" y="4243154"/>
            <a:ext cx="2160240" cy="553998"/>
          </a:xfrm>
          <a:prstGeom prst="rect">
            <a:avLst/>
          </a:prstGeom>
          <a:noFill/>
        </p:spPr>
        <p:txBody>
          <a:bodyPr wrap="square" rtlCol="0">
            <a:spAutoFit/>
          </a:bodyPr>
          <a:lstStyle/>
          <a:p>
            <a:pPr algn="ctr"/>
            <a:r>
              <a:rPr lang="en-CA" sz="1000" dirty="0" smtClean="0">
                <a:solidFill>
                  <a:schemeClr val="tx1">
                    <a:lumMod val="75000"/>
                  </a:schemeClr>
                </a:solidFill>
              </a:rPr>
              <a:t>baby</a:t>
            </a:r>
          </a:p>
          <a:p>
            <a:pPr algn="ctr"/>
            <a:r>
              <a:rPr lang="en-CA" sz="1000" dirty="0" smtClean="0">
                <a:solidFill>
                  <a:schemeClr val="tx1">
                    <a:lumMod val="75000"/>
                  </a:schemeClr>
                </a:solidFill>
              </a:rPr>
              <a:t>various copies on internet, </a:t>
            </a:r>
          </a:p>
          <a:p>
            <a:pPr algn="ctr"/>
            <a:r>
              <a:rPr lang="en-CA" sz="1000" dirty="0" smtClean="0">
                <a:solidFill>
                  <a:schemeClr val="tx1">
                    <a:lumMod val="75000"/>
                  </a:schemeClr>
                </a:solidFill>
              </a:rPr>
              <a:t>original source unknown</a:t>
            </a:r>
            <a:endParaRPr lang="en-CA" sz="1000" dirty="0">
              <a:solidFill>
                <a:schemeClr val="tx1">
                  <a:lumMod val="75000"/>
                </a:schemeClr>
              </a:solidFill>
            </a:endParaRPr>
          </a:p>
        </p:txBody>
      </p:sp>
      <p:pic>
        <p:nvPicPr>
          <p:cNvPr id="9" name="Picture 8" descr="dove and sword large cropped.png"/>
          <p:cNvPicPr>
            <a:picLocks noChangeAspect="1"/>
          </p:cNvPicPr>
          <p:nvPr/>
        </p:nvPicPr>
        <p:blipFill>
          <a:blip r:embed="rId3" cstate="print"/>
          <a:stretch>
            <a:fillRect/>
          </a:stretch>
        </p:blipFill>
        <p:spPr>
          <a:xfrm>
            <a:off x="3491880" y="2407736"/>
            <a:ext cx="2448272" cy="2533432"/>
          </a:xfrm>
          <a:prstGeom prst="rect">
            <a:avLst/>
          </a:prstGeom>
        </p:spPr>
      </p:pic>
      <p:sp>
        <p:nvSpPr>
          <p:cNvPr id="10" name="Rectangle 9"/>
          <p:cNvSpPr/>
          <p:nvPr/>
        </p:nvSpPr>
        <p:spPr>
          <a:xfrm>
            <a:off x="4211960" y="4365104"/>
            <a:ext cx="1944216" cy="6001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a:t>
            </a:r>
          </a:p>
          <a:p>
            <a:pPr algn="ctr"/>
            <a:r>
              <a:rPr lang="en-CA" sz="800" dirty="0" smtClean="0">
                <a:solidFill>
                  <a:schemeClr val="tx1">
                    <a:lumMod val="75000"/>
                  </a:schemeClr>
                </a:solidFill>
              </a:rPr>
              <a:t>Microsoft Corporation. </a:t>
            </a:r>
          </a:p>
          <a:p>
            <a:pPr algn="ctr"/>
            <a:endParaRPr lang="en-CA" sz="900" dirty="0">
              <a:solidFill>
                <a:schemeClr val="tx1">
                  <a:lumMod val="75000"/>
                </a:schemeClr>
              </a:solidFill>
            </a:endParaRPr>
          </a:p>
        </p:txBody>
      </p:sp>
      <p:pic>
        <p:nvPicPr>
          <p:cNvPr id="11" name="Picture 10" descr="angry-face-01s.gif"/>
          <p:cNvPicPr>
            <a:picLocks noChangeAspect="1"/>
          </p:cNvPicPr>
          <p:nvPr/>
        </p:nvPicPr>
        <p:blipFill>
          <a:blip r:embed="rId4" cstate="print"/>
          <a:stretch>
            <a:fillRect/>
          </a:stretch>
        </p:blipFill>
        <p:spPr>
          <a:xfrm>
            <a:off x="179512" y="5877272"/>
            <a:ext cx="864096" cy="864096"/>
          </a:xfrm>
          <a:prstGeom prst="ellipse">
            <a:avLst/>
          </a:prstGeom>
        </p:spPr>
      </p:pic>
      <p:sp>
        <p:nvSpPr>
          <p:cNvPr id="12" name="TextBox 11"/>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3"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Tree>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bg>
      <p:bgPr>
        <a:solidFill>
          <a:srgbClr val="FF00FF"/>
        </a:solidFill>
        <a:effectLst/>
      </p:bgPr>
    </p:bg>
    <p:spTree>
      <p:nvGrpSpPr>
        <p:cNvPr id="1" name=""/>
        <p:cNvGrpSpPr/>
        <p:nvPr/>
      </p:nvGrpSpPr>
      <p:grpSpPr>
        <a:xfrm>
          <a:off x="0" y="0"/>
          <a:ext cx="0" cy="0"/>
          <a:chOff x="0" y="0"/>
          <a:chExt cx="0" cy="0"/>
        </a:xfrm>
      </p:grpSpPr>
      <p:pic>
        <p:nvPicPr>
          <p:cNvPr id="20" name="Picture 19" descr="christmas-gift-box-clip-art-clipart-panda-free-clipart-images-yJTjOC-clipart.jpg"/>
          <p:cNvPicPr>
            <a:picLocks noChangeAspect="1"/>
          </p:cNvPicPr>
          <p:nvPr/>
        </p:nvPicPr>
        <p:blipFill>
          <a:blip r:embed="rId2" cstate="print"/>
          <a:srcRect l="18921" t="4851" r="18080" b="6951"/>
          <a:stretch>
            <a:fillRect/>
          </a:stretch>
        </p:blipFill>
        <p:spPr>
          <a:xfrm>
            <a:off x="1714480" y="116632"/>
            <a:ext cx="3384376" cy="3111913"/>
          </a:xfrm>
          <a:prstGeom prst="rect">
            <a:avLst/>
          </a:prstGeom>
        </p:spPr>
      </p:pic>
      <p:sp>
        <p:nvSpPr>
          <p:cNvPr id="23306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31653"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pic>
        <p:nvPicPr>
          <p:cNvPr id="27" name="Picture 16" descr="C:\Users\Supernike\AppData\Local\Microsoft\Windows\Temporary Internet Files\Content.IE5\3EZ02TG4\MC900241089[1].wmf"/>
          <p:cNvPicPr preferRelativeResize="0">
            <a:picLocks noChangeArrowheads="1"/>
          </p:cNvPicPr>
          <p:nvPr/>
        </p:nvPicPr>
        <p:blipFill>
          <a:blip r:embed="rId3" cstate="print">
            <a:duotone>
              <a:prstClr val="black"/>
              <a:schemeClr val="bg1">
                <a:tint val="45000"/>
                <a:satMod val="400000"/>
              </a:schemeClr>
            </a:duotone>
          </a:blip>
          <a:srcRect t="49844"/>
          <a:stretch>
            <a:fillRect/>
          </a:stretch>
        </p:blipFill>
        <p:spPr bwMode="auto">
          <a:xfrm rot="2973987" flipH="1">
            <a:off x="256173" y="379737"/>
            <a:ext cx="1554480" cy="640080"/>
          </a:xfrm>
          <a:prstGeom prst="rect">
            <a:avLst/>
          </a:prstGeom>
          <a:noFill/>
          <a:ln w="9525">
            <a:noFill/>
            <a:miter lim="800000"/>
            <a:headEnd/>
            <a:tailEnd/>
          </a:ln>
        </p:spPr>
      </p:pic>
      <p:pic>
        <p:nvPicPr>
          <p:cNvPr id="28" name="Picture 16" descr="C:\Users\Supernike\AppData\Local\Microsoft\Windows\Temporary Internet Files\Content.IE5\3EZ02TG4\MC900241089[1].wmf"/>
          <p:cNvPicPr preferRelativeResize="0">
            <a:picLocks noChangeArrowheads="1"/>
          </p:cNvPicPr>
          <p:nvPr/>
        </p:nvPicPr>
        <p:blipFill>
          <a:blip r:embed="rId3" cstate="print"/>
          <a:srcRect t="49844"/>
          <a:stretch>
            <a:fillRect/>
          </a:stretch>
        </p:blipFill>
        <p:spPr bwMode="auto">
          <a:xfrm rot="365474">
            <a:off x="5321403" y="2387674"/>
            <a:ext cx="1226741" cy="617944"/>
          </a:xfrm>
          <a:prstGeom prst="rect">
            <a:avLst/>
          </a:prstGeom>
          <a:noFill/>
          <a:ln w="9525">
            <a:noFill/>
            <a:miter lim="800000"/>
            <a:headEnd/>
            <a:tailEnd/>
          </a:ln>
        </p:spPr>
      </p:pic>
      <p:pic>
        <p:nvPicPr>
          <p:cNvPr id="29" name="Picture 16" descr="C:\Users\Supernike\AppData\Local\Microsoft\Windows\Temporary Internet Files\Content.IE5\3EZ02TG4\MC900241089[1].wmf"/>
          <p:cNvPicPr preferRelativeResize="0">
            <a:picLocks noChangeArrowheads="1"/>
          </p:cNvPicPr>
          <p:nvPr/>
        </p:nvPicPr>
        <p:blipFill>
          <a:blip r:embed="rId3" cstate="print"/>
          <a:srcRect t="49844"/>
          <a:stretch>
            <a:fillRect/>
          </a:stretch>
        </p:blipFill>
        <p:spPr bwMode="auto">
          <a:xfrm rot="575079">
            <a:off x="5190948" y="2929264"/>
            <a:ext cx="1226741" cy="617944"/>
          </a:xfrm>
          <a:prstGeom prst="rect">
            <a:avLst/>
          </a:prstGeom>
          <a:noFill/>
          <a:ln w="9525">
            <a:noFill/>
            <a:miter lim="800000"/>
            <a:headEnd/>
            <a:tailEnd/>
          </a:ln>
        </p:spPr>
      </p:pic>
      <p:sp>
        <p:nvSpPr>
          <p:cNvPr id="33" name="TextBox 32"/>
          <p:cNvSpPr txBox="1"/>
          <p:nvPr/>
        </p:nvSpPr>
        <p:spPr>
          <a:xfrm>
            <a:off x="1760224" y="3212976"/>
            <a:ext cx="3383280" cy="230832"/>
          </a:xfrm>
          <a:prstGeom prst="rect">
            <a:avLst/>
          </a:prstGeom>
          <a:noFill/>
        </p:spPr>
        <p:txBody>
          <a:bodyPr wrap="square" rtlCol="0">
            <a:spAutoFit/>
          </a:bodyPr>
          <a:lstStyle/>
          <a:p>
            <a:pPr algn="ctr"/>
            <a:r>
              <a:rPr lang="en-CA" sz="900" dirty="0" smtClean="0">
                <a:solidFill>
                  <a:schemeClr val="tx1">
                    <a:lumMod val="85000"/>
                  </a:schemeClr>
                </a:solidFill>
              </a:rPr>
              <a:t>Dove and Bible Microsoft clip art © 2013 Microsoft Corp</a:t>
            </a:r>
            <a:endParaRPr lang="en-CA" sz="900" dirty="0">
              <a:solidFill>
                <a:schemeClr val="tx1">
                  <a:lumMod val="85000"/>
                </a:schemeClr>
              </a:solidFill>
            </a:endParaRPr>
          </a:p>
        </p:txBody>
      </p:sp>
      <p:sp>
        <p:nvSpPr>
          <p:cNvPr id="23" name="Text Box 3"/>
          <p:cNvSpPr txBox="1">
            <a:spLocks noChangeArrowheads="1"/>
          </p:cNvSpPr>
          <p:nvPr/>
        </p:nvSpPr>
        <p:spPr bwMode="auto">
          <a:xfrm>
            <a:off x="2137400" y="1124744"/>
            <a:ext cx="1005840" cy="291088"/>
          </a:xfrm>
          <a:prstGeom prst="rect">
            <a:avLst/>
          </a:prstGeom>
          <a:noFill/>
          <a:ln w="9525">
            <a:noFill/>
            <a:miter lim="800000"/>
            <a:headEnd/>
            <a:tailEnd/>
          </a:ln>
        </p:spPr>
        <p:txBody>
          <a:bodyPr/>
          <a:lstStyle/>
          <a:p>
            <a:pPr algn="ctr">
              <a:lnSpc>
                <a:spcPts val="1800"/>
              </a:lnSpc>
              <a:defRPr/>
            </a:pPr>
            <a:r>
              <a:rPr lang="en-US" altLang="ko-KR" sz="2400" b="1" kern="1100" dirty="0" smtClean="0">
                <a:solidFill>
                  <a:srgbClr val="000000"/>
                </a:solidFill>
                <a:latin typeface="Arial Narrow" pitchFamily="34" charset="0"/>
                <a:ea typeface="맑은 고딕" pitchFamily="34" charset="-127"/>
              </a:rPr>
              <a:t>JESUS</a:t>
            </a:r>
            <a:endParaRPr lang="ko-KR" altLang="ko-KR" sz="2400" b="1" dirty="0">
              <a:latin typeface="Arial Narrow" pitchFamily="34" charset="0"/>
              <a:ea typeface="굴림" pitchFamily="34" charset="-127"/>
            </a:endParaRPr>
          </a:p>
        </p:txBody>
      </p:sp>
      <p:sp>
        <p:nvSpPr>
          <p:cNvPr id="25" name="Text Box 3"/>
          <p:cNvSpPr txBox="1">
            <a:spLocks noChangeArrowheads="1"/>
          </p:cNvSpPr>
          <p:nvPr/>
        </p:nvSpPr>
        <p:spPr bwMode="auto">
          <a:xfrm>
            <a:off x="3714744" y="1124744"/>
            <a:ext cx="1188720" cy="274320"/>
          </a:xfrm>
          <a:prstGeom prst="rect">
            <a:avLst/>
          </a:prstGeom>
          <a:noFill/>
          <a:ln w="9525">
            <a:noFill/>
            <a:miter lim="800000"/>
            <a:headEnd/>
            <a:tailEnd/>
          </a:ln>
        </p:spPr>
        <p:txBody>
          <a:bodyPr/>
          <a:lstStyle/>
          <a:p>
            <a:pPr algn="ctr">
              <a:lnSpc>
                <a:spcPts val="1800"/>
              </a:lnSpc>
              <a:defRPr/>
            </a:pPr>
            <a:r>
              <a:rPr lang="en-US" altLang="ko-KR" sz="2400" b="1" kern="1100" dirty="0" smtClean="0">
                <a:solidFill>
                  <a:srgbClr val="000000"/>
                </a:solidFill>
                <a:latin typeface="Arial Narrow" pitchFamily="34" charset="0"/>
                <a:ea typeface="맑은 고딕" pitchFamily="34" charset="-127"/>
              </a:rPr>
              <a:t>CHRIST</a:t>
            </a:r>
            <a:endParaRPr lang="ko-KR" altLang="ko-KR" sz="2400" b="1" dirty="0">
              <a:latin typeface="Arial Narrow" pitchFamily="34" charset="0"/>
              <a:ea typeface="굴림" pitchFamily="34" charset="-127"/>
            </a:endParaRPr>
          </a:p>
        </p:txBody>
      </p:sp>
      <p:sp>
        <p:nvSpPr>
          <p:cNvPr id="26" name="TextBox 25"/>
          <p:cNvSpPr txBox="1"/>
          <p:nvPr/>
        </p:nvSpPr>
        <p:spPr>
          <a:xfrm rot="16200000">
            <a:off x="571717" y="2125202"/>
            <a:ext cx="2103120" cy="246221"/>
          </a:xfrm>
          <a:prstGeom prst="rect">
            <a:avLst/>
          </a:prstGeom>
          <a:noFill/>
        </p:spPr>
        <p:txBody>
          <a:bodyPr wrap="square" rtlCol="0">
            <a:spAutoFit/>
          </a:bodyPr>
          <a:lstStyle/>
          <a:p>
            <a:pPr algn="ctr"/>
            <a:r>
              <a:rPr lang="en-CA" sz="1000" dirty="0" smtClean="0">
                <a:solidFill>
                  <a:schemeClr val="tx1">
                    <a:lumMod val="85000"/>
                  </a:schemeClr>
                </a:solidFill>
              </a:rPr>
              <a:t>psdgraphics.com in kidclipart.com</a:t>
            </a:r>
            <a:endParaRPr lang="en-CA" sz="1000" dirty="0">
              <a:solidFill>
                <a:schemeClr val="tx1">
                  <a:lumMod val="85000"/>
                </a:schemeClr>
              </a:solidFill>
            </a:endParaRPr>
          </a:p>
        </p:txBody>
      </p:sp>
      <p:pic>
        <p:nvPicPr>
          <p:cNvPr id="39" name="Picture 16" descr="C:\Users\Supernike\AppData\Local\Microsoft\Windows\Temporary Internet Files\Content.IE5\3EZ02TG4\MC900241089[1].wmf"/>
          <p:cNvPicPr preferRelativeResize="0">
            <a:picLocks noChangeArrowheads="1"/>
          </p:cNvPicPr>
          <p:nvPr/>
        </p:nvPicPr>
        <p:blipFill>
          <a:blip r:embed="rId3" cstate="print">
            <a:duotone>
              <a:prstClr val="black"/>
              <a:schemeClr val="bg1">
                <a:tint val="45000"/>
                <a:satMod val="400000"/>
              </a:schemeClr>
            </a:duotone>
          </a:blip>
          <a:srcRect t="49844"/>
          <a:stretch>
            <a:fillRect/>
          </a:stretch>
        </p:blipFill>
        <p:spPr bwMode="auto">
          <a:xfrm rot="2973987" flipH="1">
            <a:off x="-104637" y="863281"/>
            <a:ext cx="1554480" cy="640080"/>
          </a:xfrm>
          <a:prstGeom prst="rect">
            <a:avLst/>
          </a:prstGeom>
          <a:noFill/>
          <a:ln w="9525">
            <a:noFill/>
            <a:miter lim="800000"/>
            <a:headEnd/>
            <a:tailEnd/>
          </a:ln>
        </p:spPr>
      </p:pic>
      <p:pic>
        <p:nvPicPr>
          <p:cNvPr id="30" name="Picture 29" descr="dove and sword large cropped.png"/>
          <p:cNvPicPr>
            <a:picLocks noChangeAspect="1"/>
          </p:cNvPicPr>
          <p:nvPr/>
        </p:nvPicPr>
        <p:blipFill>
          <a:blip r:embed="rId4" cstate="print"/>
          <a:stretch>
            <a:fillRect/>
          </a:stretch>
        </p:blipFill>
        <p:spPr>
          <a:xfrm>
            <a:off x="2714612" y="1556792"/>
            <a:ext cx="1458917" cy="1509663"/>
          </a:xfrm>
          <a:prstGeom prst="rect">
            <a:avLst/>
          </a:prstGeom>
        </p:spPr>
      </p:pic>
      <p:sp>
        <p:nvSpPr>
          <p:cNvPr id="19" name="Title 1"/>
          <p:cNvSpPr txBox="1">
            <a:spLocks/>
          </p:cNvSpPr>
          <p:nvPr/>
        </p:nvSpPr>
        <p:spPr>
          <a:xfrm>
            <a:off x="5378896" y="116632"/>
            <a:ext cx="3657600" cy="2194560"/>
          </a:xfrm>
          <a:prstGeom prst="rect">
            <a:avLst/>
          </a:prstGeom>
          <a:solidFill>
            <a:schemeClr val="tx1"/>
          </a:solid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52-54. given the Spirit,</a:t>
            </a:r>
            <a:b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receive the gift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of the Holy Spirit, </a:t>
            </a:r>
            <a:b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have the Spirit.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I believe you Lord!</a:t>
            </a:r>
            <a:endParaRPr kumimoji="0" lang="en-CA" sz="2800" b="1" i="0" u="none" strike="noStrike" kern="0" cap="none" spc="0" normalizeH="0" baseline="0" noProof="0" dirty="0">
              <a:ln>
                <a:noFill/>
              </a:ln>
              <a:solidFill>
                <a:srgbClr val="FF0000"/>
              </a:solidFill>
              <a:effectLst/>
              <a:uLnTx/>
              <a:uFillTx/>
              <a:latin typeface="Calibri" pitchFamily="34" charset="0"/>
              <a:ea typeface="+mj-ea"/>
              <a:cs typeface="+mj-cs"/>
            </a:endParaRPr>
          </a:p>
        </p:txBody>
      </p:sp>
      <p:sp>
        <p:nvSpPr>
          <p:cNvPr id="21" name="TextBox 20"/>
          <p:cNvSpPr txBox="1"/>
          <p:nvPr/>
        </p:nvSpPr>
        <p:spPr>
          <a:xfrm>
            <a:off x="360040" y="3717032"/>
            <a:ext cx="8748464" cy="2985433"/>
          </a:xfrm>
          <a:prstGeom prst="rect">
            <a:avLst/>
          </a:prstGeom>
          <a:noFill/>
        </p:spPr>
        <p:txBody>
          <a:bodyPr wrap="square" rtlCol="0">
            <a:spAutoFit/>
          </a:bodyPr>
          <a:lstStyle/>
          <a:p>
            <a:pPr algn="ctr"/>
            <a:r>
              <a:rPr lang="en-CA" sz="2800" b="1" dirty="0" smtClean="0">
                <a:solidFill>
                  <a:schemeClr val="bg1"/>
                </a:solidFill>
                <a:latin typeface="Calibri" pitchFamily="34" charset="0"/>
              </a:rPr>
              <a:t>“the Holy Spirit who has been given to us” Rom 5:5</a:t>
            </a:r>
          </a:p>
          <a:p>
            <a:pPr algn="ctr"/>
            <a:endParaRPr lang="en-CA" sz="1000" dirty="0" smtClean="0">
              <a:solidFill>
                <a:schemeClr val="bg1"/>
              </a:solidFill>
              <a:latin typeface="Calibri" pitchFamily="34" charset="0"/>
            </a:endParaRPr>
          </a:p>
          <a:p>
            <a:pPr algn="ctr"/>
            <a:r>
              <a:rPr lang="en-CA" sz="2800" b="1" dirty="0" smtClean="0">
                <a:solidFill>
                  <a:schemeClr val="bg1"/>
                </a:solidFill>
                <a:latin typeface="Calibri" pitchFamily="34" charset="0"/>
              </a:rPr>
              <a:t>“Repent and be baptized every one of you in the name </a:t>
            </a:r>
          </a:p>
          <a:p>
            <a:pPr algn="ctr"/>
            <a:r>
              <a:rPr lang="en-CA" sz="2800" b="1" dirty="0" smtClean="0">
                <a:solidFill>
                  <a:schemeClr val="bg1"/>
                </a:solidFill>
                <a:latin typeface="Calibri" pitchFamily="34" charset="0"/>
              </a:rPr>
              <a:t>of Jesus Christ for the forgiveness of your sins, and you will receive the gift of the Holy Spirit” Acts 2:38</a:t>
            </a:r>
          </a:p>
          <a:p>
            <a:pPr algn="ctr"/>
            <a:endParaRPr lang="en-CA" sz="1000" b="1" dirty="0" smtClean="0">
              <a:solidFill>
                <a:schemeClr val="bg1"/>
              </a:solidFill>
              <a:latin typeface="Calibri" pitchFamily="34" charset="0"/>
            </a:endParaRPr>
          </a:p>
          <a:p>
            <a:pPr algn="ctr"/>
            <a:r>
              <a:rPr lang="en-CA" sz="2800" b="1" dirty="0" smtClean="0">
                <a:solidFill>
                  <a:schemeClr val="bg1"/>
                </a:solidFill>
                <a:latin typeface="Calibri" pitchFamily="34" charset="0"/>
              </a:rPr>
              <a:t>“Anyone who does not have the Spirit of Christ </a:t>
            </a:r>
          </a:p>
          <a:p>
            <a:pPr algn="ctr"/>
            <a:r>
              <a:rPr lang="en-CA" sz="2800" b="1" dirty="0" smtClean="0">
                <a:solidFill>
                  <a:schemeClr val="bg1"/>
                </a:solidFill>
                <a:latin typeface="Calibri" pitchFamily="34" charset="0"/>
              </a:rPr>
              <a:t>does not belong to him” Rom 8:9</a:t>
            </a:r>
            <a:endParaRPr lang="en-CA" dirty="0">
              <a:solidFill>
                <a:schemeClr val="bg1"/>
              </a:solidFill>
              <a:latin typeface="Calibri" pitchFamily="34" charset="0"/>
            </a:endParaRPr>
          </a:p>
        </p:txBody>
      </p:sp>
      <p:pic>
        <p:nvPicPr>
          <p:cNvPr id="18" name="Picture 17" descr="angry-face-01s.gif"/>
          <p:cNvPicPr>
            <a:picLocks noChangeAspect="1"/>
          </p:cNvPicPr>
          <p:nvPr/>
        </p:nvPicPr>
        <p:blipFill>
          <a:blip r:embed="rId5" cstate="print"/>
          <a:stretch>
            <a:fillRect/>
          </a:stretch>
        </p:blipFill>
        <p:spPr>
          <a:xfrm>
            <a:off x="179512" y="5877272"/>
            <a:ext cx="864096" cy="864096"/>
          </a:xfrm>
          <a:prstGeom prst="ellipse">
            <a:avLst/>
          </a:prstGeom>
        </p:spPr>
      </p:pic>
      <p:sp>
        <p:nvSpPr>
          <p:cNvPr id="22" name="TextBox 8"/>
          <p:cNvSpPr txBox="1">
            <a:spLocks noChangeArrowheads="1"/>
          </p:cNvSpPr>
          <p:nvPr/>
        </p:nvSpPr>
        <p:spPr bwMode="auto">
          <a:xfrm>
            <a:off x="107504"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a:t>
            </a:r>
            <a:r>
              <a:rPr lang="en-CA" sz="800" dirty="0" smtClean="0">
                <a:solidFill>
                  <a:schemeClr val="tx1">
                    <a:lumMod val="95000"/>
                  </a:schemeClr>
                </a:solidFill>
              </a:rPr>
              <a:t> </a:t>
            </a:r>
            <a:endParaRPr lang="en-CA" sz="800" dirty="0">
              <a:solidFill>
                <a:schemeClr val="tx1">
                  <a:lumMod val="95000"/>
                </a:schemeClr>
              </a:solidFill>
            </a:endParaRPr>
          </a:p>
        </p:txBody>
      </p:sp>
      <p:sp>
        <p:nvSpPr>
          <p:cNvPr id="24" name="TextBox 23"/>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pic>
        <p:nvPicPr>
          <p:cNvPr id="31" name="Picture 30" descr="www.fg-a.com valentine 2-jumping-heart.gif"/>
          <p:cNvPicPr>
            <a:picLocks noChangeAspect="1"/>
          </p:cNvPicPr>
          <p:nvPr/>
        </p:nvPicPr>
        <p:blipFill>
          <a:blip r:embed="rId6" cstate="print"/>
          <a:stretch>
            <a:fillRect/>
          </a:stretch>
        </p:blipFill>
        <p:spPr>
          <a:xfrm>
            <a:off x="6660232" y="2311524"/>
            <a:ext cx="1143000" cy="1333500"/>
          </a:xfrm>
          <a:prstGeom prst="rect">
            <a:avLst/>
          </a:prstGeom>
        </p:spPr>
      </p:pic>
      <p:sp>
        <p:nvSpPr>
          <p:cNvPr id="32" name="TextBox 31"/>
          <p:cNvSpPr txBox="1"/>
          <p:nvPr/>
        </p:nvSpPr>
        <p:spPr>
          <a:xfrm>
            <a:off x="7236296" y="2812866"/>
            <a:ext cx="2088232" cy="369332"/>
          </a:xfrm>
          <a:prstGeom prst="rect">
            <a:avLst/>
          </a:prstGeom>
          <a:noFill/>
        </p:spPr>
        <p:txBody>
          <a:bodyPr wrap="square" rtlCol="0">
            <a:spAutoFit/>
          </a:bodyPr>
          <a:lstStyle/>
          <a:p>
            <a:pPr algn="ctr"/>
            <a:r>
              <a:rPr lang="en-CA" sz="900" dirty="0" smtClean="0">
                <a:solidFill>
                  <a:schemeClr val="tx1">
                    <a:lumMod val="85000"/>
                  </a:schemeClr>
                </a:solidFill>
              </a:rPr>
              <a:t>Jumping heart ©</a:t>
            </a:r>
          </a:p>
          <a:p>
            <a:pPr algn="ctr"/>
            <a:r>
              <a:rPr lang="en-CA" sz="900" dirty="0" smtClean="0">
                <a:solidFill>
                  <a:schemeClr val="tx1">
                    <a:lumMod val="85000"/>
                  </a:schemeClr>
                </a:solidFill>
              </a:rPr>
              <a:t>www.fg-a.com</a:t>
            </a:r>
          </a:p>
        </p:txBody>
      </p:sp>
    </p:spTree>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bg>
      <p:bgPr>
        <a:solidFill>
          <a:srgbClr val="FF00FF"/>
        </a:solidFill>
        <a:effectLst/>
      </p:bgPr>
    </p:bg>
    <p:spTree>
      <p:nvGrpSpPr>
        <p:cNvPr id="1" name=""/>
        <p:cNvGrpSpPr/>
        <p:nvPr/>
      </p:nvGrpSpPr>
      <p:grpSpPr>
        <a:xfrm>
          <a:off x="0" y="0"/>
          <a:ext cx="0" cy="0"/>
          <a:chOff x="0" y="0"/>
          <a:chExt cx="0" cy="0"/>
        </a:xfrm>
      </p:grpSpPr>
      <p:pic>
        <p:nvPicPr>
          <p:cNvPr id="20" name="Picture 19" descr="christmas-gift-box-clip-art-clipart-panda-free-clipart-images-yJTjOC-clipart.jpg"/>
          <p:cNvPicPr>
            <a:picLocks noChangeAspect="1"/>
          </p:cNvPicPr>
          <p:nvPr/>
        </p:nvPicPr>
        <p:blipFill>
          <a:blip r:embed="rId3" cstate="print"/>
          <a:srcRect l="18921" t="4851" r="18080" b="6951"/>
          <a:stretch>
            <a:fillRect/>
          </a:stretch>
        </p:blipFill>
        <p:spPr>
          <a:xfrm>
            <a:off x="2987824" y="116632"/>
            <a:ext cx="3384376" cy="3111913"/>
          </a:xfrm>
          <a:prstGeom prst="rect">
            <a:avLst/>
          </a:prstGeom>
        </p:spPr>
      </p:pic>
      <p:sp>
        <p:nvSpPr>
          <p:cNvPr id="23306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31653"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pic>
        <p:nvPicPr>
          <p:cNvPr id="27" name="Picture 16" descr="C:\Users\Supernike\AppData\Local\Microsoft\Windows\Temporary Internet Files\Content.IE5\3EZ02TG4\MC900241089[1].wmf"/>
          <p:cNvPicPr preferRelativeResize="0">
            <a:picLocks noChangeArrowheads="1"/>
          </p:cNvPicPr>
          <p:nvPr/>
        </p:nvPicPr>
        <p:blipFill>
          <a:blip r:embed="rId4" cstate="print">
            <a:duotone>
              <a:prstClr val="black"/>
              <a:schemeClr val="bg1">
                <a:tint val="45000"/>
                <a:satMod val="400000"/>
              </a:schemeClr>
            </a:duotone>
          </a:blip>
          <a:srcRect t="49844"/>
          <a:stretch>
            <a:fillRect/>
          </a:stretch>
        </p:blipFill>
        <p:spPr bwMode="auto">
          <a:xfrm rot="2973987" flipH="1">
            <a:off x="1392169" y="396956"/>
            <a:ext cx="1620000" cy="684000"/>
          </a:xfrm>
          <a:prstGeom prst="rect">
            <a:avLst/>
          </a:prstGeom>
          <a:noFill/>
          <a:ln w="9525">
            <a:noFill/>
            <a:miter lim="800000"/>
            <a:headEnd/>
            <a:tailEnd/>
          </a:ln>
        </p:spPr>
      </p:pic>
      <p:pic>
        <p:nvPicPr>
          <p:cNvPr id="28" name="Picture 16" descr="C:\Users\Supernike\AppData\Local\Microsoft\Windows\Temporary Internet Files\Content.IE5\3EZ02TG4\MC900241089[1].wmf"/>
          <p:cNvPicPr preferRelativeResize="0">
            <a:picLocks noChangeArrowheads="1"/>
          </p:cNvPicPr>
          <p:nvPr/>
        </p:nvPicPr>
        <p:blipFill>
          <a:blip r:embed="rId4" cstate="print"/>
          <a:srcRect t="49844"/>
          <a:stretch>
            <a:fillRect/>
          </a:stretch>
        </p:blipFill>
        <p:spPr bwMode="auto">
          <a:xfrm rot="365474">
            <a:off x="6617547" y="2124190"/>
            <a:ext cx="1226741" cy="617944"/>
          </a:xfrm>
          <a:prstGeom prst="rect">
            <a:avLst/>
          </a:prstGeom>
          <a:noFill/>
          <a:ln w="9525">
            <a:noFill/>
            <a:miter lim="800000"/>
            <a:headEnd/>
            <a:tailEnd/>
          </a:ln>
        </p:spPr>
      </p:pic>
      <p:pic>
        <p:nvPicPr>
          <p:cNvPr id="29" name="Picture 16" descr="C:\Users\Supernike\AppData\Local\Microsoft\Windows\Temporary Internet Files\Content.IE5\3EZ02TG4\MC900241089[1].wmf"/>
          <p:cNvPicPr preferRelativeResize="0">
            <a:picLocks noChangeArrowheads="1"/>
          </p:cNvPicPr>
          <p:nvPr/>
        </p:nvPicPr>
        <p:blipFill>
          <a:blip r:embed="rId4" cstate="print"/>
          <a:srcRect t="49844"/>
          <a:stretch>
            <a:fillRect/>
          </a:stretch>
        </p:blipFill>
        <p:spPr bwMode="auto">
          <a:xfrm rot="575079">
            <a:off x="6487092" y="2662720"/>
            <a:ext cx="1226741" cy="617944"/>
          </a:xfrm>
          <a:prstGeom prst="rect">
            <a:avLst/>
          </a:prstGeom>
          <a:noFill/>
          <a:ln w="9525">
            <a:noFill/>
            <a:miter lim="800000"/>
            <a:headEnd/>
            <a:tailEnd/>
          </a:ln>
        </p:spPr>
      </p:pic>
      <p:sp>
        <p:nvSpPr>
          <p:cNvPr id="33" name="TextBox 32"/>
          <p:cNvSpPr txBox="1"/>
          <p:nvPr/>
        </p:nvSpPr>
        <p:spPr>
          <a:xfrm>
            <a:off x="3060928" y="3212976"/>
            <a:ext cx="3383280" cy="230832"/>
          </a:xfrm>
          <a:prstGeom prst="rect">
            <a:avLst/>
          </a:prstGeom>
          <a:noFill/>
        </p:spPr>
        <p:txBody>
          <a:bodyPr wrap="square" rtlCol="0">
            <a:spAutoFit/>
          </a:bodyPr>
          <a:lstStyle/>
          <a:p>
            <a:pPr algn="ctr"/>
            <a:r>
              <a:rPr lang="en-CA" sz="900" dirty="0" smtClean="0">
                <a:solidFill>
                  <a:schemeClr val="tx1">
                    <a:lumMod val="85000"/>
                  </a:schemeClr>
                </a:solidFill>
              </a:rPr>
              <a:t>Dove and Bible Microsoft clip art © 2013 Microsoft Corp</a:t>
            </a:r>
            <a:endParaRPr lang="en-CA" sz="900" dirty="0">
              <a:solidFill>
                <a:schemeClr val="tx1">
                  <a:lumMod val="85000"/>
                </a:schemeClr>
              </a:solidFill>
            </a:endParaRPr>
          </a:p>
        </p:txBody>
      </p:sp>
      <p:sp>
        <p:nvSpPr>
          <p:cNvPr id="23" name="Text Box 3"/>
          <p:cNvSpPr txBox="1">
            <a:spLocks noChangeArrowheads="1"/>
          </p:cNvSpPr>
          <p:nvPr/>
        </p:nvSpPr>
        <p:spPr bwMode="auto">
          <a:xfrm>
            <a:off x="3422144" y="1124744"/>
            <a:ext cx="1005840" cy="291088"/>
          </a:xfrm>
          <a:prstGeom prst="rect">
            <a:avLst/>
          </a:prstGeom>
          <a:noFill/>
          <a:ln w="9525">
            <a:noFill/>
            <a:miter lim="800000"/>
            <a:headEnd/>
            <a:tailEnd/>
          </a:ln>
        </p:spPr>
        <p:txBody>
          <a:bodyPr/>
          <a:lstStyle/>
          <a:p>
            <a:pPr algn="ctr">
              <a:lnSpc>
                <a:spcPts val="1800"/>
              </a:lnSpc>
              <a:defRPr/>
            </a:pPr>
            <a:r>
              <a:rPr lang="en-US" altLang="ko-KR" sz="2400" b="1" kern="1100" dirty="0" smtClean="0">
                <a:solidFill>
                  <a:srgbClr val="000000"/>
                </a:solidFill>
                <a:latin typeface="Arial Narrow" pitchFamily="34" charset="0"/>
                <a:ea typeface="맑은 고딕" pitchFamily="34" charset="-127"/>
              </a:rPr>
              <a:t>JESUS</a:t>
            </a:r>
            <a:endParaRPr lang="ko-KR" altLang="ko-KR" sz="2400" b="1" dirty="0">
              <a:latin typeface="Arial Narrow" pitchFamily="34" charset="0"/>
              <a:ea typeface="굴림" pitchFamily="34" charset="-127"/>
            </a:endParaRPr>
          </a:p>
        </p:txBody>
      </p:sp>
      <p:sp>
        <p:nvSpPr>
          <p:cNvPr id="25" name="Text Box 3"/>
          <p:cNvSpPr txBox="1">
            <a:spLocks noChangeArrowheads="1"/>
          </p:cNvSpPr>
          <p:nvPr/>
        </p:nvSpPr>
        <p:spPr bwMode="auto">
          <a:xfrm>
            <a:off x="4967456" y="1124744"/>
            <a:ext cx="1188720" cy="274320"/>
          </a:xfrm>
          <a:prstGeom prst="rect">
            <a:avLst/>
          </a:prstGeom>
          <a:noFill/>
          <a:ln w="9525">
            <a:noFill/>
            <a:miter lim="800000"/>
            <a:headEnd/>
            <a:tailEnd/>
          </a:ln>
        </p:spPr>
        <p:txBody>
          <a:bodyPr/>
          <a:lstStyle/>
          <a:p>
            <a:pPr algn="ctr">
              <a:lnSpc>
                <a:spcPts val="1800"/>
              </a:lnSpc>
              <a:defRPr/>
            </a:pPr>
            <a:r>
              <a:rPr lang="en-US" altLang="ko-KR" sz="2400" b="1" kern="1100" dirty="0" smtClean="0">
                <a:solidFill>
                  <a:srgbClr val="000000"/>
                </a:solidFill>
                <a:latin typeface="Arial Narrow" pitchFamily="34" charset="0"/>
                <a:ea typeface="맑은 고딕" pitchFamily="34" charset="-127"/>
              </a:rPr>
              <a:t>CHRIST</a:t>
            </a:r>
            <a:endParaRPr lang="ko-KR" altLang="ko-KR" sz="2400" b="1" dirty="0">
              <a:latin typeface="Arial Narrow" pitchFamily="34" charset="0"/>
              <a:ea typeface="굴림" pitchFamily="34" charset="-127"/>
            </a:endParaRPr>
          </a:p>
        </p:txBody>
      </p:sp>
      <p:sp>
        <p:nvSpPr>
          <p:cNvPr id="26" name="TextBox 25"/>
          <p:cNvSpPr txBox="1"/>
          <p:nvPr/>
        </p:nvSpPr>
        <p:spPr>
          <a:xfrm rot="16200000">
            <a:off x="1813153" y="2125202"/>
            <a:ext cx="2103120" cy="246221"/>
          </a:xfrm>
          <a:prstGeom prst="rect">
            <a:avLst/>
          </a:prstGeom>
          <a:noFill/>
        </p:spPr>
        <p:txBody>
          <a:bodyPr wrap="square" rtlCol="0">
            <a:spAutoFit/>
          </a:bodyPr>
          <a:lstStyle/>
          <a:p>
            <a:pPr algn="ctr"/>
            <a:r>
              <a:rPr lang="en-CA" sz="1000" dirty="0" smtClean="0">
                <a:solidFill>
                  <a:schemeClr val="tx1">
                    <a:lumMod val="85000"/>
                  </a:schemeClr>
                </a:solidFill>
              </a:rPr>
              <a:t>psdgraphics.com in kidclipart.com</a:t>
            </a:r>
            <a:endParaRPr lang="en-CA" sz="1000" dirty="0">
              <a:solidFill>
                <a:schemeClr val="tx1">
                  <a:lumMod val="85000"/>
                </a:schemeClr>
              </a:solidFill>
            </a:endParaRPr>
          </a:p>
        </p:txBody>
      </p:sp>
      <p:pic>
        <p:nvPicPr>
          <p:cNvPr id="39" name="Picture 16" descr="C:\Users\Supernike\AppData\Local\Microsoft\Windows\Temporary Internet Files\Content.IE5\3EZ02TG4\MC900241089[1].wmf"/>
          <p:cNvPicPr preferRelativeResize="0">
            <a:picLocks noChangeArrowheads="1"/>
          </p:cNvPicPr>
          <p:nvPr/>
        </p:nvPicPr>
        <p:blipFill>
          <a:blip r:embed="rId4" cstate="print">
            <a:duotone>
              <a:prstClr val="black"/>
              <a:schemeClr val="bg1">
                <a:tint val="45000"/>
                <a:satMod val="400000"/>
              </a:schemeClr>
            </a:duotone>
          </a:blip>
          <a:srcRect t="49844"/>
          <a:stretch>
            <a:fillRect/>
          </a:stretch>
        </p:blipFill>
        <p:spPr bwMode="auto">
          <a:xfrm rot="2973987" flipH="1">
            <a:off x="947255" y="880500"/>
            <a:ext cx="1620000" cy="684000"/>
          </a:xfrm>
          <a:prstGeom prst="rect">
            <a:avLst/>
          </a:prstGeom>
          <a:noFill/>
          <a:ln w="9525">
            <a:noFill/>
            <a:miter lim="800000"/>
            <a:headEnd/>
            <a:tailEnd/>
          </a:ln>
        </p:spPr>
      </p:pic>
      <p:pic>
        <p:nvPicPr>
          <p:cNvPr id="30" name="Picture 29" descr="dove and sword large cropped.png"/>
          <p:cNvPicPr>
            <a:picLocks noChangeAspect="1"/>
          </p:cNvPicPr>
          <p:nvPr/>
        </p:nvPicPr>
        <p:blipFill>
          <a:blip r:embed="rId5" cstate="print"/>
          <a:stretch>
            <a:fillRect/>
          </a:stretch>
        </p:blipFill>
        <p:spPr>
          <a:xfrm>
            <a:off x="3977179" y="1556792"/>
            <a:ext cx="1458917" cy="1509663"/>
          </a:xfrm>
          <a:prstGeom prst="rect">
            <a:avLst/>
          </a:prstGeom>
        </p:spPr>
      </p:pic>
      <p:sp>
        <p:nvSpPr>
          <p:cNvPr id="17" name="TextBox 16"/>
          <p:cNvSpPr txBox="1"/>
          <p:nvPr/>
        </p:nvSpPr>
        <p:spPr>
          <a:xfrm>
            <a:off x="72008" y="3356992"/>
            <a:ext cx="8964488" cy="2246769"/>
          </a:xfrm>
          <a:prstGeom prst="rect">
            <a:avLst/>
          </a:prstGeom>
          <a:noFill/>
        </p:spPr>
        <p:txBody>
          <a:bodyPr wrap="square" rtlCol="0">
            <a:spAutoFit/>
          </a:bodyPr>
          <a:lstStyle/>
          <a:p>
            <a:pPr algn="ctr"/>
            <a:r>
              <a:rPr lang="en-US" sz="2800" b="1" dirty="0" smtClean="0">
                <a:solidFill>
                  <a:schemeClr val="bg1"/>
                </a:solidFill>
                <a:latin typeface="Calibri" pitchFamily="34" charset="0"/>
              </a:rPr>
              <a:t>“justified by faith in Christ . . . receive the Spirit . . . </a:t>
            </a:r>
            <a:r>
              <a:rPr lang="en-CA" sz="2800" b="1" dirty="0" smtClean="0">
                <a:solidFill>
                  <a:schemeClr val="bg1"/>
                </a:solidFill>
                <a:latin typeface="Calibri" pitchFamily="34" charset="0"/>
                <a:cs typeface="Calibri" pitchFamily="34" charset="0"/>
              </a:rPr>
              <a:t>justified before God . . . Christ redeemed us from the curse of the law by becoming a curse for us . . . so that we might receive the promised Spirit through faith . . . justified by faith.”  </a:t>
            </a:r>
          </a:p>
          <a:p>
            <a:pPr algn="ctr"/>
            <a:r>
              <a:rPr lang="en-CA" sz="2800" b="1" dirty="0" smtClean="0">
                <a:solidFill>
                  <a:schemeClr val="bg1"/>
                </a:solidFill>
                <a:latin typeface="Calibri" pitchFamily="34" charset="0"/>
                <a:cs typeface="Calibri" pitchFamily="34" charset="0"/>
              </a:rPr>
              <a:t>    Gal 2:16; 3:2, 11, 13-14, 24</a:t>
            </a:r>
          </a:p>
        </p:txBody>
      </p:sp>
      <p:sp>
        <p:nvSpPr>
          <p:cNvPr id="18" name="Rectangle 3"/>
          <p:cNvSpPr>
            <a:spLocks noChangeArrowheads="1"/>
          </p:cNvSpPr>
          <p:nvPr/>
        </p:nvSpPr>
        <p:spPr bwMode="auto">
          <a:xfrm>
            <a:off x="35496" y="5428381"/>
            <a:ext cx="9071992" cy="1384995"/>
          </a:xfrm>
          <a:prstGeom prst="rect">
            <a:avLst/>
          </a:prstGeom>
          <a:noFill/>
          <a:ln w="9525">
            <a:noFill/>
            <a:miter lim="800000"/>
            <a:headEnd/>
            <a:tailEnd/>
          </a:ln>
        </p:spPr>
        <p:txBody>
          <a:bodyPr wrap="square" anchor="ctr">
            <a:spAutoFit/>
          </a:bodyPr>
          <a:lstStyle/>
          <a:p>
            <a:pPr algn="ctr" eaLnBrk="0" hangingPunct="0"/>
            <a:r>
              <a:rPr lang="en-CA" sz="2800" b="1" spc="-20" dirty="0" smtClean="0">
                <a:latin typeface="Calibri" pitchFamily="34" charset="0"/>
              </a:rPr>
              <a:t>Thank you, Lord, that all who are justified by faith in Christ our Redeemer receive the Spirit!  Salvation in Christ includes receiving the Spirit in all his New Covenant ministry!</a:t>
            </a:r>
            <a:endParaRPr lang="en-US" sz="2800" b="1" spc="-20" dirty="0">
              <a:latin typeface="Calibri" pitchFamily="34" charset="0"/>
            </a:endParaRPr>
          </a:p>
        </p:txBody>
      </p:sp>
      <p:sp>
        <p:nvSpPr>
          <p:cNvPr id="19" name="TextBox 18"/>
          <p:cNvSpPr txBox="1"/>
          <p:nvPr/>
        </p:nvSpPr>
        <p:spPr>
          <a:xfrm>
            <a:off x="7524328" y="1196752"/>
            <a:ext cx="1584176" cy="369332"/>
          </a:xfrm>
          <a:prstGeom prst="rect">
            <a:avLst/>
          </a:prstGeom>
          <a:noFill/>
        </p:spPr>
        <p:txBody>
          <a:bodyPr wrap="square" rtlCol="0">
            <a:spAutoFit/>
          </a:bodyPr>
          <a:lstStyle/>
          <a:p>
            <a:pPr algn="ctr"/>
            <a:r>
              <a:rPr lang="en-CA" sz="900" dirty="0" smtClean="0">
                <a:solidFill>
                  <a:schemeClr val="tx1">
                    <a:lumMod val="85000"/>
                  </a:schemeClr>
                </a:solidFill>
              </a:rPr>
              <a:t>Jumping heart ©</a:t>
            </a:r>
          </a:p>
          <a:p>
            <a:pPr algn="ctr"/>
            <a:r>
              <a:rPr lang="en-CA" sz="900" dirty="0" smtClean="0">
                <a:solidFill>
                  <a:schemeClr val="tx1">
                    <a:lumMod val="85000"/>
                  </a:schemeClr>
                </a:solidFill>
              </a:rPr>
              <a:t>www.fg-a.com</a:t>
            </a:r>
          </a:p>
        </p:txBody>
      </p:sp>
      <p:pic>
        <p:nvPicPr>
          <p:cNvPr id="21" name="Picture 20" descr="www.fg-a.com valentine 2-jumping-heart.gif"/>
          <p:cNvPicPr>
            <a:picLocks noChangeAspect="1"/>
          </p:cNvPicPr>
          <p:nvPr/>
        </p:nvPicPr>
        <p:blipFill>
          <a:blip r:embed="rId6" cstate="print"/>
          <a:stretch>
            <a:fillRect/>
          </a:stretch>
        </p:blipFill>
        <p:spPr>
          <a:xfrm>
            <a:off x="7749480" y="2023492"/>
            <a:ext cx="1143000" cy="1333500"/>
          </a:xfrm>
          <a:prstGeom prst="rect">
            <a:avLst/>
          </a:prstGeom>
        </p:spPr>
      </p:pic>
      <p:sp>
        <p:nvSpPr>
          <p:cNvPr id="22" name="TextBox 21"/>
          <p:cNvSpPr txBox="1"/>
          <p:nvPr/>
        </p:nvSpPr>
        <p:spPr>
          <a:xfrm>
            <a:off x="7452320" y="1496978"/>
            <a:ext cx="1728192" cy="707886"/>
          </a:xfrm>
          <a:prstGeom prst="rect">
            <a:avLst/>
          </a:prstGeom>
          <a:noFill/>
        </p:spPr>
        <p:txBody>
          <a:bodyPr wrap="square" rtlCol="0">
            <a:spAutoFit/>
          </a:bodyPr>
          <a:lstStyle/>
          <a:p>
            <a:pPr algn="ctr"/>
            <a:r>
              <a:rPr lang="en-CA" sz="2000" b="1" dirty="0" smtClean="0">
                <a:solidFill>
                  <a:schemeClr val="bg1"/>
                </a:solidFill>
              </a:rPr>
              <a:t>I believe </a:t>
            </a:r>
          </a:p>
          <a:p>
            <a:pPr algn="ctr"/>
            <a:r>
              <a:rPr lang="en-CA" sz="2000" b="1" dirty="0" smtClean="0">
                <a:solidFill>
                  <a:schemeClr val="bg1"/>
                </a:solidFill>
              </a:rPr>
              <a:t>You, Lord!</a:t>
            </a:r>
            <a:endParaRPr lang="en-CA" sz="2000" b="1" dirty="0">
              <a:solidFill>
                <a:schemeClr val="bg1"/>
              </a:solidFill>
            </a:endParaRPr>
          </a:p>
        </p:txBody>
      </p:sp>
    </p:spTree>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3" name="Oval 2"/>
          <p:cNvSpPr/>
          <p:nvPr/>
        </p:nvSpPr>
        <p:spPr>
          <a:xfrm>
            <a:off x="1228760" y="1340768"/>
            <a:ext cx="822960" cy="822960"/>
          </a:xfrm>
          <a:prstGeom prst="ellipse">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4" name="Rounded Rectangle 3"/>
          <p:cNvSpPr/>
          <p:nvPr/>
        </p:nvSpPr>
        <p:spPr>
          <a:xfrm>
            <a:off x="971600" y="2176264"/>
            <a:ext cx="1280160" cy="1645920"/>
          </a:xfrm>
          <a:prstGeom prst="round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6" name="Rectangle 5"/>
          <p:cNvSpPr/>
          <p:nvPr/>
        </p:nvSpPr>
        <p:spPr>
          <a:xfrm>
            <a:off x="1273344" y="3356992"/>
            <a:ext cx="274320" cy="155448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7" name="Rectangle 6"/>
          <p:cNvSpPr/>
          <p:nvPr/>
        </p:nvSpPr>
        <p:spPr>
          <a:xfrm>
            <a:off x="1691680" y="3356992"/>
            <a:ext cx="274320" cy="155448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1" name="Oval 30"/>
          <p:cNvSpPr/>
          <p:nvPr/>
        </p:nvSpPr>
        <p:spPr>
          <a:xfrm>
            <a:off x="6228184" y="1773188"/>
            <a:ext cx="720725" cy="6477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2" name="Oval 31"/>
          <p:cNvSpPr/>
          <p:nvPr/>
        </p:nvSpPr>
        <p:spPr>
          <a:xfrm>
            <a:off x="4716016" y="1988840"/>
            <a:ext cx="720725" cy="647700"/>
          </a:xfrm>
          <a:prstGeom prst="ellipse">
            <a:avLst/>
          </a:prstGeom>
          <a:solidFill>
            <a:srgbClr val="00CC00"/>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3" name="Oval 32"/>
          <p:cNvSpPr/>
          <p:nvPr/>
        </p:nvSpPr>
        <p:spPr>
          <a:xfrm>
            <a:off x="7452320" y="2204864"/>
            <a:ext cx="719137" cy="64770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6" name="Rounded Rectangle 35"/>
          <p:cNvSpPr/>
          <p:nvPr/>
        </p:nvSpPr>
        <p:spPr>
          <a:xfrm>
            <a:off x="4572000" y="2637532"/>
            <a:ext cx="1008063" cy="1079500"/>
          </a:xfrm>
          <a:prstGeom prst="roundRect">
            <a:avLst/>
          </a:prstGeom>
          <a:solidFill>
            <a:srgbClr val="00CC00"/>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8" name="Rectangle 37"/>
          <p:cNvSpPr/>
          <p:nvPr/>
        </p:nvSpPr>
        <p:spPr>
          <a:xfrm>
            <a:off x="4788148" y="3284984"/>
            <a:ext cx="215900" cy="1223963"/>
          </a:xfrm>
          <a:prstGeom prst="rect">
            <a:avLst/>
          </a:prstGeom>
          <a:solidFill>
            <a:srgbClr val="00CC00"/>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9" name="Rectangle 38"/>
          <p:cNvSpPr/>
          <p:nvPr/>
        </p:nvSpPr>
        <p:spPr>
          <a:xfrm>
            <a:off x="6660232" y="2923530"/>
            <a:ext cx="214313" cy="122555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40" name="Rectangle 39"/>
          <p:cNvSpPr/>
          <p:nvPr/>
        </p:nvSpPr>
        <p:spPr>
          <a:xfrm>
            <a:off x="5148188" y="3284984"/>
            <a:ext cx="215900" cy="1223963"/>
          </a:xfrm>
          <a:prstGeom prst="rect">
            <a:avLst/>
          </a:prstGeom>
          <a:solidFill>
            <a:srgbClr val="00CC00"/>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41" name="Rectangle 40"/>
          <p:cNvSpPr/>
          <p:nvPr/>
        </p:nvSpPr>
        <p:spPr>
          <a:xfrm>
            <a:off x="6300192" y="2923530"/>
            <a:ext cx="215900" cy="122555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42" name="Rectangle 41"/>
          <p:cNvSpPr/>
          <p:nvPr/>
        </p:nvSpPr>
        <p:spPr>
          <a:xfrm>
            <a:off x="7884368" y="3573016"/>
            <a:ext cx="215900" cy="1223963"/>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43" name="Rectangle 42"/>
          <p:cNvSpPr/>
          <p:nvPr/>
        </p:nvSpPr>
        <p:spPr>
          <a:xfrm>
            <a:off x="7524328" y="3573016"/>
            <a:ext cx="215900" cy="1223963"/>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44" name="Rounded Rectangle 43"/>
          <p:cNvSpPr/>
          <p:nvPr/>
        </p:nvSpPr>
        <p:spPr>
          <a:xfrm>
            <a:off x="7308304" y="2852936"/>
            <a:ext cx="1008063" cy="10795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45" name="Rounded Rectangle 44"/>
          <p:cNvSpPr/>
          <p:nvPr/>
        </p:nvSpPr>
        <p:spPr>
          <a:xfrm>
            <a:off x="6156176" y="2420888"/>
            <a:ext cx="863624" cy="936104"/>
          </a:xfrm>
          <a:prstGeom prst="round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74772" name="TextBox 45"/>
          <p:cNvSpPr txBox="1">
            <a:spLocks noChangeArrowheads="1"/>
          </p:cNvSpPr>
          <p:nvPr/>
        </p:nvSpPr>
        <p:spPr bwMode="auto">
          <a:xfrm>
            <a:off x="323528" y="98629"/>
            <a:ext cx="8549002" cy="954107"/>
          </a:xfrm>
          <a:prstGeom prst="rect">
            <a:avLst/>
          </a:prstGeom>
          <a:solidFill>
            <a:schemeClr val="tx1"/>
          </a:solidFill>
          <a:ln w="9525">
            <a:noFill/>
            <a:miter lim="800000"/>
            <a:headEnd/>
            <a:tailEnd/>
          </a:ln>
        </p:spPr>
        <p:txBody>
          <a:bodyPr wrap="square">
            <a:spAutoFit/>
          </a:bodyPr>
          <a:lstStyle/>
          <a:p>
            <a:pPr algn="ctr" eaLnBrk="0" hangingPunct="0"/>
            <a:r>
              <a:rPr lang="en-US" sz="2800" b="1" dirty="0" smtClean="0">
                <a:solidFill>
                  <a:srgbClr val="FF0000"/>
                </a:solidFill>
                <a:latin typeface="Calibri" pitchFamily="34" charset="0"/>
              </a:rPr>
              <a:t>55. rivers of life in the Spirit satisfy our thirsts </a:t>
            </a:r>
          </a:p>
          <a:p>
            <a:pPr algn="ctr" eaLnBrk="0" hangingPunct="0"/>
            <a:r>
              <a:rPr lang="en-US" sz="2800" b="1" dirty="0" smtClean="0">
                <a:solidFill>
                  <a:srgbClr val="FF0000"/>
                </a:solidFill>
                <a:latin typeface="Calibri" pitchFamily="34" charset="0"/>
              </a:rPr>
              <a:t>and flow out to others.  Thank you, Lord!</a:t>
            </a:r>
            <a:endParaRPr lang="en-US" sz="2800" b="1" dirty="0">
              <a:solidFill>
                <a:srgbClr val="FF0000"/>
              </a:solidFill>
              <a:latin typeface="Calibri" pitchFamily="34" charset="0"/>
            </a:endParaRPr>
          </a:p>
        </p:txBody>
      </p:sp>
      <p:sp>
        <p:nvSpPr>
          <p:cNvPr id="46" name="Rectangle 45"/>
          <p:cNvSpPr/>
          <p:nvPr/>
        </p:nvSpPr>
        <p:spPr>
          <a:xfrm rot="16200000">
            <a:off x="-516614" y="2876890"/>
            <a:ext cx="1944216" cy="6001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a:t>
            </a:r>
          </a:p>
          <a:p>
            <a:pPr algn="ctr"/>
            <a:r>
              <a:rPr lang="en-CA" sz="800" dirty="0" smtClean="0">
                <a:solidFill>
                  <a:schemeClr val="tx1">
                    <a:lumMod val="75000"/>
                  </a:schemeClr>
                </a:solidFill>
              </a:rPr>
              <a:t>Microsoft Corporation. </a:t>
            </a:r>
          </a:p>
          <a:p>
            <a:pPr algn="ctr"/>
            <a:endParaRPr lang="en-CA" sz="900" dirty="0">
              <a:solidFill>
                <a:schemeClr val="tx1">
                  <a:lumMod val="75000"/>
                </a:schemeClr>
              </a:solidFill>
            </a:endParaRPr>
          </a:p>
        </p:txBody>
      </p:sp>
      <p:pic>
        <p:nvPicPr>
          <p:cNvPr id="30" name="Picture 29" descr="angry-face-01s.gif"/>
          <p:cNvPicPr>
            <a:picLocks noChangeAspect="1"/>
          </p:cNvPicPr>
          <p:nvPr/>
        </p:nvPicPr>
        <p:blipFill>
          <a:blip r:embed="rId2" cstate="print"/>
          <a:stretch>
            <a:fillRect/>
          </a:stretch>
        </p:blipFill>
        <p:spPr>
          <a:xfrm>
            <a:off x="179512" y="5877272"/>
            <a:ext cx="864096" cy="864096"/>
          </a:xfrm>
          <a:prstGeom prst="ellipse">
            <a:avLst/>
          </a:prstGeom>
        </p:spPr>
      </p:pic>
      <p:sp>
        <p:nvSpPr>
          <p:cNvPr id="35"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47" name="TextBox 46"/>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48" name="TextBox 47"/>
          <p:cNvSpPr txBox="1"/>
          <p:nvPr/>
        </p:nvSpPr>
        <p:spPr>
          <a:xfrm>
            <a:off x="899592" y="5733256"/>
            <a:ext cx="864096" cy="1015663"/>
          </a:xfrm>
          <a:prstGeom prst="rect">
            <a:avLst/>
          </a:prstGeom>
          <a:noFill/>
        </p:spPr>
        <p:txBody>
          <a:bodyPr wrap="square" rtlCol="0">
            <a:spAutoFit/>
          </a:bodyPr>
          <a:lstStyle/>
          <a:p>
            <a:pPr algn="ctr"/>
            <a:r>
              <a:rPr lang="en-CA" sz="2000" dirty="0" smtClean="0">
                <a:solidFill>
                  <a:schemeClr val="bg1"/>
                </a:solidFill>
              </a:rPr>
              <a:t>Me!</a:t>
            </a:r>
          </a:p>
          <a:p>
            <a:pPr algn="ctr"/>
            <a:r>
              <a:rPr lang="en-CA" sz="2000" dirty="0" smtClean="0">
                <a:solidFill>
                  <a:schemeClr val="bg1"/>
                </a:solidFill>
              </a:rPr>
              <a:t>Me!</a:t>
            </a:r>
          </a:p>
          <a:p>
            <a:pPr algn="ctr"/>
            <a:r>
              <a:rPr lang="en-CA" sz="2000" dirty="0" smtClean="0">
                <a:solidFill>
                  <a:schemeClr val="bg1"/>
                </a:solidFill>
              </a:rPr>
              <a:t>Me!</a:t>
            </a:r>
            <a:endParaRPr lang="en-CA" sz="2000" dirty="0">
              <a:solidFill>
                <a:schemeClr val="bg1"/>
              </a:solidFill>
            </a:endParaRPr>
          </a:p>
        </p:txBody>
      </p:sp>
      <p:sp>
        <p:nvSpPr>
          <p:cNvPr id="74758" name="Title 1"/>
          <p:cNvSpPr txBox="1">
            <a:spLocks/>
          </p:cNvSpPr>
          <p:nvPr/>
        </p:nvSpPr>
        <p:spPr bwMode="auto">
          <a:xfrm>
            <a:off x="611560" y="4878288"/>
            <a:ext cx="8640960" cy="1143000"/>
          </a:xfrm>
          <a:prstGeom prst="rect">
            <a:avLst/>
          </a:prstGeom>
          <a:noFill/>
          <a:ln w="9525">
            <a:noFill/>
            <a:miter lim="800000"/>
            <a:headEnd/>
            <a:tailEnd/>
          </a:ln>
        </p:spPr>
        <p:txBody>
          <a:bodyPr/>
          <a:lstStyle/>
          <a:p>
            <a:pPr algn="ctr"/>
            <a:r>
              <a:rPr lang="en-CA" altLang="ko-KR" sz="2800" b="1" dirty="0" smtClean="0">
                <a:solidFill>
                  <a:schemeClr val="bg1"/>
                </a:solidFill>
                <a:latin typeface="Calibri" pitchFamily="34" charset="0"/>
                <a:ea typeface="Gulim" pitchFamily="34" charset="-127"/>
              </a:rPr>
              <a:t>“</a:t>
            </a:r>
            <a:r>
              <a:rPr lang="en-CA" sz="2800" b="1" dirty="0" smtClean="0">
                <a:solidFill>
                  <a:schemeClr val="bg1"/>
                </a:solidFill>
                <a:latin typeface="Calibri" pitchFamily="34" charset="0"/>
              </a:rPr>
              <a:t>Whoever believes in me, as the Scripture has said, </a:t>
            </a:r>
          </a:p>
          <a:p>
            <a:pPr algn="ctr"/>
            <a:r>
              <a:rPr lang="en-CA" sz="2800" b="1" dirty="0" smtClean="0">
                <a:solidFill>
                  <a:schemeClr val="bg1"/>
                </a:solidFill>
                <a:latin typeface="Calibri" pitchFamily="34" charset="0"/>
              </a:rPr>
              <a:t>'Out of his heart will flow rivers of living water.'  </a:t>
            </a:r>
          </a:p>
          <a:p>
            <a:pPr algn="ctr"/>
            <a:r>
              <a:rPr lang="en-CA" sz="2800" b="1" dirty="0" smtClean="0">
                <a:solidFill>
                  <a:schemeClr val="bg1"/>
                </a:solidFill>
                <a:latin typeface="Calibri" pitchFamily="34" charset="0"/>
              </a:rPr>
              <a:t>            Now this he said about the Spirit</a:t>
            </a:r>
            <a:r>
              <a:rPr lang="en-CA" altLang="ko-KR" sz="2800" b="1" dirty="0" smtClean="0">
                <a:solidFill>
                  <a:schemeClr val="bg1"/>
                </a:solidFill>
                <a:latin typeface="Calibri" pitchFamily="34" charset="0"/>
                <a:ea typeface="Gulim" pitchFamily="34" charset="-127"/>
              </a:rPr>
              <a:t> . . .”  </a:t>
            </a:r>
          </a:p>
          <a:p>
            <a:pPr algn="ctr"/>
            <a:r>
              <a:rPr lang="en-CA" altLang="ko-KR" sz="2800" b="1" dirty="0" smtClean="0">
                <a:solidFill>
                  <a:schemeClr val="bg1"/>
                </a:solidFill>
                <a:latin typeface="Calibri" pitchFamily="34" charset="0"/>
                <a:ea typeface="Gulim" pitchFamily="34" charset="-127"/>
              </a:rPr>
              <a:t>   John 7:38-39</a:t>
            </a:r>
            <a:endParaRPr lang="en-US" sz="2800" b="1" dirty="0">
              <a:solidFill>
                <a:schemeClr val="bg1"/>
              </a:solidFill>
              <a:latin typeface="Calibri" pitchFamily="34" charset="0"/>
            </a:endParaRPr>
          </a:p>
        </p:txBody>
      </p:sp>
      <p:sp>
        <p:nvSpPr>
          <p:cNvPr id="60" name="Freeform 59"/>
          <p:cNvSpPr/>
          <p:nvPr/>
        </p:nvSpPr>
        <p:spPr>
          <a:xfrm>
            <a:off x="2143080" y="2348880"/>
            <a:ext cx="5669280" cy="622005"/>
          </a:xfrm>
          <a:custGeom>
            <a:avLst/>
            <a:gdLst>
              <a:gd name="connsiteX0" fmla="*/ 0 w 5835503"/>
              <a:gd name="connsiteY0" fmla="*/ 0 h 622005"/>
              <a:gd name="connsiteX1" fmla="*/ 1265275 w 5835503"/>
              <a:gd name="connsiteY1" fmla="*/ 542261 h 622005"/>
              <a:gd name="connsiteX2" fmla="*/ 2743200 w 5835503"/>
              <a:gd name="connsiteY2" fmla="*/ 85061 h 622005"/>
              <a:gd name="connsiteX3" fmla="*/ 4348716 w 5835503"/>
              <a:gd name="connsiteY3" fmla="*/ 584791 h 622005"/>
              <a:gd name="connsiteX4" fmla="*/ 5592726 w 5835503"/>
              <a:gd name="connsiteY4" fmla="*/ 308345 h 622005"/>
              <a:gd name="connsiteX5" fmla="*/ 5805377 w 5835503"/>
              <a:gd name="connsiteY5" fmla="*/ 265814 h 622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35503" h="622005">
                <a:moveTo>
                  <a:pt x="0" y="0"/>
                </a:moveTo>
                <a:cubicBezTo>
                  <a:pt x="404037" y="264042"/>
                  <a:pt x="808075" y="528084"/>
                  <a:pt x="1265275" y="542261"/>
                </a:cubicBezTo>
                <a:cubicBezTo>
                  <a:pt x="1722475" y="556438"/>
                  <a:pt x="2229293" y="77973"/>
                  <a:pt x="2743200" y="85061"/>
                </a:cubicBezTo>
                <a:cubicBezTo>
                  <a:pt x="3257107" y="92149"/>
                  <a:pt x="3873795" y="547577"/>
                  <a:pt x="4348716" y="584791"/>
                </a:cubicBezTo>
                <a:cubicBezTo>
                  <a:pt x="4823637" y="622005"/>
                  <a:pt x="5349949" y="361508"/>
                  <a:pt x="5592726" y="308345"/>
                </a:cubicBezTo>
                <a:cubicBezTo>
                  <a:pt x="5835503" y="255182"/>
                  <a:pt x="5805377" y="265814"/>
                  <a:pt x="5805377" y="265814"/>
                </a:cubicBezTo>
              </a:path>
            </a:pathLst>
          </a:custGeom>
          <a:ln w="190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1" name="Freeform 60"/>
          <p:cNvSpPr/>
          <p:nvPr/>
        </p:nvSpPr>
        <p:spPr>
          <a:xfrm>
            <a:off x="2123728" y="2564904"/>
            <a:ext cx="5669280" cy="622005"/>
          </a:xfrm>
          <a:custGeom>
            <a:avLst/>
            <a:gdLst>
              <a:gd name="connsiteX0" fmla="*/ 0 w 5835503"/>
              <a:gd name="connsiteY0" fmla="*/ 0 h 622005"/>
              <a:gd name="connsiteX1" fmla="*/ 1265275 w 5835503"/>
              <a:gd name="connsiteY1" fmla="*/ 542261 h 622005"/>
              <a:gd name="connsiteX2" fmla="*/ 2743200 w 5835503"/>
              <a:gd name="connsiteY2" fmla="*/ 85061 h 622005"/>
              <a:gd name="connsiteX3" fmla="*/ 4348716 w 5835503"/>
              <a:gd name="connsiteY3" fmla="*/ 584791 h 622005"/>
              <a:gd name="connsiteX4" fmla="*/ 5592726 w 5835503"/>
              <a:gd name="connsiteY4" fmla="*/ 308345 h 622005"/>
              <a:gd name="connsiteX5" fmla="*/ 5805377 w 5835503"/>
              <a:gd name="connsiteY5" fmla="*/ 265814 h 622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35503" h="622005">
                <a:moveTo>
                  <a:pt x="0" y="0"/>
                </a:moveTo>
                <a:cubicBezTo>
                  <a:pt x="404037" y="264042"/>
                  <a:pt x="808075" y="528084"/>
                  <a:pt x="1265275" y="542261"/>
                </a:cubicBezTo>
                <a:cubicBezTo>
                  <a:pt x="1722475" y="556438"/>
                  <a:pt x="2229293" y="77973"/>
                  <a:pt x="2743200" y="85061"/>
                </a:cubicBezTo>
                <a:cubicBezTo>
                  <a:pt x="3257107" y="92149"/>
                  <a:pt x="3873795" y="547577"/>
                  <a:pt x="4348716" y="584791"/>
                </a:cubicBezTo>
                <a:cubicBezTo>
                  <a:pt x="4823637" y="622005"/>
                  <a:pt x="5349949" y="361508"/>
                  <a:pt x="5592726" y="308345"/>
                </a:cubicBezTo>
                <a:cubicBezTo>
                  <a:pt x="5835503" y="255182"/>
                  <a:pt x="5805377" y="265814"/>
                  <a:pt x="5805377" y="265814"/>
                </a:cubicBezTo>
              </a:path>
            </a:pathLst>
          </a:custGeom>
          <a:ln w="190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2" name="Freeform 61"/>
          <p:cNvSpPr/>
          <p:nvPr/>
        </p:nvSpPr>
        <p:spPr>
          <a:xfrm>
            <a:off x="2123728" y="2780928"/>
            <a:ext cx="5669280" cy="622005"/>
          </a:xfrm>
          <a:custGeom>
            <a:avLst/>
            <a:gdLst>
              <a:gd name="connsiteX0" fmla="*/ 0 w 5835503"/>
              <a:gd name="connsiteY0" fmla="*/ 0 h 622005"/>
              <a:gd name="connsiteX1" fmla="*/ 1265275 w 5835503"/>
              <a:gd name="connsiteY1" fmla="*/ 542261 h 622005"/>
              <a:gd name="connsiteX2" fmla="*/ 2743200 w 5835503"/>
              <a:gd name="connsiteY2" fmla="*/ 85061 h 622005"/>
              <a:gd name="connsiteX3" fmla="*/ 4348716 w 5835503"/>
              <a:gd name="connsiteY3" fmla="*/ 584791 h 622005"/>
              <a:gd name="connsiteX4" fmla="*/ 5592726 w 5835503"/>
              <a:gd name="connsiteY4" fmla="*/ 308345 h 622005"/>
              <a:gd name="connsiteX5" fmla="*/ 5805377 w 5835503"/>
              <a:gd name="connsiteY5" fmla="*/ 265814 h 622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35503" h="622005">
                <a:moveTo>
                  <a:pt x="0" y="0"/>
                </a:moveTo>
                <a:cubicBezTo>
                  <a:pt x="404037" y="264042"/>
                  <a:pt x="808075" y="528084"/>
                  <a:pt x="1265275" y="542261"/>
                </a:cubicBezTo>
                <a:cubicBezTo>
                  <a:pt x="1722475" y="556438"/>
                  <a:pt x="2229293" y="77973"/>
                  <a:pt x="2743200" y="85061"/>
                </a:cubicBezTo>
                <a:cubicBezTo>
                  <a:pt x="3257107" y="92149"/>
                  <a:pt x="3873795" y="547577"/>
                  <a:pt x="4348716" y="584791"/>
                </a:cubicBezTo>
                <a:cubicBezTo>
                  <a:pt x="4823637" y="622005"/>
                  <a:pt x="5349949" y="361508"/>
                  <a:pt x="5592726" y="308345"/>
                </a:cubicBezTo>
                <a:cubicBezTo>
                  <a:pt x="5835503" y="255182"/>
                  <a:pt x="5805377" y="265814"/>
                  <a:pt x="5805377" y="265814"/>
                </a:cubicBezTo>
              </a:path>
            </a:pathLst>
          </a:custGeom>
          <a:ln w="190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3" name="Freeform 62"/>
          <p:cNvSpPr/>
          <p:nvPr/>
        </p:nvSpPr>
        <p:spPr>
          <a:xfrm>
            <a:off x="2123728" y="2996952"/>
            <a:ext cx="5669280" cy="622005"/>
          </a:xfrm>
          <a:custGeom>
            <a:avLst/>
            <a:gdLst>
              <a:gd name="connsiteX0" fmla="*/ 0 w 5835503"/>
              <a:gd name="connsiteY0" fmla="*/ 0 h 622005"/>
              <a:gd name="connsiteX1" fmla="*/ 1265275 w 5835503"/>
              <a:gd name="connsiteY1" fmla="*/ 542261 h 622005"/>
              <a:gd name="connsiteX2" fmla="*/ 2743200 w 5835503"/>
              <a:gd name="connsiteY2" fmla="*/ 85061 h 622005"/>
              <a:gd name="connsiteX3" fmla="*/ 4348716 w 5835503"/>
              <a:gd name="connsiteY3" fmla="*/ 584791 h 622005"/>
              <a:gd name="connsiteX4" fmla="*/ 5592726 w 5835503"/>
              <a:gd name="connsiteY4" fmla="*/ 308345 h 622005"/>
              <a:gd name="connsiteX5" fmla="*/ 5805377 w 5835503"/>
              <a:gd name="connsiteY5" fmla="*/ 265814 h 622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35503" h="622005">
                <a:moveTo>
                  <a:pt x="0" y="0"/>
                </a:moveTo>
                <a:cubicBezTo>
                  <a:pt x="404037" y="264042"/>
                  <a:pt x="808075" y="528084"/>
                  <a:pt x="1265275" y="542261"/>
                </a:cubicBezTo>
                <a:cubicBezTo>
                  <a:pt x="1722475" y="556438"/>
                  <a:pt x="2229293" y="77973"/>
                  <a:pt x="2743200" y="85061"/>
                </a:cubicBezTo>
                <a:cubicBezTo>
                  <a:pt x="3257107" y="92149"/>
                  <a:pt x="3873795" y="547577"/>
                  <a:pt x="4348716" y="584791"/>
                </a:cubicBezTo>
                <a:cubicBezTo>
                  <a:pt x="4823637" y="622005"/>
                  <a:pt x="5349949" y="361508"/>
                  <a:pt x="5592726" y="308345"/>
                </a:cubicBezTo>
                <a:cubicBezTo>
                  <a:pt x="5835503" y="255182"/>
                  <a:pt x="5805377" y="265814"/>
                  <a:pt x="5805377" y="265814"/>
                </a:cubicBezTo>
              </a:path>
            </a:pathLst>
          </a:custGeom>
          <a:ln w="190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4" name="Freeform 63"/>
          <p:cNvSpPr/>
          <p:nvPr/>
        </p:nvSpPr>
        <p:spPr>
          <a:xfrm>
            <a:off x="2123728" y="3212976"/>
            <a:ext cx="5669280" cy="622005"/>
          </a:xfrm>
          <a:custGeom>
            <a:avLst/>
            <a:gdLst>
              <a:gd name="connsiteX0" fmla="*/ 0 w 5835503"/>
              <a:gd name="connsiteY0" fmla="*/ 0 h 622005"/>
              <a:gd name="connsiteX1" fmla="*/ 1265275 w 5835503"/>
              <a:gd name="connsiteY1" fmla="*/ 542261 h 622005"/>
              <a:gd name="connsiteX2" fmla="*/ 2743200 w 5835503"/>
              <a:gd name="connsiteY2" fmla="*/ 85061 h 622005"/>
              <a:gd name="connsiteX3" fmla="*/ 4348716 w 5835503"/>
              <a:gd name="connsiteY3" fmla="*/ 584791 h 622005"/>
              <a:gd name="connsiteX4" fmla="*/ 5592726 w 5835503"/>
              <a:gd name="connsiteY4" fmla="*/ 308345 h 622005"/>
              <a:gd name="connsiteX5" fmla="*/ 5805377 w 5835503"/>
              <a:gd name="connsiteY5" fmla="*/ 265814 h 622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35503" h="622005">
                <a:moveTo>
                  <a:pt x="0" y="0"/>
                </a:moveTo>
                <a:cubicBezTo>
                  <a:pt x="404037" y="264042"/>
                  <a:pt x="808075" y="528084"/>
                  <a:pt x="1265275" y="542261"/>
                </a:cubicBezTo>
                <a:cubicBezTo>
                  <a:pt x="1722475" y="556438"/>
                  <a:pt x="2229293" y="77973"/>
                  <a:pt x="2743200" y="85061"/>
                </a:cubicBezTo>
                <a:cubicBezTo>
                  <a:pt x="3257107" y="92149"/>
                  <a:pt x="3873795" y="547577"/>
                  <a:pt x="4348716" y="584791"/>
                </a:cubicBezTo>
                <a:cubicBezTo>
                  <a:pt x="4823637" y="622005"/>
                  <a:pt x="5349949" y="361508"/>
                  <a:pt x="5592726" y="308345"/>
                </a:cubicBezTo>
                <a:cubicBezTo>
                  <a:pt x="5835503" y="255182"/>
                  <a:pt x="5805377" y="265814"/>
                  <a:pt x="5805377" y="265814"/>
                </a:cubicBezTo>
              </a:path>
            </a:pathLst>
          </a:custGeom>
          <a:ln w="190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5" name="Freeform 64"/>
          <p:cNvSpPr/>
          <p:nvPr/>
        </p:nvSpPr>
        <p:spPr>
          <a:xfrm>
            <a:off x="2123728" y="3429000"/>
            <a:ext cx="5669280" cy="622005"/>
          </a:xfrm>
          <a:custGeom>
            <a:avLst/>
            <a:gdLst>
              <a:gd name="connsiteX0" fmla="*/ 0 w 5835503"/>
              <a:gd name="connsiteY0" fmla="*/ 0 h 622005"/>
              <a:gd name="connsiteX1" fmla="*/ 1265275 w 5835503"/>
              <a:gd name="connsiteY1" fmla="*/ 542261 h 622005"/>
              <a:gd name="connsiteX2" fmla="*/ 2743200 w 5835503"/>
              <a:gd name="connsiteY2" fmla="*/ 85061 h 622005"/>
              <a:gd name="connsiteX3" fmla="*/ 4348716 w 5835503"/>
              <a:gd name="connsiteY3" fmla="*/ 584791 h 622005"/>
              <a:gd name="connsiteX4" fmla="*/ 5592726 w 5835503"/>
              <a:gd name="connsiteY4" fmla="*/ 308345 h 622005"/>
              <a:gd name="connsiteX5" fmla="*/ 5805377 w 5835503"/>
              <a:gd name="connsiteY5" fmla="*/ 265814 h 622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35503" h="622005">
                <a:moveTo>
                  <a:pt x="0" y="0"/>
                </a:moveTo>
                <a:cubicBezTo>
                  <a:pt x="404037" y="264042"/>
                  <a:pt x="808075" y="528084"/>
                  <a:pt x="1265275" y="542261"/>
                </a:cubicBezTo>
                <a:cubicBezTo>
                  <a:pt x="1722475" y="556438"/>
                  <a:pt x="2229293" y="77973"/>
                  <a:pt x="2743200" y="85061"/>
                </a:cubicBezTo>
                <a:cubicBezTo>
                  <a:pt x="3257107" y="92149"/>
                  <a:pt x="3873795" y="547577"/>
                  <a:pt x="4348716" y="584791"/>
                </a:cubicBezTo>
                <a:cubicBezTo>
                  <a:pt x="4823637" y="622005"/>
                  <a:pt x="5349949" y="361508"/>
                  <a:pt x="5592726" y="308345"/>
                </a:cubicBezTo>
                <a:cubicBezTo>
                  <a:pt x="5835503" y="255182"/>
                  <a:pt x="5805377" y="265814"/>
                  <a:pt x="5805377" y="265814"/>
                </a:cubicBezTo>
              </a:path>
            </a:pathLst>
          </a:custGeom>
          <a:ln w="190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6" name="Freeform 65"/>
          <p:cNvSpPr/>
          <p:nvPr/>
        </p:nvSpPr>
        <p:spPr>
          <a:xfrm>
            <a:off x="2123728" y="3645024"/>
            <a:ext cx="5669280" cy="622005"/>
          </a:xfrm>
          <a:custGeom>
            <a:avLst/>
            <a:gdLst>
              <a:gd name="connsiteX0" fmla="*/ 0 w 5835503"/>
              <a:gd name="connsiteY0" fmla="*/ 0 h 622005"/>
              <a:gd name="connsiteX1" fmla="*/ 1265275 w 5835503"/>
              <a:gd name="connsiteY1" fmla="*/ 542261 h 622005"/>
              <a:gd name="connsiteX2" fmla="*/ 2743200 w 5835503"/>
              <a:gd name="connsiteY2" fmla="*/ 85061 h 622005"/>
              <a:gd name="connsiteX3" fmla="*/ 4348716 w 5835503"/>
              <a:gd name="connsiteY3" fmla="*/ 584791 h 622005"/>
              <a:gd name="connsiteX4" fmla="*/ 5592726 w 5835503"/>
              <a:gd name="connsiteY4" fmla="*/ 308345 h 622005"/>
              <a:gd name="connsiteX5" fmla="*/ 5805377 w 5835503"/>
              <a:gd name="connsiteY5" fmla="*/ 265814 h 622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35503" h="622005">
                <a:moveTo>
                  <a:pt x="0" y="0"/>
                </a:moveTo>
                <a:cubicBezTo>
                  <a:pt x="404037" y="264042"/>
                  <a:pt x="808075" y="528084"/>
                  <a:pt x="1265275" y="542261"/>
                </a:cubicBezTo>
                <a:cubicBezTo>
                  <a:pt x="1722475" y="556438"/>
                  <a:pt x="2229293" y="77973"/>
                  <a:pt x="2743200" y="85061"/>
                </a:cubicBezTo>
                <a:cubicBezTo>
                  <a:pt x="3257107" y="92149"/>
                  <a:pt x="3873795" y="547577"/>
                  <a:pt x="4348716" y="584791"/>
                </a:cubicBezTo>
                <a:cubicBezTo>
                  <a:pt x="4823637" y="622005"/>
                  <a:pt x="5349949" y="361508"/>
                  <a:pt x="5592726" y="308345"/>
                </a:cubicBezTo>
                <a:cubicBezTo>
                  <a:pt x="5835503" y="255182"/>
                  <a:pt x="5805377" y="265814"/>
                  <a:pt x="5805377" y="265814"/>
                </a:cubicBezTo>
              </a:path>
            </a:pathLst>
          </a:custGeom>
          <a:ln w="190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37" name="Picture 36" descr="small dove.png"/>
          <p:cNvPicPr>
            <a:picLocks noChangeAspect="1"/>
          </p:cNvPicPr>
          <p:nvPr/>
        </p:nvPicPr>
        <p:blipFill>
          <a:blip r:embed="rId3" cstate="print"/>
          <a:stretch>
            <a:fillRect/>
          </a:stretch>
        </p:blipFill>
        <p:spPr>
          <a:xfrm>
            <a:off x="971601" y="2276872"/>
            <a:ext cx="1319645" cy="1371600"/>
          </a:xfrm>
          <a:prstGeom prst="rect">
            <a:avLst/>
          </a:prstGeom>
        </p:spPr>
      </p:pic>
    </p:spTree>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97" name="Heart 96"/>
          <p:cNvSpPr/>
          <p:nvPr/>
        </p:nvSpPr>
        <p:spPr>
          <a:xfrm>
            <a:off x="3203848" y="2708920"/>
            <a:ext cx="2592288" cy="2088232"/>
          </a:xfrm>
          <a:prstGeom prst="hear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Teardrop 146"/>
          <p:cNvSpPr/>
          <p:nvPr/>
        </p:nvSpPr>
        <p:spPr>
          <a:xfrm flipH="1">
            <a:off x="6059016" y="4221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6" name="Teardrop 115"/>
          <p:cNvSpPr/>
          <p:nvPr/>
        </p:nvSpPr>
        <p:spPr>
          <a:xfrm>
            <a:off x="457200" y="1524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8" name="TextBox 77"/>
          <p:cNvSpPr txBox="1"/>
          <p:nvPr/>
        </p:nvSpPr>
        <p:spPr>
          <a:xfrm>
            <a:off x="2051720" y="1054477"/>
            <a:ext cx="1600200" cy="646331"/>
          </a:xfrm>
          <a:prstGeom prst="rect">
            <a:avLst/>
          </a:prstGeom>
          <a:noFill/>
        </p:spPr>
        <p:txBody>
          <a:bodyPr wrap="square" rtlCol="0">
            <a:spAutoFit/>
          </a:bodyPr>
          <a:lstStyle/>
          <a:p>
            <a:pPr algn="ctr"/>
            <a:r>
              <a:rPr lang="en-CA" dirty="0" smtClean="0"/>
              <a:t>Spirit </a:t>
            </a:r>
          </a:p>
          <a:p>
            <a:pPr algn="ctr"/>
            <a:r>
              <a:rPr lang="en-CA" dirty="0" smtClean="0"/>
              <a:t>leads</a:t>
            </a:r>
          </a:p>
        </p:txBody>
      </p:sp>
      <p:sp>
        <p:nvSpPr>
          <p:cNvPr id="106" name="TextBox 105"/>
          <p:cNvSpPr txBox="1"/>
          <p:nvPr/>
        </p:nvSpPr>
        <p:spPr>
          <a:xfrm>
            <a:off x="179512" y="4581128"/>
            <a:ext cx="8820472" cy="2246769"/>
          </a:xfrm>
          <a:prstGeom prst="rect">
            <a:avLst/>
          </a:prstGeom>
          <a:noFill/>
        </p:spPr>
        <p:txBody>
          <a:bodyPr wrap="square" rtlCol="0">
            <a:spAutoFit/>
          </a:bodyPr>
          <a:lstStyle/>
          <a:p>
            <a:pPr algn="ctr"/>
            <a:r>
              <a:rPr lang="en-US" sz="2800" b="1" dirty="0" smtClean="0">
                <a:latin typeface="Calibri" pitchFamily="34" charset="0"/>
                <a:cs typeface="Calibri" pitchFamily="34" charset="0"/>
              </a:rPr>
              <a:t>The rivers of the Spirit in Christ are like a gushing fountain flowing from our hearts. “Whoever drinks of the water that I will give him will never be thirsty again. The water that I will give him will become in him a spring of water welling (gushing) up to eternal life”  John 4:24</a:t>
            </a:r>
            <a:endParaRPr lang="en-CA" sz="2800" b="1" dirty="0">
              <a:solidFill>
                <a:schemeClr val="bg1"/>
              </a:solidFill>
              <a:latin typeface="Calibri" pitchFamily="34" charset="0"/>
              <a:cs typeface="Calibri" pitchFamily="34" charset="0"/>
            </a:endParaRPr>
          </a:p>
        </p:txBody>
      </p:sp>
      <p:sp>
        <p:nvSpPr>
          <p:cNvPr id="121" name="Teardrop 120"/>
          <p:cNvSpPr/>
          <p:nvPr/>
        </p:nvSpPr>
        <p:spPr>
          <a:xfrm>
            <a:off x="2057400" y="990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2" name="Teardrop 121"/>
          <p:cNvSpPr/>
          <p:nvPr/>
        </p:nvSpPr>
        <p:spPr>
          <a:xfrm>
            <a:off x="3203848" y="234888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4" name="Teardrop 123"/>
          <p:cNvSpPr/>
          <p:nvPr/>
        </p:nvSpPr>
        <p:spPr>
          <a:xfrm>
            <a:off x="2314600" y="1981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5" name="Teardrop 124"/>
          <p:cNvSpPr/>
          <p:nvPr/>
        </p:nvSpPr>
        <p:spPr>
          <a:xfrm>
            <a:off x="3124200" y="914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6" name="Teardrop 125"/>
          <p:cNvSpPr/>
          <p:nvPr/>
        </p:nvSpPr>
        <p:spPr>
          <a:xfrm>
            <a:off x="457200" y="2743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7" name="Teardrop 126"/>
          <p:cNvSpPr/>
          <p:nvPr/>
        </p:nvSpPr>
        <p:spPr>
          <a:xfrm>
            <a:off x="586408" y="3840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8" name="Teardrop 127"/>
          <p:cNvSpPr/>
          <p:nvPr/>
        </p:nvSpPr>
        <p:spPr>
          <a:xfrm>
            <a:off x="2818656" y="4221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9" name="Teardrop 128"/>
          <p:cNvSpPr/>
          <p:nvPr/>
        </p:nvSpPr>
        <p:spPr>
          <a:xfrm>
            <a:off x="2026568" y="4191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0" name="Teardrop 129"/>
          <p:cNvSpPr/>
          <p:nvPr/>
        </p:nvSpPr>
        <p:spPr>
          <a:xfrm>
            <a:off x="2971800" y="1600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1" name="Teardrop 130"/>
          <p:cNvSpPr/>
          <p:nvPr/>
        </p:nvSpPr>
        <p:spPr>
          <a:xfrm>
            <a:off x="2555776" y="3264024"/>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2" name="Teardrop 131"/>
          <p:cNvSpPr/>
          <p:nvPr/>
        </p:nvSpPr>
        <p:spPr>
          <a:xfrm>
            <a:off x="1371600" y="2286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3" name="Teardrop 132"/>
          <p:cNvSpPr/>
          <p:nvPr/>
        </p:nvSpPr>
        <p:spPr>
          <a:xfrm flipH="1">
            <a:off x="7620000" y="1066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4" name="Teardrop 133"/>
          <p:cNvSpPr/>
          <p:nvPr/>
        </p:nvSpPr>
        <p:spPr>
          <a:xfrm>
            <a:off x="1752600" y="314096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7" name="Teardrop 116"/>
          <p:cNvSpPr/>
          <p:nvPr/>
        </p:nvSpPr>
        <p:spPr>
          <a:xfrm flipH="1">
            <a:off x="5987008" y="3200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5" name="Teardrop 134"/>
          <p:cNvSpPr/>
          <p:nvPr/>
        </p:nvSpPr>
        <p:spPr>
          <a:xfrm flipH="1">
            <a:off x="5508104" y="2492896"/>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6" name="Teardrop 135"/>
          <p:cNvSpPr/>
          <p:nvPr/>
        </p:nvSpPr>
        <p:spPr>
          <a:xfrm flipH="1">
            <a:off x="7787208" y="412812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7" name="Teardrop 136"/>
          <p:cNvSpPr/>
          <p:nvPr/>
        </p:nvSpPr>
        <p:spPr>
          <a:xfrm flipH="1">
            <a:off x="6923112" y="3840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8" name="Teardrop 137"/>
          <p:cNvSpPr/>
          <p:nvPr/>
        </p:nvSpPr>
        <p:spPr>
          <a:xfrm flipH="1">
            <a:off x="7315200" y="2438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9" name="Teardrop 138"/>
          <p:cNvSpPr/>
          <p:nvPr/>
        </p:nvSpPr>
        <p:spPr>
          <a:xfrm flipH="1">
            <a:off x="6660232" y="170080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0" name="Teardrop 139"/>
          <p:cNvSpPr/>
          <p:nvPr/>
        </p:nvSpPr>
        <p:spPr>
          <a:xfrm flipH="1">
            <a:off x="5436096" y="90872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1" name="Teardrop 140"/>
          <p:cNvSpPr/>
          <p:nvPr/>
        </p:nvSpPr>
        <p:spPr>
          <a:xfrm flipH="1">
            <a:off x="6553200" y="762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3" name="Teardrop 142"/>
          <p:cNvSpPr/>
          <p:nvPr/>
        </p:nvSpPr>
        <p:spPr>
          <a:xfrm flipH="1">
            <a:off x="8305800" y="2057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4" name="Teardrop 143"/>
          <p:cNvSpPr/>
          <p:nvPr/>
        </p:nvSpPr>
        <p:spPr>
          <a:xfrm flipH="1">
            <a:off x="8291264" y="2971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5" name="Teardrop 144"/>
          <p:cNvSpPr/>
          <p:nvPr/>
        </p:nvSpPr>
        <p:spPr>
          <a:xfrm flipH="1">
            <a:off x="5626968" y="1772816"/>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6" name="Teardrop 145"/>
          <p:cNvSpPr/>
          <p:nvPr/>
        </p:nvSpPr>
        <p:spPr>
          <a:xfrm flipH="1">
            <a:off x="6707088" y="3048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8" name="Teardrop 147"/>
          <p:cNvSpPr/>
          <p:nvPr/>
        </p:nvSpPr>
        <p:spPr>
          <a:xfrm>
            <a:off x="2286000" y="304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3" name="Teardrop 122"/>
          <p:cNvSpPr/>
          <p:nvPr/>
        </p:nvSpPr>
        <p:spPr>
          <a:xfrm>
            <a:off x="1219200" y="914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9" name="Teardrop 148"/>
          <p:cNvSpPr/>
          <p:nvPr/>
        </p:nvSpPr>
        <p:spPr>
          <a:xfrm flipH="1">
            <a:off x="7086600" y="457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0" name="Teardrop 149"/>
          <p:cNvSpPr/>
          <p:nvPr/>
        </p:nvSpPr>
        <p:spPr>
          <a:xfrm flipH="1">
            <a:off x="5791200" y="381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1" name="Teardrop 150"/>
          <p:cNvSpPr/>
          <p:nvPr/>
        </p:nvSpPr>
        <p:spPr>
          <a:xfrm rot="6065850">
            <a:off x="3776361" y="686472"/>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2" name="Teardrop 151"/>
          <p:cNvSpPr/>
          <p:nvPr/>
        </p:nvSpPr>
        <p:spPr>
          <a:xfrm rot="6160588">
            <a:off x="3691239" y="153350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3" name="Teardrop 152"/>
          <p:cNvSpPr/>
          <p:nvPr/>
        </p:nvSpPr>
        <p:spPr>
          <a:xfrm rot="7846241">
            <a:off x="4309761" y="928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4" name="Teardrop 153"/>
          <p:cNvSpPr/>
          <p:nvPr/>
        </p:nvSpPr>
        <p:spPr>
          <a:xfrm rot="7706645">
            <a:off x="4268089" y="2004909"/>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5" name="Teardrop 154"/>
          <p:cNvSpPr/>
          <p:nvPr/>
        </p:nvSpPr>
        <p:spPr>
          <a:xfrm rot="6534103">
            <a:off x="3767439" y="238445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7" name="Teardrop 156"/>
          <p:cNvSpPr/>
          <p:nvPr/>
        </p:nvSpPr>
        <p:spPr>
          <a:xfrm rot="7706645">
            <a:off x="4605639" y="243695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8" name="Teardrop 157"/>
          <p:cNvSpPr/>
          <p:nvPr/>
        </p:nvSpPr>
        <p:spPr>
          <a:xfrm rot="7706645">
            <a:off x="4268089" y="12646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9" name="Teardrop 158"/>
          <p:cNvSpPr/>
          <p:nvPr/>
        </p:nvSpPr>
        <p:spPr>
          <a:xfrm rot="8590304">
            <a:off x="4697433" y="7312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1" name="Teardrop 160"/>
          <p:cNvSpPr/>
          <p:nvPr/>
        </p:nvSpPr>
        <p:spPr>
          <a:xfrm rot="7706645">
            <a:off x="4737865" y="150085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2" name="Teardrop 161"/>
          <p:cNvSpPr/>
          <p:nvPr/>
        </p:nvSpPr>
        <p:spPr>
          <a:xfrm rot="11169300">
            <a:off x="4966465" y="1758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6" name="TextBox 95"/>
          <p:cNvSpPr txBox="1"/>
          <p:nvPr/>
        </p:nvSpPr>
        <p:spPr>
          <a:xfrm>
            <a:off x="3779912" y="116632"/>
            <a:ext cx="1600200" cy="646331"/>
          </a:xfrm>
          <a:prstGeom prst="rect">
            <a:avLst/>
          </a:prstGeom>
          <a:noFill/>
        </p:spPr>
        <p:txBody>
          <a:bodyPr wrap="square" rtlCol="0">
            <a:spAutoFit/>
          </a:bodyPr>
          <a:lstStyle/>
          <a:p>
            <a:pPr algn="ctr"/>
            <a:r>
              <a:rPr lang="en-CA" dirty="0" smtClean="0"/>
              <a:t>immersed </a:t>
            </a:r>
          </a:p>
          <a:p>
            <a:pPr algn="ctr"/>
            <a:r>
              <a:rPr lang="en-CA" dirty="0" smtClean="0"/>
              <a:t>in the Spirit</a:t>
            </a:r>
            <a:endParaRPr lang="en-CA" dirty="0"/>
          </a:p>
        </p:txBody>
      </p:sp>
      <p:sp>
        <p:nvSpPr>
          <p:cNvPr id="81" name="TextBox 80"/>
          <p:cNvSpPr txBox="1"/>
          <p:nvPr/>
        </p:nvSpPr>
        <p:spPr>
          <a:xfrm>
            <a:off x="4788024" y="1628800"/>
            <a:ext cx="1800200" cy="298800"/>
          </a:xfrm>
          <a:prstGeom prst="rect">
            <a:avLst/>
          </a:prstGeom>
          <a:noFill/>
        </p:spPr>
        <p:txBody>
          <a:bodyPr wrap="square" rtlCol="0">
            <a:spAutoFit/>
          </a:bodyPr>
          <a:lstStyle/>
          <a:p>
            <a:pPr algn="ctr">
              <a:lnSpc>
                <a:spcPts val="1600"/>
              </a:lnSpc>
            </a:pPr>
            <a:r>
              <a:rPr lang="en-CA" dirty="0" smtClean="0"/>
              <a:t>Spirit anoints</a:t>
            </a:r>
            <a:endParaRPr lang="en-CA" dirty="0"/>
          </a:p>
        </p:txBody>
      </p:sp>
      <p:sp>
        <p:nvSpPr>
          <p:cNvPr id="91" name="TextBox 90"/>
          <p:cNvSpPr txBox="1"/>
          <p:nvPr/>
        </p:nvSpPr>
        <p:spPr>
          <a:xfrm>
            <a:off x="4716016" y="1916832"/>
            <a:ext cx="1600200" cy="646331"/>
          </a:xfrm>
          <a:prstGeom prst="rect">
            <a:avLst/>
          </a:prstGeom>
          <a:noFill/>
        </p:spPr>
        <p:txBody>
          <a:bodyPr wrap="square" rtlCol="0">
            <a:spAutoFit/>
          </a:bodyPr>
          <a:lstStyle/>
          <a:p>
            <a:pPr algn="ctr"/>
            <a:r>
              <a:rPr lang="en-CA" dirty="0" smtClean="0"/>
              <a:t>receive</a:t>
            </a:r>
          </a:p>
          <a:p>
            <a:pPr algn="ctr"/>
            <a:r>
              <a:rPr lang="en-CA" dirty="0" smtClean="0"/>
              <a:t>the Spirit</a:t>
            </a:r>
            <a:endParaRPr lang="en-CA" dirty="0"/>
          </a:p>
        </p:txBody>
      </p:sp>
      <p:sp>
        <p:nvSpPr>
          <p:cNvPr id="88" name="TextBox 87"/>
          <p:cNvSpPr txBox="1"/>
          <p:nvPr/>
        </p:nvSpPr>
        <p:spPr>
          <a:xfrm>
            <a:off x="5364088" y="116632"/>
            <a:ext cx="1600200" cy="923330"/>
          </a:xfrm>
          <a:prstGeom prst="rect">
            <a:avLst/>
          </a:prstGeom>
          <a:noFill/>
        </p:spPr>
        <p:txBody>
          <a:bodyPr wrap="square" rtlCol="0">
            <a:spAutoFit/>
          </a:bodyPr>
          <a:lstStyle/>
          <a:p>
            <a:pPr algn="ctr"/>
            <a:r>
              <a:rPr lang="en-CA" dirty="0" smtClean="0"/>
              <a:t>Spirit fellowships with us</a:t>
            </a:r>
            <a:endParaRPr lang="en-CA" dirty="0"/>
          </a:p>
        </p:txBody>
      </p:sp>
      <p:sp>
        <p:nvSpPr>
          <p:cNvPr id="105" name="TextBox 104"/>
          <p:cNvSpPr txBox="1"/>
          <p:nvPr/>
        </p:nvSpPr>
        <p:spPr>
          <a:xfrm>
            <a:off x="7236296" y="1342509"/>
            <a:ext cx="1744216" cy="646331"/>
          </a:xfrm>
          <a:prstGeom prst="rect">
            <a:avLst/>
          </a:prstGeom>
          <a:noFill/>
        </p:spPr>
        <p:txBody>
          <a:bodyPr wrap="square" rtlCol="0">
            <a:spAutoFit/>
          </a:bodyPr>
          <a:lstStyle/>
          <a:p>
            <a:pPr algn="ctr"/>
            <a:r>
              <a:rPr lang="en-CA" dirty="0" smtClean="0"/>
              <a:t>Spirit teaches us God’s Word</a:t>
            </a:r>
            <a:endParaRPr lang="en-CA" dirty="0">
              <a:solidFill>
                <a:srgbClr val="FF0000"/>
              </a:solidFill>
            </a:endParaRPr>
          </a:p>
        </p:txBody>
      </p:sp>
      <p:sp>
        <p:nvSpPr>
          <p:cNvPr id="95" name="TextBox 94"/>
          <p:cNvSpPr txBox="1"/>
          <p:nvPr/>
        </p:nvSpPr>
        <p:spPr>
          <a:xfrm>
            <a:off x="5220072" y="1126098"/>
            <a:ext cx="2088232" cy="502702"/>
          </a:xfrm>
          <a:prstGeom prst="rect">
            <a:avLst/>
          </a:prstGeom>
          <a:noFill/>
        </p:spPr>
        <p:txBody>
          <a:bodyPr wrap="square" rtlCol="0">
            <a:spAutoFit/>
          </a:bodyPr>
          <a:lstStyle/>
          <a:p>
            <a:pPr algn="ctr">
              <a:lnSpc>
                <a:spcPts val="1600"/>
              </a:lnSpc>
            </a:pPr>
            <a:r>
              <a:rPr lang="en-CA" dirty="0" smtClean="0"/>
              <a:t>Spirit prays for us and helps us pray</a:t>
            </a:r>
            <a:endParaRPr lang="en-CA" spc="-40" dirty="0"/>
          </a:p>
        </p:txBody>
      </p:sp>
      <p:sp>
        <p:nvSpPr>
          <p:cNvPr id="114" name="Teardrop 113"/>
          <p:cNvSpPr/>
          <p:nvPr/>
        </p:nvSpPr>
        <p:spPr>
          <a:xfrm rot="3832256">
            <a:off x="3567638" y="133472"/>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TextBox 108"/>
          <p:cNvSpPr txBox="1"/>
          <p:nvPr/>
        </p:nvSpPr>
        <p:spPr>
          <a:xfrm>
            <a:off x="2339752" y="152400"/>
            <a:ext cx="1600200" cy="646331"/>
          </a:xfrm>
          <a:prstGeom prst="rect">
            <a:avLst/>
          </a:prstGeom>
          <a:noFill/>
        </p:spPr>
        <p:txBody>
          <a:bodyPr wrap="square" rtlCol="0">
            <a:spAutoFit/>
          </a:bodyPr>
          <a:lstStyle/>
          <a:p>
            <a:pPr algn="ctr"/>
            <a:r>
              <a:rPr lang="en-CA" dirty="0" smtClean="0"/>
              <a:t>Spirit </a:t>
            </a:r>
          </a:p>
          <a:p>
            <a:pPr algn="ctr"/>
            <a:r>
              <a:rPr lang="en-CA" dirty="0" smtClean="0"/>
              <a:t>in us </a:t>
            </a:r>
            <a:endParaRPr lang="en-CA" dirty="0"/>
          </a:p>
        </p:txBody>
      </p:sp>
      <p:sp>
        <p:nvSpPr>
          <p:cNvPr id="113" name="TextBox 112"/>
          <p:cNvSpPr txBox="1"/>
          <p:nvPr/>
        </p:nvSpPr>
        <p:spPr>
          <a:xfrm>
            <a:off x="3691880" y="838453"/>
            <a:ext cx="1600200" cy="646331"/>
          </a:xfrm>
          <a:prstGeom prst="rect">
            <a:avLst/>
          </a:prstGeom>
          <a:noFill/>
        </p:spPr>
        <p:txBody>
          <a:bodyPr wrap="square" rtlCol="0">
            <a:spAutoFit/>
          </a:bodyPr>
          <a:lstStyle/>
          <a:p>
            <a:pPr algn="ctr"/>
            <a:r>
              <a:rPr lang="en-CA" dirty="0" smtClean="0"/>
              <a:t>Spirit</a:t>
            </a:r>
          </a:p>
          <a:p>
            <a:pPr algn="ctr"/>
            <a:r>
              <a:rPr lang="en-CA" dirty="0" smtClean="0"/>
              <a:t>sanctifies</a:t>
            </a:r>
            <a:endParaRPr lang="en-CA" dirty="0"/>
          </a:p>
        </p:txBody>
      </p:sp>
      <p:sp>
        <p:nvSpPr>
          <p:cNvPr id="82" name="TextBox 81"/>
          <p:cNvSpPr txBox="1"/>
          <p:nvPr/>
        </p:nvSpPr>
        <p:spPr>
          <a:xfrm>
            <a:off x="3619872" y="2204864"/>
            <a:ext cx="1600200" cy="646331"/>
          </a:xfrm>
          <a:prstGeom prst="rect">
            <a:avLst/>
          </a:prstGeom>
          <a:noFill/>
        </p:spPr>
        <p:txBody>
          <a:bodyPr wrap="square" rtlCol="0">
            <a:spAutoFit/>
          </a:bodyPr>
          <a:lstStyle/>
          <a:p>
            <a:pPr algn="ctr"/>
            <a:r>
              <a:rPr lang="en-CA" dirty="0" smtClean="0"/>
              <a:t>Spirit </a:t>
            </a:r>
          </a:p>
          <a:p>
            <a:pPr algn="ctr"/>
            <a:r>
              <a:rPr lang="en-CA" dirty="0" smtClean="0"/>
              <a:t>seals</a:t>
            </a:r>
            <a:endParaRPr lang="en-CA" dirty="0"/>
          </a:p>
        </p:txBody>
      </p:sp>
      <p:sp>
        <p:nvSpPr>
          <p:cNvPr id="66" name="TextBox 65"/>
          <p:cNvSpPr txBox="1"/>
          <p:nvPr/>
        </p:nvSpPr>
        <p:spPr>
          <a:xfrm>
            <a:off x="7292280" y="2062589"/>
            <a:ext cx="1600200" cy="646331"/>
          </a:xfrm>
          <a:prstGeom prst="rect">
            <a:avLst/>
          </a:prstGeom>
          <a:noFill/>
        </p:spPr>
        <p:txBody>
          <a:bodyPr wrap="square" rtlCol="0">
            <a:spAutoFit/>
          </a:bodyPr>
          <a:lstStyle/>
          <a:p>
            <a:pPr algn="ctr"/>
            <a:r>
              <a:rPr lang="en-CA" dirty="0" smtClean="0"/>
              <a:t>rivers of life </a:t>
            </a:r>
          </a:p>
          <a:p>
            <a:pPr algn="ctr"/>
            <a:r>
              <a:rPr lang="en-CA" dirty="0" smtClean="0"/>
              <a:t>in the Spirit</a:t>
            </a:r>
            <a:endParaRPr lang="en-CA" dirty="0"/>
          </a:p>
        </p:txBody>
      </p:sp>
      <p:sp>
        <p:nvSpPr>
          <p:cNvPr id="79" name="TextBox 78"/>
          <p:cNvSpPr txBox="1"/>
          <p:nvPr/>
        </p:nvSpPr>
        <p:spPr>
          <a:xfrm>
            <a:off x="-52536" y="3140968"/>
            <a:ext cx="1240160" cy="646331"/>
          </a:xfrm>
          <a:prstGeom prst="rect">
            <a:avLst/>
          </a:prstGeom>
          <a:noFill/>
        </p:spPr>
        <p:txBody>
          <a:bodyPr wrap="square" rtlCol="0">
            <a:spAutoFit/>
          </a:bodyPr>
          <a:lstStyle/>
          <a:p>
            <a:pPr algn="ctr"/>
            <a:r>
              <a:rPr lang="en-CA" dirty="0" smtClean="0"/>
              <a:t>Spirit </a:t>
            </a:r>
          </a:p>
          <a:p>
            <a:pPr algn="ctr"/>
            <a:r>
              <a:rPr lang="en-CA" dirty="0" smtClean="0"/>
              <a:t>fills</a:t>
            </a:r>
            <a:endParaRPr lang="en-CA" dirty="0"/>
          </a:p>
        </p:txBody>
      </p:sp>
      <p:sp>
        <p:nvSpPr>
          <p:cNvPr id="118" name="TextBox 117"/>
          <p:cNvSpPr txBox="1"/>
          <p:nvPr/>
        </p:nvSpPr>
        <p:spPr>
          <a:xfrm>
            <a:off x="7076256" y="332656"/>
            <a:ext cx="1600200" cy="646331"/>
          </a:xfrm>
          <a:prstGeom prst="rect">
            <a:avLst/>
          </a:prstGeom>
          <a:noFill/>
        </p:spPr>
        <p:txBody>
          <a:bodyPr wrap="square" rtlCol="0">
            <a:spAutoFit/>
          </a:bodyPr>
          <a:lstStyle/>
          <a:p>
            <a:pPr algn="ctr"/>
            <a:r>
              <a:rPr lang="en-CA" dirty="0" smtClean="0"/>
              <a:t>fellowship with the Spirit</a:t>
            </a:r>
            <a:endParaRPr lang="en-CA" dirty="0"/>
          </a:p>
        </p:txBody>
      </p:sp>
      <p:sp>
        <p:nvSpPr>
          <p:cNvPr id="75" name="TextBox 74"/>
          <p:cNvSpPr txBox="1"/>
          <p:nvPr/>
        </p:nvSpPr>
        <p:spPr>
          <a:xfrm>
            <a:off x="1835696" y="2276872"/>
            <a:ext cx="1600200" cy="923330"/>
          </a:xfrm>
          <a:prstGeom prst="rect">
            <a:avLst/>
          </a:prstGeom>
          <a:noFill/>
        </p:spPr>
        <p:txBody>
          <a:bodyPr wrap="square" rtlCol="0">
            <a:spAutoFit/>
          </a:bodyPr>
          <a:lstStyle/>
          <a:p>
            <a:pPr algn="ctr"/>
            <a:r>
              <a:rPr lang="en-CA" dirty="0" smtClean="0"/>
              <a:t>law of Spirit sets free</a:t>
            </a:r>
          </a:p>
          <a:p>
            <a:pPr algn="ctr"/>
            <a:r>
              <a:rPr lang="en-CA" dirty="0" smtClean="0"/>
              <a:t> from sin</a:t>
            </a:r>
            <a:endParaRPr lang="en-CA" dirty="0"/>
          </a:p>
        </p:txBody>
      </p:sp>
      <p:sp>
        <p:nvSpPr>
          <p:cNvPr id="110" name="Teardrop 109"/>
          <p:cNvSpPr/>
          <p:nvPr/>
        </p:nvSpPr>
        <p:spPr>
          <a:xfrm rot="7706645">
            <a:off x="4562727" y="3229045"/>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0" name="Teardrop 159"/>
          <p:cNvSpPr/>
          <p:nvPr/>
        </p:nvSpPr>
        <p:spPr>
          <a:xfrm rot="7706645">
            <a:off x="4052065" y="317594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2" name="TextBox 101"/>
          <p:cNvSpPr txBox="1"/>
          <p:nvPr/>
        </p:nvSpPr>
        <p:spPr>
          <a:xfrm>
            <a:off x="1187624" y="334397"/>
            <a:ext cx="1600200" cy="646331"/>
          </a:xfrm>
          <a:prstGeom prst="rect">
            <a:avLst/>
          </a:prstGeom>
          <a:noFill/>
        </p:spPr>
        <p:txBody>
          <a:bodyPr wrap="square" rtlCol="0">
            <a:spAutoFit/>
          </a:bodyPr>
          <a:lstStyle/>
          <a:p>
            <a:pPr algn="ctr"/>
            <a:r>
              <a:rPr lang="en-CA" dirty="0" smtClean="0"/>
              <a:t>in the </a:t>
            </a:r>
          </a:p>
          <a:p>
            <a:pPr algn="ctr"/>
            <a:r>
              <a:rPr lang="en-CA" dirty="0" smtClean="0"/>
              <a:t>Spirit</a:t>
            </a:r>
            <a:endParaRPr lang="en-CA" dirty="0"/>
          </a:p>
        </p:txBody>
      </p:sp>
      <p:sp>
        <p:nvSpPr>
          <p:cNvPr id="120" name="TextBox 119"/>
          <p:cNvSpPr txBox="1"/>
          <p:nvPr/>
        </p:nvSpPr>
        <p:spPr>
          <a:xfrm>
            <a:off x="2987824" y="2915652"/>
            <a:ext cx="2952328" cy="369332"/>
          </a:xfrm>
          <a:prstGeom prst="rect">
            <a:avLst/>
          </a:prstGeom>
          <a:noFill/>
        </p:spPr>
        <p:txBody>
          <a:bodyPr wrap="square" rtlCol="0">
            <a:spAutoFit/>
          </a:bodyPr>
          <a:lstStyle/>
          <a:p>
            <a:pPr algn="ctr"/>
            <a:r>
              <a:rPr lang="en-CA" dirty="0" smtClean="0"/>
              <a:t>Spirit of Christ in us</a:t>
            </a:r>
            <a:endParaRPr lang="en-CA" dirty="0"/>
          </a:p>
        </p:txBody>
      </p:sp>
      <p:sp>
        <p:nvSpPr>
          <p:cNvPr id="80" name="TextBox 79"/>
          <p:cNvSpPr txBox="1"/>
          <p:nvPr/>
        </p:nvSpPr>
        <p:spPr>
          <a:xfrm>
            <a:off x="899592" y="3646378"/>
            <a:ext cx="2680320" cy="502702"/>
          </a:xfrm>
          <a:prstGeom prst="rect">
            <a:avLst/>
          </a:prstGeom>
          <a:noFill/>
        </p:spPr>
        <p:txBody>
          <a:bodyPr wrap="square" rtlCol="0">
            <a:spAutoFit/>
          </a:bodyPr>
          <a:lstStyle/>
          <a:p>
            <a:pPr algn="ctr">
              <a:lnSpc>
                <a:spcPts val="1600"/>
              </a:lnSpc>
            </a:pPr>
            <a:r>
              <a:rPr lang="en-CA" dirty="0" smtClean="0"/>
              <a:t>power of Spirit to be ambassadors for Christ </a:t>
            </a:r>
          </a:p>
        </p:txBody>
      </p:sp>
      <p:sp>
        <p:nvSpPr>
          <p:cNvPr id="85" name="TextBox 84"/>
          <p:cNvSpPr txBox="1"/>
          <p:nvPr/>
        </p:nvSpPr>
        <p:spPr>
          <a:xfrm>
            <a:off x="3691880" y="3380799"/>
            <a:ext cx="1600200" cy="1200329"/>
          </a:xfrm>
          <a:prstGeom prst="rect">
            <a:avLst/>
          </a:prstGeom>
          <a:noFill/>
        </p:spPr>
        <p:txBody>
          <a:bodyPr wrap="square" rtlCol="0">
            <a:spAutoFit/>
          </a:bodyPr>
          <a:lstStyle/>
          <a:p>
            <a:pPr algn="ctr"/>
            <a:r>
              <a:rPr lang="en-CA" dirty="0" smtClean="0"/>
              <a:t>God’s love poured into heart by</a:t>
            </a:r>
          </a:p>
          <a:p>
            <a:pPr algn="ctr"/>
            <a:r>
              <a:rPr lang="en-CA" smtClean="0"/>
              <a:t>the </a:t>
            </a:r>
            <a:r>
              <a:rPr lang="en-CA" dirty="0" smtClean="0"/>
              <a:t>Spirit</a:t>
            </a:r>
            <a:endParaRPr lang="en-CA" dirty="0"/>
          </a:p>
        </p:txBody>
      </p:sp>
      <p:sp>
        <p:nvSpPr>
          <p:cNvPr id="104" name="TextBox 103"/>
          <p:cNvSpPr txBox="1"/>
          <p:nvPr/>
        </p:nvSpPr>
        <p:spPr>
          <a:xfrm>
            <a:off x="2987824" y="1556792"/>
            <a:ext cx="1600200" cy="646331"/>
          </a:xfrm>
          <a:prstGeom prst="rect">
            <a:avLst/>
          </a:prstGeom>
          <a:noFill/>
        </p:spPr>
        <p:txBody>
          <a:bodyPr wrap="square" rtlCol="0">
            <a:spAutoFit/>
          </a:bodyPr>
          <a:lstStyle/>
          <a:p>
            <a:pPr algn="ctr"/>
            <a:r>
              <a:rPr lang="en-CA" dirty="0" smtClean="0"/>
              <a:t>access in</a:t>
            </a:r>
          </a:p>
          <a:p>
            <a:pPr algn="ctr"/>
            <a:r>
              <a:rPr lang="en-CA" dirty="0" smtClean="0"/>
              <a:t> one Spirit</a:t>
            </a:r>
            <a:endParaRPr lang="en-CA" dirty="0"/>
          </a:p>
        </p:txBody>
      </p:sp>
      <p:sp>
        <p:nvSpPr>
          <p:cNvPr id="90" name="TextBox 89"/>
          <p:cNvSpPr txBox="1"/>
          <p:nvPr/>
        </p:nvSpPr>
        <p:spPr>
          <a:xfrm>
            <a:off x="7076256" y="2948751"/>
            <a:ext cx="1600200" cy="1200329"/>
          </a:xfrm>
          <a:prstGeom prst="rect">
            <a:avLst/>
          </a:prstGeom>
          <a:noFill/>
        </p:spPr>
        <p:txBody>
          <a:bodyPr wrap="square" rtlCol="0">
            <a:spAutoFit/>
          </a:bodyPr>
          <a:lstStyle/>
          <a:p>
            <a:pPr algn="ctr"/>
            <a:r>
              <a:rPr lang="en-CA" dirty="0" smtClean="0"/>
              <a:t>released from law to belong to Christ in </a:t>
            </a:r>
          </a:p>
          <a:p>
            <a:pPr algn="ctr"/>
            <a:r>
              <a:rPr lang="en-CA" dirty="0" smtClean="0"/>
              <a:t>the Spirit</a:t>
            </a:r>
            <a:endParaRPr lang="en-CA" dirty="0"/>
          </a:p>
        </p:txBody>
      </p:sp>
      <p:sp>
        <p:nvSpPr>
          <p:cNvPr id="77" name="TextBox 76"/>
          <p:cNvSpPr txBox="1"/>
          <p:nvPr/>
        </p:nvSpPr>
        <p:spPr>
          <a:xfrm>
            <a:off x="5868144" y="2001614"/>
            <a:ext cx="1600200" cy="923330"/>
          </a:xfrm>
          <a:prstGeom prst="rect">
            <a:avLst/>
          </a:prstGeom>
          <a:noFill/>
        </p:spPr>
        <p:txBody>
          <a:bodyPr wrap="square" rtlCol="0">
            <a:spAutoFit/>
          </a:bodyPr>
          <a:lstStyle/>
          <a:p>
            <a:pPr algn="ctr"/>
            <a:r>
              <a:rPr lang="en-CA" dirty="0" smtClean="0"/>
              <a:t>Spirit </a:t>
            </a:r>
          </a:p>
          <a:p>
            <a:pPr algn="ctr"/>
            <a:r>
              <a:rPr lang="en-CA" dirty="0" smtClean="0"/>
              <a:t>poured </a:t>
            </a:r>
          </a:p>
          <a:p>
            <a:pPr algn="ctr"/>
            <a:r>
              <a:rPr lang="en-CA" dirty="0" smtClean="0"/>
              <a:t>into heart</a:t>
            </a:r>
            <a:endParaRPr lang="en-CA" dirty="0"/>
          </a:p>
        </p:txBody>
      </p:sp>
      <p:sp>
        <p:nvSpPr>
          <p:cNvPr id="101" name="TextBox 100"/>
          <p:cNvSpPr txBox="1"/>
          <p:nvPr/>
        </p:nvSpPr>
        <p:spPr>
          <a:xfrm>
            <a:off x="955576" y="1425550"/>
            <a:ext cx="1600200" cy="923330"/>
          </a:xfrm>
          <a:prstGeom prst="rect">
            <a:avLst/>
          </a:prstGeom>
          <a:noFill/>
        </p:spPr>
        <p:txBody>
          <a:bodyPr wrap="square" rtlCol="0">
            <a:spAutoFit/>
          </a:bodyPr>
          <a:lstStyle/>
          <a:p>
            <a:pPr algn="ctr"/>
            <a:r>
              <a:rPr lang="en-CA" dirty="0" smtClean="0"/>
              <a:t>adopted sons with Spirit </a:t>
            </a:r>
          </a:p>
          <a:p>
            <a:pPr algn="ctr"/>
            <a:r>
              <a:rPr lang="en-CA" dirty="0" smtClean="0"/>
              <a:t>of Son</a:t>
            </a:r>
            <a:endParaRPr lang="en-CA" dirty="0"/>
          </a:p>
        </p:txBody>
      </p:sp>
      <p:sp>
        <p:nvSpPr>
          <p:cNvPr id="103" name="TextBox 102"/>
          <p:cNvSpPr txBox="1"/>
          <p:nvPr/>
        </p:nvSpPr>
        <p:spPr>
          <a:xfrm>
            <a:off x="5564088" y="3501008"/>
            <a:ext cx="1600200" cy="923330"/>
          </a:xfrm>
          <a:prstGeom prst="rect">
            <a:avLst/>
          </a:prstGeom>
          <a:noFill/>
        </p:spPr>
        <p:txBody>
          <a:bodyPr wrap="square" rtlCol="0">
            <a:spAutoFit/>
          </a:bodyPr>
          <a:lstStyle/>
          <a:p>
            <a:pPr algn="ctr"/>
            <a:r>
              <a:rPr lang="en-CA" dirty="0" smtClean="0"/>
              <a:t>circumcised by Christ in the Spirit</a:t>
            </a:r>
            <a:endParaRPr lang="en-CA" dirty="0"/>
          </a:p>
        </p:txBody>
      </p:sp>
      <p:sp>
        <p:nvSpPr>
          <p:cNvPr id="164" name="TextBox 163"/>
          <p:cNvSpPr txBox="1"/>
          <p:nvPr/>
        </p:nvSpPr>
        <p:spPr>
          <a:xfrm>
            <a:off x="91480" y="622429"/>
            <a:ext cx="1600200" cy="646331"/>
          </a:xfrm>
          <a:prstGeom prst="rect">
            <a:avLst/>
          </a:prstGeom>
          <a:noFill/>
        </p:spPr>
        <p:txBody>
          <a:bodyPr wrap="square" rtlCol="0">
            <a:spAutoFit/>
          </a:bodyPr>
          <a:lstStyle/>
          <a:p>
            <a:pPr algn="ctr"/>
            <a:r>
              <a:rPr lang="en-CA" dirty="0" smtClean="0"/>
              <a:t>have the Spirit</a:t>
            </a:r>
            <a:endParaRPr lang="en-CA" dirty="0"/>
          </a:p>
        </p:txBody>
      </p:sp>
      <p:sp>
        <p:nvSpPr>
          <p:cNvPr id="165" name="TextBox 164"/>
          <p:cNvSpPr txBox="1"/>
          <p:nvPr/>
        </p:nvSpPr>
        <p:spPr>
          <a:xfrm>
            <a:off x="-108520" y="1844824"/>
            <a:ext cx="1600200" cy="923330"/>
          </a:xfrm>
          <a:prstGeom prst="rect">
            <a:avLst/>
          </a:prstGeom>
          <a:noFill/>
        </p:spPr>
        <p:txBody>
          <a:bodyPr wrap="square" rtlCol="0">
            <a:spAutoFit/>
          </a:bodyPr>
          <a:lstStyle/>
          <a:p>
            <a:pPr algn="ctr"/>
            <a:r>
              <a:rPr lang="en-CA" dirty="0" smtClean="0"/>
              <a:t>Spirit </a:t>
            </a:r>
          </a:p>
          <a:p>
            <a:pPr algn="ctr"/>
            <a:r>
              <a:rPr lang="en-CA" dirty="0" smtClean="0"/>
              <a:t>comes, falls on us</a:t>
            </a:r>
            <a:endParaRPr lang="en-CA" dirty="0"/>
          </a:p>
        </p:txBody>
      </p:sp>
      <p:sp>
        <p:nvSpPr>
          <p:cNvPr id="166" name="TextBox 165"/>
          <p:cNvSpPr txBox="1"/>
          <p:nvPr/>
        </p:nvSpPr>
        <p:spPr>
          <a:xfrm>
            <a:off x="739552" y="2772664"/>
            <a:ext cx="1600200" cy="512320"/>
          </a:xfrm>
          <a:prstGeom prst="rect">
            <a:avLst/>
          </a:prstGeom>
          <a:noFill/>
        </p:spPr>
        <p:txBody>
          <a:bodyPr wrap="square" rtlCol="0">
            <a:spAutoFit/>
          </a:bodyPr>
          <a:lstStyle/>
          <a:p>
            <a:pPr algn="ctr">
              <a:lnSpc>
                <a:spcPts val="1600"/>
              </a:lnSpc>
            </a:pPr>
            <a:r>
              <a:rPr lang="en-CA" dirty="0" smtClean="0"/>
              <a:t>born of </a:t>
            </a:r>
          </a:p>
          <a:p>
            <a:pPr algn="ctr">
              <a:lnSpc>
                <a:spcPts val="1600"/>
              </a:lnSpc>
            </a:pPr>
            <a:r>
              <a:rPr lang="en-CA" dirty="0" smtClean="0"/>
              <a:t>the Spirit </a:t>
            </a:r>
          </a:p>
        </p:txBody>
      </p:sp>
    </p:spTree>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97" name="Heart 96"/>
          <p:cNvSpPr/>
          <p:nvPr/>
        </p:nvSpPr>
        <p:spPr>
          <a:xfrm>
            <a:off x="3203848" y="2708920"/>
            <a:ext cx="2592288" cy="2088232"/>
          </a:xfrm>
          <a:prstGeom prst="hear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Teardrop 146"/>
          <p:cNvSpPr/>
          <p:nvPr/>
        </p:nvSpPr>
        <p:spPr>
          <a:xfrm flipH="1">
            <a:off x="6059016" y="4221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6" name="Teardrop 115"/>
          <p:cNvSpPr/>
          <p:nvPr/>
        </p:nvSpPr>
        <p:spPr>
          <a:xfrm>
            <a:off x="457200" y="1524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8" name="TextBox 77"/>
          <p:cNvSpPr txBox="1"/>
          <p:nvPr/>
        </p:nvSpPr>
        <p:spPr>
          <a:xfrm>
            <a:off x="2051720" y="1054477"/>
            <a:ext cx="1600200" cy="646331"/>
          </a:xfrm>
          <a:prstGeom prst="rect">
            <a:avLst/>
          </a:prstGeom>
          <a:noFill/>
        </p:spPr>
        <p:txBody>
          <a:bodyPr wrap="square" rtlCol="0">
            <a:spAutoFit/>
          </a:bodyPr>
          <a:lstStyle/>
          <a:p>
            <a:pPr algn="ctr"/>
            <a:r>
              <a:rPr lang="en-CA" dirty="0" smtClean="0"/>
              <a:t>Spirit </a:t>
            </a:r>
          </a:p>
          <a:p>
            <a:pPr algn="ctr"/>
            <a:r>
              <a:rPr lang="en-CA" dirty="0" smtClean="0"/>
              <a:t>leads</a:t>
            </a:r>
          </a:p>
        </p:txBody>
      </p:sp>
      <p:sp>
        <p:nvSpPr>
          <p:cNvPr id="106" name="TextBox 105"/>
          <p:cNvSpPr txBox="1"/>
          <p:nvPr/>
        </p:nvSpPr>
        <p:spPr>
          <a:xfrm>
            <a:off x="36512" y="4581128"/>
            <a:ext cx="8999984" cy="2677656"/>
          </a:xfrm>
          <a:prstGeom prst="rect">
            <a:avLst/>
          </a:prstGeom>
          <a:noFill/>
        </p:spPr>
        <p:txBody>
          <a:bodyPr wrap="square" rtlCol="0">
            <a:spAutoFit/>
          </a:bodyPr>
          <a:lstStyle/>
          <a:p>
            <a:pPr algn="ctr"/>
            <a:r>
              <a:rPr lang="en-US" sz="2800" b="1" dirty="0" smtClean="0">
                <a:latin typeface="Calibri" pitchFamily="34" charset="0"/>
                <a:cs typeface="Calibri" pitchFamily="34" charset="0"/>
              </a:rPr>
              <a:t>In Christ the rivers of the Spirit change us from being a desert to others to being an oasis. “Behold, a king will reign in righteousness . . . Each will be like a hiding place from the wind, a shelter from the storm, like streams of water in a dry place, like the shade of a great rock”  Isa 32:1-2</a:t>
            </a:r>
          </a:p>
          <a:p>
            <a:pPr algn="ctr"/>
            <a:endParaRPr lang="en-CA" sz="2800" b="1" dirty="0">
              <a:solidFill>
                <a:schemeClr val="bg1"/>
              </a:solidFill>
              <a:latin typeface="Calibri" pitchFamily="34" charset="0"/>
              <a:cs typeface="Calibri" pitchFamily="34" charset="0"/>
            </a:endParaRPr>
          </a:p>
        </p:txBody>
      </p:sp>
      <p:sp>
        <p:nvSpPr>
          <p:cNvPr id="121" name="Teardrop 120"/>
          <p:cNvSpPr/>
          <p:nvPr/>
        </p:nvSpPr>
        <p:spPr>
          <a:xfrm>
            <a:off x="2057400" y="990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2" name="Teardrop 121"/>
          <p:cNvSpPr/>
          <p:nvPr/>
        </p:nvSpPr>
        <p:spPr>
          <a:xfrm>
            <a:off x="3203848" y="234888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4" name="Teardrop 123"/>
          <p:cNvSpPr/>
          <p:nvPr/>
        </p:nvSpPr>
        <p:spPr>
          <a:xfrm>
            <a:off x="2314600" y="1981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5" name="Teardrop 124"/>
          <p:cNvSpPr/>
          <p:nvPr/>
        </p:nvSpPr>
        <p:spPr>
          <a:xfrm>
            <a:off x="3124200" y="914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6" name="Teardrop 125"/>
          <p:cNvSpPr/>
          <p:nvPr/>
        </p:nvSpPr>
        <p:spPr>
          <a:xfrm>
            <a:off x="457200" y="2743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7" name="Teardrop 126"/>
          <p:cNvSpPr/>
          <p:nvPr/>
        </p:nvSpPr>
        <p:spPr>
          <a:xfrm>
            <a:off x="586408" y="3840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8" name="Teardrop 127"/>
          <p:cNvSpPr/>
          <p:nvPr/>
        </p:nvSpPr>
        <p:spPr>
          <a:xfrm>
            <a:off x="2818656" y="4221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9" name="Teardrop 128"/>
          <p:cNvSpPr/>
          <p:nvPr/>
        </p:nvSpPr>
        <p:spPr>
          <a:xfrm>
            <a:off x="2026568" y="4191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0" name="Teardrop 129"/>
          <p:cNvSpPr/>
          <p:nvPr/>
        </p:nvSpPr>
        <p:spPr>
          <a:xfrm>
            <a:off x="2971800" y="1600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1" name="Teardrop 130"/>
          <p:cNvSpPr/>
          <p:nvPr/>
        </p:nvSpPr>
        <p:spPr>
          <a:xfrm>
            <a:off x="2555776" y="3264024"/>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2" name="Teardrop 131"/>
          <p:cNvSpPr/>
          <p:nvPr/>
        </p:nvSpPr>
        <p:spPr>
          <a:xfrm>
            <a:off x="1371600" y="2286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3" name="Teardrop 132"/>
          <p:cNvSpPr/>
          <p:nvPr/>
        </p:nvSpPr>
        <p:spPr>
          <a:xfrm flipH="1">
            <a:off x="7620000" y="1066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4" name="Teardrop 133"/>
          <p:cNvSpPr/>
          <p:nvPr/>
        </p:nvSpPr>
        <p:spPr>
          <a:xfrm>
            <a:off x="1752600" y="314096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7" name="Teardrop 116"/>
          <p:cNvSpPr/>
          <p:nvPr/>
        </p:nvSpPr>
        <p:spPr>
          <a:xfrm flipH="1">
            <a:off x="5987008" y="3200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5" name="Teardrop 134"/>
          <p:cNvSpPr/>
          <p:nvPr/>
        </p:nvSpPr>
        <p:spPr>
          <a:xfrm flipH="1">
            <a:off x="5508104" y="2492896"/>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6" name="Teardrop 135"/>
          <p:cNvSpPr/>
          <p:nvPr/>
        </p:nvSpPr>
        <p:spPr>
          <a:xfrm flipH="1">
            <a:off x="7787208" y="412812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7" name="Teardrop 136"/>
          <p:cNvSpPr/>
          <p:nvPr/>
        </p:nvSpPr>
        <p:spPr>
          <a:xfrm flipH="1">
            <a:off x="6923112" y="3840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8" name="Teardrop 137"/>
          <p:cNvSpPr/>
          <p:nvPr/>
        </p:nvSpPr>
        <p:spPr>
          <a:xfrm flipH="1">
            <a:off x="7315200" y="2438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9" name="Teardrop 138"/>
          <p:cNvSpPr/>
          <p:nvPr/>
        </p:nvSpPr>
        <p:spPr>
          <a:xfrm flipH="1">
            <a:off x="6660232" y="170080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0" name="Teardrop 139"/>
          <p:cNvSpPr/>
          <p:nvPr/>
        </p:nvSpPr>
        <p:spPr>
          <a:xfrm flipH="1">
            <a:off x="5436096" y="90872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1" name="Teardrop 140"/>
          <p:cNvSpPr/>
          <p:nvPr/>
        </p:nvSpPr>
        <p:spPr>
          <a:xfrm flipH="1">
            <a:off x="6553200" y="762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3" name="Teardrop 142"/>
          <p:cNvSpPr/>
          <p:nvPr/>
        </p:nvSpPr>
        <p:spPr>
          <a:xfrm flipH="1">
            <a:off x="8305800" y="2057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4" name="Teardrop 143"/>
          <p:cNvSpPr/>
          <p:nvPr/>
        </p:nvSpPr>
        <p:spPr>
          <a:xfrm flipH="1">
            <a:off x="8291264" y="2971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5" name="Teardrop 144"/>
          <p:cNvSpPr/>
          <p:nvPr/>
        </p:nvSpPr>
        <p:spPr>
          <a:xfrm flipH="1">
            <a:off x="5626968" y="1772816"/>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6" name="Teardrop 145"/>
          <p:cNvSpPr/>
          <p:nvPr/>
        </p:nvSpPr>
        <p:spPr>
          <a:xfrm flipH="1">
            <a:off x="6707088" y="3048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8" name="Teardrop 147"/>
          <p:cNvSpPr/>
          <p:nvPr/>
        </p:nvSpPr>
        <p:spPr>
          <a:xfrm>
            <a:off x="2286000" y="304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3" name="Teardrop 122"/>
          <p:cNvSpPr/>
          <p:nvPr/>
        </p:nvSpPr>
        <p:spPr>
          <a:xfrm>
            <a:off x="1219200" y="914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9" name="Teardrop 148"/>
          <p:cNvSpPr/>
          <p:nvPr/>
        </p:nvSpPr>
        <p:spPr>
          <a:xfrm flipH="1">
            <a:off x="7086600" y="457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0" name="Teardrop 149"/>
          <p:cNvSpPr/>
          <p:nvPr/>
        </p:nvSpPr>
        <p:spPr>
          <a:xfrm flipH="1">
            <a:off x="5791200" y="381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1" name="Teardrop 150"/>
          <p:cNvSpPr/>
          <p:nvPr/>
        </p:nvSpPr>
        <p:spPr>
          <a:xfrm rot="6065850">
            <a:off x="3776361" y="686472"/>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2" name="Teardrop 151"/>
          <p:cNvSpPr/>
          <p:nvPr/>
        </p:nvSpPr>
        <p:spPr>
          <a:xfrm rot="6160588">
            <a:off x="3691239" y="153350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3" name="Teardrop 152"/>
          <p:cNvSpPr/>
          <p:nvPr/>
        </p:nvSpPr>
        <p:spPr>
          <a:xfrm rot="7846241">
            <a:off x="4309761" y="928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4" name="Teardrop 153"/>
          <p:cNvSpPr/>
          <p:nvPr/>
        </p:nvSpPr>
        <p:spPr>
          <a:xfrm rot="7706645">
            <a:off x="4268089" y="2004909"/>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5" name="Teardrop 154"/>
          <p:cNvSpPr/>
          <p:nvPr/>
        </p:nvSpPr>
        <p:spPr>
          <a:xfrm rot="6534103">
            <a:off x="3767439" y="238445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7" name="Teardrop 156"/>
          <p:cNvSpPr/>
          <p:nvPr/>
        </p:nvSpPr>
        <p:spPr>
          <a:xfrm rot="7706645">
            <a:off x="4605639" y="243695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8" name="Teardrop 157"/>
          <p:cNvSpPr/>
          <p:nvPr/>
        </p:nvSpPr>
        <p:spPr>
          <a:xfrm rot="7706645">
            <a:off x="4268089" y="12646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9" name="Teardrop 158"/>
          <p:cNvSpPr/>
          <p:nvPr/>
        </p:nvSpPr>
        <p:spPr>
          <a:xfrm rot="8590304">
            <a:off x="4697433" y="7312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1" name="Teardrop 160"/>
          <p:cNvSpPr/>
          <p:nvPr/>
        </p:nvSpPr>
        <p:spPr>
          <a:xfrm rot="7706645">
            <a:off x="4737865" y="150085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2" name="Teardrop 161"/>
          <p:cNvSpPr/>
          <p:nvPr/>
        </p:nvSpPr>
        <p:spPr>
          <a:xfrm rot="11169300">
            <a:off x="4966465" y="1758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6" name="TextBox 95"/>
          <p:cNvSpPr txBox="1"/>
          <p:nvPr/>
        </p:nvSpPr>
        <p:spPr>
          <a:xfrm>
            <a:off x="3779912" y="116632"/>
            <a:ext cx="1600200" cy="646331"/>
          </a:xfrm>
          <a:prstGeom prst="rect">
            <a:avLst/>
          </a:prstGeom>
          <a:noFill/>
        </p:spPr>
        <p:txBody>
          <a:bodyPr wrap="square" rtlCol="0">
            <a:spAutoFit/>
          </a:bodyPr>
          <a:lstStyle/>
          <a:p>
            <a:pPr algn="ctr"/>
            <a:r>
              <a:rPr lang="en-CA" dirty="0" smtClean="0"/>
              <a:t>immersed </a:t>
            </a:r>
          </a:p>
          <a:p>
            <a:pPr algn="ctr"/>
            <a:r>
              <a:rPr lang="en-CA" dirty="0" smtClean="0"/>
              <a:t>in the Spirit</a:t>
            </a:r>
            <a:endParaRPr lang="en-CA" dirty="0"/>
          </a:p>
        </p:txBody>
      </p:sp>
      <p:sp>
        <p:nvSpPr>
          <p:cNvPr id="81" name="TextBox 80"/>
          <p:cNvSpPr txBox="1"/>
          <p:nvPr/>
        </p:nvSpPr>
        <p:spPr>
          <a:xfrm>
            <a:off x="4788024" y="1628800"/>
            <a:ext cx="1800200" cy="298800"/>
          </a:xfrm>
          <a:prstGeom prst="rect">
            <a:avLst/>
          </a:prstGeom>
          <a:noFill/>
        </p:spPr>
        <p:txBody>
          <a:bodyPr wrap="square" rtlCol="0">
            <a:spAutoFit/>
          </a:bodyPr>
          <a:lstStyle/>
          <a:p>
            <a:pPr algn="ctr">
              <a:lnSpc>
                <a:spcPts val="1600"/>
              </a:lnSpc>
            </a:pPr>
            <a:r>
              <a:rPr lang="en-CA" dirty="0" smtClean="0"/>
              <a:t>Spirit anoints</a:t>
            </a:r>
            <a:endParaRPr lang="en-CA" dirty="0"/>
          </a:p>
        </p:txBody>
      </p:sp>
      <p:sp>
        <p:nvSpPr>
          <p:cNvPr id="91" name="TextBox 90"/>
          <p:cNvSpPr txBox="1"/>
          <p:nvPr/>
        </p:nvSpPr>
        <p:spPr>
          <a:xfrm>
            <a:off x="4716016" y="1916832"/>
            <a:ext cx="1600200" cy="646331"/>
          </a:xfrm>
          <a:prstGeom prst="rect">
            <a:avLst/>
          </a:prstGeom>
          <a:noFill/>
        </p:spPr>
        <p:txBody>
          <a:bodyPr wrap="square" rtlCol="0">
            <a:spAutoFit/>
          </a:bodyPr>
          <a:lstStyle/>
          <a:p>
            <a:pPr algn="ctr"/>
            <a:r>
              <a:rPr lang="en-CA" dirty="0" smtClean="0"/>
              <a:t>receive</a:t>
            </a:r>
          </a:p>
          <a:p>
            <a:pPr algn="ctr"/>
            <a:r>
              <a:rPr lang="en-CA" dirty="0" smtClean="0"/>
              <a:t>the Spirit</a:t>
            </a:r>
            <a:endParaRPr lang="en-CA" dirty="0"/>
          </a:p>
        </p:txBody>
      </p:sp>
      <p:sp>
        <p:nvSpPr>
          <p:cNvPr id="88" name="TextBox 87"/>
          <p:cNvSpPr txBox="1"/>
          <p:nvPr/>
        </p:nvSpPr>
        <p:spPr>
          <a:xfrm>
            <a:off x="5364088" y="116632"/>
            <a:ext cx="1600200" cy="923330"/>
          </a:xfrm>
          <a:prstGeom prst="rect">
            <a:avLst/>
          </a:prstGeom>
          <a:noFill/>
        </p:spPr>
        <p:txBody>
          <a:bodyPr wrap="square" rtlCol="0">
            <a:spAutoFit/>
          </a:bodyPr>
          <a:lstStyle/>
          <a:p>
            <a:pPr algn="ctr"/>
            <a:r>
              <a:rPr lang="en-CA" dirty="0" smtClean="0"/>
              <a:t>Spirit fellowships with us</a:t>
            </a:r>
            <a:endParaRPr lang="en-CA" dirty="0"/>
          </a:p>
        </p:txBody>
      </p:sp>
      <p:sp>
        <p:nvSpPr>
          <p:cNvPr id="105" name="TextBox 104"/>
          <p:cNvSpPr txBox="1"/>
          <p:nvPr/>
        </p:nvSpPr>
        <p:spPr>
          <a:xfrm>
            <a:off x="7236296" y="1342509"/>
            <a:ext cx="1744216" cy="646331"/>
          </a:xfrm>
          <a:prstGeom prst="rect">
            <a:avLst/>
          </a:prstGeom>
          <a:noFill/>
        </p:spPr>
        <p:txBody>
          <a:bodyPr wrap="square" rtlCol="0">
            <a:spAutoFit/>
          </a:bodyPr>
          <a:lstStyle/>
          <a:p>
            <a:pPr algn="ctr"/>
            <a:r>
              <a:rPr lang="en-CA" dirty="0" smtClean="0"/>
              <a:t>Spirit teaches us God’s Word</a:t>
            </a:r>
            <a:endParaRPr lang="en-CA" dirty="0">
              <a:solidFill>
                <a:srgbClr val="FF0000"/>
              </a:solidFill>
            </a:endParaRPr>
          </a:p>
        </p:txBody>
      </p:sp>
      <p:sp>
        <p:nvSpPr>
          <p:cNvPr id="95" name="TextBox 94"/>
          <p:cNvSpPr txBox="1"/>
          <p:nvPr/>
        </p:nvSpPr>
        <p:spPr>
          <a:xfrm>
            <a:off x="5220072" y="1126098"/>
            <a:ext cx="2088232" cy="502702"/>
          </a:xfrm>
          <a:prstGeom prst="rect">
            <a:avLst/>
          </a:prstGeom>
          <a:noFill/>
        </p:spPr>
        <p:txBody>
          <a:bodyPr wrap="square" rtlCol="0">
            <a:spAutoFit/>
          </a:bodyPr>
          <a:lstStyle/>
          <a:p>
            <a:pPr algn="ctr">
              <a:lnSpc>
                <a:spcPts val="1600"/>
              </a:lnSpc>
            </a:pPr>
            <a:r>
              <a:rPr lang="en-CA" dirty="0" smtClean="0"/>
              <a:t>Spirit prays for us and helps us pray</a:t>
            </a:r>
            <a:endParaRPr lang="en-CA" spc="-40" dirty="0"/>
          </a:p>
        </p:txBody>
      </p:sp>
      <p:sp>
        <p:nvSpPr>
          <p:cNvPr id="114" name="Teardrop 113"/>
          <p:cNvSpPr/>
          <p:nvPr/>
        </p:nvSpPr>
        <p:spPr>
          <a:xfrm rot="3832256">
            <a:off x="3567638" y="133472"/>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TextBox 108"/>
          <p:cNvSpPr txBox="1"/>
          <p:nvPr/>
        </p:nvSpPr>
        <p:spPr>
          <a:xfrm>
            <a:off x="2339752" y="152400"/>
            <a:ext cx="1600200" cy="646331"/>
          </a:xfrm>
          <a:prstGeom prst="rect">
            <a:avLst/>
          </a:prstGeom>
          <a:noFill/>
        </p:spPr>
        <p:txBody>
          <a:bodyPr wrap="square" rtlCol="0">
            <a:spAutoFit/>
          </a:bodyPr>
          <a:lstStyle/>
          <a:p>
            <a:pPr algn="ctr"/>
            <a:r>
              <a:rPr lang="en-CA" dirty="0" smtClean="0"/>
              <a:t>Spirit </a:t>
            </a:r>
          </a:p>
          <a:p>
            <a:pPr algn="ctr"/>
            <a:r>
              <a:rPr lang="en-CA" dirty="0" smtClean="0"/>
              <a:t>in us </a:t>
            </a:r>
            <a:endParaRPr lang="en-CA" dirty="0"/>
          </a:p>
        </p:txBody>
      </p:sp>
      <p:sp>
        <p:nvSpPr>
          <p:cNvPr id="113" name="TextBox 112"/>
          <p:cNvSpPr txBox="1"/>
          <p:nvPr/>
        </p:nvSpPr>
        <p:spPr>
          <a:xfrm>
            <a:off x="3691880" y="838453"/>
            <a:ext cx="1600200" cy="646331"/>
          </a:xfrm>
          <a:prstGeom prst="rect">
            <a:avLst/>
          </a:prstGeom>
          <a:noFill/>
        </p:spPr>
        <p:txBody>
          <a:bodyPr wrap="square" rtlCol="0">
            <a:spAutoFit/>
          </a:bodyPr>
          <a:lstStyle/>
          <a:p>
            <a:pPr algn="ctr"/>
            <a:r>
              <a:rPr lang="en-CA" dirty="0" smtClean="0"/>
              <a:t>Spirit</a:t>
            </a:r>
          </a:p>
          <a:p>
            <a:pPr algn="ctr"/>
            <a:r>
              <a:rPr lang="en-CA" dirty="0" smtClean="0"/>
              <a:t>sanctifies</a:t>
            </a:r>
            <a:endParaRPr lang="en-CA" dirty="0"/>
          </a:p>
        </p:txBody>
      </p:sp>
      <p:sp>
        <p:nvSpPr>
          <p:cNvPr id="82" name="TextBox 81"/>
          <p:cNvSpPr txBox="1"/>
          <p:nvPr/>
        </p:nvSpPr>
        <p:spPr>
          <a:xfrm>
            <a:off x="3619872" y="2204864"/>
            <a:ext cx="1600200" cy="646331"/>
          </a:xfrm>
          <a:prstGeom prst="rect">
            <a:avLst/>
          </a:prstGeom>
          <a:noFill/>
        </p:spPr>
        <p:txBody>
          <a:bodyPr wrap="square" rtlCol="0">
            <a:spAutoFit/>
          </a:bodyPr>
          <a:lstStyle/>
          <a:p>
            <a:pPr algn="ctr"/>
            <a:r>
              <a:rPr lang="en-CA" dirty="0" smtClean="0"/>
              <a:t>Spirit </a:t>
            </a:r>
          </a:p>
          <a:p>
            <a:pPr algn="ctr"/>
            <a:r>
              <a:rPr lang="en-CA" dirty="0" smtClean="0"/>
              <a:t>seals</a:t>
            </a:r>
            <a:endParaRPr lang="en-CA" dirty="0"/>
          </a:p>
        </p:txBody>
      </p:sp>
      <p:sp>
        <p:nvSpPr>
          <p:cNvPr id="66" name="TextBox 65"/>
          <p:cNvSpPr txBox="1"/>
          <p:nvPr/>
        </p:nvSpPr>
        <p:spPr>
          <a:xfrm>
            <a:off x="7292280" y="2062589"/>
            <a:ext cx="1600200" cy="646331"/>
          </a:xfrm>
          <a:prstGeom prst="rect">
            <a:avLst/>
          </a:prstGeom>
          <a:noFill/>
        </p:spPr>
        <p:txBody>
          <a:bodyPr wrap="square" rtlCol="0">
            <a:spAutoFit/>
          </a:bodyPr>
          <a:lstStyle/>
          <a:p>
            <a:pPr algn="ctr"/>
            <a:r>
              <a:rPr lang="en-CA" dirty="0" smtClean="0"/>
              <a:t>rivers of life </a:t>
            </a:r>
          </a:p>
          <a:p>
            <a:pPr algn="ctr"/>
            <a:r>
              <a:rPr lang="en-CA" dirty="0" smtClean="0"/>
              <a:t>in the Spirit</a:t>
            </a:r>
            <a:endParaRPr lang="en-CA" dirty="0"/>
          </a:p>
        </p:txBody>
      </p:sp>
      <p:sp>
        <p:nvSpPr>
          <p:cNvPr id="79" name="TextBox 78"/>
          <p:cNvSpPr txBox="1"/>
          <p:nvPr/>
        </p:nvSpPr>
        <p:spPr>
          <a:xfrm>
            <a:off x="-52536" y="3140968"/>
            <a:ext cx="1240160" cy="646331"/>
          </a:xfrm>
          <a:prstGeom prst="rect">
            <a:avLst/>
          </a:prstGeom>
          <a:noFill/>
        </p:spPr>
        <p:txBody>
          <a:bodyPr wrap="square" rtlCol="0">
            <a:spAutoFit/>
          </a:bodyPr>
          <a:lstStyle/>
          <a:p>
            <a:pPr algn="ctr"/>
            <a:r>
              <a:rPr lang="en-CA" dirty="0" smtClean="0"/>
              <a:t>Spirit </a:t>
            </a:r>
          </a:p>
          <a:p>
            <a:pPr algn="ctr"/>
            <a:r>
              <a:rPr lang="en-CA" dirty="0" smtClean="0"/>
              <a:t>fills</a:t>
            </a:r>
            <a:endParaRPr lang="en-CA" dirty="0"/>
          </a:p>
        </p:txBody>
      </p:sp>
      <p:sp>
        <p:nvSpPr>
          <p:cNvPr id="118" name="TextBox 117"/>
          <p:cNvSpPr txBox="1"/>
          <p:nvPr/>
        </p:nvSpPr>
        <p:spPr>
          <a:xfrm>
            <a:off x="7076256" y="332656"/>
            <a:ext cx="1600200" cy="646331"/>
          </a:xfrm>
          <a:prstGeom prst="rect">
            <a:avLst/>
          </a:prstGeom>
          <a:noFill/>
        </p:spPr>
        <p:txBody>
          <a:bodyPr wrap="square" rtlCol="0">
            <a:spAutoFit/>
          </a:bodyPr>
          <a:lstStyle/>
          <a:p>
            <a:pPr algn="ctr"/>
            <a:r>
              <a:rPr lang="en-CA" dirty="0" smtClean="0"/>
              <a:t>fellowship with the Spirit</a:t>
            </a:r>
            <a:endParaRPr lang="en-CA" dirty="0"/>
          </a:p>
        </p:txBody>
      </p:sp>
      <p:sp>
        <p:nvSpPr>
          <p:cNvPr id="75" name="TextBox 74"/>
          <p:cNvSpPr txBox="1"/>
          <p:nvPr/>
        </p:nvSpPr>
        <p:spPr>
          <a:xfrm>
            <a:off x="1835696" y="2276872"/>
            <a:ext cx="1600200" cy="923330"/>
          </a:xfrm>
          <a:prstGeom prst="rect">
            <a:avLst/>
          </a:prstGeom>
          <a:noFill/>
        </p:spPr>
        <p:txBody>
          <a:bodyPr wrap="square" rtlCol="0">
            <a:spAutoFit/>
          </a:bodyPr>
          <a:lstStyle/>
          <a:p>
            <a:pPr algn="ctr"/>
            <a:r>
              <a:rPr lang="en-CA" dirty="0" smtClean="0"/>
              <a:t>law of Spirit sets free</a:t>
            </a:r>
          </a:p>
          <a:p>
            <a:pPr algn="ctr"/>
            <a:r>
              <a:rPr lang="en-CA" dirty="0" smtClean="0"/>
              <a:t> from sin</a:t>
            </a:r>
            <a:endParaRPr lang="en-CA" dirty="0"/>
          </a:p>
        </p:txBody>
      </p:sp>
      <p:sp>
        <p:nvSpPr>
          <p:cNvPr id="110" name="Teardrop 109"/>
          <p:cNvSpPr/>
          <p:nvPr/>
        </p:nvSpPr>
        <p:spPr>
          <a:xfrm rot="7706645">
            <a:off x="4562727" y="3229045"/>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0" name="Teardrop 159"/>
          <p:cNvSpPr/>
          <p:nvPr/>
        </p:nvSpPr>
        <p:spPr>
          <a:xfrm rot="7706645">
            <a:off x="4052065" y="317594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2" name="TextBox 101"/>
          <p:cNvSpPr txBox="1"/>
          <p:nvPr/>
        </p:nvSpPr>
        <p:spPr>
          <a:xfrm>
            <a:off x="1187624" y="334397"/>
            <a:ext cx="1600200" cy="646331"/>
          </a:xfrm>
          <a:prstGeom prst="rect">
            <a:avLst/>
          </a:prstGeom>
          <a:noFill/>
        </p:spPr>
        <p:txBody>
          <a:bodyPr wrap="square" rtlCol="0">
            <a:spAutoFit/>
          </a:bodyPr>
          <a:lstStyle/>
          <a:p>
            <a:pPr algn="ctr"/>
            <a:r>
              <a:rPr lang="en-CA" dirty="0" smtClean="0"/>
              <a:t>in the </a:t>
            </a:r>
          </a:p>
          <a:p>
            <a:pPr algn="ctr"/>
            <a:r>
              <a:rPr lang="en-CA" dirty="0" smtClean="0"/>
              <a:t>Spirit</a:t>
            </a:r>
            <a:endParaRPr lang="en-CA" dirty="0"/>
          </a:p>
        </p:txBody>
      </p:sp>
      <p:sp>
        <p:nvSpPr>
          <p:cNvPr id="120" name="TextBox 119"/>
          <p:cNvSpPr txBox="1"/>
          <p:nvPr/>
        </p:nvSpPr>
        <p:spPr>
          <a:xfrm>
            <a:off x="2987824" y="2915652"/>
            <a:ext cx="2952328" cy="369332"/>
          </a:xfrm>
          <a:prstGeom prst="rect">
            <a:avLst/>
          </a:prstGeom>
          <a:noFill/>
        </p:spPr>
        <p:txBody>
          <a:bodyPr wrap="square" rtlCol="0">
            <a:spAutoFit/>
          </a:bodyPr>
          <a:lstStyle/>
          <a:p>
            <a:pPr algn="ctr"/>
            <a:r>
              <a:rPr lang="en-CA" dirty="0" smtClean="0"/>
              <a:t>Spirit of Christ in us</a:t>
            </a:r>
            <a:endParaRPr lang="en-CA" dirty="0"/>
          </a:p>
        </p:txBody>
      </p:sp>
      <p:sp>
        <p:nvSpPr>
          <p:cNvPr id="80" name="TextBox 79"/>
          <p:cNvSpPr txBox="1"/>
          <p:nvPr/>
        </p:nvSpPr>
        <p:spPr>
          <a:xfrm>
            <a:off x="899592" y="3646378"/>
            <a:ext cx="2680320" cy="502702"/>
          </a:xfrm>
          <a:prstGeom prst="rect">
            <a:avLst/>
          </a:prstGeom>
          <a:noFill/>
        </p:spPr>
        <p:txBody>
          <a:bodyPr wrap="square" rtlCol="0">
            <a:spAutoFit/>
          </a:bodyPr>
          <a:lstStyle/>
          <a:p>
            <a:pPr algn="ctr">
              <a:lnSpc>
                <a:spcPts val="1600"/>
              </a:lnSpc>
            </a:pPr>
            <a:r>
              <a:rPr lang="en-CA" dirty="0" smtClean="0"/>
              <a:t>power of Spirit to be ambassadors for Christ </a:t>
            </a:r>
          </a:p>
        </p:txBody>
      </p:sp>
      <p:sp>
        <p:nvSpPr>
          <p:cNvPr id="85" name="TextBox 84"/>
          <p:cNvSpPr txBox="1"/>
          <p:nvPr/>
        </p:nvSpPr>
        <p:spPr>
          <a:xfrm>
            <a:off x="3691880" y="3380799"/>
            <a:ext cx="1600200" cy="1200329"/>
          </a:xfrm>
          <a:prstGeom prst="rect">
            <a:avLst/>
          </a:prstGeom>
          <a:noFill/>
        </p:spPr>
        <p:txBody>
          <a:bodyPr wrap="square" rtlCol="0">
            <a:spAutoFit/>
          </a:bodyPr>
          <a:lstStyle/>
          <a:p>
            <a:pPr algn="ctr"/>
            <a:r>
              <a:rPr lang="en-CA" dirty="0" smtClean="0"/>
              <a:t>God’s love poured into heart by</a:t>
            </a:r>
          </a:p>
          <a:p>
            <a:pPr algn="ctr"/>
            <a:r>
              <a:rPr lang="en-CA" smtClean="0"/>
              <a:t>the </a:t>
            </a:r>
            <a:r>
              <a:rPr lang="en-CA" dirty="0" smtClean="0"/>
              <a:t>Spirit</a:t>
            </a:r>
            <a:endParaRPr lang="en-CA" dirty="0"/>
          </a:p>
        </p:txBody>
      </p:sp>
      <p:sp>
        <p:nvSpPr>
          <p:cNvPr id="104" name="TextBox 103"/>
          <p:cNvSpPr txBox="1"/>
          <p:nvPr/>
        </p:nvSpPr>
        <p:spPr>
          <a:xfrm>
            <a:off x="2987824" y="1556792"/>
            <a:ext cx="1600200" cy="646331"/>
          </a:xfrm>
          <a:prstGeom prst="rect">
            <a:avLst/>
          </a:prstGeom>
          <a:noFill/>
        </p:spPr>
        <p:txBody>
          <a:bodyPr wrap="square" rtlCol="0">
            <a:spAutoFit/>
          </a:bodyPr>
          <a:lstStyle/>
          <a:p>
            <a:pPr algn="ctr"/>
            <a:r>
              <a:rPr lang="en-CA" dirty="0" smtClean="0"/>
              <a:t>access in</a:t>
            </a:r>
          </a:p>
          <a:p>
            <a:pPr algn="ctr"/>
            <a:r>
              <a:rPr lang="en-CA" dirty="0" smtClean="0"/>
              <a:t> one Spirit</a:t>
            </a:r>
            <a:endParaRPr lang="en-CA" dirty="0"/>
          </a:p>
        </p:txBody>
      </p:sp>
      <p:sp>
        <p:nvSpPr>
          <p:cNvPr id="90" name="TextBox 89"/>
          <p:cNvSpPr txBox="1"/>
          <p:nvPr/>
        </p:nvSpPr>
        <p:spPr>
          <a:xfrm>
            <a:off x="7076256" y="2948751"/>
            <a:ext cx="1600200" cy="1200329"/>
          </a:xfrm>
          <a:prstGeom prst="rect">
            <a:avLst/>
          </a:prstGeom>
          <a:noFill/>
        </p:spPr>
        <p:txBody>
          <a:bodyPr wrap="square" rtlCol="0">
            <a:spAutoFit/>
          </a:bodyPr>
          <a:lstStyle/>
          <a:p>
            <a:pPr algn="ctr"/>
            <a:r>
              <a:rPr lang="en-CA" dirty="0" smtClean="0"/>
              <a:t>released from law to belong to Christ in </a:t>
            </a:r>
          </a:p>
          <a:p>
            <a:pPr algn="ctr"/>
            <a:r>
              <a:rPr lang="en-CA" dirty="0" smtClean="0"/>
              <a:t>the Spirit</a:t>
            </a:r>
            <a:endParaRPr lang="en-CA" dirty="0"/>
          </a:p>
        </p:txBody>
      </p:sp>
      <p:sp>
        <p:nvSpPr>
          <p:cNvPr id="77" name="TextBox 76"/>
          <p:cNvSpPr txBox="1"/>
          <p:nvPr/>
        </p:nvSpPr>
        <p:spPr>
          <a:xfrm>
            <a:off x="5868144" y="2001614"/>
            <a:ext cx="1600200" cy="923330"/>
          </a:xfrm>
          <a:prstGeom prst="rect">
            <a:avLst/>
          </a:prstGeom>
          <a:noFill/>
        </p:spPr>
        <p:txBody>
          <a:bodyPr wrap="square" rtlCol="0">
            <a:spAutoFit/>
          </a:bodyPr>
          <a:lstStyle/>
          <a:p>
            <a:pPr algn="ctr"/>
            <a:r>
              <a:rPr lang="en-CA" dirty="0" smtClean="0"/>
              <a:t>Spirit </a:t>
            </a:r>
          </a:p>
          <a:p>
            <a:pPr algn="ctr"/>
            <a:r>
              <a:rPr lang="en-CA" dirty="0" smtClean="0"/>
              <a:t>poured </a:t>
            </a:r>
          </a:p>
          <a:p>
            <a:pPr algn="ctr"/>
            <a:r>
              <a:rPr lang="en-CA" dirty="0" smtClean="0"/>
              <a:t>into heart</a:t>
            </a:r>
            <a:endParaRPr lang="en-CA" dirty="0"/>
          </a:p>
        </p:txBody>
      </p:sp>
      <p:sp>
        <p:nvSpPr>
          <p:cNvPr id="101" name="TextBox 100"/>
          <p:cNvSpPr txBox="1"/>
          <p:nvPr/>
        </p:nvSpPr>
        <p:spPr>
          <a:xfrm>
            <a:off x="955576" y="1425550"/>
            <a:ext cx="1600200" cy="923330"/>
          </a:xfrm>
          <a:prstGeom prst="rect">
            <a:avLst/>
          </a:prstGeom>
          <a:noFill/>
        </p:spPr>
        <p:txBody>
          <a:bodyPr wrap="square" rtlCol="0">
            <a:spAutoFit/>
          </a:bodyPr>
          <a:lstStyle/>
          <a:p>
            <a:pPr algn="ctr"/>
            <a:r>
              <a:rPr lang="en-CA" dirty="0" smtClean="0"/>
              <a:t>adopted sons with Spirit </a:t>
            </a:r>
          </a:p>
          <a:p>
            <a:pPr algn="ctr"/>
            <a:r>
              <a:rPr lang="en-CA" dirty="0" smtClean="0"/>
              <a:t>of Son</a:t>
            </a:r>
            <a:endParaRPr lang="en-CA" dirty="0"/>
          </a:p>
        </p:txBody>
      </p:sp>
      <p:sp>
        <p:nvSpPr>
          <p:cNvPr id="103" name="TextBox 102"/>
          <p:cNvSpPr txBox="1"/>
          <p:nvPr/>
        </p:nvSpPr>
        <p:spPr>
          <a:xfrm>
            <a:off x="5564088" y="3501008"/>
            <a:ext cx="1600200" cy="923330"/>
          </a:xfrm>
          <a:prstGeom prst="rect">
            <a:avLst/>
          </a:prstGeom>
          <a:noFill/>
        </p:spPr>
        <p:txBody>
          <a:bodyPr wrap="square" rtlCol="0">
            <a:spAutoFit/>
          </a:bodyPr>
          <a:lstStyle/>
          <a:p>
            <a:pPr algn="ctr"/>
            <a:r>
              <a:rPr lang="en-CA" dirty="0" smtClean="0"/>
              <a:t>circumcised by Christ in the Spirit</a:t>
            </a:r>
            <a:endParaRPr lang="en-CA" dirty="0"/>
          </a:p>
        </p:txBody>
      </p:sp>
      <p:sp>
        <p:nvSpPr>
          <p:cNvPr id="164" name="TextBox 163"/>
          <p:cNvSpPr txBox="1"/>
          <p:nvPr/>
        </p:nvSpPr>
        <p:spPr>
          <a:xfrm>
            <a:off x="91480" y="622429"/>
            <a:ext cx="1600200" cy="646331"/>
          </a:xfrm>
          <a:prstGeom prst="rect">
            <a:avLst/>
          </a:prstGeom>
          <a:noFill/>
        </p:spPr>
        <p:txBody>
          <a:bodyPr wrap="square" rtlCol="0">
            <a:spAutoFit/>
          </a:bodyPr>
          <a:lstStyle/>
          <a:p>
            <a:pPr algn="ctr"/>
            <a:r>
              <a:rPr lang="en-CA" dirty="0" smtClean="0"/>
              <a:t>have the Spirit</a:t>
            </a:r>
            <a:endParaRPr lang="en-CA" dirty="0"/>
          </a:p>
        </p:txBody>
      </p:sp>
      <p:sp>
        <p:nvSpPr>
          <p:cNvPr id="165" name="TextBox 164"/>
          <p:cNvSpPr txBox="1"/>
          <p:nvPr/>
        </p:nvSpPr>
        <p:spPr>
          <a:xfrm>
            <a:off x="-108520" y="1844824"/>
            <a:ext cx="1600200" cy="923330"/>
          </a:xfrm>
          <a:prstGeom prst="rect">
            <a:avLst/>
          </a:prstGeom>
          <a:noFill/>
        </p:spPr>
        <p:txBody>
          <a:bodyPr wrap="square" rtlCol="0">
            <a:spAutoFit/>
          </a:bodyPr>
          <a:lstStyle/>
          <a:p>
            <a:pPr algn="ctr"/>
            <a:r>
              <a:rPr lang="en-CA" dirty="0" smtClean="0"/>
              <a:t>Spirit </a:t>
            </a:r>
          </a:p>
          <a:p>
            <a:pPr algn="ctr"/>
            <a:r>
              <a:rPr lang="en-CA" dirty="0" smtClean="0"/>
              <a:t>comes, falls on us</a:t>
            </a:r>
            <a:endParaRPr lang="en-CA" dirty="0"/>
          </a:p>
        </p:txBody>
      </p:sp>
      <p:sp>
        <p:nvSpPr>
          <p:cNvPr id="166" name="TextBox 165"/>
          <p:cNvSpPr txBox="1"/>
          <p:nvPr/>
        </p:nvSpPr>
        <p:spPr>
          <a:xfrm>
            <a:off x="739552" y="2772664"/>
            <a:ext cx="1600200" cy="512320"/>
          </a:xfrm>
          <a:prstGeom prst="rect">
            <a:avLst/>
          </a:prstGeom>
          <a:noFill/>
        </p:spPr>
        <p:txBody>
          <a:bodyPr wrap="square" rtlCol="0">
            <a:spAutoFit/>
          </a:bodyPr>
          <a:lstStyle/>
          <a:p>
            <a:pPr algn="ctr">
              <a:lnSpc>
                <a:spcPts val="1600"/>
              </a:lnSpc>
            </a:pPr>
            <a:r>
              <a:rPr lang="en-CA" dirty="0" smtClean="0"/>
              <a:t>born of </a:t>
            </a:r>
          </a:p>
          <a:p>
            <a:pPr algn="ctr">
              <a:lnSpc>
                <a:spcPts val="1600"/>
              </a:lnSpc>
            </a:pPr>
            <a:r>
              <a:rPr lang="en-CA" dirty="0" smtClean="0"/>
              <a:t>the Spirit </a:t>
            </a:r>
          </a:p>
        </p:txBody>
      </p:sp>
    </p:spTree>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zieci Pana Boga @enieweglowskaPinterest .jpg"/>
          <p:cNvPicPr>
            <a:picLocks noChangeAspect="1"/>
          </p:cNvPicPr>
          <p:nvPr/>
        </p:nvPicPr>
        <p:blipFill>
          <a:blip r:embed="rId2" cstate="print"/>
          <a:srcRect t="11412"/>
          <a:stretch>
            <a:fillRect/>
          </a:stretch>
        </p:blipFill>
        <p:spPr>
          <a:xfrm>
            <a:off x="36512" y="0"/>
            <a:ext cx="9144000" cy="6885384"/>
          </a:xfrm>
          <a:prstGeom prst="rect">
            <a:avLst/>
          </a:prstGeom>
        </p:spPr>
      </p:pic>
      <p:sp>
        <p:nvSpPr>
          <p:cNvPr id="22" name="Oval 21"/>
          <p:cNvSpPr/>
          <p:nvPr/>
        </p:nvSpPr>
        <p:spPr>
          <a:xfrm rot="8040000" flipH="1">
            <a:off x="4651759" y="4715648"/>
            <a:ext cx="182880" cy="54864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rot="3138675" flipH="1">
            <a:off x="5033474" y="4529756"/>
            <a:ext cx="274320" cy="82296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4355976" y="6279123"/>
            <a:ext cx="3816424" cy="246221"/>
          </a:xfrm>
          <a:prstGeom prst="rect">
            <a:avLst/>
          </a:prstGeom>
          <a:noFill/>
        </p:spPr>
        <p:txBody>
          <a:bodyPr wrap="square" rtlCol="0">
            <a:spAutoFit/>
          </a:bodyPr>
          <a:lstStyle/>
          <a:p>
            <a:r>
              <a:rPr lang="pl-PL" sz="1000" dirty="0" smtClean="0">
                <a:solidFill>
                  <a:schemeClr val="tx1">
                    <a:lumMod val="50000"/>
                  </a:schemeClr>
                </a:solidFill>
              </a:rPr>
              <a:t>Dzieci Pana Boga @enieweglowskaPinterest .jpg</a:t>
            </a:r>
            <a:endParaRPr lang="en-US" sz="1000" dirty="0">
              <a:solidFill>
                <a:schemeClr val="tx1">
                  <a:lumMod val="50000"/>
                </a:schemeClr>
              </a:solidFill>
            </a:endParaRPr>
          </a:p>
        </p:txBody>
      </p:sp>
      <p:sp>
        <p:nvSpPr>
          <p:cNvPr id="7" name="TextBox 6"/>
          <p:cNvSpPr txBox="1"/>
          <p:nvPr/>
        </p:nvSpPr>
        <p:spPr>
          <a:xfrm>
            <a:off x="179512" y="44624"/>
            <a:ext cx="8784976" cy="523220"/>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cs typeface="Calibri" pitchFamily="34" charset="0"/>
              </a:rPr>
              <a:t>56. Immersed in the Holy Spirit!</a:t>
            </a:r>
            <a:r>
              <a:rPr lang="en-CA" sz="2800" b="1" dirty="0" smtClean="0">
                <a:solidFill>
                  <a:srgbClr val="FF0000"/>
                </a:solidFill>
                <a:latin typeface="Calibri" pitchFamily="34" charset="0"/>
              </a:rPr>
              <a:t>  I submit, Lord! </a:t>
            </a:r>
            <a:endParaRPr lang="en-CA" sz="2800" dirty="0"/>
          </a:p>
        </p:txBody>
      </p:sp>
      <p:pic>
        <p:nvPicPr>
          <p:cNvPr id="11" name="Picture 10" descr="angry-face-01s.gif"/>
          <p:cNvPicPr>
            <a:picLocks noChangeAspect="1"/>
          </p:cNvPicPr>
          <p:nvPr/>
        </p:nvPicPr>
        <p:blipFill>
          <a:blip r:embed="rId3" cstate="print"/>
          <a:stretch>
            <a:fillRect/>
          </a:stretch>
        </p:blipFill>
        <p:spPr>
          <a:xfrm>
            <a:off x="8172400" y="5949280"/>
            <a:ext cx="864096" cy="864096"/>
          </a:xfrm>
          <a:prstGeom prst="ellipse">
            <a:avLst/>
          </a:prstGeom>
        </p:spPr>
      </p:pic>
      <p:sp>
        <p:nvSpPr>
          <p:cNvPr id="12" name="TextBox 8"/>
          <p:cNvSpPr txBox="1">
            <a:spLocks noChangeArrowheads="1"/>
          </p:cNvSpPr>
          <p:nvPr/>
        </p:nvSpPr>
        <p:spPr bwMode="auto">
          <a:xfrm>
            <a:off x="8100392" y="666936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13" name="TextBox 12"/>
          <p:cNvSpPr txBox="1"/>
          <p:nvPr/>
        </p:nvSpPr>
        <p:spPr>
          <a:xfrm>
            <a:off x="8172400" y="5877272"/>
            <a:ext cx="936104"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5" name="Oval 14"/>
          <p:cNvSpPr/>
          <p:nvPr/>
        </p:nvSpPr>
        <p:spPr>
          <a:xfrm>
            <a:off x="4868024" y="3933056"/>
            <a:ext cx="640080" cy="6400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rot="19091339" flipH="1">
            <a:off x="5296048" y="4397227"/>
            <a:ext cx="731520" cy="10972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rot="3653219" flipH="1">
            <a:off x="5297084" y="4979720"/>
            <a:ext cx="457200" cy="1188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rot="5400000">
            <a:off x="5470376" y="5321776"/>
            <a:ext cx="274320" cy="10972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7"/>
          <p:cNvSpPr txBox="1">
            <a:spLocks/>
          </p:cNvSpPr>
          <p:nvPr/>
        </p:nvSpPr>
        <p:spPr bwMode="auto">
          <a:xfrm>
            <a:off x="107504" y="2564904"/>
            <a:ext cx="309634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2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
            </a:r>
            <a:b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0000"/>
                </a:solidFill>
                <a:effectLst/>
                <a:uLnTx/>
                <a:uFillTx/>
                <a:latin typeface="+mj-lt"/>
                <a:ea typeface="+mj-ea"/>
                <a:cs typeface="+mj-cs"/>
              </a:rPr>
              <a:t/>
            </a:r>
            <a:br>
              <a:rPr kumimoji="0" lang="en-CA" sz="2800" b="1" i="0" u="none" strike="noStrike" kern="0" cap="none" spc="0" normalizeH="0" baseline="0" noProof="0" dirty="0" smtClean="0">
                <a:ln>
                  <a:noFill/>
                </a:ln>
                <a:solidFill>
                  <a:srgbClr val="FF0000"/>
                </a:solidFill>
                <a:effectLst/>
                <a:uLnTx/>
                <a:uFillTx/>
                <a:latin typeface="+mj-lt"/>
                <a:ea typeface="+mj-ea"/>
                <a:cs typeface="+mj-cs"/>
              </a:rPr>
            </a:br>
            <a:r>
              <a:rPr kumimoji="0" lang="en-CA" sz="1400" b="1" i="0" u="none" strike="noStrike" kern="0" cap="none" spc="0" normalizeH="0" baseline="0" noProof="0" dirty="0" smtClean="0">
                <a:ln>
                  <a:noFill/>
                </a:ln>
                <a:solidFill>
                  <a:schemeClr val="tx1"/>
                </a:solidFill>
                <a:effectLst/>
                <a:uLnTx/>
                <a:uFillTx/>
                <a:latin typeface="Calibri" pitchFamily="34" charset="0"/>
                <a:ea typeface="+mj-ea"/>
                <a:cs typeface="+mj-cs"/>
              </a:rPr>
              <a:t/>
            </a:r>
            <a:br>
              <a:rPr kumimoji="0" lang="en-CA" sz="14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“John baptized with water, </a:t>
            </a:r>
          </a:p>
          <a:p>
            <a:pPr marL="0" marR="0" lvl="0" indent="0" algn="ctr" defTabSz="914400" rtl="0" eaLnBrk="0" fontAlgn="base" latinLnBrk="0" hangingPunct="0">
              <a:lnSpc>
                <a:spcPts val="32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but you will </a:t>
            </a:r>
          </a:p>
          <a:p>
            <a:pPr marL="0" marR="0" lvl="0" indent="0" algn="ctr" defTabSz="914400" rtl="0" eaLnBrk="0" fontAlgn="base" latinLnBrk="0" hangingPunct="0">
              <a:lnSpc>
                <a:spcPts val="32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be baptized (</a:t>
            </a:r>
            <a:r>
              <a:rPr kumimoji="0" lang="en-CA" sz="2800" b="1" i="0" u="sng" strike="noStrike" kern="0" cap="none" spc="0" normalizeH="0" baseline="0" noProof="0" dirty="0" smtClean="0">
                <a:ln>
                  <a:noFill/>
                </a:ln>
                <a:solidFill>
                  <a:schemeClr val="tx1"/>
                </a:solidFill>
                <a:effectLst/>
                <a:uLnTx/>
                <a:uFillTx/>
                <a:latin typeface="Calibri" pitchFamily="34" charset="0"/>
                <a:ea typeface="+mj-ea"/>
                <a:cs typeface="+mj-cs"/>
              </a:rPr>
              <a:t>immersed</a:t>
            </a: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 </a:t>
            </a:r>
            <a:b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with the Holy Spirit . . . you will receive power when the Holy Spirit has come upon you, and you will be my witnesses . . .” </a:t>
            </a:r>
            <a:b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Acts 1:5, 8</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 </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2400" b="0" i="0" u="none" strike="noStrike" kern="0" cap="none" spc="0" normalizeH="0" baseline="0" noProof="0" dirty="0" smtClean="0">
              <a:ln>
                <a:noFill/>
              </a:ln>
              <a:solidFill>
                <a:schemeClr val="tx1"/>
              </a:solidFill>
              <a:effectLst/>
              <a:uLnTx/>
              <a:uFillTx/>
              <a:latin typeface="Calibri" pitchFamily="34" charset="0"/>
              <a:ea typeface="+mj-ea"/>
              <a:cs typeface="+mj-cs"/>
            </a:endParaRPr>
          </a:p>
        </p:txBody>
      </p:sp>
      <p:sp>
        <p:nvSpPr>
          <p:cNvPr id="18" name="TextBox 17"/>
          <p:cNvSpPr txBox="1"/>
          <p:nvPr/>
        </p:nvSpPr>
        <p:spPr>
          <a:xfrm>
            <a:off x="-252536" y="6021288"/>
            <a:ext cx="3600400" cy="1107996"/>
          </a:xfrm>
          <a:prstGeom prst="rect">
            <a:avLst/>
          </a:prstGeom>
          <a:noFill/>
        </p:spPr>
        <p:txBody>
          <a:bodyPr wrap="square" rtlCol="0">
            <a:spAutoFit/>
          </a:bodyPr>
          <a:lstStyle/>
          <a:p>
            <a:pPr lvl="0" algn="ctr" eaLnBrk="0" hangingPunct="0">
              <a:defRPr/>
            </a:pPr>
            <a:r>
              <a:rPr lang="en-CA" sz="2400" b="1" kern="0" dirty="0" smtClean="0">
                <a:latin typeface="Calibri" pitchFamily="34" charset="0"/>
              </a:rPr>
              <a:t>(Mk 1:8; Acts 11:16</a:t>
            </a:r>
          </a:p>
          <a:p>
            <a:pPr lvl="0" algn="ctr" eaLnBrk="0" hangingPunct="0">
              <a:defRPr/>
            </a:pPr>
            <a:r>
              <a:rPr lang="en-CA" sz="2400" b="1" kern="0" dirty="0" smtClean="0">
                <a:latin typeface="Calibri" pitchFamily="34" charset="0"/>
              </a:rPr>
              <a:t>1 </a:t>
            </a:r>
            <a:r>
              <a:rPr lang="en-CA" sz="2400" b="1" kern="0" dirty="0" err="1" smtClean="0">
                <a:latin typeface="Calibri" pitchFamily="34" charset="0"/>
              </a:rPr>
              <a:t>Cor</a:t>
            </a:r>
            <a:r>
              <a:rPr lang="en-CA" sz="2400" b="1" kern="0" dirty="0" smtClean="0">
                <a:latin typeface="Calibri" pitchFamily="34" charset="0"/>
              </a:rPr>
              <a:t> 12:13)</a:t>
            </a:r>
          </a:p>
          <a:p>
            <a:endParaRPr lang="en-US" dirty="0"/>
          </a:p>
        </p:txBody>
      </p:sp>
      <p:sp>
        <p:nvSpPr>
          <p:cNvPr id="23" name="TextBox 22"/>
          <p:cNvSpPr txBox="1"/>
          <p:nvPr/>
        </p:nvSpPr>
        <p:spPr>
          <a:xfrm>
            <a:off x="7020272" y="548680"/>
            <a:ext cx="2088232" cy="2308324"/>
          </a:xfrm>
          <a:prstGeom prst="rect">
            <a:avLst/>
          </a:prstGeom>
          <a:noFill/>
        </p:spPr>
        <p:txBody>
          <a:bodyPr wrap="square" rtlCol="0">
            <a:spAutoFit/>
          </a:bodyPr>
          <a:lstStyle/>
          <a:p>
            <a:pPr algn="ctr"/>
            <a:r>
              <a:rPr lang="en-US" sz="2400" b="1" dirty="0" smtClean="0">
                <a:latin typeface="Calibri" pitchFamily="34" charset="0"/>
                <a:cs typeface="Calibri" pitchFamily="34" charset="0"/>
              </a:rPr>
              <a:t>Messiah “is like a refiner's fire . . . he will purify . . . and refine them”</a:t>
            </a:r>
          </a:p>
          <a:p>
            <a:pPr algn="ctr"/>
            <a:r>
              <a:rPr lang="en-US" sz="2400" b="1" dirty="0" smtClean="0">
                <a:latin typeface="Calibri" pitchFamily="34" charset="0"/>
                <a:cs typeface="Calibri" pitchFamily="34" charset="0"/>
              </a:rPr>
              <a:t>Malachi 3:2-3</a:t>
            </a:r>
            <a:endParaRPr lang="en-US" dirty="0"/>
          </a:p>
        </p:txBody>
      </p:sp>
    </p:spTree>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 descr="https://i.pinimg.com/originals/0f/9f/13/0f9f13ec39cb5adc246016b7dc6d8743.jpg"/>
          <p:cNvPicPr>
            <a:picLocks noChangeAspect="1" noChangeArrowheads="1"/>
          </p:cNvPicPr>
          <p:nvPr/>
        </p:nvPicPr>
        <p:blipFill>
          <a:blip r:embed="rId2" cstate="print"/>
          <a:srcRect l="21251" b="18900"/>
          <a:stretch>
            <a:fillRect/>
          </a:stretch>
        </p:blipFill>
        <p:spPr bwMode="auto">
          <a:xfrm flipH="1">
            <a:off x="64725" y="171399"/>
            <a:ext cx="6379483" cy="6569969"/>
          </a:xfrm>
          <a:prstGeom prst="star32">
            <a:avLst/>
          </a:prstGeom>
          <a:noFill/>
        </p:spPr>
      </p:pic>
      <p:pic>
        <p:nvPicPr>
          <p:cNvPr id="11" name="Picture 10" descr="angry-face-01s.gif"/>
          <p:cNvPicPr>
            <a:picLocks noChangeAspect="1"/>
          </p:cNvPicPr>
          <p:nvPr/>
        </p:nvPicPr>
        <p:blipFill>
          <a:blip r:embed="rId3" cstate="print"/>
          <a:stretch>
            <a:fillRect/>
          </a:stretch>
        </p:blipFill>
        <p:spPr>
          <a:xfrm>
            <a:off x="8172400" y="5805264"/>
            <a:ext cx="864096" cy="864096"/>
          </a:xfrm>
          <a:prstGeom prst="ellipse">
            <a:avLst/>
          </a:prstGeom>
        </p:spPr>
      </p:pic>
      <p:sp>
        <p:nvSpPr>
          <p:cNvPr id="12"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13" name="TextBox 12"/>
          <p:cNvSpPr txBox="1"/>
          <p:nvPr/>
        </p:nvSpPr>
        <p:spPr>
          <a:xfrm>
            <a:off x="8172400" y="5693186"/>
            <a:ext cx="936104"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5" name="Oval 14"/>
          <p:cNvSpPr/>
          <p:nvPr/>
        </p:nvSpPr>
        <p:spPr>
          <a:xfrm>
            <a:off x="4868024" y="3933056"/>
            <a:ext cx="640080" cy="6400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rot="19091339" flipH="1">
            <a:off x="5296048" y="4397227"/>
            <a:ext cx="731520" cy="10972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rot="3653219" flipH="1">
            <a:off x="5297084" y="4979720"/>
            <a:ext cx="457200" cy="1188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rot="5400000">
            <a:off x="5470376" y="5321776"/>
            <a:ext cx="274320" cy="10972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rot="3138675" flipH="1">
            <a:off x="5033474" y="4529756"/>
            <a:ext cx="274320" cy="82296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rot="8040000" flipH="1">
            <a:off x="4603625" y="4715648"/>
            <a:ext cx="182880" cy="54864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itle 7"/>
          <p:cNvSpPr txBox="1">
            <a:spLocks/>
          </p:cNvSpPr>
          <p:nvPr/>
        </p:nvSpPr>
        <p:spPr bwMode="auto">
          <a:xfrm>
            <a:off x="6444208" y="3294112"/>
            <a:ext cx="259228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a:r>
              <a:rPr lang="en-US" sz="2800" b="1" dirty="0" smtClean="0">
                <a:latin typeface="Calibri" pitchFamily="34" charset="0"/>
                <a:cs typeface="Calibri" pitchFamily="34" charset="0"/>
              </a:rPr>
              <a:t>“For in one Spirit we were all baptized </a:t>
            </a:r>
            <a:r>
              <a:rPr lang="en-CA" sz="2800" b="1" kern="0" dirty="0" smtClean="0">
                <a:latin typeface="Calibri" pitchFamily="34" charset="0"/>
              </a:rPr>
              <a:t>(</a:t>
            </a:r>
            <a:r>
              <a:rPr lang="en-CA" sz="2800" b="1" u="sng" kern="0" dirty="0" smtClean="0">
                <a:latin typeface="Calibri" pitchFamily="34" charset="0"/>
              </a:rPr>
              <a:t>immersed</a:t>
            </a:r>
            <a:r>
              <a:rPr lang="en-CA" sz="2800" b="1" kern="0" dirty="0" smtClean="0">
                <a:latin typeface="Calibri" pitchFamily="34" charset="0"/>
              </a:rPr>
              <a:t>) </a:t>
            </a:r>
            <a:br>
              <a:rPr lang="en-CA" sz="2800" b="1" kern="0" dirty="0" smtClean="0">
                <a:latin typeface="Calibri" pitchFamily="34" charset="0"/>
              </a:rPr>
            </a:br>
            <a:r>
              <a:rPr lang="en-US" sz="2800" b="1" dirty="0" smtClean="0">
                <a:latin typeface="Calibri" pitchFamily="34" charset="0"/>
                <a:cs typeface="Calibri" pitchFamily="34" charset="0"/>
              </a:rPr>
              <a:t>into one body—</a:t>
            </a:r>
          </a:p>
          <a:p>
            <a:pPr algn="ctr"/>
            <a:r>
              <a:rPr lang="en-US" sz="2800" b="1" dirty="0" smtClean="0">
                <a:latin typeface="Calibri" pitchFamily="34" charset="0"/>
                <a:cs typeface="Calibri" pitchFamily="34" charset="0"/>
              </a:rPr>
              <a:t>Jews or Greeks, slaves or free—and all were made to drink of one Spirit”</a:t>
            </a:r>
          </a:p>
          <a:p>
            <a:pPr algn="ctr"/>
            <a:r>
              <a:rPr lang="en-CA" sz="2800" b="1" dirty="0" smtClean="0">
                <a:latin typeface="Calibri" pitchFamily="34" charset="0"/>
                <a:cs typeface="Calibri" pitchFamily="34" charset="0"/>
              </a:rPr>
              <a:t>1 </a:t>
            </a:r>
            <a:r>
              <a:rPr lang="en-CA" sz="2800" b="1" dirty="0" err="1" smtClean="0">
                <a:latin typeface="Calibri" pitchFamily="34" charset="0"/>
                <a:cs typeface="Calibri" pitchFamily="34" charset="0"/>
              </a:rPr>
              <a:t>Cor</a:t>
            </a:r>
            <a:r>
              <a:rPr lang="en-CA" sz="2800" b="1" dirty="0" smtClean="0">
                <a:latin typeface="Calibri" pitchFamily="34" charset="0"/>
                <a:cs typeface="Calibri" pitchFamily="34" charset="0"/>
              </a:rPr>
              <a:t> 12:13</a:t>
            </a:r>
          </a:p>
          <a:p>
            <a:pPr algn="ctr"/>
            <a:endParaRPr lang="x-none" sz="2800" b="1" smtClean="0">
              <a:latin typeface="Calibri" pitchFamily="34" charset="0"/>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effectLst/>
                <a:uLnTx/>
                <a:uFillTx/>
                <a:latin typeface="Calibri" pitchFamily="34" charset="0"/>
                <a:ea typeface="+mj-ea"/>
                <a:cs typeface="Calibri" pitchFamily="34" charset="0"/>
              </a:rPr>
              <a:t/>
            </a:r>
            <a:br>
              <a:rPr kumimoji="0" lang="en-CA" sz="2800" b="1" i="0" u="none" strike="noStrike" kern="0" cap="none" spc="0" normalizeH="0" baseline="0" noProof="0" dirty="0" smtClean="0">
                <a:ln>
                  <a:noFill/>
                </a:ln>
                <a:effectLst/>
                <a:uLnTx/>
                <a:uFillTx/>
                <a:latin typeface="Calibri" pitchFamily="34" charset="0"/>
                <a:ea typeface="+mj-ea"/>
                <a:cs typeface="Calibri" pitchFamily="34" charset="0"/>
              </a:rPr>
            </a:br>
            <a:endParaRPr kumimoji="0" lang="en-CA" sz="2800" b="0" i="0" u="none" strike="noStrike" kern="0" cap="none" spc="0" normalizeH="0" baseline="0" noProof="0" dirty="0" smtClean="0">
              <a:ln>
                <a:noFill/>
              </a:ln>
              <a:effectLst/>
              <a:uLnTx/>
              <a:uFillTx/>
              <a:latin typeface="Calibri" pitchFamily="34" charset="0"/>
              <a:ea typeface="+mj-ea"/>
              <a:cs typeface="Calibri" pitchFamily="34" charset="0"/>
            </a:endParaRPr>
          </a:p>
        </p:txBody>
      </p:sp>
      <p:pic>
        <p:nvPicPr>
          <p:cNvPr id="26" name="Picture 25" descr="bible-clipart-50 clipart-library.com.jpeg"/>
          <p:cNvPicPr>
            <a:picLocks noChangeAspect="1"/>
          </p:cNvPicPr>
          <p:nvPr/>
        </p:nvPicPr>
        <p:blipFill>
          <a:blip r:embed="rId4" cstate="print"/>
          <a:stretch>
            <a:fillRect/>
          </a:stretch>
        </p:blipFill>
        <p:spPr>
          <a:xfrm rot="21129298">
            <a:off x="2237732" y="3264200"/>
            <a:ext cx="1894590" cy="1296814"/>
          </a:xfrm>
          <a:prstGeom prst="ellipse">
            <a:avLst/>
          </a:prstGeom>
        </p:spPr>
      </p:pic>
      <p:sp>
        <p:nvSpPr>
          <p:cNvPr id="27" name="TextBox 26"/>
          <p:cNvSpPr txBox="1"/>
          <p:nvPr/>
        </p:nvSpPr>
        <p:spPr>
          <a:xfrm>
            <a:off x="18256" y="6381328"/>
            <a:ext cx="6858000" cy="246221"/>
          </a:xfrm>
          <a:prstGeom prst="rect">
            <a:avLst/>
          </a:prstGeom>
          <a:noFill/>
        </p:spPr>
        <p:txBody>
          <a:bodyPr wrap="square" rtlCol="0">
            <a:spAutoFit/>
          </a:bodyPr>
          <a:lstStyle/>
          <a:p>
            <a:r>
              <a:rPr lang="en-US" sz="1000" dirty="0" smtClean="0">
                <a:hlinkClick r:id="rId5"/>
              </a:rPr>
              <a:t>Dove https://i.pinimg</a:t>
            </a:r>
            <a:r>
              <a:rPr lang="en-US" sz="900" dirty="0" smtClean="0">
                <a:hlinkClick r:id="rId5"/>
              </a:rPr>
              <a:t>.com/originals/0f/9f/13/0f9f13ec39cb5adc246016b7dc6d8743.jpg</a:t>
            </a:r>
            <a:r>
              <a:rPr lang="en-US" sz="900" dirty="0" smtClean="0"/>
              <a:t>  TeresaShieldsParker.com</a:t>
            </a:r>
            <a:endParaRPr lang="en-US" sz="900" dirty="0"/>
          </a:p>
        </p:txBody>
      </p:sp>
      <p:sp>
        <p:nvSpPr>
          <p:cNvPr id="28" name="Rectangle 27"/>
          <p:cNvSpPr/>
          <p:nvPr/>
        </p:nvSpPr>
        <p:spPr>
          <a:xfrm>
            <a:off x="755576" y="6588060"/>
            <a:ext cx="5112568" cy="369332"/>
          </a:xfrm>
          <a:prstGeom prst="rect">
            <a:avLst/>
          </a:prstGeom>
        </p:spPr>
        <p:txBody>
          <a:bodyPr wrap="square">
            <a:spAutoFit/>
          </a:bodyPr>
          <a:lstStyle/>
          <a:p>
            <a:pPr algn="ctr"/>
            <a:r>
              <a:rPr lang="en-CA" sz="800" dirty="0" smtClean="0">
                <a:solidFill>
                  <a:schemeClr val="tx1">
                    <a:lumMod val="65000"/>
                  </a:schemeClr>
                </a:solidFill>
              </a:rPr>
              <a:t>Bible and cross  Microsoft clip art © 2013   Microsoft Corporation. </a:t>
            </a:r>
          </a:p>
          <a:p>
            <a:pPr algn="ctr"/>
            <a:endParaRPr lang="en-CA" sz="1000" dirty="0">
              <a:solidFill>
                <a:schemeClr val="tx1">
                  <a:lumMod val="65000"/>
                </a:schemeClr>
              </a:solidFill>
            </a:endParaRPr>
          </a:p>
        </p:txBody>
      </p:sp>
      <p:sp>
        <p:nvSpPr>
          <p:cNvPr id="17" name="TextBox 16"/>
          <p:cNvSpPr txBox="1"/>
          <p:nvPr/>
        </p:nvSpPr>
        <p:spPr>
          <a:xfrm>
            <a:off x="179512" y="44624"/>
            <a:ext cx="8784976" cy="523220"/>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cs typeface="Calibri" pitchFamily="34" charset="0"/>
              </a:rPr>
              <a:t>56. Immersed in the Holy Spirit!</a:t>
            </a:r>
            <a:r>
              <a:rPr lang="en-CA" sz="2800" b="1" dirty="0" smtClean="0">
                <a:solidFill>
                  <a:srgbClr val="FF0000"/>
                </a:solidFill>
                <a:latin typeface="Calibri" pitchFamily="34" charset="0"/>
              </a:rPr>
              <a:t>  I submit, Lord! </a:t>
            </a:r>
            <a:endParaRPr lang="en-CA" sz="2800" dirty="0"/>
          </a:p>
        </p:txBody>
      </p:sp>
    </p:spTree>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bg>
      <p:bgPr>
        <a:solidFill>
          <a:srgbClr val="00CCFF"/>
        </a:solidFill>
        <a:effectLst/>
      </p:bgPr>
    </p:bg>
    <p:spTree>
      <p:nvGrpSpPr>
        <p:cNvPr id="1" name=""/>
        <p:cNvGrpSpPr/>
        <p:nvPr/>
      </p:nvGrpSpPr>
      <p:grpSpPr>
        <a:xfrm>
          <a:off x="0" y="0"/>
          <a:ext cx="0" cy="0"/>
          <a:chOff x="0" y="0"/>
          <a:chExt cx="0" cy="0"/>
        </a:xfrm>
      </p:grpSpPr>
      <p:sp>
        <p:nvSpPr>
          <p:cNvPr id="1026" name="Oval 2"/>
          <p:cNvSpPr>
            <a:spLocks noChangeArrowheads="1"/>
          </p:cNvSpPr>
          <p:nvPr/>
        </p:nvSpPr>
        <p:spPr bwMode="auto">
          <a:xfrm>
            <a:off x="35496" y="412576"/>
            <a:ext cx="7132320" cy="6309360"/>
          </a:xfrm>
          <a:prstGeom prst="ellipse">
            <a:avLst/>
          </a:prstGeom>
          <a:solidFill>
            <a:srgbClr val="00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20" name="Text Box 5"/>
          <p:cNvSpPr txBox="1">
            <a:spLocks noChangeArrowheads="1"/>
          </p:cNvSpPr>
          <p:nvPr/>
        </p:nvSpPr>
        <p:spPr bwMode="auto">
          <a:xfrm>
            <a:off x="-76200" y="7540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Passover Lamb, sin atoned, wrath turned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eternal life     adopted sons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Holy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intercedes as mediator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old self crucified and buried with Christ                                                         new self raised and alive with Christ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fontAlgn="base">
              <a:lnSpc>
                <a:spcPts val="1200"/>
              </a:lnSpc>
              <a:spcBef>
                <a:spcPct val="0"/>
              </a:spcBef>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one with Christ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seated with Christ                                                                                                                         </a:t>
            </a:r>
            <a:r>
              <a:rPr lang="en-CA" altLang="ko-KR" sz="800" dirty="0" smtClean="0">
                <a:solidFill>
                  <a:schemeClr val="bg1"/>
                </a:solidFill>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hidden with Christ in God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released from law, married to Christ                                                                                                under law of the Spirit</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8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born of the Spirit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given, receive, have Spirit				                     rivers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Spirit power to be ambassadors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sanctifies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fills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resurrection body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married to the Lamb                                   every tear wiped away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loved and saved</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Calibri" pitchFamily="34" charset="0"/>
                <a:ea typeface="Malgun Gothic" pitchFamily="34" charset="-127"/>
                <a:cs typeface="Calibri" pitchFamily="34" charset="0"/>
              </a:rPr>
              <a:t>   i</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3486144" y="2924944"/>
            <a:ext cx="22860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174112"/>
            <a:ext cx="914400" cy="228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987824" y="278092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3923928" y="27946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987824" y="37890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923928" y="3802752"/>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88024"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2020 </a:t>
            </a:r>
            <a:endParaRPr lang="en-CA" sz="1200" dirty="0">
              <a:solidFill>
                <a:schemeClr val="bg1"/>
              </a:solidFill>
              <a:latin typeface="Arial Narrow" pitchFamily="34" charset="0"/>
            </a:endParaRPr>
          </a:p>
        </p:txBody>
      </p:sp>
      <p:pic>
        <p:nvPicPr>
          <p:cNvPr id="19" name="Picture 18" descr="www.fg-a.com valentine 2-jumping-heart.gif"/>
          <p:cNvPicPr>
            <a:picLocks noChangeAspect="1"/>
          </p:cNvPicPr>
          <p:nvPr/>
        </p:nvPicPr>
        <p:blipFill>
          <a:blip r:embed="rId2" cstate="print"/>
          <a:stretch>
            <a:fillRect/>
          </a:stretch>
        </p:blipFill>
        <p:spPr>
          <a:xfrm>
            <a:off x="3059832" y="2847806"/>
            <a:ext cx="1049259" cy="1224136"/>
          </a:xfrm>
          <a:prstGeom prst="rect">
            <a:avLst/>
          </a:prstGeom>
        </p:spPr>
      </p:pic>
      <p:sp>
        <p:nvSpPr>
          <p:cNvPr id="23"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4" name="TextBox 23"/>
          <p:cNvSpPr txBox="1"/>
          <p:nvPr/>
        </p:nvSpPr>
        <p:spPr>
          <a:xfrm>
            <a:off x="2627784" y="404664"/>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18" name="Title 3"/>
          <p:cNvSpPr txBox="1">
            <a:spLocks/>
          </p:cNvSpPr>
          <p:nvPr/>
        </p:nvSpPr>
        <p:spPr>
          <a:xfrm>
            <a:off x="7164288" y="0"/>
            <a:ext cx="2016224" cy="6858000"/>
          </a:xfrm>
          <a:prstGeom prst="rect">
            <a:avLst/>
          </a:prstGeom>
          <a:no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600" b="1" i="0" u="none" strike="noStrike" kern="0" cap="none" spc="0" normalizeH="0" baseline="0" noProof="0" dirty="0" smtClean="0">
              <a:ln>
                <a:noFill/>
              </a:ln>
              <a:solidFill>
                <a:srgbClr val="FFFF00"/>
              </a:solidFill>
              <a:effectLst/>
              <a:uLnTx/>
              <a:uFillTx/>
              <a:latin typeface="Calibri" pitchFamily="34" charset="0"/>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t>All God’s riches of  grace in Christ are given freely at the moment of salvation.</a:t>
            </a:r>
            <a:b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t>It is not possible to be “in Christ”</a:t>
            </a:r>
            <a:b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t>but not “immersed in the Spirit.”</a:t>
            </a:r>
            <a:b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t>Do not empty the cross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t>of Christ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t>of its power </a:t>
            </a:r>
            <a:b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t>(1 </a:t>
            </a:r>
            <a:r>
              <a:rPr kumimoji="0" lang="en-CA" sz="2400" b="1" i="0" u="none" strike="noStrike" kern="0" cap="none" spc="0" normalizeH="0" baseline="0" noProof="0" dirty="0" err="1" smtClean="0">
                <a:ln>
                  <a:noFill/>
                </a:ln>
                <a:solidFill>
                  <a:schemeClr val="bg1"/>
                </a:solidFill>
                <a:effectLst/>
                <a:uLnTx/>
                <a:uFillTx/>
                <a:latin typeface="Calibri" pitchFamily="34" charset="0"/>
                <a:ea typeface="+mj-ea"/>
                <a:cs typeface="+mj-cs"/>
              </a:rPr>
              <a:t>Cor</a:t>
            </a:r>
            <a: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t> 1:17).</a:t>
            </a:r>
            <a:endParaRPr kumimoji="0" lang="en-CA" sz="2400" b="1"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21" name="TextBox 20"/>
          <p:cNvSpPr txBox="1"/>
          <p:nvPr/>
        </p:nvSpPr>
        <p:spPr>
          <a:xfrm>
            <a:off x="214282" y="6429396"/>
            <a:ext cx="208823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jumping heart © www.fg-a.com</a:t>
            </a:r>
          </a:p>
        </p:txBody>
      </p:sp>
    </p:spTree>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bg>
      <p:bgPr>
        <a:solidFill>
          <a:srgbClr val="00CC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520" y="2862064"/>
            <a:ext cx="8640960" cy="1143000"/>
          </a:xfrm>
        </p:spPr>
        <p:txBody>
          <a:bodyPr/>
          <a:lstStyle/>
          <a:p>
            <a:r>
              <a:rPr lang="en-CA" sz="2800" b="1" dirty="0" smtClean="0">
                <a:solidFill>
                  <a:schemeClr val="bg1"/>
                </a:solidFill>
                <a:latin typeface="Calibri" pitchFamily="34" charset="0"/>
              </a:rPr>
              <a:t>At Pentecost, with his new grasp of what God was doing,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what did Peter say God would do from then on? </a:t>
            </a:r>
            <a:br>
              <a:rPr lang="en-CA" sz="2800" b="1" dirty="0" smtClean="0">
                <a:solidFill>
                  <a:schemeClr val="bg1"/>
                </a:solidFill>
                <a:latin typeface="Calibri" pitchFamily="34" charset="0"/>
              </a:rPr>
            </a:br>
            <a:r>
              <a:rPr lang="en-CA" sz="800" b="1" dirty="0" smtClean="0">
                <a:solidFill>
                  <a:schemeClr val="bg1"/>
                </a:solidFill>
                <a:latin typeface="Calibri" pitchFamily="34" charset="0"/>
              </a:rPr>
              <a:t/>
            </a:r>
            <a:br>
              <a:rPr lang="en-CA" sz="800" b="1" dirty="0" smtClean="0">
                <a:solidFill>
                  <a:schemeClr val="bg1"/>
                </a:solidFill>
                <a:latin typeface="Calibri" pitchFamily="34" charset="0"/>
              </a:rPr>
            </a:br>
            <a:r>
              <a:rPr lang="en-CA" sz="2800" b="1" dirty="0" smtClean="0">
                <a:solidFill>
                  <a:srgbClr val="FF0000"/>
                </a:solidFill>
                <a:latin typeface="Calibri" pitchFamily="34" charset="0"/>
              </a:rPr>
              <a:t>And Peter said to them, “Repent and be baptized (immersed) every one of you in the name of Jesus Christ for the forgiveness of your sins, and you will receive the gift of the Holy Spirit” (Acts 2:38).</a:t>
            </a: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800" b="1" dirty="0" smtClean="0">
                <a:solidFill>
                  <a:schemeClr val="bg1"/>
                </a:solidFill>
                <a:latin typeface="Calibri" pitchFamily="34" charset="0"/>
              </a:rPr>
              <a:t/>
            </a:r>
            <a:br>
              <a:rPr lang="en-CA" sz="800" b="1" dirty="0" smtClean="0">
                <a:solidFill>
                  <a:schemeClr val="bg1"/>
                </a:solidFill>
                <a:latin typeface="Calibri" pitchFamily="34" charset="0"/>
              </a:rPr>
            </a:br>
            <a:r>
              <a:rPr lang="en-CA" sz="2800" b="1" dirty="0" smtClean="0">
                <a:solidFill>
                  <a:schemeClr val="bg1"/>
                </a:solidFill>
                <a:latin typeface="Calibri" pitchFamily="34" charset="0"/>
              </a:rPr>
              <a:t>Have you repented and been forgiven through Christ? What does Peter say goes together with forgiveness?</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Peter says God also gives the gift of the Holy Spirit!</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Does Peter think God’s gift of the Spirit includes</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the baptism of the Spirit (1:5), receiving power when the Spirit comes upon us (1:8), the filling of the Spirit (2:4), and the pouring out of the Spirit (2:16-18)?  Yes!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To Peter, it’s not possible to be forgiven and not also receive the Holy Spirit in </a:t>
            </a:r>
            <a:r>
              <a:rPr lang="en-CA" sz="2800" b="1" u="sng" dirty="0" smtClean="0">
                <a:solidFill>
                  <a:schemeClr val="bg1"/>
                </a:solidFill>
                <a:latin typeface="Calibri" pitchFamily="34" charset="0"/>
              </a:rPr>
              <a:t>all</a:t>
            </a:r>
            <a:r>
              <a:rPr lang="en-CA" sz="2800" b="1" dirty="0" smtClean="0">
                <a:solidFill>
                  <a:schemeClr val="bg1"/>
                </a:solidFill>
                <a:latin typeface="Calibri" pitchFamily="34" charset="0"/>
              </a:rPr>
              <a:t> his New Covenant ministry.</a:t>
            </a:r>
            <a:endParaRPr lang="en-CA" sz="2800" b="1" dirty="0">
              <a:solidFill>
                <a:schemeClr val="bg1"/>
              </a:solidFill>
            </a:endParaRPr>
          </a:p>
        </p:txBody>
      </p:sp>
    </p:spTree>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0" name="Picture 19" descr="www.clipartbest.com dc6XLjAMi.gif"/>
          <p:cNvPicPr>
            <a:picLocks noChangeAspect="1"/>
          </p:cNvPicPr>
          <p:nvPr/>
        </p:nvPicPr>
        <p:blipFill>
          <a:blip r:embed="rId3" cstate="print"/>
          <a:stretch>
            <a:fillRect/>
          </a:stretch>
        </p:blipFill>
        <p:spPr>
          <a:xfrm>
            <a:off x="113910" y="1340768"/>
            <a:ext cx="6114274" cy="4297680"/>
          </a:xfrm>
          <a:prstGeom prst="rect">
            <a:avLst/>
          </a:prstGeom>
        </p:spPr>
      </p:pic>
      <p:sp>
        <p:nvSpPr>
          <p:cNvPr id="11" name="Rectangle 10"/>
          <p:cNvSpPr/>
          <p:nvPr/>
        </p:nvSpPr>
        <p:spPr>
          <a:xfrm>
            <a:off x="2987824" y="2924944"/>
            <a:ext cx="365760" cy="182880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339752" y="3351272"/>
            <a:ext cx="1645920" cy="36576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4" cstate="print"/>
          <a:stretch>
            <a:fillRect/>
          </a:stretch>
        </p:blipFill>
        <p:spPr>
          <a:xfrm>
            <a:off x="1043608" y="1052736"/>
            <a:ext cx="4301334" cy="2560320"/>
          </a:xfrm>
          <a:prstGeom prst="rect">
            <a:avLst/>
          </a:prstGeom>
        </p:spPr>
      </p:pic>
      <p:pic>
        <p:nvPicPr>
          <p:cNvPr id="7" name="Picture 6" descr="egyptian.gif"/>
          <p:cNvPicPr>
            <a:picLocks noChangeAspect="1"/>
          </p:cNvPicPr>
          <p:nvPr/>
        </p:nvPicPr>
        <p:blipFill>
          <a:blip r:embed="rId4" cstate="print"/>
          <a:stretch>
            <a:fillRect/>
          </a:stretch>
        </p:blipFill>
        <p:spPr>
          <a:xfrm rot="7200000">
            <a:off x="2301062" y="3067277"/>
            <a:ext cx="4301334" cy="256032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219218" y="3075227"/>
            <a:ext cx="4301334" cy="2560320"/>
          </a:xfrm>
          <a:prstGeom prst="rect">
            <a:avLst/>
          </a:prstGeom>
        </p:spPr>
      </p:pic>
      <p:sp>
        <p:nvSpPr>
          <p:cNvPr id="21" name="TextBox 20"/>
          <p:cNvSpPr txBox="1"/>
          <p:nvPr/>
        </p:nvSpPr>
        <p:spPr>
          <a:xfrm>
            <a:off x="1259632" y="6495147"/>
            <a:ext cx="3744416" cy="400110"/>
          </a:xfrm>
          <a:prstGeom prst="rect">
            <a:avLst/>
          </a:prstGeom>
          <a:noFill/>
        </p:spPr>
        <p:txBody>
          <a:bodyPr wrap="square" rtlCol="0">
            <a:spAutoFit/>
          </a:bodyPr>
          <a:lstStyle/>
          <a:p>
            <a:pPr algn="ctr"/>
            <a:r>
              <a:rPr lang="en-CA" sz="1000" dirty="0" smtClean="0">
                <a:solidFill>
                  <a:schemeClr val="tx1">
                    <a:lumMod val="95000"/>
                  </a:schemeClr>
                </a:solidFill>
              </a:rPr>
              <a:t>smiley © sherv.net            pulsing heart © clipartbest.com</a:t>
            </a:r>
          </a:p>
          <a:p>
            <a:pPr algn="ctr"/>
            <a:endParaRPr lang="en-CA" sz="1000" dirty="0" smtClean="0">
              <a:solidFill>
                <a:schemeClr val="tx1">
                  <a:lumMod val="95000"/>
                </a:schemeClr>
              </a:solidFill>
            </a:endParaRPr>
          </a:p>
        </p:txBody>
      </p:sp>
      <p:pic>
        <p:nvPicPr>
          <p:cNvPr id="25" name="Picture 24" descr="egyptian.gif"/>
          <p:cNvPicPr>
            <a:picLocks noChangeAspect="1"/>
          </p:cNvPicPr>
          <p:nvPr/>
        </p:nvPicPr>
        <p:blipFill>
          <a:blip r:embed="rId4" cstate="print"/>
          <a:stretch>
            <a:fillRect/>
          </a:stretch>
        </p:blipFill>
        <p:spPr>
          <a:xfrm rot="14400000" flipH="1">
            <a:off x="1698820" y="3474931"/>
            <a:ext cx="921716" cy="548640"/>
          </a:xfrm>
          <a:prstGeom prst="rect">
            <a:avLst/>
          </a:prstGeom>
        </p:spPr>
      </p:pic>
      <p:pic>
        <p:nvPicPr>
          <p:cNvPr id="26" name="Picture 25" descr="egyptian.gif"/>
          <p:cNvPicPr>
            <a:picLocks noChangeAspect="1"/>
          </p:cNvPicPr>
          <p:nvPr/>
        </p:nvPicPr>
        <p:blipFill>
          <a:blip r:embed="rId4" cstate="print"/>
          <a:stretch>
            <a:fillRect/>
          </a:stretch>
        </p:blipFill>
        <p:spPr>
          <a:xfrm rot="14400000" flipH="1">
            <a:off x="1698820" y="3978987"/>
            <a:ext cx="921716" cy="548640"/>
          </a:xfrm>
          <a:prstGeom prst="rect">
            <a:avLst/>
          </a:prstGeom>
        </p:spPr>
      </p:pic>
      <p:pic>
        <p:nvPicPr>
          <p:cNvPr id="27" name="Picture 26" descr="egyptian.gif"/>
          <p:cNvPicPr>
            <a:picLocks noChangeAspect="1"/>
          </p:cNvPicPr>
          <p:nvPr/>
        </p:nvPicPr>
        <p:blipFill>
          <a:blip r:embed="rId4" cstate="print"/>
          <a:stretch>
            <a:fillRect/>
          </a:stretch>
        </p:blipFill>
        <p:spPr>
          <a:xfrm rot="14400000" flipH="1">
            <a:off x="1266772" y="3690955"/>
            <a:ext cx="921716" cy="548640"/>
          </a:xfrm>
          <a:prstGeom prst="rect">
            <a:avLst/>
          </a:prstGeom>
        </p:spPr>
      </p:pic>
      <p:pic>
        <p:nvPicPr>
          <p:cNvPr id="28" name="Picture 27" descr="egyptian.gif"/>
          <p:cNvPicPr>
            <a:picLocks noChangeAspect="1"/>
          </p:cNvPicPr>
          <p:nvPr/>
        </p:nvPicPr>
        <p:blipFill>
          <a:blip r:embed="rId4" cstate="print"/>
          <a:stretch>
            <a:fillRect/>
          </a:stretch>
        </p:blipFill>
        <p:spPr>
          <a:xfrm rot="14400000" flipH="1">
            <a:off x="2202876" y="4267019"/>
            <a:ext cx="921716" cy="548640"/>
          </a:xfrm>
          <a:prstGeom prst="rect">
            <a:avLst/>
          </a:prstGeom>
        </p:spPr>
      </p:pic>
      <p:pic>
        <p:nvPicPr>
          <p:cNvPr id="29" name="Picture 28" descr="egyptian.gif"/>
          <p:cNvPicPr>
            <a:picLocks noChangeAspect="1"/>
          </p:cNvPicPr>
          <p:nvPr/>
        </p:nvPicPr>
        <p:blipFill>
          <a:blip r:embed="rId4" cstate="print"/>
          <a:stretch>
            <a:fillRect/>
          </a:stretch>
        </p:blipFill>
        <p:spPr>
          <a:xfrm rot="14400000" flipH="1">
            <a:off x="1698820" y="4483043"/>
            <a:ext cx="921716" cy="548640"/>
          </a:xfrm>
          <a:prstGeom prst="rect">
            <a:avLst/>
          </a:prstGeom>
        </p:spPr>
      </p:pic>
      <p:pic>
        <p:nvPicPr>
          <p:cNvPr id="30" name="Picture 29" descr="egyptian.gif"/>
          <p:cNvPicPr>
            <a:picLocks noChangeAspect="1"/>
          </p:cNvPicPr>
          <p:nvPr/>
        </p:nvPicPr>
        <p:blipFill>
          <a:blip r:embed="rId4" cstate="print"/>
          <a:stretch>
            <a:fillRect/>
          </a:stretch>
        </p:blipFill>
        <p:spPr>
          <a:xfrm rot="14400000" flipH="1">
            <a:off x="1194764" y="4267019"/>
            <a:ext cx="921716" cy="548640"/>
          </a:xfrm>
          <a:prstGeom prst="rect">
            <a:avLst/>
          </a:prstGeom>
        </p:spPr>
      </p:pic>
      <p:pic>
        <p:nvPicPr>
          <p:cNvPr id="31" name="Picture 30" descr="egyptian.gif"/>
          <p:cNvPicPr>
            <a:picLocks noChangeAspect="1"/>
          </p:cNvPicPr>
          <p:nvPr/>
        </p:nvPicPr>
        <p:blipFill>
          <a:blip r:embed="rId4" cstate="print"/>
          <a:stretch>
            <a:fillRect/>
          </a:stretch>
        </p:blipFill>
        <p:spPr>
          <a:xfrm rot="14400000" flipH="1">
            <a:off x="2202876" y="3690955"/>
            <a:ext cx="921716" cy="548640"/>
          </a:xfrm>
          <a:prstGeom prst="rect">
            <a:avLst/>
          </a:prstGeom>
        </p:spPr>
      </p:pic>
      <p:sp>
        <p:nvSpPr>
          <p:cNvPr id="17" name="WordArt 2"/>
          <p:cNvSpPr>
            <a:spLocks noChangeArrowheads="1" noChangeShapeType="1" noTextEdit="1"/>
          </p:cNvSpPr>
          <p:nvPr/>
        </p:nvSpPr>
        <p:spPr bwMode="auto">
          <a:xfrm>
            <a:off x="428596" y="1124744"/>
            <a:ext cx="5223524" cy="4824536"/>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rPr>
              <a:t>THE LORD</a:t>
            </a:r>
            <a:endParaRPr lang="en-CA" sz="1400" kern="10" spc="0" dirty="0" smtClean="0">
              <a:ln w="9525">
                <a:solidFill>
                  <a:srgbClr val="000000"/>
                </a:solidFill>
                <a:round/>
                <a:headEnd/>
                <a:tailEnd/>
              </a:ln>
              <a:solidFill>
                <a:srgbClr val="FFC000"/>
              </a:solidFill>
              <a:effectLst/>
            </a:endParaRPr>
          </a:p>
          <a:p>
            <a:pPr algn="ctr" rtl="0"/>
            <a:r>
              <a:rPr lang="en-CA" sz="1200" kern="10" dirty="0" smtClean="0">
                <a:ln w="9525">
                  <a:solidFill>
                    <a:srgbClr val="000000"/>
                  </a:solidFill>
                  <a:round/>
                  <a:headEnd/>
                  <a:tailEnd/>
                </a:ln>
                <a:solidFill>
                  <a:srgbClr val="FFC000"/>
                </a:solidFill>
              </a:rPr>
              <a:t>Father, Son and Spirit oneness</a:t>
            </a:r>
          </a:p>
          <a:p>
            <a:pPr algn="ctr" rtl="0"/>
            <a:endParaRPr lang="en-CA" sz="1200" kern="10" dirty="0" smtClean="0">
              <a:ln w="9525">
                <a:solidFill>
                  <a:srgbClr val="000000"/>
                </a:solidFill>
                <a:round/>
                <a:headEnd/>
                <a:tailEnd/>
              </a:ln>
              <a:solidFill>
                <a:srgbClr val="FFC000"/>
              </a:solidFill>
            </a:endParaRPr>
          </a:p>
          <a:p>
            <a:pPr algn="ctr" rtl="0"/>
            <a:endParaRPr lang="en-CA" sz="1200" kern="10" dirty="0" smtClean="0">
              <a:ln w="9525">
                <a:solidFill>
                  <a:srgbClr val="000000"/>
                </a:solidFill>
                <a:round/>
                <a:headEnd/>
                <a:tailEnd/>
              </a:ln>
              <a:solidFill>
                <a:srgbClr val="FFC000"/>
              </a:solidFill>
            </a:endParaRPr>
          </a:p>
          <a:p>
            <a:pPr algn="ctr" rtl="0"/>
            <a:endParaRPr lang="en-CA" sz="1200" kern="10" dirty="0">
              <a:ln w="9525">
                <a:solidFill>
                  <a:srgbClr val="000000"/>
                </a:solidFill>
                <a:round/>
                <a:headEnd/>
                <a:tailEnd/>
              </a:ln>
              <a:solidFill>
                <a:srgbClr val="FFC000"/>
              </a:solidFill>
            </a:endParaRPr>
          </a:p>
          <a:p>
            <a:pPr algn="ctr" rtl="0"/>
            <a:r>
              <a:rPr lang="en-CA" sz="1200" kern="10" spc="0" dirty="0" smtClean="0">
                <a:ln w="9525">
                  <a:solidFill>
                    <a:srgbClr val="000000"/>
                  </a:solidFill>
                  <a:round/>
                  <a:headEnd/>
                  <a:tailEnd/>
                </a:ln>
                <a:solidFill>
                  <a:srgbClr val="FFC000"/>
                </a:solidFill>
                <a:effectLst/>
              </a:rPr>
              <a:t> love, fellowship and cooperation</a:t>
            </a:r>
            <a:endParaRPr lang="en-CA" sz="1200" kern="10" spc="0" dirty="0">
              <a:ln w="9525">
                <a:solidFill>
                  <a:srgbClr val="000000"/>
                </a:solidFill>
                <a:round/>
                <a:headEnd/>
                <a:tailEnd/>
              </a:ln>
              <a:solidFill>
                <a:srgbClr val="FFC000"/>
              </a:solidFill>
              <a:effectLst/>
            </a:endParaRPr>
          </a:p>
        </p:txBody>
      </p:sp>
      <p:sp>
        <p:nvSpPr>
          <p:cNvPr id="18" name="TextBox 17"/>
          <p:cNvSpPr txBox="1"/>
          <p:nvPr/>
        </p:nvSpPr>
        <p:spPr>
          <a:xfrm>
            <a:off x="5436096" y="188640"/>
            <a:ext cx="3888432" cy="1246495"/>
          </a:xfrm>
          <a:prstGeom prst="rect">
            <a:avLst/>
          </a:prstGeom>
          <a:noFill/>
        </p:spPr>
        <p:txBody>
          <a:bodyPr wrap="square" rtlCol="0">
            <a:spAutoFit/>
          </a:bodyPr>
          <a:lstStyle/>
          <a:p>
            <a:pPr algn="ctr">
              <a:lnSpc>
                <a:spcPts val="3000"/>
              </a:lnSpc>
            </a:pPr>
            <a:r>
              <a:rPr lang="en-CA" sz="2600" b="1" dirty="0" smtClean="0">
                <a:solidFill>
                  <a:schemeClr val="bg1"/>
                </a:solidFill>
                <a:latin typeface="Calibri" pitchFamily="34" charset="0"/>
                <a:cs typeface="Calibri" pitchFamily="34" charset="0"/>
              </a:rPr>
              <a:t>Salvation is to be united with the Lord, God the Father, Son and Spirit!</a:t>
            </a:r>
          </a:p>
        </p:txBody>
      </p:sp>
      <p:sp>
        <p:nvSpPr>
          <p:cNvPr id="19" name="TextBox 18"/>
          <p:cNvSpPr txBox="1"/>
          <p:nvPr/>
        </p:nvSpPr>
        <p:spPr>
          <a:xfrm>
            <a:off x="5715744" y="1575658"/>
            <a:ext cx="3464768" cy="5093702"/>
          </a:xfrm>
          <a:prstGeom prst="rect">
            <a:avLst/>
          </a:prstGeom>
          <a:noFill/>
        </p:spPr>
        <p:txBody>
          <a:bodyPr wrap="square" rtlCol="0">
            <a:spAutoFit/>
          </a:bodyPr>
          <a:lstStyle/>
          <a:p>
            <a:pPr algn="ctr">
              <a:lnSpc>
                <a:spcPts val="3000"/>
              </a:lnSpc>
            </a:pPr>
            <a:r>
              <a:rPr lang="en-CA" sz="2600" b="1" dirty="0" smtClean="0">
                <a:solidFill>
                  <a:schemeClr val="bg1"/>
                </a:solidFill>
                <a:latin typeface="Calibri" pitchFamily="34" charset="0"/>
                <a:cs typeface="Calibri" pitchFamily="34" charset="0"/>
              </a:rPr>
              <a:t>The Spirit loves, fellowships with </a:t>
            </a:r>
          </a:p>
          <a:p>
            <a:pPr algn="ctr">
              <a:lnSpc>
                <a:spcPts val="3000"/>
              </a:lnSpc>
            </a:pPr>
            <a:r>
              <a:rPr lang="en-CA" sz="2600" b="1" dirty="0" smtClean="0">
                <a:solidFill>
                  <a:schemeClr val="bg1"/>
                </a:solidFill>
                <a:latin typeface="Calibri" pitchFamily="34" charset="0"/>
                <a:cs typeface="Calibri" pitchFamily="34" charset="0"/>
              </a:rPr>
              <a:t>and empowers sons </a:t>
            </a:r>
          </a:p>
          <a:p>
            <a:pPr algn="ctr">
              <a:lnSpc>
                <a:spcPts val="3000"/>
              </a:lnSpc>
            </a:pPr>
            <a:r>
              <a:rPr lang="en-CA" sz="2600" b="1" dirty="0" smtClean="0">
                <a:solidFill>
                  <a:schemeClr val="bg1"/>
                </a:solidFill>
                <a:latin typeface="Calibri" pitchFamily="34" charset="0"/>
                <a:cs typeface="Calibri" pitchFamily="34" charset="0"/>
              </a:rPr>
              <a:t>in the Son as he loves, fellowships with and empowers the Son.</a:t>
            </a:r>
          </a:p>
          <a:p>
            <a:pPr algn="ctr">
              <a:lnSpc>
                <a:spcPts val="3000"/>
              </a:lnSpc>
            </a:pPr>
            <a:r>
              <a:rPr lang="en-CA" sz="2600" b="1" dirty="0" smtClean="0">
                <a:solidFill>
                  <a:schemeClr val="bg1"/>
                </a:solidFill>
                <a:latin typeface="Calibri" pitchFamily="34" charset="0"/>
                <a:cs typeface="Calibri" pitchFamily="34" charset="0"/>
              </a:rPr>
              <a:t>Brothers of the Son, </a:t>
            </a:r>
          </a:p>
          <a:p>
            <a:pPr algn="ctr">
              <a:lnSpc>
                <a:spcPts val="3000"/>
              </a:lnSpc>
            </a:pPr>
            <a:r>
              <a:rPr lang="en-CA" sz="2600" b="1" dirty="0" smtClean="0">
                <a:solidFill>
                  <a:schemeClr val="bg1"/>
                </a:solidFill>
                <a:latin typeface="Calibri" pitchFamily="34" charset="0"/>
                <a:cs typeface="Calibri" pitchFamily="34" charset="0"/>
              </a:rPr>
              <a:t>immersed in </a:t>
            </a:r>
          </a:p>
          <a:p>
            <a:pPr algn="ctr">
              <a:lnSpc>
                <a:spcPts val="3000"/>
              </a:lnSpc>
            </a:pPr>
            <a:r>
              <a:rPr lang="en-CA" sz="2600" b="1" dirty="0" smtClean="0">
                <a:solidFill>
                  <a:schemeClr val="bg1"/>
                </a:solidFill>
                <a:latin typeface="Calibri" pitchFamily="34" charset="0"/>
                <a:cs typeface="Calibri" pitchFamily="34" charset="0"/>
              </a:rPr>
              <a:t>the Spirit of the Son, love, fellowship with, and cooperate with </a:t>
            </a:r>
          </a:p>
          <a:p>
            <a:pPr algn="ctr">
              <a:lnSpc>
                <a:spcPts val="3000"/>
              </a:lnSpc>
            </a:pPr>
            <a:r>
              <a:rPr lang="en-CA" sz="2600" b="1" dirty="0" smtClean="0">
                <a:solidFill>
                  <a:schemeClr val="bg1"/>
                </a:solidFill>
                <a:latin typeface="Calibri" pitchFamily="34" charset="0"/>
                <a:cs typeface="Calibri" pitchFamily="34" charset="0"/>
              </a:rPr>
              <a:t>the Father and Spirit </a:t>
            </a:r>
          </a:p>
          <a:p>
            <a:pPr algn="ctr">
              <a:lnSpc>
                <a:spcPts val="3000"/>
              </a:lnSpc>
            </a:pPr>
            <a:r>
              <a:rPr lang="en-CA" sz="2600" b="1" dirty="0" smtClean="0">
                <a:solidFill>
                  <a:schemeClr val="bg1"/>
                </a:solidFill>
                <a:latin typeface="Calibri" pitchFamily="34" charset="0"/>
                <a:cs typeface="Calibri" pitchFamily="34" charset="0"/>
              </a:rPr>
              <a:t>as the Son does. </a:t>
            </a:r>
            <a:endParaRPr lang="en-CA" sz="26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 name="Explosion 1 2"/>
          <p:cNvSpPr/>
          <p:nvPr/>
        </p:nvSpPr>
        <p:spPr>
          <a:xfrm>
            <a:off x="1224136" y="1"/>
            <a:ext cx="3851920" cy="3212976"/>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9" name="Arc 8"/>
          <p:cNvSpPr/>
          <p:nvPr/>
        </p:nvSpPr>
        <p:spPr>
          <a:xfrm rot="3099384" flipV="1">
            <a:off x="1229909" y="1754173"/>
            <a:ext cx="5802451" cy="1125109"/>
          </a:xfrm>
          <a:prstGeom prst="arc">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10" name="Arc 9"/>
          <p:cNvSpPr/>
          <p:nvPr/>
        </p:nvSpPr>
        <p:spPr>
          <a:xfrm rot="2625361">
            <a:off x="-511424" y="2639460"/>
            <a:ext cx="5354638" cy="1609725"/>
          </a:xfrm>
          <a:prstGeom prst="arc">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35849" name="TextBox 10"/>
          <p:cNvSpPr txBox="1">
            <a:spLocks noChangeArrowheads="1"/>
          </p:cNvSpPr>
          <p:nvPr/>
        </p:nvSpPr>
        <p:spPr bwMode="auto">
          <a:xfrm>
            <a:off x="2196133" y="1177588"/>
            <a:ext cx="2159843" cy="523220"/>
          </a:xfrm>
          <a:prstGeom prst="rect">
            <a:avLst/>
          </a:prstGeom>
          <a:noFill/>
          <a:ln w="9525">
            <a:noFill/>
            <a:miter lim="800000"/>
            <a:headEnd/>
            <a:tailEnd/>
          </a:ln>
        </p:spPr>
        <p:txBody>
          <a:bodyPr wrap="square">
            <a:spAutoFit/>
          </a:bodyPr>
          <a:lstStyle/>
          <a:p>
            <a:r>
              <a:rPr lang="en-CA" sz="2800" b="1" dirty="0">
                <a:solidFill>
                  <a:schemeClr val="bg1"/>
                </a:solidFill>
              </a:rPr>
              <a:t>the </a:t>
            </a:r>
            <a:r>
              <a:rPr lang="en-CA" sz="2800" b="1" dirty="0" smtClean="0">
                <a:solidFill>
                  <a:schemeClr val="bg1"/>
                </a:solidFill>
              </a:rPr>
              <a:t>Lord</a:t>
            </a:r>
            <a:endParaRPr lang="en-CA" sz="2800" b="1" dirty="0">
              <a:solidFill>
                <a:schemeClr val="bg1"/>
              </a:solidFill>
            </a:endParaRPr>
          </a:p>
        </p:txBody>
      </p:sp>
      <p:sp>
        <p:nvSpPr>
          <p:cNvPr id="16" name="Arc 15"/>
          <p:cNvSpPr/>
          <p:nvPr/>
        </p:nvSpPr>
        <p:spPr>
          <a:xfrm rot="3099384" flipV="1">
            <a:off x="1534709" y="1386430"/>
            <a:ext cx="5802451" cy="1125109"/>
          </a:xfrm>
          <a:prstGeom prst="arc">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17" name="Arc 16"/>
          <p:cNvSpPr/>
          <p:nvPr/>
        </p:nvSpPr>
        <p:spPr>
          <a:xfrm rot="2625361">
            <a:off x="64640" y="2680823"/>
            <a:ext cx="5354638" cy="1609725"/>
          </a:xfrm>
          <a:prstGeom prst="arc">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19" name="Oval 18"/>
          <p:cNvSpPr/>
          <p:nvPr/>
        </p:nvSpPr>
        <p:spPr>
          <a:xfrm>
            <a:off x="5076056" y="4725144"/>
            <a:ext cx="504056" cy="504056"/>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Rounded Rectangle 20"/>
          <p:cNvSpPr/>
          <p:nvPr/>
        </p:nvSpPr>
        <p:spPr>
          <a:xfrm>
            <a:off x="5004048" y="5229200"/>
            <a:ext cx="648072" cy="792088"/>
          </a:xfrm>
          <a:prstGeom prst="round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Rectangle 22"/>
          <p:cNvSpPr/>
          <p:nvPr/>
        </p:nvSpPr>
        <p:spPr>
          <a:xfrm>
            <a:off x="5364088" y="6021288"/>
            <a:ext cx="144016" cy="57606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Rectangle 23"/>
          <p:cNvSpPr/>
          <p:nvPr/>
        </p:nvSpPr>
        <p:spPr>
          <a:xfrm>
            <a:off x="5148064" y="6021288"/>
            <a:ext cx="144016" cy="57606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TextBox 25"/>
          <p:cNvSpPr txBox="1"/>
          <p:nvPr/>
        </p:nvSpPr>
        <p:spPr>
          <a:xfrm>
            <a:off x="395536" y="3429000"/>
            <a:ext cx="3312368" cy="2092881"/>
          </a:xfrm>
          <a:prstGeom prst="rect">
            <a:avLst/>
          </a:prstGeom>
          <a:noFill/>
        </p:spPr>
        <p:txBody>
          <a:bodyPr wrap="square" rtlCol="0">
            <a:spAutoFit/>
          </a:bodyPr>
          <a:lstStyle/>
          <a:p>
            <a:r>
              <a:rPr lang="en-CA" sz="2800" b="1" dirty="0" smtClean="0">
                <a:latin typeface="Calibri" pitchFamily="34" charset="0"/>
              </a:rPr>
              <a:t>“You will receive power when the Holy Spirit has come upon you”  Acts 1:8</a:t>
            </a:r>
          </a:p>
          <a:p>
            <a:endParaRPr lang="en-CA" dirty="0">
              <a:latin typeface="Calibri" pitchFamily="34" charset="0"/>
            </a:endParaRPr>
          </a:p>
        </p:txBody>
      </p:sp>
      <p:sp>
        <p:nvSpPr>
          <p:cNvPr id="27" name="TextBox 26"/>
          <p:cNvSpPr txBox="1"/>
          <p:nvPr/>
        </p:nvSpPr>
        <p:spPr>
          <a:xfrm>
            <a:off x="5508104" y="534159"/>
            <a:ext cx="3672408" cy="2246769"/>
          </a:xfrm>
          <a:prstGeom prst="rect">
            <a:avLst/>
          </a:prstGeom>
          <a:noFill/>
        </p:spPr>
        <p:txBody>
          <a:bodyPr wrap="square" rtlCol="0">
            <a:spAutoFit/>
          </a:bodyPr>
          <a:lstStyle/>
          <a:p>
            <a:r>
              <a:rPr lang="en-CA" sz="2800" b="1" dirty="0" smtClean="0">
                <a:latin typeface="Calibri" pitchFamily="34" charset="0"/>
              </a:rPr>
              <a:t>“As I began to speak, the Holy Spirit fell on them just as on us at the beginning” </a:t>
            </a:r>
          </a:p>
          <a:p>
            <a:r>
              <a:rPr lang="en-CA" sz="2800" b="1" dirty="0" smtClean="0">
                <a:latin typeface="Calibri" pitchFamily="34" charset="0"/>
              </a:rPr>
              <a:t>Acts 11:15 </a:t>
            </a:r>
            <a:endParaRPr lang="en-CA" sz="2800" dirty="0">
              <a:latin typeface="Calibri" pitchFamily="34" charset="0"/>
            </a:endParaRPr>
          </a:p>
        </p:txBody>
      </p:sp>
      <p:pic>
        <p:nvPicPr>
          <p:cNvPr id="20" name="Picture 19" descr="dove and sword large cropped.png"/>
          <p:cNvPicPr>
            <a:picLocks noChangeAspect="1"/>
          </p:cNvPicPr>
          <p:nvPr/>
        </p:nvPicPr>
        <p:blipFill>
          <a:blip r:embed="rId2" cstate="print"/>
          <a:stretch>
            <a:fillRect/>
          </a:stretch>
        </p:blipFill>
        <p:spPr>
          <a:xfrm>
            <a:off x="4067944" y="3284984"/>
            <a:ext cx="1592795" cy="1648198"/>
          </a:xfrm>
          <a:prstGeom prst="rect">
            <a:avLst/>
          </a:prstGeom>
        </p:spPr>
      </p:pic>
      <p:sp>
        <p:nvSpPr>
          <p:cNvPr id="22" name="Rectangle 21"/>
          <p:cNvSpPr/>
          <p:nvPr/>
        </p:nvSpPr>
        <p:spPr>
          <a:xfrm>
            <a:off x="5220072" y="3356992"/>
            <a:ext cx="1944216" cy="6001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a:t>
            </a:r>
          </a:p>
          <a:p>
            <a:pPr algn="ctr"/>
            <a:r>
              <a:rPr lang="en-CA" sz="800" dirty="0" smtClean="0">
                <a:solidFill>
                  <a:schemeClr val="tx1">
                    <a:lumMod val="75000"/>
                  </a:schemeClr>
                </a:solidFill>
              </a:rPr>
              <a:t>Microsoft Corporation. </a:t>
            </a:r>
          </a:p>
          <a:p>
            <a:pPr algn="ctr"/>
            <a:endParaRPr lang="en-CA" sz="900" dirty="0">
              <a:solidFill>
                <a:schemeClr val="tx1">
                  <a:lumMod val="75000"/>
                </a:schemeClr>
              </a:solidFill>
            </a:endParaRPr>
          </a:p>
        </p:txBody>
      </p:sp>
      <p:sp>
        <p:nvSpPr>
          <p:cNvPr id="25" name="Title 1"/>
          <p:cNvSpPr txBox="1">
            <a:spLocks/>
          </p:cNvSpPr>
          <p:nvPr/>
        </p:nvSpPr>
        <p:spPr bwMode="auto">
          <a:xfrm>
            <a:off x="6156176" y="4509120"/>
            <a:ext cx="2743200" cy="1828800"/>
          </a:xfrm>
          <a:prstGeom prst="rect">
            <a:avLst/>
          </a:prstGeom>
          <a:solidFill>
            <a:schemeClr val="tx1"/>
          </a:solidFill>
          <a:ln w="9525">
            <a:noFill/>
            <a:miter lim="800000"/>
            <a:headEnd/>
            <a:tailEnd/>
          </a:ln>
        </p:spPr>
        <p:txBody>
          <a:bodyPr anchor="ctr"/>
          <a:lstStyle/>
          <a:p>
            <a:pPr algn="ctr" eaLnBrk="0" hangingPunct="0">
              <a:defRPr/>
            </a:pPr>
            <a:r>
              <a:rPr lang="en-CA" sz="2800" b="1" kern="0" dirty="0" smtClean="0">
                <a:solidFill>
                  <a:srgbClr val="FF0000"/>
                </a:solidFill>
                <a:latin typeface="Calibri" pitchFamily="34" charset="0"/>
                <a:ea typeface="+mj-ea"/>
                <a:cs typeface="+mj-cs"/>
              </a:rPr>
              <a:t>57. the Spirit </a:t>
            </a:r>
          </a:p>
          <a:p>
            <a:pPr algn="ctr" eaLnBrk="0" hangingPunct="0">
              <a:defRPr/>
            </a:pPr>
            <a:r>
              <a:rPr lang="en-CA" sz="2800" b="1" kern="0" dirty="0" smtClean="0">
                <a:solidFill>
                  <a:srgbClr val="FF0000"/>
                </a:solidFill>
                <a:latin typeface="Calibri" pitchFamily="34" charset="0"/>
                <a:ea typeface="+mj-ea"/>
                <a:cs typeface="+mj-cs"/>
              </a:rPr>
              <a:t>comes on us </a:t>
            </a:r>
          </a:p>
          <a:p>
            <a:pPr algn="ctr" eaLnBrk="0" hangingPunct="0">
              <a:defRPr/>
            </a:pPr>
            <a:r>
              <a:rPr lang="en-CA" sz="2800" b="1" kern="0" dirty="0" smtClean="0">
                <a:solidFill>
                  <a:srgbClr val="FF0000"/>
                </a:solidFill>
                <a:latin typeface="Calibri" pitchFamily="34" charset="0"/>
                <a:ea typeface="+mj-ea"/>
                <a:cs typeface="+mj-cs"/>
              </a:rPr>
              <a:t>and falls on us.</a:t>
            </a:r>
          </a:p>
          <a:p>
            <a:pPr algn="ctr" eaLnBrk="0" hangingPunct="0">
              <a:defRPr/>
            </a:pPr>
            <a:r>
              <a:rPr lang="en-CA" sz="2800" b="1" kern="0" dirty="0" smtClean="0">
                <a:solidFill>
                  <a:srgbClr val="FF0000"/>
                </a:solidFill>
                <a:latin typeface="Calibri" pitchFamily="34" charset="0"/>
                <a:ea typeface="+mj-ea"/>
                <a:cs typeface="+mj-cs"/>
              </a:rPr>
              <a:t>Thank you, Lord!</a:t>
            </a:r>
            <a:endParaRPr lang="en-CA" sz="2800" b="1" kern="0" dirty="0">
              <a:latin typeface="Calibri" pitchFamily="34" charset="0"/>
              <a:ea typeface="+mj-ea"/>
              <a:cs typeface="+mj-cs"/>
            </a:endParaRPr>
          </a:p>
        </p:txBody>
      </p:sp>
      <p:pic>
        <p:nvPicPr>
          <p:cNvPr id="18" name="Picture 17" descr="angry-face-01s.gif"/>
          <p:cNvPicPr>
            <a:picLocks noChangeAspect="1"/>
          </p:cNvPicPr>
          <p:nvPr/>
        </p:nvPicPr>
        <p:blipFill>
          <a:blip r:embed="rId3" cstate="print"/>
          <a:stretch>
            <a:fillRect/>
          </a:stretch>
        </p:blipFill>
        <p:spPr>
          <a:xfrm>
            <a:off x="179512" y="5877272"/>
            <a:ext cx="864096" cy="864096"/>
          </a:xfrm>
          <a:prstGeom prst="ellipse">
            <a:avLst/>
          </a:prstGeom>
        </p:spPr>
      </p:pic>
      <p:sp>
        <p:nvSpPr>
          <p:cNvPr id="28" name="TextBox 27"/>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9"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31" name="Oval 30"/>
          <p:cNvSpPr/>
          <p:nvPr/>
        </p:nvSpPr>
        <p:spPr>
          <a:xfrm>
            <a:off x="5076056" y="4653136"/>
            <a:ext cx="504056" cy="504056"/>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Rounded Rectangle 31"/>
          <p:cNvSpPr/>
          <p:nvPr/>
        </p:nvSpPr>
        <p:spPr>
          <a:xfrm>
            <a:off x="5004048" y="5157192"/>
            <a:ext cx="648072" cy="792088"/>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Rectangle 32"/>
          <p:cNvSpPr/>
          <p:nvPr/>
        </p:nvSpPr>
        <p:spPr>
          <a:xfrm>
            <a:off x="5148064" y="5949280"/>
            <a:ext cx="144016" cy="640080"/>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Rectangle 33"/>
          <p:cNvSpPr/>
          <p:nvPr/>
        </p:nvSpPr>
        <p:spPr>
          <a:xfrm>
            <a:off x="5364088" y="5949280"/>
            <a:ext cx="144016" cy="640080"/>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17" name="Picture 16" descr="Resurrection pic by Yoon Namsun crop.jpg"/>
          <p:cNvPicPr>
            <a:picLocks noChangeAspect="1"/>
          </p:cNvPicPr>
          <p:nvPr/>
        </p:nvPicPr>
        <p:blipFill>
          <a:blip r:embed="rId2" cstate="print">
            <a:lum bright="10000" contrast="10000"/>
          </a:blip>
          <a:srcRect l="44488" t="1407" r="7476" b="5145"/>
          <a:stretch>
            <a:fillRect/>
          </a:stretch>
        </p:blipFill>
        <p:spPr>
          <a:xfrm>
            <a:off x="-36512" y="668640"/>
            <a:ext cx="3123594" cy="3840480"/>
          </a:xfrm>
          <a:prstGeom prst="rect">
            <a:avLst/>
          </a:prstGeom>
        </p:spPr>
      </p:pic>
      <p:pic>
        <p:nvPicPr>
          <p:cNvPr id="4" name="Picture 3" descr="114614.jpg"/>
          <p:cNvPicPr>
            <a:picLocks noChangeAspect="1"/>
          </p:cNvPicPr>
          <p:nvPr/>
        </p:nvPicPr>
        <p:blipFill>
          <a:blip r:embed="rId3" cstate="print"/>
          <a:srcRect l="4686"/>
          <a:stretch>
            <a:fillRect/>
          </a:stretch>
        </p:blipFill>
        <p:spPr>
          <a:xfrm flipH="1">
            <a:off x="3321519" y="476672"/>
            <a:ext cx="5858993" cy="4032448"/>
          </a:xfrm>
          <a:prstGeom prst="rect">
            <a:avLst/>
          </a:prstGeom>
        </p:spPr>
      </p:pic>
      <p:sp>
        <p:nvSpPr>
          <p:cNvPr id="5" name="TextBox 4"/>
          <p:cNvSpPr txBox="1"/>
          <p:nvPr/>
        </p:nvSpPr>
        <p:spPr>
          <a:xfrm>
            <a:off x="179512" y="4567768"/>
            <a:ext cx="8784976" cy="2677656"/>
          </a:xfrm>
          <a:prstGeom prst="rect">
            <a:avLst/>
          </a:prstGeom>
          <a:noFill/>
        </p:spPr>
        <p:txBody>
          <a:bodyPr wrap="square" rtlCol="0">
            <a:spAutoFit/>
          </a:bodyPr>
          <a:lstStyle/>
          <a:p>
            <a:pPr algn="ctr"/>
            <a:r>
              <a:rPr lang="en-US" sz="2800" b="1" dirty="0" smtClean="0">
                <a:solidFill>
                  <a:schemeClr val="bg1"/>
                </a:solidFill>
                <a:latin typeface="Calibri" pitchFamily="34" charset="0"/>
              </a:rPr>
              <a:t>“Therefore, </a:t>
            </a:r>
            <a:r>
              <a:rPr lang="en-US" sz="2800" b="1" dirty="0" smtClean="0">
                <a:solidFill>
                  <a:srgbClr val="0000FF"/>
                </a:solidFill>
                <a:latin typeface="Calibri" pitchFamily="34" charset="0"/>
              </a:rPr>
              <a:t>we are ambassadors for Christ,</a:t>
            </a:r>
            <a:r>
              <a:rPr lang="en-US" sz="2800" b="1" dirty="0" smtClean="0">
                <a:latin typeface="Calibri" pitchFamily="34" charset="0"/>
              </a:rPr>
              <a:t> </a:t>
            </a:r>
            <a:r>
              <a:rPr lang="en-US" sz="2800" b="1" dirty="0" smtClean="0">
                <a:solidFill>
                  <a:schemeClr val="bg1"/>
                </a:solidFill>
                <a:latin typeface="Calibri" pitchFamily="34" charset="0"/>
              </a:rPr>
              <a:t>God making his appeal through us. </a:t>
            </a:r>
            <a:r>
              <a:rPr lang="en-US" sz="2800" b="1" dirty="0" smtClean="0">
                <a:solidFill>
                  <a:srgbClr val="0000FF"/>
                </a:solidFill>
                <a:latin typeface="Calibri" pitchFamily="34" charset="0"/>
              </a:rPr>
              <a:t>We implore you on behalf of Christ</a:t>
            </a:r>
            <a:r>
              <a:rPr lang="en-US" sz="2800" b="1" dirty="0" smtClean="0">
                <a:solidFill>
                  <a:schemeClr val="bg1"/>
                </a:solidFill>
                <a:latin typeface="Calibri" pitchFamily="34" charset="0"/>
              </a:rPr>
              <a:t>, </a:t>
            </a:r>
          </a:p>
          <a:p>
            <a:pPr algn="ctr"/>
            <a:r>
              <a:rPr lang="en-US" sz="2800" b="1" dirty="0" smtClean="0">
                <a:solidFill>
                  <a:srgbClr val="0000FF"/>
                </a:solidFill>
                <a:latin typeface="Calibri" pitchFamily="34" charset="0"/>
              </a:rPr>
              <a:t>be reconciled to God.  </a:t>
            </a:r>
            <a:r>
              <a:rPr lang="en-CA" sz="2800" b="1" dirty="0" smtClean="0">
                <a:solidFill>
                  <a:schemeClr val="bg1"/>
                </a:solidFill>
                <a:latin typeface="Calibri" pitchFamily="34" charset="0"/>
                <a:cs typeface="Calibri" pitchFamily="34" charset="0"/>
              </a:rPr>
              <a:t>For our sake he made him to be sin    </a:t>
            </a:r>
          </a:p>
          <a:p>
            <a:pPr algn="ctr"/>
            <a:r>
              <a:rPr lang="en-CA" sz="2800" b="1" dirty="0" smtClean="0">
                <a:solidFill>
                  <a:schemeClr val="bg1"/>
                </a:solidFill>
                <a:latin typeface="Calibri" pitchFamily="34" charset="0"/>
                <a:cs typeface="Calibri" pitchFamily="34" charset="0"/>
              </a:rPr>
              <a:t>      who knew no sin, so that in him we might become </a:t>
            </a:r>
          </a:p>
          <a:p>
            <a:pPr algn="ctr"/>
            <a:r>
              <a:rPr lang="en-CA" sz="2800" b="1" dirty="0" smtClean="0">
                <a:solidFill>
                  <a:schemeClr val="bg1"/>
                </a:solidFill>
                <a:latin typeface="Calibri" pitchFamily="34" charset="0"/>
                <a:cs typeface="Calibri" pitchFamily="34" charset="0"/>
              </a:rPr>
              <a:t>   the righteousness of God.” </a:t>
            </a:r>
            <a:r>
              <a:rPr lang="en-US" sz="2800" b="1" dirty="0" smtClean="0">
                <a:solidFill>
                  <a:schemeClr val="bg1"/>
                </a:solidFill>
                <a:latin typeface="Calibri" pitchFamily="34" charset="0"/>
              </a:rPr>
              <a:t>2 </a:t>
            </a:r>
            <a:r>
              <a:rPr lang="en-US" sz="2800" b="1" dirty="0" err="1" smtClean="0">
                <a:solidFill>
                  <a:schemeClr val="bg1"/>
                </a:solidFill>
                <a:latin typeface="Calibri" pitchFamily="34" charset="0"/>
              </a:rPr>
              <a:t>Cor</a:t>
            </a:r>
            <a:r>
              <a:rPr lang="en-US" sz="2800" b="1" dirty="0" smtClean="0">
                <a:solidFill>
                  <a:schemeClr val="bg1"/>
                </a:solidFill>
                <a:latin typeface="Calibri" pitchFamily="34" charset="0"/>
              </a:rPr>
              <a:t> 5:20-21 </a:t>
            </a:r>
            <a:r>
              <a:rPr lang="en-CA" sz="2800" dirty="0" smtClean="0">
                <a:solidFill>
                  <a:schemeClr val="bg1"/>
                </a:solidFill>
              </a:rPr>
              <a:t/>
            </a:r>
            <a:br>
              <a:rPr lang="en-CA" sz="2800" dirty="0" smtClean="0">
                <a:solidFill>
                  <a:schemeClr val="bg1"/>
                </a:solidFill>
              </a:rPr>
            </a:br>
            <a:endParaRPr lang="en-CA" sz="2800" b="1" dirty="0">
              <a:solidFill>
                <a:schemeClr val="bg1"/>
              </a:solidFill>
              <a:latin typeface="Calibri" pitchFamily="34" charset="0"/>
            </a:endParaRPr>
          </a:p>
        </p:txBody>
      </p:sp>
      <p:sp>
        <p:nvSpPr>
          <p:cNvPr id="8" name="TextBox 7"/>
          <p:cNvSpPr txBox="1"/>
          <p:nvPr/>
        </p:nvSpPr>
        <p:spPr>
          <a:xfrm>
            <a:off x="3367216" y="4232121"/>
            <a:ext cx="5669280" cy="246221"/>
          </a:xfrm>
          <a:prstGeom prst="rect">
            <a:avLst/>
          </a:prstGeom>
          <a:noFill/>
        </p:spPr>
        <p:txBody>
          <a:bodyPr wrap="square" rtlCol="0">
            <a:spAutoFit/>
          </a:bodyPr>
          <a:lstStyle/>
          <a:p>
            <a:pPr algn="ctr"/>
            <a:r>
              <a:rPr lang="en-CA" sz="1000" dirty="0" smtClean="0">
                <a:solidFill>
                  <a:schemeClr val="tx1">
                    <a:lumMod val="95000"/>
                  </a:schemeClr>
                </a:solidFill>
              </a:rPr>
              <a:t>© iclickart.co.kr with permission from </a:t>
            </a:r>
            <a:r>
              <a:rPr lang="en-CA" sz="1000" dirty="0" err="1" smtClean="0">
                <a:solidFill>
                  <a:schemeClr val="tx1">
                    <a:lumMod val="95000"/>
                  </a:schemeClr>
                </a:solidFill>
              </a:rPr>
              <a:t>Iregihwek</a:t>
            </a:r>
            <a:r>
              <a:rPr lang="ko-KR" altLang="en-US" sz="1000" dirty="0" smtClean="0">
                <a:solidFill>
                  <a:schemeClr val="tx1">
                    <a:lumMod val="95000"/>
                  </a:schemeClr>
                </a:solidFill>
              </a:rPr>
              <a:t> </a:t>
            </a:r>
            <a:r>
              <a:rPr lang="en-CA" sz="1000" dirty="0" smtClean="0">
                <a:solidFill>
                  <a:schemeClr val="tx1">
                    <a:lumMod val="95000"/>
                  </a:schemeClr>
                </a:solidFill>
              </a:rPr>
              <a:t>print shop in </a:t>
            </a:r>
            <a:r>
              <a:rPr lang="en-CA" sz="1000" dirty="0" err="1" smtClean="0">
                <a:solidFill>
                  <a:schemeClr val="tx1">
                    <a:lumMod val="95000"/>
                  </a:schemeClr>
                </a:solidFill>
              </a:rPr>
              <a:t>Yeosu</a:t>
            </a:r>
            <a:r>
              <a:rPr lang="en-CA" sz="1000" dirty="0" smtClean="0">
                <a:solidFill>
                  <a:schemeClr val="tx1">
                    <a:lumMod val="95000"/>
                  </a:schemeClr>
                </a:solidFill>
              </a:rPr>
              <a:t>, South Korea</a:t>
            </a:r>
            <a:endParaRPr lang="en-CA" sz="1000" dirty="0">
              <a:solidFill>
                <a:schemeClr val="tx1">
                  <a:lumMod val="95000"/>
                </a:schemeClr>
              </a:solidFill>
            </a:endParaRPr>
          </a:p>
        </p:txBody>
      </p:sp>
      <p:sp>
        <p:nvSpPr>
          <p:cNvPr id="7" name="TextBox 6"/>
          <p:cNvSpPr txBox="1"/>
          <p:nvPr/>
        </p:nvSpPr>
        <p:spPr>
          <a:xfrm>
            <a:off x="-36512" y="44624"/>
            <a:ext cx="9235440" cy="954107"/>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rPr>
              <a:t>58. empowered by the Spirit to be ambassadors for Christ, imploring on behalf of Christ.  Thank you, Lord!</a:t>
            </a:r>
            <a:endParaRPr lang="en-CA" dirty="0">
              <a:latin typeface="Calibri" pitchFamily="34" charset="0"/>
            </a:endParaRPr>
          </a:p>
        </p:txBody>
      </p:sp>
      <p:pic>
        <p:nvPicPr>
          <p:cNvPr id="9" name="Picture 8" descr="angry-face-01s.gif"/>
          <p:cNvPicPr>
            <a:picLocks noChangeAspect="1"/>
          </p:cNvPicPr>
          <p:nvPr/>
        </p:nvPicPr>
        <p:blipFill>
          <a:blip r:embed="rId4" cstate="print"/>
          <a:stretch>
            <a:fillRect/>
          </a:stretch>
        </p:blipFill>
        <p:spPr>
          <a:xfrm>
            <a:off x="179512" y="5993904"/>
            <a:ext cx="864096" cy="864096"/>
          </a:xfrm>
          <a:prstGeom prst="ellipse">
            <a:avLst/>
          </a:prstGeom>
        </p:spPr>
      </p:pic>
      <p:sp>
        <p:nvSpPr>
          <p:cNvPr id="10" name="TextBox 9"/>
          <p:cNvSpPr txBox="1"/>
          <p:nvPr/>
        </p:nvSpPr>
        <p:spPr>
          <a:xfrm>
            <a:off x="179512" y="594928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1" name="TextBox 8"/>
          <p:cNvSpPr txBox="1">
            <a:spLocks noChangeArrowheads="1"/>
          </p:cNvSpPr>
          <p:nvPr/>
        </p:nvSpPr>
        <p:spPr bwMode="auto">
          <a:xfrm>
            <a:off x="-108520" y="6654552"/>
            <a:ext cx="1512168" cy="230832"/>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95000"/>
                  </a:schemeClr>
                </a:solidFill>
              </a:rPr>
              <a:t>© </a:t>
            </a:r>
            <a:r>
              <a:rPr lang="en-CA" sz="900" dirty="0" smtClean="0">
                <a:solidFill>
                  <a:schemeClr val="tx1">
                    <a:lumMod val="95000"/>
                  </a:schemeClr>
                </a:solidFill>
              </a:rPr>
              <a:t>GospelGifs.com </a:t>
            </a:r>
            <a:endParaRPr lang="en-CA" sz="900" dirty="0">
              <a:solidFill>
                <a:schemeClr val="tx1">
                  <a:lumMod val="95000"/>
                </a:schemeClr>
              </a:solidFill>
            </a:endParaRPr>
          </a:p>
        </p:txBody>
      </p:sp>
      <p:pic>
        <p:nvPicPr>
          <p:cNvPr id="13" name="Picture 12" descr="dove and sword large cropped.png"/>
          <p:cNvPicPr>
            <a:picLocks noChangeAspect="1"/>
          </p:cNvPicPr>
          <p:nvPr/>
        </p:nvPicPr>
        <p:blipFill>
          <a:blip r:embed="rId5" cstate="print"/>
          <a:stretch>
            <a:fillRect/>
          </a:stretch>
        </p:blipFill>
        <p:spPr>
          <a:xfrm>
            <a:off x="539552" y="2318824"/>
            <a:ext cx="864096" cy="894152"/>
          </a:xfrm>
          <a:prstGeom prst="rect">
            <a:avLst/>
          </a:prstGeom>
        </p:spPr>
      </p:pic>
      <p:sp>
        <p:nvSpPr>
          <p:cNvPr id="14" name="Text Box 3"/>
          <p:cNvSpPr txBox="1">
            <a:spLocks noChangeArrowheads="1"/>
          </p:cNvSpPr>
          <p:nvPr/>
        </p:nvSpPr>
        <p:spPr bwMode="auto">
          <a:xfrm>
            <a:off x="7524328" y="2966755"/>
            <a:ext cx="1152128" cy="246221"/>
          </a:xfrm>
          <a:prstGeom prst="rect">
            <a:avLst/>
          </a:prstGeom>
          <a:noFill/>
          <a:ln w="9525">
            <a:noFill/>
            <a:miter lim="800000"/>
            <a:headEnd/>
            <a:tailEnd/>
          </a:ln>
        </p:spPr>
        <p:txBody>
          <a:bodyPr wrap="square">
            <a:spAutoFit/>
          </a:bodyPr>
          <a:lstStyle/>
          <a:p>
            <a:pPr>
              <a:spcAft>
                <a:spcPts val="1000"/>
              </a:spcAft>
            </a:pPr>
            <a:r>
              <a:rPr lang="en-CA" sz="1000" dirty="0" smtClean="0">
                <a:solidFill>
                  <a:srgbClr val="009999"/>
                </a:solidFill>
              </a:rPr>
              <a:t>©</a:t>
            </a:r>
            <a:r>
              <a:rPr lang="en-CA" sz="1000" dirty="0" smtClean="0">
                <a:solidFill>
                  <a:srgbClr val="66CCFF"/>
                </a:solidFill>
              </a:rPr>
              <a:t> </a:t>
            </a:r>
            <a:r>
              <a:rPr lang="en-CA" altLang="ko-KR" sz="1000" i="1" dirty="0" smtClean="0">
                <a:solidFill>
                  <a:srgbClr val="009999"/>
                </a:solidFill>
                <a:latin typeface="Calibri" pitchFamily="34" charset="0"/>
                <a:ea typeface="Gulim" pitchFamily="34" charset="-127"/>
              </a:rPr>
              <a:t>Yoon Nam Sun</a:t>
            </a:r>
            <a:endParaRPr lang="en-US" altLang="ko-KR" sz="1000" dirty="0">
              <a:solidFill>
                <a:srgbClr val="009999"/>
              </a:solidFill>
              <a:ea typeface="Gulim" pitchFamily="34" charset="-127"/>
            </a:endParaRPr>
          </a:p>
        </p:txBody>
      </p:sp>
      <p:sp>
        <p:nvSpPr>
          <p:cNvPr id="15" name="TextBox 14"/>
          <p:cNvSpPr txBox="1"/>
          <p:nvPr/>
        </p:nvSpPr>
        <p:spPr>
          <a:xfrm>
            <a:off x="1475656" y="3789040"/>
            <a:ext cx="1872208" cy="461665"/>
          </a:xfrm>
          <a:prstGeom prst="rect">
            <a:avLst/>
          </a:prstGeom>
          <a:noFill/>
        </p:spPr>
        <p:txBody>
          <a:bodyPr wrap="square" rtlCol="0">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endParaRPr lang="en-CA" sz="800" dirty="0">
              <a:solidFill>
                <a:schemeClr val="tx1">
                  <a:lumMod val="65000"/>
                </a:schemeClr>
              </a:solidFill>
            </a:endParaRPr>
          </a:p>
        </p:txBody>
      </p:sp>
      <p:cxnSp>
        <p:nvCxnSpPr>
          <p:cNvPr id="16" name="Straight Arrow Connector 15"/>
          <p:cNvCxnSpPr/>
          <p:nvPr/>
        </p:nvCxnSpPr>
        <p:spPr>
          <a:xfrm flipV="1">
            <a:off x="2771800" y="1844824"/>
            <a:ext cx="1005840" cy="0"/>
          </a:xfrm>
          <a:prstGeom prst="straightConnector1">
            <a:avLst/>
          </a:prstGeom>
          <a:ln w="1270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252536" y="4262899"/>
            <a:ext cx="1645920" cy="246221"/>
          </a:xfrm>
          <a:prstGeom prst="rect">
            <a:avLst/>
          </a:prstGeom>
          <a:noFill/>
        </p:spPr>
        <p:txBody>
          <a:bodyPr wrap="square" rtlCol="0">
            <a:spAutoFit/>
          </a:bodyPr>
          <a:lstStyle/>
          <a:p>
            <a:pPr algn="ctr"/>
            <a:r>
              <a:rPr lang="en-CA" sz="1000" dirty="0" smtClean="0">
                <a:solidFill>
                  <a:schemeClr val="tx1">
                    <a:lumMod val="95000"/>
                  </a:schemeClr>
                </a:solidFill>
              </a:rPr>
              <a:t>©  Yoon Nam Sun</a:t>
            </a:r>
            <a:endParaRPr lang="en-CA" sz="1000" dirty="0">
              <a:solidFill>
                <a:schemeClr val="tx1">
                  <a:lumMod val="95000"/>
                </a:schemeClr>
              </a:solidFill>
            </a:endParaRPr>
          </a:p>
        </p:txBody>
      </p:sp>
    </p:spTree>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17" name="Picture 16" descr="Resurrection pic by Yoon Namsun crop.jpg"/>
          <p:cNvPicPr>
            <a:picLocks noChangeAspect="1"/>
          </p:cNvPicPr>
          <p:nvPr/>
        </p:nvPicPr>
        <p:blipFill>
          <a:blip r:embed="rId2" cstate="print">
            <a:lum bright="10000" contrast="10000"/>
          </a:blip>
          <a:srcRect l="44488" t="1407" r="7476" b="5145"/>
          <a:stretch>
            <a:fillRect/>
          </a:stretch>
        </p:blipFill>
        <p:spPr>
          <a:xfrm>
            <a:off x="-36512" y="668640"/>
            <a:ext cx="3123594" cy="3840480"/>
          </a:xfrm>
          <a:prstGeom prst="rect">
            <a:avLst/>
          </a:prstGeom>
        </p:spPr>
      </p:pic>
      <p:pic>
        <p:nvPicPr>
          <p:cNvPr id="4" name="Picture 3" descr="114614.jpg"/>
          <p:cNvPicPr>
            <a:picLocks noChangeAspect="1"/>
          </p:cNvPicPr>
          <p:nvPr/>
        </p:nvPicPr>
        <p:blipFill>
          <a:blip r:embed="rId3" cstate="print"/>
          <a:srcRect l="4686"/>
          <a:stretch>
            <a:fillRect/>
          </a:stretch>
        </p:blipFill>
        <p:spPr>
          <a:xfrm flipH="1">
            <a:off x="3321519" y="476672"/>
            <a:ext cx="5858993" cy="4032448"/>
          </a:xfrm>
          <a:prstGeom prst="rect">
            <a:avLst/>
          </a:prstGeom>
        </p:spPr>
      </p:pic>
      <p:sp>
        <p:nvSpPr>
          <p:cNvPr id="8" name="TextBox 7"/>
          <p:cNvSpPr txBox="1"/>
          <p:nvPr/>
        </p:nvSpPr>
        <p:spPr>
          <a:xfrm>
            <a:off x="3367216" y="4232121"/>
            <a:ext cx="5669280" cy="246221"/>
          </a:xfrm>
          <a:prstGeom prst="rect">
            <a:avLst/>
          </a:prstGeom>
          <a:noFill/>
        </p:spPr>
        <p:txBody>
          <a:bodyPr wrap="square" rtlCol="0">
            <a:spAutoFit/>
          </a:bodyPr>
          <a:lstStyle/>
          <a:p>
            <a:pPr algn="ctr"/>
            <a:r>
              <a:rPr lang="en-CA" sz="1000" dirty="0" smtClean="0">
                <a:solidFill>
                  <a:schemeClr val="tx1">
                    <a:lumMod val="95000"/>
                  </a:schemeClr>
                </a:solidFill>
              </a:rPr>
              <a:t>© iclickart.co.kr with permission from </a:t>
            </a:r>
            <a:r>
              <a:rPr lang="en-CA" sz="1000" dirty="0" err="1" smtClean="0">
                <a:solidFill>
                  <a:schemeClr val="tx1">
                    <a:lumMod val="95000"/>
                  </a:schemeClr>
                </a:solidFill>
              </a:rPr>
              <a:t>Iregihwek</a:t>
            </a:r>
            <a:r>
              <a:rPr lang="ko-KR" altLang="en-US" sz="1000" dirty="0" smtClean="0">
                <a:solidFill>
                  <a:schemeClr val="tx1">
                    <a:lumMod val="95000"/>
                  </a:schemeClr>
                </a:solidFill>
              </a:rPr>
              <a:t> </a:t>
            </a:r>
            <a:r>
              <a:rPr lang="en-CA" sz="1000" dirty="0" smtClean="0">
                <a:solidFill>
                  <a:schemeClr val="tx1">
                    <a:lumMod val="95000"/>
                  </a:schemeClr>
                </a:solidFill>
              </a:rPr>
              <a:t>print shop in </a:t>
            </a:r>
            <a:r>
              <a:rPr lang="en-CA" sz="1000" dirty="0" err="1" smtClean="0">
                <a:solidFill>
                  <a:schemeClr val="tx1">
                    <a:lumMod val="95000"/>
                  </a:schemeClr>
                </a:solidFill>
              </a:rPr>
              <a:t>Yeosu</a:t>
            </a:r>
            <a:r>
              <a:rPr lang="en-CA" sz="1000" dirty="0" smtClean="0">
                <a:solidFill>
                  <a:schemeClr val="tx1">
                    <a:lumMod val="95000"/>
                  </a:schemeClr>
                </a:solidFill>
              </a:rPr>
              <a:t>, South Korea</a:t>
            </a:r>
            <a:endParaRPr lang="en-CA" sz="1000" dirty="0">
              <a:solidFill>
                <a:schemeClr val="tx1">
                  <a:lumMod val="95000"/>
                </a:schemeClr>
              </a:solidFill>
            </a:endParaRPr>
          </a:p>
        </p:txBody>
      </p:sp>
      <p:sp>
        <p:nvSpPr>
          <p:cNvPr id="7" name="TextBox 6"/>
          <p:cNvSpPr txBox="1"/>
          <p:nvPr/>
        </p:nvSpPr>
        <p:spPr>
          <a:xfrm>
            <a:off x="-36512" y="44624"/>
            <a:ext cx="9235440" cy="954107"/>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rPr>
              <a:t>58. empowered by the Spirit to be ambassadors for Christ, imploring on behalf of Christ.  Thank you, Lord!</a:t>
            </a:r>
            <a:endParaRPr lang="en-CA" dirty="0">
              <a:latin typeface="Calibri" pitchFamily="34" charset="0"/>
            </a:endParaRPr>
          </a:p>
        </p:txBody>
      </p:sp>
      <p:pic>
        <p:nvPicPr>
          <p:cNvPr id="9" name="Picture 8" descr="angry-face-01s.gif"/>
          <p:cNvPicPr>
            <a:picLocks noChangeAspect="1"/>
          </p:cNvPicPr>
          <p:nvPr/>
        </p:nvPicPr>
        <p:blipFill>
          <a:blip r:embed="rId4" cstate="print"/>
          <a:stretch>
            <a:fillRect/>
          </a:stretch>
        </p:blipFill>
        <p:spPr>
          <a:xfrm>
            <a:off x="179512" y="5993904"/>
            <a:ext cx="864096" cy="864096"/>
          </a:xfrm>
          <a:prstGeom prst="ellipse">
            <a:avLst/>
          </a:prstGeom>
        </p:spPr>
      </p:pic>
      <p:sp>
        <p:nvSpPr>
          <p:cNvPr id="10" name="TextBox 9"/>
          <p:cNvSpPr txBox="1"/>
          <p:nvPr/>
        </p:nvSpPr>
        <p:spPr>
          <a:xfrm>
            <a:off x="179512" y="594928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1" name="TextBox 8"/>
          <p:cNvSpPr txBox="1">
            <a:spLocks noChangeArrowheads="1"/>
          </p:cNvSpPr>
          <p:nvPr/>
        </p:nvSpPr>
        <p:spPr bwMode="auto">
          <a:xfrm>
            <a:off x="-108520" y="6654552"/>
            <a:ext cx="1512168" cy="230832"/>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95000"/>
                  </a:schemeClr>
                </a:solidFill>
              </a:rPr>
              <a:t>© </a:t>
            </a:r>
            <a:r>
              <a:rPr lang="en-CA" sz="900" dirty="0" smtClean="0">
                <a:solidFill>
                  <a:schemeClr val="tx1">
                    <a:lumMod val="95000"/>
                  </a:schemeClr>
                </a:solidFill>
              </a:rPr>
              <a:t>GospelGifs.com </a:t>
            </a:r>
            <a:endParaRPr lang="en-CA" sz="900" dirty="0">
              <a:solidFill>
                <a:schemeClr val="tx1">
                  <a:lumMod val="95000"/>
                </a:schemeClr>
              </a:solidFill>
            </a:endParaRPr>
          </a:p>
        </p:txBody>
      </p:sp>
      <p:pic>
        <p:nvPicPr>
          <p:cNvPr id="13" name="Picture 12" descr="dove and sword large cropped.png"/>
          <p:cNvPicPr>
            <a:picLocks noChangeAspect="1"/>
          </p:cNvPicPr>
          <p:nvPr/>
        </p:nvPicPr>
        <p:blipFill>
          <a:blip r:embed="rId5" cstate="print"/>
          <a:stretch>
            <a:fillRect/>
          </a:stretch>
        </p:blipFill>
        <p:spPr>
          <a:xfrm>
            <a:off x="539552" y="2318824"/>
            <a:ext cx="864096" cy="894152"/>
          </a:xfrm>
          <a:prstGeom prst="rect">
            <a:avLst/>
          </a:prstGeom>
        </p:spPr>
      </p:pic>
      <p:sp>
        <p:nvSpPr>
          <p:cNvPr id="14" name="Text Box 3"/>
          <p:cNvSpPr txBox="1">
            <a:spLocks noChangeArrowheads="1"/>
          </p:cNvSpPr>
          <p:nvPr/>
        </p:nvSpPr>
        <p:spPr bwMode="auto">
          <a:xfrm>
            <a:off x="7524328" y="2966755"/>
            <a:ext cx="1152128" cy="246221"/>
          </a:xfrm>
          <a:prstGeom prst="rect">
            <a:avLst/>
          </a:prstGeom>
          <a:noFill/>
          <a:ln w="9525">
            <a:noFill/>
            <a:miter lim="800000"/>
            <a:headEnd/>
            <a:tailEnd/>
          </a:ln>
        </p:spPr>
        <p:txBody>
          <a:bodyPr wrap="square">
            <a:spAutoFit/>
          </a:bodyPr>
          <a:lstStyle/>
          <a:p>
            <a:pPr>
              <a:spcAft>
                <a:spcPts val="1000"/>
              </a:spcAft>
            </a:pPr>
            <a:r>
              <a:rPr lang="en-CA" sz="1000" dirty="0" smtClean="0">
                <a:solidFill>
                  <a:srgbClr val="009999"/>
                </a:solidFill>
              </a:rPr>
              <a:t>©</a:t>
            </a:r>
            <a:r>
              <a:rPr lang="en-CA" sz="1000" dirty="0" smtClean="0">
                <a:solidFill>
                  <a:srgbClr val="66CCFF"/>
                </a:solidFill>
              </a:rPr>
              <a:t> </a:t>
            </a:r>
            <a:r>
              <a:rPr lang="en-CA" altLang="ko-KR" sz="1000" i="1" dirty="0" smtClean="0">
                <a:solidFill>
                  <a:srgbClr val="009999"/>
                </a:solidFill>
                <a:latin typeface="Calibri" pitchFamily="34" charset="0"/>
                <a:ea typeface="Gulim" pitchFamily="34" charset="-127"/>
              </a:rPr>
              <a:t>Yoon Nam Sun</a:t>
            </a:r>
            <a:endParaRPr lang="en-US" altLang="ko-KR" sz="1000" dirty="0">
              <a:solidFill>
                <a:srgbClr val="009999"/>
              </a:solidFill>
              <a:ea typeface="Gulim" pitchFamily="34" charset="-127"/>
            </a:endParaRPr>
          </a:p>
        </p:txBody>
      </p:sp>
      <p:sp>
        <p:nvSpPr>
          <p:cNvPr id="15" name="TextBox 14"/>
          <p:cNvSpPr txBox="1"/>
          <p:nvPr/>
        </p:nvSpPr>
        <p:spPr>
          <a:xfrm>
            <a:off x="1475656" y="3789040"/>
            <a:ext cx="1872208" cy="461665"/>
          </a:xfrm>
          <a:prstGeom prst="rect">
            <a:avLst/>
          </a:prstGeom>
          <a:noFill/>
        </p:spPr>
        <p:txBody>
          <a:bodyPr wrap="square" rtlCol="0">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endParaRPr lang="en-CA" sz="800" dirty="0">
              <a:solidFill>
                <a:schemeClr val="tx1">
                  <a:lumMod val="65000"/>
                </a:schemeClr>
              </a:solidFill>
            </a:endParaRPr>
          </a:p>
        </p:txBody>
      </p:sp>
      <p:sp>
        <p:nvSpPr>
          <p:cNvPr id="18" name="TextBox 17"/>
          <p:cNvSpPr txBox="1"/>
          <p:nvPr/>
        </p:nvSpPr>
        <p:spPr>
          <a:xfrm>
            <a:off x="-252536" y="4262899"/>
            <a:ext cx="1645920" cy="246221"/>
          </a:xfrm>
          <a:prstGeom prst="rect">
            <a:avLst/>
          </a:prstGeom>
          <a:noFill/>
        </p:spPr>
        <p:txBody>
          <a:bodyPr wrap="square" rtlCol="0">
            <a:spAutoFit/>
          </a:bodyPr>
          <a:lstStyle/>
          <a:p>
            <a:pPr algn="ctr"/>
            <a:r>
              <a:rPr lang="en-CA" sz="1000" dirty="0" smtClean="0">
                <a:solidFill>
                  <a:schemeClr val="tx1">
                    <a:lumMod val="95000"/>
                  </a:schemeClr>
                </a:solidFill>
              </a:rPr>
              <a:t>©  Yoon Nam Sun</a:t>
            </a:r>
            <a:endParaRPr lang="en-CA" sz="1000" dirty="0">
              <a:solidFill>
                <a:schemeClr val="tx1">
                  <a:lumMod val="95000"/>
                </a:schemeClr>
              </a:solidFill>
            </a:endParaRPr>
          </a:p>
        </p:txBody>
      </p:sp>
      <p:sp>
        <p:nvSpPr>
          <p:cNvPr id="19" name="TextBox 18"/>
          <p:cNvSpPr txBox="1"/>
          <p:nvPr/>
        </p:nvSpPr>
        <p:spPr>
          <a:xfrm>
            <a:off x="179512" y="4924325"/>
            <a:ext cx="8784976" cy="1384995"/>
          </a:xfrm>
          <a:prstGeom prst="rect">
            <a:avLst/>
          </a:prstGeom>
          <a:noFill/>
        </p:spPr>
        <p:txBody>
          <a:bodyPr wrap="square" rtlCol="0">
            <a:spAutoFit/>
          </a:bodyPr>
          <a:lstStyle/>
          <a:p>
            <a:pPr algn="ctr"/>
            <a:r>
              <a:rPr lang="en-US" sz="2800" b="1" dirty="0" smtClean="0">
                <a:solidFill>
                  <a:schemeClr val="bg1"/>
                </a:solidFill>
                <a:latin typeface="Calibri" pitchFamily="34" charset="0"/>
                <a:cs typeface="Calibri" pitchFamily="34" charset="0"/>
              </a:rPr>
              <a:t>“But you will receive power when the Holy Spirit has come upon you, and you will be my witnesses . . . to the end of the earth.”  </a:t>
            </a:r>
            <a:r>
              <a:rPr lang="en-CA" sz="2800" b="1" dirty="0" smtClean="0">
                <a:solidFill>
                  <a:schemeClr val="bg1"/>
                </a:solidFill>
                <a:latin typeface="Calibri" pitchFamily="34" charset="0"/>
              </a:rPr>
              <a:t>Acts 1:8</a:t>
            </a:r>
          </a:p>
        </p:txBody>
      </p:sp>
      <p:cxnSp>
        <p:nvCxnSpPr>
          <p:cNvPr id="20" name="Straight Arrow Connector 19"/>
          <p:cNvCxnSpPr/>
          <p:nvPr/>
        </p:nvCxnSpPr>
        <p:spPr>
          <a:xfrm flipV="1">
            <a:off x="2771800" y="1844824"/>
            <a:ext cx="1005840" cy="0"/>
          </a:xfrm>
          <a:prstGeom prst="straightConnector1">
            <a:avLst/>
          </a:prstGeom>
          <a:ln w="1270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17" name="Picture 16" descr="Resurrection pic by Yoon Namsun crop.jpg"/>
          <p:cNvPicPr>
            <a:picLocks noChangeAspect="1"/>
          </p:cNvPicPr>
          <p:nvPr/>
        </p:nvPicPr>
        <p:blipFill>
          <a:blip r:embed="rId2" cstate="print">
            <a:lum bright="10000" contrast="10000"/>
          </a:blip>
          <a:srcRect l="44488" t="1407" r="7476" b="5145"/>
          <a:stretch>
            <a:fillRect/>
          </a:stretch>
        </p:blipFill>
        <p:spPr>
          <a:xfrm>
            <a:off x="-36512" y="668640"/>
            <a:ext cx="3123594" cy="3840480"/>
          </a:xfrm>
          <a:prstGeom prst="rect">
            <a:avLst/>
          </a:prstGeom>
        </p:spPr>
      </p:pic>
      <p:pic>
        <p:nvPicPr>
          <p:cNvPr id="4" name="Picture 3" descr="114614.jpg"/>
          <p:cNvPicPr>
            <a:picLocks noChangeAspect="1"/>
          </p:cNvPicPr>
          <p:nvPr/>
        </p:nvPicPr>
        <p:blipFill>
          <a:blip r:embed="rId3" cstate="print"/>
          <a:srcRect l="4686"/>
          <a:stretch>
            <a:fillRect/>
          </a:stretch>
        </p:blipFill>
        <p:spPr>
          <a:xfrm flipH="1">
            <a:off x="3321519" y="476672"/>
            <a:ext cx="5858993" cy="4032448"/>
          </a:xfrm>
          <a:prstGeom prst="rect">
            <a:avLst/>
          </a:prstGeom>
        </p:spPr>
      </p:pic>
      <p:sp>
        <p:nvSpPr>
          <p:cNvPr id="8" name="TextBox 7"/>
          <p:cNvSpPr txBox="1"/>
          <p:nvPr/>
        </p:nvSpPr>
        <p:spPr>
          <a:xfrm>
            <a:off x="3367216" y="4232121"/>
            <a:ext cx="5669280" cy="246221"/>
          </a:xfrm>
          <a:prstGeom prst="rect">
            <a:avLst/>
          </a:prstGeom>
          <a:noFill/>
        </p:spPr>
        <p:txBody>
          <a:bodyPr wrap="square" rtlCol="0">
            <a:spAutoFit/>
          </a:bodyPr>
          <a:lstStyle/>
          <a:p>
            <a:pPr algn="ctr"/>
            <a:r>
              <a:rPr lang="en-CA" sz="1000" dirty="0" smtClean="0">
                <a:solidFill>
                  <a:schemeClr val="tx1">
                    <a:lumMod val="95000"/>
                  </a:schemeClr>
                </a:solidFill>
              </a:rPr>
              <a:t>© iclickart.co.kr with permission from </a:t>
            </a:r>
            <a:r>
              <a:rPr lang="en-CA" sz="1000" dirty="0" err="1" smtClean="0">
                <a:solidFill>
                  <a:schemeClr val="tx1">
                    <a:lumMod val="95000"/>
                  </a:schemeClr>
                </a:solidFill>
              </a:rPr>
              <a:t>Iregihwek</a:t>
            </a:r>
            <a:r>
              <a:rPr lang="ko-KR" altLang="en-US" sz="1000" dirty="0" smtClean="0">
                <a:solidFill>
                  <a:schemeClr val="tx1">
                    <a:lumMod val="95000"/>
                  </a:schemeClr>
                </a:solidFill>
              </a:rPr>
              <a:t> </a:t>
            </a:r>
            <a:r>
              <a:rPr lang="en-CA" sz="1000" dirty="0" smtClean="0">
                <a:solidFill>
                  <a:schemeClr val="tx1">
                    <a:lumMod val="95000"/>
                  </a:schemeClr>
                </a:solidFill>
              </a:rPr>
              <a:t>print shop in </a:t>
            </a:r>
            <a:r>
              <a:rPr lang="en-CA" sz="1000" dirty="0" err="1" smtClean="0">
                <a:solidFill>
                  <a:schemeClr val="tx1">
                    <a:lumMod val="95000"/>
                  </a:schemeClr>
                </a:solidFill>
              </a:rPr>
              <a:t>Yeosu</a:t>
            </a:r>
            <a:r>
              <a:rPr lang="en-CA" sz="1000" dirty="0" smtClean="0">
                <a:solidFill>
                  <a:schemeClr val="tx1">
                    <a:lumMod val="95000"/>
                  </a:schemeClr>
                </a:solidFill>
              </a:rPr>
              <a:t>, South Korea</a:t>
            </a:r>
            <a:endParaRPr lang="en-CA" sz="1000" dirty="0">
              <a:solidFill>
                <a:schemeClr val="tx1">
                  <a:lumMod val="95000"/>
                </a:schemeClr>
              </a:solidFill>
            </a:endParaRPr>
          </a:p>
        </p:txBody>
      </p:sp>
      <p:sp>
        <p:nvSpPr>
          <p:cNvPr id="7" name="TextBox 6"/>
          <p:cNvSpPr txBox="1"/>
          <p:nvPr/>
        </p:nvSpPr>
        <p:spPr>
          <a:xfrm>
            <a:off x="-36512" y="44624"/>
            <a:ext cx="9235440" cy="954107"/>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rPr>
              <a:t>58. empowered by the Spirit to be ambassadors for Christ, imploring on behalf of Christ.  Thank you, Lord!</a:t>
            </a:r>
            <a:endParaRPr lang="en-CA" dirty="0">
              <a:latin typeface="Calibri" pitchFamily="34" charset="0"/>
            </a:endParaRPr>
          </a:p>
        </p:txBody>
      </p:sp>
      <p:pic>
        <p:nvPicPr>
          <p:cNvPr id="9" name="Picture 8" descr="angry-face-01s.gif"/>
          <p:cNvPicPr>
            <a:picLocks noChangeAspect="1"/>
          </p:cNvPicPr>
          <p:nvPr/>
        </p:nvPicPr>
        <p:blipFill>
          <a:blip r:embed="rId4" cstate="print"/>
          <a:stretch>
            <a:fillRect/>
          </a:stretch>
        </p:blipFill>
        <p:spPr>
          <a:xfrm>
            <a:off x="179512" y="5993904"/>
            <a:ext cx="864096" cy="864096"/>
          </a:xfrm>
          <a:prstGeom prst="ellipse">
            <a:avLst/>
          </a:prstGeom>
        </p:spPr>
      </p:pic>
      <p:sp>
        <p:nvSpPr>
          <p:cNvPr id="10" name="TextBox 9"/>
          <p:cNvSpPr txBox="1"/>
          <p:nvPr/>
        </p:nvSpPr>
        <p:spPr>
          <a:xfrm>
            <a:off x="179512" y="5949280"/>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1" name="TextBox 8"/>
          <p:cNvSpPr txBox="1">
            <a:spLocks noChangeArrowheads="1"/>
          </p:cNvSpPr>
          <p:nvPr/>
        </p:nvSpPr>
        <p:spPr bwMode="auto">
          <a:xfrm>
            <a:off x="-108520" y="6654552"/>
            <a:ext cx="1512168" cy="230832"/>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95000"/>
                  </a:schemeClr>
                </a:solidFill>
              </a:rPr>
              <a:t>© </a:t>
            </a:r>
            <a:r>
              <a:rPr lang="en-CA" sz="900" dirty="0" smtClean="0">
                <a:solidFill>
                  <a:schemeClr val="tx1">
                    <a:lumMod val="95000"/>
                  </a:schemeClr>
                </a:solidFill>
              </a:rPr>
              <a:t>GospelGifs.com </a:t>
            </a:r>
            <a:endParaRPr lang="en-CA" sz="900" dirty="0">
              <a:solidFill>
                <a:schemeClr val="tx1">
                  <a:lumMod val="95000"/>
                </a:schemeClr>
              </a:solidFill>
            </a:endParaRPr>
          </a:p>
        </p:txBody>
      </p:sp>
      <p:pic>
        <p:nvPicPr>
          <p:cNvPr id="13" name="Picture 12" descr="dove and sword large cropped.png"/>
          <p:cNvPicPr>
            <a:picLocks noChangeAspect="1"/>
          </p:cNvPicPr>
          <p:nvPr/>
        </p:nvPicPr>
        <p:blipFill>
          <a:blip r:embed="rId5" cstate="print"/>
          <a:stretch>
            <a:fillRect/>
          </a:stretch>
        </p:blipFill>
        <p:spPr>
          <a:xfrm>
            <a:off x="539552" y="2318824"/>
            <a:ext cx="864096" cy="894152"/>
          </a:xfrm>
          <a:prstGeom prst="rect">
            <a:avLst/>
          </a:prstGeom>
        </p:spPr>
      </p:pic>
      <p:sp>
        <p:nvSpPr>
          <p:cNvPr id="14" name="Text Box 3"/>
          <p:cNvSpPr txBox="1">
            <a:spLocks noChangeArrowheads="1"/>
          </p:cNvSpPr>
          <p:nvPr/>
        </p:nvSpPr>
        <p:spPr bwMode="auto">
          <a:xfrm>
            <a:off x="7524328" y="2966755"/>
            <a:ext cx="1152128" cy="246221"/>
          </a:xfrm>
          <a:prstGeom prst="rect">
            <a:avLst/>
          </a:prstGeom>
          <a:noFill/>
          <a:ln w="9525">
            <a:noFill/>
            <a:miter lim="800000"/>
            <a:headEnd/>
            <a:tailEnd/>
          </a:ln>
        </p:spPr>
        <p:txBody>
          <a:bodyPr wrap="square">
            <a:spAutoFit/>
          </a:bodyPr>
          <a:lstStyle/>
          <a:p>
            <a:pPr>
              <a:spcAft>
                <a:spcPts val="1000"/>
              </a:spcAft>
            </a:pPr>
            <a:r>
              <a:rPr lang="en-CA" sz="1000" dirty="0" smtClean="0">
                <a:solidFill>
                  <a:srgbClr val="009999"/>
                </a:solidFill>
              </a:rPr>
              <a:t>©</a:t>
            </a:r>
            <a:r>
              <a:rPr lang="en-CA" sz="1000" dirty="0" smtClean="0">
                <a:solidFill>
                  <a:srgbClr val="66CCFF"/>
                </a:solidFill>
              </a:rPr>
              <a:t> </a:t>
            </a:r>
            <a:r>
              <a:rPr lang="en-CA" altLang="ko-KR" sz="1000" i="1" dirty="0" smtClean="0">
                <a:solidFill>
                  <a:srgbClr val="009999"/>
                </a:solidFill>
                <a:latin typeface="Calibri" pitchFamily="34" charset="0"/>
                <a:ea typeface="Gulim" pitchFamily="34" charset="-127"/>
              </a:rPr>
              <a:t>Yoon Nam Sun</a:t>
            </a:r>
            <a:endParaRPr lang="en-US" altLang="ko-KR" sz="1000" dirty="0">
              <a:solidFill>
                <a:srgbClr val="009999"/>
              </a:solidFill>
              <a:ea typeface="Gulim" pitchFamily="34" charset="-127"/>
            </a:endParaRPr>
          </a:p>
        </p:txBody>
      </p:sp>
      <p:sp>
        <p:nvSpPr>
          <p:cNvPr id="15" name="TextBox 14"/>
          <p:cNvSpPr txBox="1"/>
          <p:nvPr/>
        </p:nvSpPr>
        <p:spPr>
          <a:xfrm>
            <a:off x="1475656" y="3789040"/>
            <a:ext cx="1872208" cy="461665"/>
          </a:xfrm>
          <a:prstGeom prst="rect">
            <a:avLst/>
          </a:prstGeom>
          <a:noFill/>
        </p:spPr>
        <p:txBody>
          <a:bodyPr wrap="square" rtlCol="0">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endParaRPr lang="en-CA" sz="800" dirty="0">
              <a:solidFill>
                <a:schemeClr val="tx1">
                  <a:lumMod val="65000"/>
                </a:schemeClr>
              </a:solidFill>
            </a:endParaRPr>
          </a:p>
        </p:txBody>
      </p:sp>
      <p:sp>
        <p:nvSpPr>
          <p:cNvPr id="18" name="TextBox 17"/>
          <p:cNvSpPr txBox="1"/>
          <p:nvPr/>
        </p:nvSpPr>
        <p:spPr>
          <a:xfrm>
            <a:off x="-252536" y="4262899"/>
            <a:ext cx="1645920" cy="246221"/>
          </a:xfrm>
          <a:prstGeom prst="rect">
            <a:avLst/>
          </a:prstGeom>
          <a:noFill/>
        </p:spPr>
        <p:txBody>
          <a:bodyPr wrap="square" rtlCol="0">
            <a:spAutoFit/>
          </a:bodyPr>
          <a:lstStyle/>
          <a:p>
            <a:pPr algn="ctr"/>
            <a:r>
              <a:rPr lang="en-CA" sz="1000" dirty="0" smtClean="0">
                <a:solidFill>
                  <a:schemeClr val="tx1">
                    <a:lumMod val="95000"/>
                  </a:schemeClr>
                </a:solidFill>
              </a:rPr>
              <a:t>©  Yoon Nam Sun</a:t>
            </a:r>
            <a:endParaRPr lang="en-CA" sz="1000" dirty="0">
              <a:solidFill>
                <a:schemeClr val="tx1">
                  <a:lumMod val="95000"/>
                </a:schemeClr>
              </a:solidFill>
            </a:endParaRPr>
          </a:p>
        </p:txBody>
      </p:sp>
      <p:sp>
        <p:nvSpPr>
          <p:cNvPr id="19" name="TextBox 18"/>
          <p:cNvSpPr txBox="1"/>
          <p:nvPr/>
        </p:nvSpPr>
        <p:spPr>
          <a:xfrm>
            <a:off x="251520" y="4709462"/>
            <a:ext cx="8784976" cy="1815882"/>
          </a:xfrm>
          <a:prstGeom prst="rect">
            <a:avLst/>
          </a:prstGeom>
          <a:noFill/>
        </p:spPr>
        <p:txBody>
          <a:bodyPr wrap="square" rtlCol="0">
            <a:spAutoFit/>
          </a:bodyPr>
          <a:lstStyle/>
          <a:p>
            <a:pPr algn="ctr"/>
            <a:r>
              <a:rPr lang="en-US" sz="2800" b="1" dirty="0" smtClean="0">
                <a:solidFill>
                  <a:schemeClr val="bg1"/>
                </a:solidFill>
                <a:latin typeface="Calibri" pitchFamily="34" charset="0"/>
                <a:cs typeface="Calibri" pitchFamily="34" charset="0"/>
              </a:rPr>
              <a:t>“But when the Helper comes, whom I will send to you from the Father, the Spirit of truth, who proceeds from the Father, he will bear witness about me.  </a:t>
            </a:r>
          </a:p>
          <a:p>
            <a:pPr algn="ctr"/>
            <a:r>
              <a:rPr lang="en-US" sz="2800" b="1" dirty="0" smtClean="0">
                <a:solidFill>
                  <a:schemeClr val="bg1"/>
                </a:solidFill>
                <a:latin typeface="Calibri" pitchFamily="34" charset="0"/>
                <a:cs typeface="Calibri" pitchFamily="34" charset="0"/>
              </a:rPr>
              <a:t>And you also will bear witness”  John 15:26-27</a:t>
            </a:r>
            <a:endParaRPr lang="en-CA" sz="2800" b="1" dirty="0">
              <a:solidFill>
                <a:schemeClr val="bg1"/>
              </a:solidFill>
              <a:latin typeface="Calibri" pitchFamily="34" charset="0"/>
            </a:endParaRPr>
          </a:p>
        </p:txBody>
      </p:sp>
      <p:cxnSp>
        <p:nvCxnSpPr>
          <p:cNvPr id="20" name="Straight Arrow Connector 19"/>
          <p:cNvCxnSpPr/>
          <p:nvPr/>
        </p:nvCxnSpPr>
        <p:spPr>
          <a:xfrm flipV="1">
            <a:off x="2771800" y="1844824"/>
            <a:ext cx="1005840" cy="0"/>
          </a:xfrm>
          <a:prstGeom prst="straightConnector1">
            <a:avLst/>
          </a:prstGeom>
          <a:ln w="1270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pic>
        <p:nvPicPr>
          <p:cNvPr id="6" name="Picture 5" descr="anointed MH900133027.JPG"/>
          <p:cNvPicPr>
            <a:picLocks noChangeAspect="1"/>
          </p:cNvPicPr>
          <p:nvPr/>
        </p:nvPicPr>
        <p:blipFill>
          <a:blip r:embed="rId2" cstate="print"/>
          <a:stretch>
            <a:fillRect/>
          </a:stretch>
        </p:blipFill>
        <p:spPr>
          <a:xfrm>
            <a:off x="611560" y="2492896"/>
            <a:ext cx="4176464" cy="4176464"/>
          </a:xfrm>
          <a:prstGeom prst="rect">
            <a:avLst/>
          </a:prstGeom>
        </p:spPr>
      </p:pic>
      <p:sp>
        <p:nvSpPr>
          <p:cNvPr id="7" name="TextBox 6"/>
          <p:cNvSpPr txBox="1"/>
          <p:nvPr/>
        </p:nvSpPr>
        <p:spPr>
          <a:xfrm>
            <a:off x="5148064" y="1906954"/>
            <a:ext cx="3600400" cy="3539430"/>
          </a:xfrm>
          <a:prstGeom prst="rect">
            <a:avLst/>
          </a:prstGeom>
          <a:noFill/>
        </p:spPr>
        <p:txBody>
          <a:bodyPr wrap="square" rtlCol="0">
            <a:spAutoFit/>
          </a:bodyPr>
          <a:lstStyle/>
          <a:p>
            <a:pPr algn="ctr"/>
            <a:r>
              <a:rPr lang="en-CA" sz="2800" b="1" dirty="0" smtClean="0">
                <a:latin typeface="Calibri" pitchFamily="34" charset="0"/>
              </a:rPr>
              <a:t>“And it is God who</a:t>
            </a:r>
          </a:p>
          <a:p>
            <a:pPr algn="ctr"/>
            <a:r>
              <a:rPr lang="en-CA" sz="2800" b="1" dirty="0" smtClean="0">
                <a:latin typeface="Calibri" pitchFamily="34" charset="0"/>
              </a:rPr>
              <a:t>. . . has anointed us, </a:t>
            </a:r>
            <a:br>
              <a:rPr lang="en-CA" sz="2800" b="1" dirty="0" smtClean="0">
                <a:latin typeface="Calibri" pitchFamily="34" charset="0"/>
              </a:rPr>
            </a:br>
            <a:r>
              <a:rPr lang="en-CA" sz="2800" b="1" dirty="0" smtClean="0">
                <a:latin typeface="Calibri" pitchFamily="34" charset="0"/>
              </a:rPr>
              <a:t>and who has also put his seal on us and given us his Spirit </a:t>
            </a:r>
          </a:p>
          <a:p>
            <a:pPr algn="ctr"/>
            <a:r>
              <a:rPr lang="en-CA" sz="2800" b="1" dirty="0" smtClean="0">
                <a:latin typeface="Calibri" pitchFamily="34" charset="0"/>
              </a:rPr>
              <a:t>in our hearts </a:t>
            </a:r>
            <a:br>
              <a:rPr lang="en-CA" sz="2800" b="1" dirty="0" smtClean="0">
                <a:latin typeface="Calibri" pitchFamily="34" charset="0"/>
              </a:rPr>
            </a:br>
            <a:r>
              <a:rPr lang="en-CA" sz="2800" b="1" dirty="0" smtClean="0">
                <a:latin typeface="Calibri" pitchFamily="34" charset="0"/>
              </a:rPr>
              <a:t>as a guarantee”</a:t>
            </a:r>
            <a:r>
              <a:rPr lang="en-US" sz="2800" b="1" dirty="0" smtClean="0">
                <a:latin typeface="Calibri" pitchFamily="34" charset="0"/>
              </a:rPr>
              <a:t>  </a:t>
            </a:r>
          </a:p>
          <a:p>
            <a:pPr algn="ctr"/>
            <a:r>
              <a:rPr lang="en-US" sz="2800" b="1" dirty="0" smtClean="0">
                <a:latin typeface="Calibri" pitchFamily="34" charset="0"/>
              </a:rPr>
              <a:t>2 </a:t>
            </a:r>
            <a:r>
              <a:rPr lang="en-US" sz="2800" b="1" dirty="0" err="1" smtClean="0">
                <a:latin typeface="Calibri" pitchFamily="34" charset="0"/>
              </a:rPr>
              <a:t>Cor</a:t>
            </a:r>
            <a:r>
              <a:rPr lang="en-US" sz="2800" b="1" dirty="0" smtClean="0">
                <a:latin typeface="Calibri" pitchFamily="34" charset="0"/>
              </a:rPr>
              <a:t> 1:21-22</a:t>
            </a:r>
            <a:endParaRPr lang="en-CA" sz="2800" dirty="0">
              <a:latin typeface="Calibri" pitchFamily="34" charset="0"/>
            </a:endParaRPr>
          </a:p>
        </p:txBody>
      </p:sp>
      <p:sp>
        <p:nvSpPr>
          <p:cNvPr id="10" name="Rectangle 9"/>
          <p:cNvSpPr/>
          <p:nvPr/>
        </p:nvSpPr>
        <p:spPr>
          <a:xfrm>
            <a:off x="1763688" y="5888885"/>
            <a:ext cx="2088232" cy="492443"/>
          </a:xfrm>
          <a:prstGeom prst="rect">
            <a:avLst/>
          </a:prstGeom>
        </p:spPr>
        <p:txBody>
          <a:bodyPr wrap="square">
            <a:spAutoFit/>
          </a:bodyPr>
          <a:lstStyle/>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pic>
        <p:nvPicPr>
          <p:cNvPr id="12" name="Picture 16" descr="C:\Users\Supernike\AppData\Local\Microsoft\Windows\Temporary Internet Files\Content.IE5\3EZ02TG4\MC900241089[1].wmf"/>
          <p:cNvPicPr preferRelativeResize="0">
            <a:picLocks noChangeArrowheads="1"/>
          </p:cNvPicPr>
          <p:nvPr/>
        </p:nvPicPr>
        <p:blipFill>
          <a:blip r:embed="rId3" cstate="print">
            <a:lum bright="70000" contrast="-70000"/>
          </a:blip>
          <a:srcRect t="49844"/>
          <a:stretch>
            <a:fillRect/>
          </a:stretch>
        </p:blipFill>
        <p:spPr bwMode="auto">
          <a:xfrm rot="3371282" flipH="1">
            <a:off x="173044" y="591093"/>
            <a:ext cx="1874444" cy="722525"/>
          </a:xfrm>
          <a:prstGeom prst="rect">
            <a:avLst/>
          </a:prstGeom>
          <a:noFill/>
          <a:ln w="9525">
            <a:noFill/>
            <a:miter lim="800000"/>
            <a:headEnd/>
            <a:tailEnd/>
          </a:ln>
        </p:spPr>
      </p:pic>
      <p:pic>
        <p:nvPicPr>
          <p:cNvPr id="13" name="Picture 12" descr="dove and sword large cropped.png"/>
          <p:cNvPicPr>
            <a:picLocks noChangeAspect="1"/>
          </p:cNvPicPr>
          <p:nvPr/>
        </p:nvPicPr>
        <p:blipFill>
          <a:blip r:embed="rId4" cstate="print"/>
          <a:stretch>
            <a:fillRect/>
          </a:stretch>
        </p:blipFill>
        <p:spPr>
          <a:xfrm>
            <a:off x="1619672" y="1700808"/>
            <a:ext cx="1592795" cy="1648198"/>
          </a:xfrm>
          <a:prstGeom prst="rect">
            <a:avLst/>
          </a:prstGeom>
        </p:spPr>
      </p:pic>
      <p:sp>
        <p:nvSpPr>
          <p:cNvPr id="14" name="Rectangle 13"/>
          <p:cNvSpPr/>
          <p:nvPr/>
        </p:nvSpPr>
        <p:spPr>
          <a:xfrm>
            <a:off x="1619672" y="1484784"/>
            <a:ext cx="1944216" cy="6001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a:t>
            </a:r>
          </a:p>
          <a:p>
            <a:pPr algn="ctr"/>
            <a:r>
              <a:rPr lang="en-CA" sz="800" dirty="0" smtClean="0">
                <a:solidFill>
                  <a:schemeClr val="tx1">
                    <a:lumMod val="75000"/>
                  </a:schemeClr>
                </a:solidFill>
              </a:rPr>
              <a:t>Microsoft Corporation. </a:t>
            </a:r>
          </a:p>
          <a:p>
            <a:pPr algn="ctr"/>
            <a:endParaRPr lang="en-CA" sz="900" dirty="0">
              <a:solidFill>
                <a:schemeClr val="tx1">
                  <a:lumMod val="75000"/>
                </a:schemeClr>
              </a:solidFill>
            </a:endParaRPr>
          </a:p>
        </p:txBody>
      </p:sp>
      <p:pic>
        <p:nvPicPr>
          <p:cNvPr id="11" name="Picture 10" descr="angry-face-01s.gif"/>
          <p:cNvPicPr>
            <a:picLocks noChangeAspect="1"/>
          </p:cNvPicPr>
          <p:nvPr/>
        </p:nvPicPr>
        <p:blipFill>
          <a:blip r:embed="rId5" cstate="print"/>
          <a:stretch>
            <a:fillRect/>
          </a:stretch>
        </p:blipFill>
        <p:spPr>
          <a:xfrm>
            <a:off x="8172400" y="5877272"/>
            <a:ext cx="864096" cy="864096"/>
          </a:xfrm>
          <a:prstGeom prst="ellipse">
            <a:avLst/>
          </a:prstGeom>
        </p:spPr>
      </p:pic>
      <p:sp>
        <p:nvSpPr>
          <p:cNvPr id="15" name="TextBox 14"/>
          <p:cNvSpPr txBox="1"/>
          <p:nvPr/>
        </p:nvSpPr>
        <p:spPr>
          <a:xfrm>
            <a:off x="8172400"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8" name="Rectangle 3"/>
          <p:cNvSpPr>
            <a:spLocks noChangeArrowheads="1"/>
          </p:cNvSpPr>
          <p:nvPr/>
        </p:nvSpPr>
        <p:spPr bwMode="auto">
          <a:xfrm>
            <a:off x="2843808" y="285728"/>
            <a:ext cx="5239504" cy="954107"/>
          </a:xfrm>
          <a:prstGeom prst="rect">
            <a:avLst/>
          </a:prstGeom>
          <a:solidFill>
            <a:schemeClr val="tx1"/>
          </a:solidFill>
          <a:ln w="9525">
            <a:noFill/>
            <a:miter lim="800000"/>
            <a:headEnd/>
            <a:tailEnd/>
          </a:ln>
        </p:spPr>
        <p:txBody>
          <a:bodyPr wrap="square" anchor="ctr">
            <a:spAutoFit/>
          </a:bodyPr>
          <a:lstStyle/>
          <a:p>
            <a:pPr algn="ctr" eaLnBrk="0" hangingPunct="0"/>
            <a:r>
              <a:rPr lang="en-CA" altLang="ko-KR" sz="2800" b="1" dirty="0" smtClean="0">
                <a:solidFill>
                  <a:srgbClr val="FF0000"/>
                </a:solidFill>
                <a:latin typeface="Calibri" pitchFamily="34" charset="0"/>
                <a:ea typeface="Gulim" pitchFamily="34" charset="-127"/>
              </a:rPr>
              <a:t>59. anointed with the Spirit.</a:t>
            </a:r>
          </a:p>
          <a:p>
            <a:pPr algn="ctr" eaLnBrk="0" hangingPunct="0"/>
            <a:r>
              <a:rPr lang="en-CA" altLang="ko-KR" sz="2800" b="1" dirty="0" smtClean="0">
                <a:solidFill>
                  <a:srgbClr val="FF0000"/>
                </a:solidFill>
                <a:latin typeface="Calibri" pitchFamily="34" charset="0"/>
                <a:ea typeface="Gulim" pitchFamily="34" charset="-127"/>
              </a:rPr>
              <a:t>Thank you, Lord!</a:t>
            </a:r>
          </a:p>
        </p:txBody>
      </p:sp>
      <p:sp>
        <p:nvSpPr>
          <p:cNvPr id="17" name="TextBox 8"/>
          <p:cNvSpPr txBox="1">
            <a:spLocks noChangeArrowheads="1"/>
          </p:cNvSpPr>
          <p:nvPr/>
        </p:nvSpPr>
        <p:spPr bwMode="auto">
          <a:xfrm>
            <a:off x="8072462" y="664371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Tree>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3" name="Heart 2"/>
          <p:cNvSpPr/>
          <p:nvPr/>
        </p:nvSpPr>
        <p:spPr>
          <a:xfrm>
            <a:off x="1259706" y="836985"/>
            <a:ext cx="6336630" cy="4464223"/>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6" name="Title 1"/>
          <p:cNvSpPr txBox="1">
            <a:spLocks/>
          </p:cNvSpPr>
          <p:nvPr/>
        </p:nvSpPr>
        <p:spPr bwMode="auto">
          <a:xfrm>
            <a:off x="179512" y="5445224"/>
            <a:ext cx="869714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r>
              <a:rPr lang="en-CA" sz="2800" b="1" dirty="0" smtClean="0">
                <a:latin typeface="Calibri" pitchFamily="34" charset="0"/>
              </a:rPr>
              <a:t>“And do not grieve the Holy Spirit of God, by whom you were sealed for the day of redemption”  Eph 4:30</a:t>
            </a:r>
          </a:p>
          <a:p>
            <a:endParaRPr lang="en-CA" sz="2800" dirty="0" smtClean="0"/>
          </a:p>
        </p:txBody>
      </p:sp>
      <p:sp>
        <p:nvSpPr>
          <p:cNvPr id="10" name="Rectangle 9"/>
          <p:cNvSpPr/>
          <p:nvPr/>
        </p:nvSpPr>
        <p:spPr>
          <a:xfrm>
            <a:off x="1115616" y="1964740"/>
            <a:ext cx="1944216" cy="6001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a:t>
            </a:r>
          </a:p>
          <a:p>
            <a:pPr algn="ctr"/>
            <a:r>
              <a:rPr lang="en-CA" sz="800" dirty="0" smtClean="0">
                <a:solidFill>
                  <a:schemeClr val="tx1">
                    <a:lumMod val="75000"/>
                  </a:schemeClr>
                </a:solidFill>
              </a:rPr>
              <a:t>Microsoft Corporation. </a:t>
            </a:r>
          </a:p>
          <a:p>
            <a:pPr algn="ctr"/>
            <a:endParaRPr lang="en-CA" sz="900" dirty="0">
              <a:solidFill>
                <a:schemeClr val="tx1">
                  <a:lumMod val="75000"/>
                </a:schemeClr>
              </a:solidFill>
            </a:endParaRPr>
          </a:p>
        </p:txBody>
      </p:sp>
      <p:pic>
        <p:nvPicPr>
          <p:cNvPr id="8" name="Picture 7" descr="angry-face-01s.gif"/>
          <p:cNvPicPr>
            <a:picLocks noChangeAspect="1"/>
          </p:cNvPicPr>
          <p:nvPr/>
        </p:nvPicPr>
        <p:blipFill>
          <a:blip r:embed="rId2" cstate="print"/>
          <a:stretch>
            <a:fillRect/>
          </a:stretch>
        </p:blipFill>
        <p:spPr>
          <a:xfrm>
            <a:off x="8172400" y="5877272"/>
            <a:ext cx="864096" cy="864096"/>
          </a:xfrm>
          <a:prstGeom prst="ellipse">
            <a:avLst/>
          </a:prstGeom>
        </p:spPr>
      </p:pic>
      <p:sp>
        <p:nvSpPr>
          <p:cNvPr id="11" name="TextBox 10"/>
          <p:cNvSpPr txBox="1"/>
          <p:nvPr/>
        </p:nvSpPr>
        <p:spPr>
          <a:xfrm>
            <a:off x="8172400"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6" name="Title 1"/>
          <p:cNvSpPr txBox="1">
            <a:spLocks/>
          </p:cNvSpPr>
          <p:nvPr/>
        </p:nvSpPr>
        <p:spPr>
          <a:xfrm rot="20258483">
            <a:off x="-1179621" y="2430932"/>
            <a:ext cx="11142663" cy="1080000"/>
          </a:xfrm>
          <a:prstGeom prst="rect">
            <a:avLst/>
          </a:prstGeom>
          <a:solidFill>
            <a:srgbClr val="FFFFFF"/>
          </a:solidFill>
          <a:ln>
            <a:prstDash val="dash"/>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4400" b="0" i="0" u="none" strike="noStrike" kern="0" cap="none" spc="0" normalizeH="0" baseline="0" noProof="0" dirty="0" smtClean="0">
                <a:ln>
                  <a:noFill/>
                </a:ln>
                <a:solidFill>
                  <a:srgbClr val="FF0000"/>
                </a:solidFill>
                <a:effectLst/>
                <a:uLnTx/>
                <a:uFillTx/>
                <a:latin typeface="+mj-lt"/>
                <a:ea typeface="+mj-ea"/>
                <a:cs typeface="+mj-cs"/>
              </a:rPr>
              <a:t>       </a:t>
            </a:r>
            <a:r>
              <a:rPr kumimoji="0" lang="en-CA" sz="4400" b="1" i="0" u="none" strike="noStrike" kern="0" cap="none" spc="0" normalizeH="0" baseline="0" noProof="0" dirty="0" smtClean="0">
                <a:ln>
                  <a:noFill/>
                </a:ln>
                <a:solidFill>
                  <a:srgbClr val="FF0000"/>
                </a:solidFill>
                <a:effectLst/>
                <a:uLnTx/>
                <a:uFillTx/>
                <a:latin typeface="+mj-lt"/>
                <a:ea typeface="+mj-ea"/>
                <a:cs typeface="+mj-cs"/>
              </a:rPr>
              <a:t>Holy to                  the Lord</a:t>
            </a:r>
          </a:p>
        </p:txBody>
      </p:sp>
      <p:pic>
        <p:nvPicPr>
          <p:cNvPr id="9" name="Picture 8" descr="dove and sword large cropped.png"/>
          <p:cNvPicPr>
            <a:picLocks noChangeAspect="1"/>
          </p:cNvPicPr>
          <p:nvPr/>
        </p:nvPicPr>
        <p:blipFill>
          <a:blip r:embed="rId3" cstate="print"/>
          <a:stretch>
            <a:fillRect/>
          </a:stretch>
        </p:blipFill>
        <p:spPr>
          <a:xfrm>
            <a:off x="2195736" y="763448"/>
            <a:ext cx="4176464" cy="4321736"/>
          </a:xfrm>
          <a:prstGeom prst="rect">
            <a:avLst/>
          </a:prstGeom>
        </p:spPr>
      </p:pic>
      <p:sp>
        <p:nvSpPr>
          <p:cNvPr id="14" name="Rectangle 3"/>
          <p:cNvSpPr>
            <a:spLocks noChangeArrowheads="1"/>
          </p:cNvSpPr>
          <p:nvPr/>
        </p:nvSpPr>
        <p:spPr bwMode="auto">
          <a:xfrm>
            <a:off x="857224" y="48260"/>
            <a:ext cx="7358114" cy="523220"/>
          </a:xfrm>
          <a:prstGeom prst="rect">
            <a:avLst/>
          </a:prstGeom>
          <a:solidFill>
            <a:schemeClr val="tx1"/>
          </a:solidFill>
          <a:ln w="9525">
            <a:noFill/>
            <a:miter lim="800000"/>
            <a:headEnd/>
            <a:tailEnd/>
          </a:ln>
        </p:spPr>
        <p:txBody>
          <a:bodyPr wrap="square" anchor="ctr">
            <a:spAutoFit/>
          </a:bodyPr>
          <a:lstStyle/>
          <a:p>
            <a:pPr algn="ctr" eaLnBrk="0" hangingPunct="0"/>
            <a:r>
              <a:rPr lang="en-CA" altLang="ko-KR" sz="2800" b="1" dirty="0" smtClean="0">
                <a:solidFill>
                  <a:srgbClr val="FF0000"/>
                </a:solidFill>
                <a:latin typeface="Calibri" pitchFamily="34" charset="0"/>
                <a:ea typeface="Gulim" pitchFamily="34" charset="-127"/>
              </a:rPr>
              <a:t>60. sealed with the Spirit.  </a:t>
            </a:r>
            <a:r>
              <a:rPr lang="en-CA" sz="2800" b="1" dirty="0" smtClean="0">
                <a:solidFill>
                  <a:srgbClr val="FF0000"/>
                </a:solidFill>
                <a:latin typeface="Calibri" pitchFamily="34" charset="0"/>
                <a:ea typeface="Gulim" pitchFamily="34" charset="-127"/>
              </a:rPr>
              <a:t>Thank you, Lord!</a:t>
            </a:r>
            <a:endParaRPr lang="en-CA" sz="2800" dirty="0">
              <a:solidFill>
                <a:srgbClr val="FF0000"/>
              </a:solidFill>
              <a:latin typeface="Calibri" pitchFamily="34" charset="0"/>
            </a:endParaRPr>
          </a:p>
        </p:txBody>
      </p:sp>
      <p:sp>
        <p:nvSpPr>
          <p:cNvPr id="13" name="TextBox 8"/>
          <p:cNvSpPr txBox="1">
            <a:spLocks noChangeArrowheads="1"/>
          </p:cNvSpPr>
          <p:nvPr/>
        </p:nvSpPr>
        <p:spPr bwMode="auto">
          <a:xfrm>
            <a:off x="8072462" y="664371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Tree>
  </p:cSld>
  <p:clrMapOvr>
    <a:masterClrMapping/>
  </p:clrMapOvr>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3" name="Heart 2"/>
          <p:cNvSpPr/>
          <p:nvPr/>
        </p:nvSpPr>
        <p:spPr>
          <a:xfrm>
            <a:off x="1259632" y="965041"/>
            <a:ext cx="6336630" cy="4464223"/>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6" name="Title 1"/>
          <p:cNvSpPr txBox="1">
            <a:spLocks/>
          </p:cNvSpPr>
          <p:nvPr/>
        </p:nvSpPr>
        <p:spPr bwMode="auto">
          <a:xfrm>
            <a:off x="-32" y="5572148"/>
            <a:ext cx="869714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algn="ctr"/>
            <a:r>
              <a:rPr lang="en-CA" sz="2800" b="1" dirty="0" smtClean="0">
                <a:latin typeface="Calibri" pitchFamily="34" charset="0"/>
                <a:cs typeface="Calibri" pitchFamily="34" charset="0"/>
              </a:rPr>
              <a:t>“In him you . . . were sealed with the promised </a:t>
            </a:r>
          </a:p>
          <a:p>
            <a:pPr algn="ctr"/>
            <a:r>
              <a:rPr lang="en-CA" sz="2800" b="1" dirty="0" smtClean="0">
                <a:latin typeface="Calibri" pitchFamily="34" charset="0"/>
                <a:cs typeface="Calibri" pitchFamily="34" charset="0"/>
              </a:rPr>
              <a:t>Holy Spirit, who is the guarantee of our inheritance </a:t>
            </a:r>
          </a:p>
          <a:p>
            <a:pPr algn="ctr"/>
            <a:r>
              <a:rPr lang="en-CA" sz="2800" b="1" dirty="0" smtClean="0">
                <a:latin typeface="Calibri" pitchFamily="34" charset="0"/>
                <a:cs typeface="Calibri" pitchFamily="34" charset="0"/>
              </a:rPr>
              <a:t>until we acquire possession of it”  </a:t>
            </a:r>
            <a:r>
              <a:rPr lang="en-CA" sz="2800" b="1" smtClean="0">
                <a:latin typeface="Calibri" pitchFamily="34" charset="0"/>
                <a:cs typeface="Calibri" pitchFamily="34" charset="0"/>
              </a:rPr>
              <a:t>Eph 1:13-14</a:t>
            </a:r>
            <a:endParaRPr lang="en-CA" sz="2800" b="1" dirty="0" smtClean="0">
              <a:latin typeface="Calibri" pitchFamily="34" charset="0"/>
              <a:cs typeface="Calibri" pitchFamily="34" charset="0"/>
            </a:endParaRPr>
          </a:p>
          <a:p>
            <a:endParaRPr lang="en-CA" sz="2800" b="1" dirty="0" smtClean="0">
              <a:latin typeface="Calibri" pitchFamily="34" charset="0"/>
              <a:cs typeface="Calibri" pitchFamily="34" charset="0"/>
            </a:endParaRPr>
          </a:p>
        </p:txBody>
      </p:sp>
      <p:sp>
        <p:nvSpPr>
          <p:cNvPr id="10" name="Rectangle 9"/>
          <p:cNvSpPr/>
          <p:nvPr/>
        </p:nvSpPr>
        <p:spPr>
          <a:xfrm>
            <a:off x="5868144" y="1772816"/>
            <a:ext cx="1944216" cy="6001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a:t>
            </a:r>
          </a:p>
          <a:p>
            <a:pPr algn="ctr"/>
            <a:r>
              <a:rPr lang="en-CA" sz="800" dirty="0" smtClean="0">
                <a:solidFill>
                  <a:schemeClr val="tx1">
                    <a:lumMod val="75000"/>
                  </a:schemeClr>
                </a:solidFill>
              </a:rPr>
              <a:t>Microsoft Corporation. </a:t>
            </a:r>
          </a:p>
          <a:p>
            <a:pPr algn="ctr"/>
            <a:endParaRPr lang="en-CA" sz="900" dirty="0">
              <a:solidFill>
                <a:schemeClr val="tx1">
                  <a:lumMod val="75000"/>
                </a:schemeClr>
              </a:solidFill>
            </a:endParaRPr>
          </a:p>
        </p:txBody>
      </p:sp>
      <p:pic>
        <p:nvPicPr>
          <p:cNvPr id="8" name="Picture 7" descr="angry-face-01s.gif"/>
          <p:cNvPicPr>
            <a:picLocks noChangeAspect="1"/>
          </p:cNvPicPr>
          <p:nvPr/>
        </p:nvPicPr>
        <p:blipFill>
          <a:blip r:embed="rId2" cstate="print"/>
          <a:stretch>
            <a:fillRect/>
          </a:stretch>
        </p:blipFill>
        <p:spPr>
          <a:xfrm>
            <a:off x="8172400" y="5877272"/>
            <a:ext cx="864096" cy="864096"/>
          </a:xfrm>
          <a:prstGeom prst="ellipse">
            <a:avLst/>
          </a:prstGeom>
        </p:spPr>
      </p:pic>
      <p:sp>
        <p:nvSpPr>
          <p:cNvPr id="11" name="TextBox 10"/>
          <p:cNvSpPr txBox="1"/>
          <p:nvPr/>
        </p:nvSpPr>
        <p:spPr>
          <a:xfrm>
            <a:off x="8172400"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2" name="TextBox 8"/>
          <p:cNvSpPr txBox="1">
            <a:spLocks noChangeArrowheads="1"/>
          </p:cNvSpPr>
          <p:nvPr/>
        </p:nvSpPr>
        <p:spPr bwMode="auto">
          <a:xfrm>
            <a:off x="8072462" y="664371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pic>
        <p:nvPicPr>
          <p:cNvPr id="9" name="Picture 8" descr="dove and sword large cropped.png"/>
          <p:cNvPicPr>
            <a:picLocks noChangeAspect="1"/>
          </p:cNvPicPr>
          <p:nvPr/>
        </p:nvPicPr>
        <p:blipFill>
          <a:blip r:embed="rId3" cstate="print"/>
          <a:stretch>
            <a:fillRect/>
          </a:stretch>
        </p:blipFill>
        <p:spPr>
          <a:xfrm>
            <a:off x="2195736" y="893214"/>
            <a:ext cx="4176464" cy="4321736"/>
          </a:xfrm>
          <a:prstGeom prst="rect">
            <a:avLst/>
          </a:prstGeom>
        </p:spPr>
      </p:pic>
      <p:sp>
        <p:nvSpPr>
          <p:cNvPr id="17" name="Oval 16"/>
          <p:cNvSpPr/>
          <p:nvPr/>
        </p:nvSpPr>
        <p:spPr>
          <a:xfrm rot="20788275">
            <a:off x="996146" y="1352902"/>
            <a:ext cx="3474720" cy="2468880"/>
          </a:xfrm>
          <a:prstGeom prst="ellipse">
            <a:avLst/>
          </a:prstGeom>
          <a:solidFill>
            <a:srgbClr val="FFCC00"/>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p:cNvSpPr/>
          <p:nvPr/>
        </p:nvSpPr>
        <p:spPr>
          <a:xfrm rot="20788275">
            <a:off x="1479210" y="1824003"/>
            <a:ext cx="2468880" cy="1554480"/>
          </a:xfrm>
          <a:prstGeom prst="ellipse">
            <a:avLst/>
          </a:prstGeom>
          <a:solidFill>
            <a:srgbClr val="FFCC00"/>
          </a:solid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TextBox 21"/>
          <p:cNvSpPr txBox="1"/>
          <p:nvPr/>
        </p:nvSpPr>
        <p:spPr>
          <a:xfrm rot="20805690">
            <a:off x="1937131" y="3252687"/>
            <a:ext cx="2294158" cy="523220"/>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100 %</a:t>
            </a:r>
            <a:endParaRPr lang="en-CA" sz="2800" b="1" dirty="0">
              <a:solidFill>
                <a:schemeClr val="bg1"/>
              </a:solidFill>
              <a:latin typeface="Calibri" pitchFamily="34" charset="0"/>
              <a:cs typeface="Calibri" pitchFamily="34" charset="0"/>
            </a:endParaRPr>
          </a:p>
        </p:txBody>
      </p:sp>
      <p:sp>
        <p:nvSpPr>
          <p:cNvPr id="23" name="TextBox 22"/>
          <p:cNvSpPr txBox="1"/>
          <p:nvPr/>
        </p:nvSpPr>
        <p:spPr>
          <a:xfrm rot="20805690">
            <a:off x="1361067" y="1353901"/>
            <a:ext cx="2294158" cy="523220"/>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100 %</a:t>
            </a:r>
            <a:endParaRPr lang="en-CA" sz="2800" b="1" dirty="0">
              <a:solidFill>
                <a:schemeClr val="bg1"/>
              </a:solidFill>
              <a:latin typeface="Calibri" pitchFamily="34" charset="0"/>
              <a:cs typeface="Calibri" pitchFamily="34" charset="0"/>
            </a:endParaRPr>
          </a:p>
        </p:txBody>
      </p:sp>
      <p:sp>
        <p:nvSpPr>
          <p:cNvPr id="19" name="TextBox 18"/>
          <p:cNvSpPr txBox="1"/>
          <p:nvPr/>
        </p:nvSpPr>
        <p:spPr>
          <a:xfrm rot="20805690">
            <a:off x="1586246" y="1993954"/>
            <a:ext cx="2294158" cy="1188146"/>
          </a:xfrm>
          <a:prstGeom prst="rect">
            <a:avLst/>
          </a:prstGeom>
          <a:noFill/>
        </p:spPr>
        <p:txBody>
          <a:bodyPr wrap="square" rtlCol="0">
            <a:spAutoFit/>
          </a:bodyPr>
          <a:lstStyle/>
          <a:p>
            <a:pPr algn="ctr">
              <a:lnSpc>
                <a:spcPts val="2800"/>
              </a:lnSpc>
            </a:pPr>
            <a:r>
              <a:rPr lang="en-CA" sz="3200" b="1" dirty="0" smtClean="0">
                <a:solidFill>
                  <a:schemeClr val="bg1"/>
                </a:solidFill>
                <a:latin typeface="Calibri" pitchFamily="34" charset="0"/>
                <a:cs typeface="Calibri" pitchFamily="34" charset="0"/>
              </a:rPr>
              <a:t>Guarantee</a:t>
            </a:r>
          </a:p>
          <a:p>
            <a:pPr algn="ctr">
              <a:lnSpc>
                <a:spcPts val="2800"/>
              </a:lnSpc>
            </a:pPr>
            <a:r>
              <a:rPr lang="en-CA" sz="3200" b="1" dirty="0" smtClean="0">
                <a:solidFill>
                  <a:schemeClr val="bg1"/>
                </a:solidFill>
                <a:latin typeface="Calibri" pitchFamily="34" charset="0"/>
                <a:cs typeface="Calibri" pitchFamily="34" charset="0"/>
              </a:rPr>
              <a:t>of inheritance</a:t>
            </a:r>
            <a:endParaRPr lang="en-CA" sz="3200" b="1" dirty="0">
              <a:solidFill>
                <a:schemeClr val="bg1"/>
              </a:solidFill>
              <a:latin typeface="Calibri" pitchFamily="34" charset="0"/>
              <a:cs typeface="Calibri" pitchFamily="34" charset="0"/>
            </a:endParaRPr>
          </a:p>
        </p:txBody>
      </p:sp>
      <p:sp>
        <p:nvSpPr>
          <p:cNvPr id="16" name="Rectangle 3"/>
          <p:cNvSpPr>
            <a:spLocks noChangeArrowheads="1"/>
          </p:cNvSpPr>
          <p:nvPr/>
        </p:nvSpPr>
        <p:spPr bwMode="auto">
          <a:xfrm>
            <a:off x="714348" y="26621"/>
            <a:ext cx="7776864" cy="954107"/>
          </a:xfrm>
          <a:prstGeom prst="rect">
            <a:avLst/>
          </a:prstGeom>
          <a:solidFill>
            <a:schemeClr val="tx1"/>
          </a:solidFill>
          <a:ln w="9525">
            <a:noFill/>
            <a:miter lim="800000"/>
            <a:headEnd/>
            <a:tailEnd/>
          </a:ln>
        </p:spPr>
        <p:txBody>
          <a:bodyPr wrap="square" anchor="ctr">
            <a:spAutoFit/>
          </a:bodyPr>
          <a:lstStyle/>
          <a:p>
            <a:pPr algn="ctr" eaLnBrk="0" hangingPunct="0"/>
            <a:r>
              <a:rPr lang="en-CA" altLang="ko-KR" sz="2800" b="1" dirty="0" smtClean="0">
                <a:solidFill>
                  <a:srgbClr val="FF0000"/>
                </a:solidFill>
                <a:latin typeface="Calibri" pitchFamily="34" charset="0"/>
                <a:ea typeface="Gulim" pitchFamily="34" charset="-127"/>
              </a:rPr>
              <a:t>61. the Spirit is the guarantee of our inheritance.</a:t>
            </a:r>
          </a:p>
          <a:p>
            <a:pPr algn="ctr" eaLnBrk="0" hangingPunct="0"/>
            <a:r>
              <a:rPr lang="en-CA" sz="2800" b="1" dirty="0" smtClean="0">
                <a:solidFill>
                  <a:srgbClr val="FF0000"/>
                </a:solidFill>
                <a:latin typeface="Calibri" pitchFamily="34" charset="0"/>
                <a:ea typeface="Gulim" pitchFamily="34" charset="-127"/>
              </a:rPr>
              <a:t>Thank you, Lord!</a:t>
            </a:r>
            <a:endParaRPr lang="en-CA" sz="2800"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62466" name="Picture 1" descr="C:\Users\Supernike\AppData\Local\Microsoft\Windows\Temporary Internet Files\Content.IE5\Q82F3AOF\MC900361874[1].wmf"/>
          <p:cNvPicPr>
            <a:picLocks noChangeAspect="1" noChangeArrowheads="1"/>
          </p:cNvPicPr>
          <p:nvPr/>
        </p:nvPicPr>
        <p:blipFill>
          <a:blip r:embed="rId2" cstate="print"/>
          <a:srcRect/>
          <a:stretch>
            <a:fillRect/>
          </a:stretch>
        </p:blipFill>
        <p:spPr bwMode="auto">
          <a:xfrm>
            <a:off x="3275856" y="3092158"/>
            <a:ext cx="2160240" cy="1479850"/>
          </a:xfrm>
          <a:prstGeom prst="rect">
            <a:avLst/>
          </a:prstGeom>
          <a:noFill/>
          <a:ln w="9525">
            <a:noFill/>
            <a:miter lim="800000"/>
            <a:headEnd/>
            <a:tailEnd/>
          </a:ln>
        </p:spPr>
      </p:pic>
      <p:pic>
        <p:nvPicPr>
          <p:cNvPr id="62467" name="Picture 9" descr="MH900315769.GIF"/>
          <p:cNvPicPr>
            <a:picLocks noChangeAspect="1"/>
          </p:cNvPicPr>
          <p:nvPr/>
        </p:nvPicPr>
        <p:blipFill>
          <a:blip r:embed="rId3" cstate="print"/>
          <a:srcRect l="15727" t="18732" r="21365"/>
          <a:stretch>
            <a:fillRect/>
          </a:stretch>
        </p:blipFill>
        <p:spPr bwMode="auto">
          <a:xfrm>
            <a:off x="6635012" y="3847796"/>
            <a:ext cx="2401484" cy="2893572"/>
          </a:xfrm>
          <a:prstGeom prst="rect">
            <a:avLst/>
          </a:prstGeom>
          <a:noFill/>
          <a:ln w="9525">
            <a:noFill/>
            <a:miter lim="800000"/>
            <a:headEnd/>
            <a:tailEnd/>
          </a:ln>
        </p:spPr>
      </p:pic>
      <p:sp>
        <p:nvSpPr>
          <p:cNvPr id="9" name="Rectangle 8"/>
          <p:cNvSpPr/>
          <p:nvPr/>
        </p:nvSpPr>
        <p:spPr>
          <a:xfrm>
            <a:off x="1259632" y="3389511"/>
            <a:ext cx="2376264" cy="615553"/>
          </a:xfrm>
          <a:prstGeom prst="rect">
            <a:avLst/>
          </a:prstGeom>
        </p:spPr>
        <p:txBody>
          <a:bodyPr wrap="square">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
        <p:nvSpPr>
          <p:cNvPr id="10" name="Rectangle 9"/>
          <p:cNvSpPr/>
          <p:nvPr/>
        </p:nvSpPr>
        <p:spPr>
          <a:xfrm>
            <a:off x="6588224" y="6588060"/>
            <a:ext cx="2520280" cy="369332"/>
          </a:xfrm>
          <a:prstGeom prst="rect">
            <a:avLst/>
          </a:prstGeom>
          <a:solidFill>
            <a:srgbClr val="00FF00"/>
          </a:solidFill>
        </p:spPr>
        <p:txBody>
          <a:bodyPr wrap="square">
            <a:spAutoFit/>
          </a:bodyPr>
          <a:lstStyle/>
          <a:p>
            <a:pPr algn="ctr"/>
            <a:r>
              <a:rPr lang="en-CA" sz="800" dirty="0" smtClean="0">
                <a:solidFill>
                  <a:schemeClr val="tx1">
                    <a:lumMod val="65000"/>
                  </a:schemeClr>
                </a:solidFill>
              </a:rPr>
              <a:t>Microsoft clip art © 2013 Microsoft Corporation. </a:t>
            </a:r>
          </a:p>
          <a:p>
            <a:pPr algn="ctr"/>
            <a:endParaRPr lang="en-CA" sz="1000" dirty="0">
              <a:solidFill>
                <a:schemeClr val="tx1">
                  <a:lumMod val="65000"/>
                </a:schemeClr>
              </a:solidFill>
            </a:endParaRPr>
          </a:p>
        </p:txBody>
      </p:sp>
      <p:cxnSp>
        <p:nvCxnSpPr>
          <p:cNvPr id="11" name="Straight Arrow Connector 10"/>
          <p:cNvCxnSpPr/>
          <p:nvPr/>
        </p:nvCxnSpPr>
        <p:spPr>
          <a:xfrm>
            <a:off x="2500298" y="2997578"/>
            <a:ext cx="792016" cy="359984"/>
          </a:xfrm>
          <a:prstGeom prst="straightConnector1">
            <a:avLst/>
          </a:prstGeom>
          <a:ln w="762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5565934" y="4283462"/>
            <a:ext cx="792016" cy="359984"/>
          </a:xfrm>
          <a:prstGeom prst="straightConnector1">
            <a:avLst/>
          </a:prstGeom>
          <a:ln w="76200">
            <a:solidFill>
              <a:schemeClr val="bg1"/>
            </a:solidFill>
            <a:tailEnd type="arrow"/>
          </a:ln>
        </p:spPr>
        <p:style>
          <a:lnRef idx="1">
            <a:schemeClr val="accent1"/>
          </a:lnRef>
          <a:fillRef idx="0">
            <a:schemeClr val="accent1"/>
          </a:fillRef>
          <a:effectRef idx="0">
            <a:schemeClr val="accent1"/>
          </a:effectRef>
          <a:fontRef idx="minor">
            <a:schemeClr val="tx1"/>
          </a:fontRef>
        </p:style>
      </p:cxnSp>
      <p:pic>
        <p:nvPicPr>
          <p:cNvPr id="13" name="Picture 12" descr="dove and sword large cropped.png"/>
          <p:cNvPicPr>
            <a:picLocks noChangeAspect="1"/>
          </p:cNvPicPr>
          <p:nvPr/>
        </p:nvPicPr>
        <p:blipFill>
          <a:blip r:embed="rId4" cstate="print"/>
          <a:stretch>
            <a:fillRect/>
          </a:stretch>
        </p:blipFill>
        <p:spPr>
          <a:xfrm>
            <a:off x="107504" y="1479146"/>
            <a:ext cx="2232248" cy="2309894"/>
          </a:xfrm>
          <a:prstGeom prst="rect">
            <a:avLst/>
          </a:prstGeom>
        </p:spPr>
      </p:pic>
      <p:sp>
        <p:nvSpPr>
          <p:cNvPr id="18" name="TextBox 17"/>
          <p:cNvSpPr txBox="1"/>
          <p:nvPr/>
        </p:nvSpPr>
        <p:spPr>
          <a:xfrm>
            <a:off x="1643042" y="1039355"/>
            <a:ext cx="7236296" cy="2246769"/>
          </a:xfrm>
          <a:prstGeom prst="rect">
            <a:avLst/>
          </a:prstGeom>
          <a:noFill/>
        </p:spPr>
        <p:txBody>
          <a:bodyPr wrap="square" rtlCol="0">
            <a:spAutoFit/>
          </a:bodyPr>
          <a:lstStyle/>
          <a:p>
            <a:pPr algn="r"/>
            <a:r>
              <a:rPr lang="en-US" sz="2800" b="1" dirty="0" smtClean="0">
                <a:solidFill>
                  <a:schemeClr val="bg1"/>
                </a:solidFill>
                <a:latin typeface="Calibri" pitchFamily="34" charset="0"/>
              </a:rPr>
              <a:t>“But when the Helper comes, . . . the Spirit of truth . . . he will bear witness about me</a:t>
            </a:r>
          </a:p>
          <a:p>
            <a:pPr algn="r"/>
            <a:r>
              <a:rPr lang="en-US" sz="2800" b="1" dirty="0" smtClean="0">
                <a:solidFill>
                  <a:schemeClr val="bg1"/>
                </a:solidFill>
                <a:latin typeface="Calibri" pitchFamily="34" charset="0"/>
              </a:rPr>
              <a:t>. . . he will teach you all things . . . </a:t>
            </a:r>
          </a:p>
          <a:p>
            <a:pPr algn="r"/>
            <a:r>
              <a:rPr lang="en-US" sz="2800" b="1" dirty="0" smtClean="0">
                <a:solidFill>
                  <a:schemeClr val="bg1"/>
                </a:solidFill>
                <a:latin typeface="Calibri" pitchFamily="34" charset="0"/>
              </a:rPr>
              <a:t>he will guide you into all the truth”  </a:t>
            </a:r>
          </a:p>
          <a:p>
            <a:pPr algn="r"/>
            <a:r>
              <a:rPr lang="en-US" sz="2800" b="1" dirty="0" smtClean="0">
                <a:solidFill>
                  <a:schemeClr val="bg1"/>
                </a:solidFill>
                <a:latin typeface="Calibri" pitchFamily="34" charset="0"/>
              </a:rPr>
              <a:t>			   John 15:26; 14:26;16:13</a:t>
            </a:r>
            <a:endParaRPr lang="en-CA" sz="2800" dirty="0">
              <a:solidFill>
                <a:schemeClr val="bg1"/>
              </a:solidFill>
              <a:latin typeface="Calibri" pitchFamily="34" charset="0"/>
            </a:endParaRPr>
          </a:p>
        </p:txBody>
      </p:sp>
      <p:sp>
        <p:nvSpPr>
          <p:cNvPr id="16" name="Rectangle 3"/>
          <p:cNvSpPr>
            <a:spLocks noChangeArrowheads="1"/>
          </p:cNvSpPr>
          <p:nvPr/>
        </p:nvSpPr>
        <p:spPr bwMode="auto">
          <a:xfrm>
            <a:off x="75376" y="-24"/>
            <a:ext cx="8961120" cy="954107"/>
          </a:xfrm>
          <a:prstGeom prst="rect">
            <a:avLst/>
          </a:prstGeom>
          <a:solidFill>
            <a:schemeClr val="tx1"/>
          </a:solidFill>
          <a:ln w="9525">
            <a:noFill/>
            <a:miter lim="800000"/>
            <a:headEnd/>
            <a:tailEnd/>
          </a:ln>
        </p:spPr>
        <p:txBody>
          <a:bodyPr wrap="square" anchor="ctr">
            <a:spAutoFit/>
          </a:bodyPr>
          <a:lstStyle/>
          <a:p>
            <a:pPr algn="ctr" eaLnBrk="0" hangingPunct="0"/>
            <a:r>
              <a:rPr lang="en-US" sz="2800" b="1" dirty="0" smtClean="0">
                <a:solidFill>
                  <a:srgbClr val="FF0000"/>
                </a:solidFill>
                <a:latin typeface="Calibri" pitchFamily="34" charset="0"/>
                <a:cs typeface="Times New Roman" pitchFamily="18" charset="0"/>
              </a:rPr>
              <a:t>62. the Spirit helps us and teaches</a:t>
            </a:r>
            <a:r>
              <a:rPr lang="en-US" sz="2400" b="1" dirty="0" smtClean="0">
                <a:solidFill>
                  <a:srgbClr val="FF0000"/>
                </a:solidFill>
                <a:latin typeface="Calibri" pitchFamily="34" charset="0"/>
                <a:cs typeface="Times New Roman" pitchFamily="18" charset="0"/>
              </a:rPr>
              <a:t> </a:t>
            </a:r>
            <a:r>
              <a:rPr lang="en-US" sz="2800" b="1" dirty="0" smtClean="0">
                <a:solidFill>
                  <a:srgbClr val="FF0000"/>
                </a:solidFill>
                <a:latin typeface="Calibri" pitchFamily="34" charset="0"/>
                <a:cs typeface="Times New Roman" pitchFamily="18" charset="0"/>
              </a:rPr>
              <a:t>us God’s truth in Christ.  Praise you, Lord!</a:t>
            </a:r>
            <a:endParaRPr lang="en-US" sz="2800" b="1" dirty="0">
              <a:solidFill>
                <a:srgbClr val="FF0000"/>
              </a:solidFill>
              <a:latin typeface="Calibri" pitchFamily="34" charset="0"/>
            </a:endParaRPr>
          </a:p>
        </p:txBody>
      </p:sp>
      <p:sp>
        <p:nvSpPr>
          <p:cNvPr id="12" name="TextBox 11"/>
          <p:cNvSpPr txBox="1"/>
          <p:nvPr/>
        </p:nvSpPr>
        <p:spPr>
          <a:xfrm>
            <a:off x="1115616" y="4756390"/>
            <a:ext cx="5472608" cy="1815882"/>
          </a:xfrm>
          <a:prstGeom prst="rect">
            <a:avLst/>
          </a:prstGeom>
          <a:noFill/>
        </p:spPr>
        <p:txBody>
          <a:bodyPr wrap="square" rtlCol="0">
            <a:spAutoFit/>
          </a:bodyPr>
          <a:lstStyle/>
          <a:p>
            <a:pPr algn="ctr"/>
            <a:r>
              <a:rPr lang="en-US" sz="2800" b="1" dirty="0" smtClean="0">
                <a:solidFill>
                  <a:schemeClr val="bg1"/>
                </a:solidFill>
                <a:latin typeface="Calibri" pitchFamily="34" charset="0"/>
              </a:rPr>
              <a:t>“Take . . . the sword of the Spirit, </a:t>
            </a:r>
          </a:p>
          <a:p>
            <a:pPr algn="ctr"/>
            <a:r>
              <a:rPr lang="en-US" sz="2800" b="1" dirty="0" smtClean="0">
                <a:solidFill>
                  <a:schemeClr val="bg1"/>
                </a:solidFill>
                <a:latin typeface="Calibri" pitchFamily="34" charset="0"/>
              </a:rPr>
              <a:t>which is the word of God, </a:t>
            </a:r>
          </a:p>
          <a:p>
            <a:pPr algn="ctr"/>
            <a:r>
              <a:rPr lang="en-US" sz="2800" b="1" dirty="0" smtClean="0">
                <a:solidFill>
                  <a:schemeClr val="bg1"/>
                </a:solidFill>
                <a:latin typeface="Calibri" pitchFamily="34" charset="0"/>
              </a:rPr>
              <a:t>praying at all times in the Spirit”  </a:t>
            </a:r>
          </a:p>
          <a:p>
            <a:pPr algn="ctr"/>
            <a:r>
              <a:rPr lang="en-US" sz="2800" b="1" dirty="0" smtClean="0">
                <a:solidFill>
                  <a:schemeClr val="bg1"/>
                </a:solidFill>
                <a:latin typeface="Calibri" pitchFamily="34" charset="0"/>
              </a:rPr>
              <a:t>Eph 6:17-18</a:t>
            </a:r>
            <a:endParaRPr lang="en-CA" sz="2800" dirty="0">
              <a:solidFill>
                <a:schemeClr val="bg1"/>
              </a:solidFill>
              <a:latin typeface="Calibri" pitchFamily="34" charset="0"/>
            </a:endParaRPr>
          </a:p>
        </p:txBody>
      </p:sp>
      <p:pic>
        <p:nvPicPr>
          <p:cNvPr id="15" name="Picture 14" descr="angry-face-01s.gif"/>
          <p:cNvPicPr>
            <a:picLocks noChangeAspect="1"/>
          </p:cNvPicPr>
          <p:nvPr/>
        </p:nvPicPr>
        <p:blipFill>
          <a:blip r:embed="rId5" cstate="print"/>
          <a:stretch>
            <a:fillRect/>
          </a:stretch>
        </p:blipFill>
        <p:spPr>
          <a:xfrm>
            <a:off x="179512" y="5877272"/>
            <a:ext cx="864096" cy="864096"/>
          </a:xfrm>
          <a:prstGeom prst="ellipse">
            <a:avLst/>
          </a:prstGeom>
        </p:spPr>
      </p:pic>
      <p:sp>
        <p:nvSpPr>
          <p:cNvPr id="17" name="TextBox 16"/>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9" name="TextBox 8"/>
          <p:cNvSpPr txBox="1">
            <a:spLocks noChangeArrowheads="1"/>
          </p:cNvSpPr>
          <p:nvPr/>
        </p:nvSpPr>
        <p:spPr bwMode="auto">
          <a:xfrm>
            <a:off x="107504"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t>© </a:t>
            </a:r>
            <a:r>
              <a:rPr lang="en-CA" sz="800" dirty="0" smtClean="0"/>
              <a:t>GospelGifs.com </a:t>
            </a:r>
            <a:endParaRPr lang="en-CA" sz="800" dirty="0"/>
          </a:p>
        </p:txBody>
      </p:sp>
    </p:spTree>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13" name="Picture 12" descr="dove and sword large cropped.png"/>
          <p:cNvPicPr>
            <a:picLocks noChangeAspect="1"/>
          </p:cNvPicPr>
          <p:nvPr/>
        </p:nvPicPr>
        <p:blipFill>
          <a:blip r:embed="rId2" cstate="print"/>
          <a:stretch>
            <a:fillRect/>
          </a:stretch>
        </p:blipFill>
        <p:spPr>
          <a:xfrm>
            <a:off x="107504" y="1695170"/>
            <a:ext cx="2232248" cy="2309894"/>
          </a:xfrm>
          <a:prstGeom prst="rect">
            <a:avLst/>
          </a:prstGeom>
        </p:spPr>
      </p:pic>
      <p:sp>
        <p:nvSpPr>
          <p:cNvPr id="18" name="TextBox 17"/>
          <p:cNvSpPr txBox="1"/>
          <p:nvPr/>
        </p:nvSpPr>
        <p:spPr>
          <a:xfrm>
            <a:off x="1691680" y="1325081"/>
            <a:ext cx="7236296" cy="5632311"/>
          </a:xfrm>
          <a:prstGeom prst="rect">
            <a:avLst/>
          </a:prstGeom>
          <a:noFill/>
        </p:spPr>
        <p:txBody>
          <a:bodyPr wrap="square" rtlCol="0">
            <a:spAutoFit/>
          </a:bodyPr>
          <a:lstStyle/>
          <a:p>
            <a:pPr algn="ctr"/>
            <a:r>
              <a:rPr lang="en-US" sz="2800" b="1" dirty="0" smtClean="0">
                <a:solidFill>
                  <a:schemeClr val="bg1"/>
                </a:solidFill>
                <a:latin typeface="Calibri" pitchFamily="34" charset="0"/>
              </a:rPr>
              <a:t>John 14:16-18</a:t>
            </a:r>
          </a:p>
          <a:p>
            <a:pPr algn="ctr"/>
            <a:r>
              <a:rPr lang="en-US" sz="2800" b="1" dirty="0" smtClean="0">
                <a:solidFill>
                  <a:schemeClr val="bg1"/>
                </a:solidFill>
                <a:latin typeface="Calibri" pitchFamily="34" charset="0"/>
              </a:rPr>
              <a:t>The Helper / Counselor, the Spirit of truth</a:t>
            </a:r>
          </a:p>
          <a:p>
            <a:pPr algn="ctr"/>
            <a:r>
              <a:rPr lang="en-US" sz="2800" b="1" dirty="0" smtClean="0">
                <a:solidFill>
                  <a:schemeClr val="bg1"/>
                </a:solidFill>
                <a:latin typeface="Calibri" pitchFamily="34" charset="0"/>
              </a:rPr>
              <a:t>helps us and is with us,</a:t>
            </a:r>
          </a:p>
          <a:p>
            <a:pPr algn="ctr"/>
            <a:r>
              <a:rPr lang="en-US" sz="2800" b="1" dirty="0" smtClean="0">
                <a:solidFill>
                  <a:schemeClr val="bg1"/>
                </a:solidFill>
                <a:latin typeface="Calibri" pitchFamily="34" charset="0"/>
              </a:rPr>
              <a:t>lives with us and is in us.</a:t>
            </a:r>
          </a:p>
          <a:p>
            <a:pPr algn="ctr"/>
            <a:r>
              <a:rPr lang="en-US" sz="2800" b="1" dirty="0" smtClean="0">
                <a:solidFill>
                  <a:schemeClr val="bg1"/>
                </a:solidFill>
                <a:latin typeface="Calibri" pitchFamily="34" charset="0"/>
              </a:rPr>
              <a:t>Jesus comes to us by the Spirit.</a:t>
            </a:r>
          </a:p>
          <a:p>
            <a:pPr algn="ctr"/>
            <a:endParaRPr lang="en-US" sz="1200" b="1" dirty="0" smtClean="0">
              <a:solidFill>
                <a:schemeClr val="bg1"/>
              </a:solidFill>
              <a:latin typeface="Calibri" pitchFamily="34" charset="0"/>
            </a:endParaRPr>
          </a:p>
          <a:p>
            <a:pPr algn="ctr"/>
            <a:r>
              <a:rPr lang="en-US" sz="2800" b="1" dirty="0" smtClean="0">
                <a:solidFill>
                  <a:schemeClr val="bg1"/>
                </a:solidFill>
                <a:latin typeface="Calibri" pitchFamily="34" charset="0"/>
              </a:rPr>
              <a:t>John 14:26</a:t>
            </a:r>
          </a:p>
          <a:p>
            <a:pPr algn="ctr"/>
            <a:r>
              <a:rPr lang="en-US" sz="2800" b="1" dirty="0" smtClean="0">
                <a:solidFill>
                  <a:schemeClr val="bg1"/>
                </a:solidFill>
                <a:latin typeface="Calibri" pitchFamily="34" charset="0"/>
              </a:rPr>
              <a:t>The Helper / Counselor, the Holy Spirit </a:t>
            </a:r>
          </a:p>
          <a:p>
            <a:pPr algn="ctr"/>
            <a:r>
              <a:rPr lang="en-US" sz="2800" b="1" dirty="0" smtClean="0">
                <a:solidFill>
                  <a:schemeClr val="bg1"/>
                </a:solidFill>
                <a:latin typeface="Calibri" pitchFamily="34" charset="0"/>
              </a:rPr>
              <a:t>teaches and reminds </a:t>
            </a:r>
          </a:p>
          <a:p>
            <a:pPr algn="ctr"/>
            <a:endParaRPr lang="en-US" sz="1200" b="1" dirty="0" smtClean="0">
              <a:solidFill>
                <a:schemeClr val="bg1"/>
              </a:solidFill>
              <a:latin typeface="Calibri" pitchFamily="34" charset="0"/>
            </a:endParaRPr>
          </a:p>
          <a:p>
            <a:pPr algn="ctr"/>
            <a:r>
              <a:rPr lang="en-US" sz="1200" b="1" dirty="0" smtClean="0">
                <a:solidFill>
                  <a:schemeClr val="bg1"/>
                </a:solidFill>
                <a:latin typeface="Calibri" pitchFamily="34" charset="0"/>
              </a:rPr>
              <a:t>    </a:t>
            </a:r>
            <a:r>
              <a:rPr lang="en-US" sz="2800" b="1" dirty="0" smtClean="0">
                <a:solidFill>
                  <a:schemeClr val="bg1"/>
                </a:solidFill>
                <a:latin typeface="Calibri" pitchFamily="34" charset="0"/>
              </a:rPr>
              <a:t>John 15:26     </a:t>
            </a:r>
          </a:p>
          <a:p>
            <a:pPr algn="ctr"/>
            <a:r>
              <a:rPr lang="en-US" sz="2800" b="1" dirty="0" smtClean="0">
                <a:solidFill>
                  <a:schemeClr val="bg1"/>
                </a:solidFill>
                <a:latin typeface="Calibri" pitchFamily="34" charset="0"/>
              </a:rPr>
              <a:t>The Helper / Counselor, the Spirit of truth</a:t>
            </a:r>
          </a:p>
          <a:p>
            <a:pPr algn="ctr"/>
            <a:r>
              <a:rPr lang="en-US" sz="2800" b="1" dirty="0" smtClean="0">
                <a:solidFill>
                  <a:schemeClr val="bg1"/>
                </a:solidFill>
                <a:latin typeface="Calibri" pitchFamily="34" charset="0"/>
              </a:rPr>
              <a:t>testifies about Jesus as we testify</a:t>
            </a:r>
          </a:p>
          <a:p>
            <a:pPr algn="ctr"/>
            <a:endParaRPr lang="en-CA" sz="2800" dirty="0">
              <a:solidFill>
                <a:schemeClr val="bg1"/>
              </a:solidFill>
              <a:latin typeface="Calibri" pitchFamily="34" charset="0"/>
            </a:endParaRPr>
          </a:p>
        </p:txBody>
      </p:sp>
      <p:sp>
        <p:nvSpPr>
          <p:cNvPr id="6" name="Rectangle 5"/>
          <p:cNvSpPr/>
          <p:nvPr/>
        </p:nvSpPr>
        <p:spPr>
          <a:xfrm>
            <a:off x="467544" y="3461519"/>
            <a:ext cx="2376264" cy="615553"/>
          </a:xfrm>
          <a:prstGeom prst="rect">
            <a:avLst/>
          </a:prstGeom>
        </p:spPr>
        <p:txBody>
          <a:bodyPr wrap="square">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
        <p:nvSpPr>
          <p:cNvPr id="7" name="Rectangle 3"/>
          <p:cNvSpPr>
            <a:spLocks noChangeArrowheads="1"/>
          </p:cNvSpPr>
          <p:nvPr/>
        </p:nvSpPr>
        <p:spPr bwMode="auto">
          <a:xfrm>
            <a:off x="1547664" y="116632"/>
            <a:ext cx="6048672" cy="954107"/>
          </a:xfrm>
          <a:prstGeom prst="rect">
            <a:avLst/>
          </a:prstGeom>
          <a:solidFill>
            <a:schemeClr val="tx1"/>
          </a:solidFill>
          <a:ln w="9525">
            <a:noFill/>
            <a:miter lim="800000"/>
            <a:headEnd/>
            <a:tailEnd/>
          </a:ln>
        </p:spPr>
        <p:txBody>
          <a:bodyPr wrap="square" anchor="ctr">
            <a:spAutoFit/>
          </a:bodyPr>
          <a:lstStyle/>
          <a:p>
            <a:pPr algn="ctr" eaLnBrk="0" hangingPunct="0"/>
            <a:r>
              <a:rPr lang="en-US" sz="2800" b="1" dirty="0" smtClean="0">
                <a:solidFill>
                  <a:srgbClr val="FF0000"/>
                </a:solidFill>
                <a:latin typeface="Calibri" pitchFamily="34" charset="0"/>
                <a:cs typeface="Times New Roman" pitchFamily="18" charset="0"/>
              </a:rPr>
              <a:t>62. the Spirit of truth helps us </a:t>
            </a:r>
          </a:p>
          <a:p>
            <a:pPr algn="ctr" eaLnBrk="0" hangingPunct="0"/>
            <a:r>
              <a:rPr lang="en-US" sz="2800" b="1" dirty="0" smtClean="0">
                <a:solidFill>
                  <a:srgbClr val="FF0000"/>
                </a:solidFill>
                <a:latin typeface="Calibri" pitchFamily="34" charset="0"/>
                <a:cs typeface="Times New Roman" pitchFamily="18" charset="0"/>
              </a:rPr>
              <a:t>and teaches</a:t>
            </a:r>
            <a:r>
              <a:rPr lang="en-US" sz="2400" b="1" dirty="0" smtClean="0">
                <a:solidFill>
                  <a:srgbClr val="FF0000"/>
                </a:solidFill>
                <a:latin typeface="Calibri" pitchFamily="34" charset="0"/>
                <a:cs typeface="Times New Roman" pitchFamily="18" charset="0"/>
              </a:rPr>
              <a:t> </a:t>
            </a:r>
            <a:r>
              <a:rPr lang="en-US" sz="2800" b="1" dirty="0" smtClean="0">
                <a:solidFill>
                  <a:srgbClr val="FF0000"/>
                </a:solidFill>
                <a:latin typeface="Calibri" pitchFamily="34" charset="0"/>
                <a:cs typeface="Times New Roman" pitchFamily="18" charset="0"/>
              </a:rPr>
              <a:t>us God’s truth in Christ.</a:t>
            </a:r>
          </a:p>
        </p:txBody>
      </p:sp>
    </p:spTree>
  </p:cSld>
  <p:clrMapOvr>
    <a:masterClrMapping/>
  </p:clrMapOvr>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13" name="Picture 12" descr="dove and sword large cropped.png"/>
          <p:cNvPicPr>
            <a:picLocks noChangeAspect="1"/>
          </p:cNvPicPr>
          <p:nvPr/>
        </p:nvPicPr>
        <p:blipFill>
          <a:blip r:embed="rId2" cstate="print"/>
          <a:stretch>
            <a:fillRect/>
          </a:stretch>
        </p:blipFill>
        <p:spPr>
          <a:xfrm>
            <a:off x="107504" y="1695170"/>
            <a:ext cx="2232248" cy="2309894"/>
          </a:xfrm>
          <a:prstGeom prst="rect">
            <a:avLst/>
          </a:prstGeom>
        </p:spPr>
      </p:pic>
      <p:sp>
        <p:nvSpPr>
          <p:cNvPr id="18" name="TextBox 17"/>
          <p:cNvSpPr txBox="1"/>
          <p:nvPr/>
        </p:nvSpPr>
        <p:spPr>
          <a:xfrm>
            <a:off x="1835696" y="1196752"/>
            <a:ext cx="7236296" cy="5262979"/>
          </a:xfrm>
          <a:prstGeom prst="rect">
            <a:avLst/>
          </a:prstGeom>
          <a:noFill/>
        </p:spPr>
        <p:txBody>
          <a:bodyPr wrap="square" rtlCol="0">
            <a:spAutoFit/>
          </a:bodyPr>
          <a:lstStyle/>
          <a:p>
            <a:pPr algn="ctr"/>
            <a:r>
              <a:rPr lang="en-US" sz="2800" b="1" dirty="0" smtClean="0">
                <a:solidFill>
                  <a:schemeClr val="bg1"/>
                </a:solidFill>
                <a:latin typeface="Calibri" pitchFamily="34" charset="0"/>
              </a:rPr>
              <a:t>John 16:7-11</a:t>
            </a:r>
          </a:p>
          <a:p>
            <a:pPr algn="ctr"/>
            <a:r>
              <a:rPr lang="en-US" sz="2800" b="1" dirty="0" smtClean="0">
                <a:solidFill>
                  <a:schemeClr val="bg1"/>
                </a:solidFill>
                <a:latin typeface="Calibri" pitchFamily="34" charset="0"/>
              </a:rPr>
              <a:t>The Helper / Counselor convicts and convinces</a:t>
            </a:r>
          </a:p>
          <a:p>
            <a:pPr algn="ctr"/>
            <a:r>
              <a:rPr lang="en-US" sz="2800" b="1" dirty="0" smtClean="0">
                <a:solidFill>
                  <a:schemeClr val="bg1"/>
                </a:solidFill>
                <a:latin typeface="Calibri" pitchFamily="34" charset="0"/>
              </a:rPr>
              <a:t>of the sin of unbelief in Jesus, </a:t>
            </a:r>
          </a:p>
          <a:p>
            <a:pPr algn="ctr"/>
            <a:r>
              <a:rPr lang="en-US" sz="2800" b="1" dirty="0" smtClean="0">
                <a:solidFill>
                  <a:schemeClr val="bg1"/>
                </a:solidFill>
                <a:latin typeface="Calibri" pitchFamily="34" charset="0"/>
              </a:rPr>
              <a:t>the righteousness of Jesus,</a:t>
            </a:r>
          </a:p>
          <a:p>
            <a:pPr algn="ctr"/>
            <a:r>
              <a:rPr lang="en-US" sz="2800" b="1" dirty="0" smtClean="0">
                <a:solidFill>
                  <a:schemeClr val="bg1"/>
                </a:solidFill>
                <a:latin typeface="Calibri" pitchFamily="34" charset="0"/>
              </a:rPr>
              <a:t>the judgment of Satan and sin</a:t>
            </a:r>
          </a:p>
          <a:p>
            <a:pPr algn="ctr"/>
            <a:endParaRPr lang="en-US" sz="2800" b="1" dirty="0" smtClean="0">
              <a:solidFill>
                <a:schemeClr val="bg1"/>
              </a:solidFill>
              <a:latin typeface="Calibri" pitchFamily="34" charset="0"/>
            </a:endParaRPr>
          </a:p>
          <a:p>
            <a:pPr algn="ctr"/>
            <a:r>
              <a:rPr lang="en-US" sz="2800" b="1" dirty="0" smtClean="0">
                <a:solidFill>
                  <a:schemeClr val="bg1"/>
                </a:solidFill>
                <a:latin typeface="Calibri" pitchFamily="34" charset="0"/>
              </a:rPr>
              <a:t>John 16:13-15</a:t>
            </a:r>
          </a:p>
          <a:p>
            <a:pPr algn="ctr"/>
            <a:r>
              <a:rPr lang="en-US" sz="2800" b="1" dirty="0" smtClean="0">
                <a:solidFill>
                  <a:schemeClr val="bg1"/>
                </a:solidFill>
                <a:latin typeface="Calibri" pitchFamily="34" charset="0"/>
              </a:rPr>
              <a:t>The Spirit of truth</a:t>
            </a:r>
          </a:p>
          <a:p>
            <a:pPr algn="ctr"/>
            <a:r>
              <a:rPr lang="en-US" sz="2800" b="1" dirty="0" smtClean="0">
                <a:solidFill>
                  <a:schemeClr val="bg1"/>
                </a:solidFill>
                <a:latin typeface="Calibri" pitchFamily="34" charset="0"/>
              </a:rPr>
              <a:t>guides into all truth,</a:t>
            </a:r>
          </a:p>
          <a:p>
            <a:pPr algn="ctr"/>
            <a:r>
              <a:rPr lang="en-US" sz="2800" b="1" dirty="0" smtClean="0">
                <a:solidFill>
                  <a:schemeClr val="bg1"/>
                </a:solidFill>
                <a:latin typeface="Calibri" pitchFamily="34" charset="0"/>
              </a:rPr>
              <a:t>reveals future things to come,</a:t>
            </a:r>
          </a:p>
          <a:p>
            <a:pPr algn="ctr"/>
            <a:r>
              <a:rPr lang="en-US" sz="2800" b="1" dirty="0" smtClean="0">
                <a:solidFill>
                  <a:schemeClr val="bg1"/>
                </a:solidFill>
                <a:latin typeface="Calibri" pitchFamily="34" charset="0"/>
              </a:rPr>
              <a:t>glorifies Jesus, makes known Jesus,</a:t>
            </a:r>
          </a:p>
          <a:p>
            <a:pPr algn="ctr"/>
            <a:r>
              <a:rPr lang="en-US" sz="2800" b="1" dirty="0" smtClean="0">
                <a:solidFill>
                  <a:schemeClr val="bg1"/>
                </a:solidFill>
                <a:latin typeface="Calibri" pitchFamily="34" charset="0"/>
              </a:rPr>
              <a:t>makes known all that belongs to Jesus</a:t>
            </a:r>
            <a:endParaRPr lang="en-CA" sz="2800" dirty="0">
              <a:solidFill>
                <a:schemeClr val="bg1"/>
              </a:solidFill>
              <a:latin typeface="Calibri" pitchFamily="34" charset="0"/>
            </a:endParaRPr>
          </a:p>
        </p:txBody>
      </p:sp>
      <p:sp>
        <p:nvSpPr>
          <p:cNvPr id="21" name="Rectangle 20"/>
          <p:cNvSpPr/>
          <p:nvPr/>
        </p:nvSpPr>
        <p:spPr>
          <a:xfrm>
            <a:off x="467544" y="3461519"/>
            <a:ext cx="2376264" cy="615553"/>
          </a:xfrm>
          <a:prstGeom prst="rect">
            <a:avLst/>
          </a:prstGeom>
        </p:spPr>
        <p:txBody>
          <a:bodyPr wrap="square">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
        <p:nvSpPr>
          <p:cNvPr id="7" name="Rectangle 3"/>
          <p:cNvSpPr>
            <a:spLocks noChangeArrowheads="1"/>
          </p:cNvSpPr>
          <p:nvPr/>
        </p:nvSpPr>
        <p:spPr bwMode="auto">
          <a:xfrm>
            <a:off x="1547664" y="116632"/>
            <a:ext cx="6048672" cy="954107"/>
          </a:xfrm>
          <a:prstGeom prst="rect">
            <a:avLst/>
          </a:prstGeom>
          <a:solidFill>
            <a:schemeClr val="tx1"/>
          </a:solidFill>
          <a:ln w="9525">
            <a:noFill/>
            <a:miter lim="800000"/>
            <a:headEnd/>
            <a:tailEnd/>
          </a:ln>
        </p:spPr>
        <p:txBody>
          <a:bodyPr wrap="square" anchor="ctr">
            <a:spAutoFit/>
          </a:bodyPr>
          <a:lstStyle/>
          <a:p>
            <a:pPr algn="ctr" eaLnBrk="0" hangingPunct="0"/>
            <a:r>
              <a:rPr lang="en-US" sz="2800" b="1" dirty="0" smtClean="0">
                <a:solidFill>
                  <a:srgbClr val="FF0000"/>
                </a:solidFill>
                <a:latin typeface="Calibri" pitchFamily="34" charset="0"/>
                <a:cs typeface="Times New Roman" pitchFamily="18" charset="0"/>
              </a:rPr>
              <a:t>62. the Spirit of truth helps us </a:t>
            </a:r>
          </a:p>
          <a:p>
            <a:pPr algn="ctr" eaLnBrk="0" hangingPunct="0"/>
            <a:r>
              <a:rPr lang="en-US" sz="2800" b="1" dirty="0" smtClean="0">
                <a:solidFill>
                  <a:srgbClr val="FF0000"/>
                </a:solidFill>
                <a:latin typeface="Calibri" pitchFamily="34" charset="0"/>
                <a:cs typeface="Times New Roman" pitchFamily="18" charset="0"/>
              </a:rPr>
              <a:t>and teaches</a:t>
            </a:r>
            <a:r>
              <a:rPr lang="en-US" sz="2400" b="1" dirty="0" smtClean="0">
                <a:solidFill>
                  <a:srgbClr val="FF0000"/>
                </a:solidFill>
                <a:latin typeface="Calibri" pitchFamily="34" charset="0"/>
                <a:cs typeface="Times New Roman" pitchFamily="18" charset="0"/>
              </a:rPr>
              <a:t> </a:t>
            </a:r>
            <a:r>
              <a:rPr lang="en-US" sz="2800" b="1" dirty="0" smtClean="0">
                <a:solidFill>
                  <a:srgbClr val="FF0000"/>
                </a:solidFill>
                <a:latin typeface="Calibri" pitchFamily="34" charset="0"/>
                <a:cs typeface="Times New Roman" pitchFamily="18" charset="0"/>
              </a:rPr>
              <a:t>us God’s truth in Christ.</a:t>
            </a:r>
          </a:p>
        </p:txBody>
      </p:sp>
    </p:spTree>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8" name="TextBox 17"/>
          <p:cNvSpPr txBox="1"/>
          <p:nvPr/>
        </p:nvSpPr>
        <p:spPr>
          <a:xfrm>
            <a:off x="2195736" y="1124744"/>
            <a:ext cx="6948264" cy="2862322"/>
          </a:xfrm>
          <a:prstGeom prst="rect">
            <a:avLst/>
          </a:prstGeom>
          <a:noFill/>
        </p:spPr>
        <p:txBody>
          <a:bodyPr wrap="square" rtlCol="0">
            <a:spAutoFit/>
          </a:bodyPr>
          <a:lstStyle/>
          <a:p>
            <a:pPr algn="ctr"/>
            <a:r>
              <a:rPr lang="en-US" sz="2800" b="1" dirty="0" smtClean="0">
                <a:solidFill>
                  <a:schemeClr val="bg1"/>
                </a:solidFill>
                <a:latin typeface="Calibri" pitchFamily="34" charset="0"/>
              </a:rPr>
              <a:t>1 </a:t>
            </a:r>
            <a:r>
              <a:rPr lang="en-US" sz="2800" b="1" dirty="0" err="1" smtClean="0">
                <a:solidFill>
                  <a:schemeClr val="bg1"/>
                </a:solidFill>
                <a:latin typeface="Calibri" pitchFamily="34" charset="0"/>
              </a:rPr>
              <a:t>Cor</a:t>
            </a:r>
            <a:r>
              <a:rPr lang="en-US" sz="2800" b="1" dirty="0" smtClean="0">
                <a:solidFill>
                  <a:schemeClr val="bg1"/>
                </a:solidFill>
                <a:latin typeface="Calibri" pitchFamily="34" charset="0"/>
              </a:rPr>
              <a:t> 1:23-24; 2:9-16</a:t>
            </a:r>
          </a:p>
          <a:p>
            <a:pPr algn="ctr"/>
            <a:r>
              <a:rPr lang="en-US" sz="2800" b="1" dirty="0" smtClean="0">
                <a:solidFill>
                  <a:schemeClr val="bg1"/>
                </a:solidFill>
                <a:latin typeface="Calibri" pitchFamily="34" charset="0"/>
              </a:rPr>
              <a:t>God’s Spirit reveals what God has prepared </a:t>
            </a:r>
          </a:p>
          <a:p>
            <a:pPr algn="ctr"/>
            <a:r>
              <a:rPr lang="en-US" sz="2800" b="1" dirty="0" smtClean="0">
                <a:solidFill>
                  <a:schemeClr val="bg1"/>
                </a:solidFill>
                <a:latin typeface="Calibri" pitchFamily="34" charset="0"/>
              </a:rPr>
              <a:t>for those who love him; we understand </a:t>
            </a:r>
          </a:p>
          <a:p>
            <a:pPr algn="ctr"/>
            <a:r>
              <a:rPr lang="en-US" sz="2800" b="1" dirty="0" smtClean="0">
                <a:solidFill>
                  <a:schemeClr val="bg1"/>
                </a:solidFill>
                <a:latin typeface="Calibri" pitchFamily="34" charset="0"/>
              </a:rPr>
              <a:t>what God has given us in Christ crucified, </a:t>
            </a:r>
          </a:p>
          <a:p>
            <a:pPr algn="ctr"/>
            <a:r>
              <a:rPr lang="en-US" sz="2800" b="1" dirty="0" smtClean="0">
                <a:solidFill>
                  <a:schemeClr val="bg1"/>
                </a:solidFill>
                <a:latin typeface="Calibri" pitchFamily="34" charset="0"/>
              </a:rPr>
              <a:t>the power and wisdom of God</a:t>
            </a:r>
          </a:p>
          <a:p>
            <a:pPr algn="ctr"/>
            <a:endParaRPr lang="en-US" sz="1200" b="1" dirty="0" smtClean="0">
              <a:solidFill>
                <a:schemeClr val="bg1"/>
              </a:solidFill>
              <a:latin typeface="Calibri" pitchFamily="34" charset="0"/>
            </a:endParaRPr>
          </a:p>
          <a:p>
            <a:pPr algn="ctr"/>
            <a:endParaRPr lang="en-CA" sz="2800" dirty="0" smtClean="0">
              <a:solidFill>
                <a:schemeClr val="bg1"/>
              </a:solidFill>
              <a:latin typeface="Calibri" pitchFamily="34" charset="0"/>
            </a:endParaRPr>
          </a:p>
        </p:txBody>
      </p:sp>
      <p:sp>
        <p:nvSpPr>
          <p:cNvPr id="6" name="TextBox 5"/>
          <p:cNvSpPr txBox="1"/>
          <p:nvPr/>
        </p:nvSpPr>
        <p:spPr>
          <a:xfrm>
            <a:off x="35496" y="3284984"/>
            <a:ext cx="9071992" cy="3477875"/>
          </a:xfrm>
          <a:prstGeom prst="rect">
            <a:avLst/>
          </a:prstGeom>
          <a:noFill/>
        </p:spPr>
        <p:txBody>
          <a:bodyPr wrap="square" rtlCol="0">
            <a:spAutoFit/>
          </a:bodyPr>
          <a:lstStyle/>
          <a:p>
            <a:pPr algn="ctr"/>
            <a:endParaRPr lang="en-US" sz="1200" b="1" dirty="0" smtClean="0">
              <a:solidFill>
                <a:schemeClr val="bg1"/>
              </a:solidFill>
              <a:latin typeface="Calibri" pitchFamily="34" charset="0"/>
            </a:endParaRPr>
          </a:p>
          <a:p>
            <a:pPr algn="ctr"/>
            <a:r>
              <a:rPr lang="en-US" sz="2800" b="1" dirty="0" smtClean="0">
                <a:solidFill>
                  <a:schemeClr val="bg1"/>
                </a:solidFill>
                <a:latin typeface="Calibri" pitchFamily="34" charset="0"/>
              </a:rPr>
              <a:t>Eph 6:17-18</a:t>
            </a:r>
          </a:p>
          <a:p>
            <a:pPr algn="ctr"/>
            <a:r>
              <a:rPr lang="en-US" sz="2800" b="1" dirty="0" smtClean="0">
                <a:solidFill>
                  <a:schemeClr val="bg1"/>
                </a:solidFill>
                <a:latin typeface="Calibri" pitchFamily="34" charset="0"/>
              </a:rPr>
              <a:t>The Spirit helps us take the sword of the word of God</a:t>
            </a:r>
          </a:p>
          <a:p>
            <a:pPr algn="ctr"/>
            <a:r>
              <a:rPr lang="en-US" sz="2800" b="1" dirty="0" smtClean="0">
                <a:solidFill>
                  <a:schemeClr val="bg1"/>
                </a:solidFill>
                <a:latin typeface="Calibri" pitchFamily="34" charset="0"/>
              </a:rPr>
              <a:t>to pray in the Spirit with God’s word</a:t>
            </a:r>
          </a:p>
          <a:p>
            <a:pPr algn="ctr"/>
            <a:endParaRPr lang="en-US" sz="1200" b="1" dirty="0" smtClean="0">
              <a:solidFill>
                <a:schemeClr val="bg1"/>
              </a:solidFill>
              <a:latin typeface="Calibri" pitchFamily="34" charset="0"/>
            </a:endParaRPr>
          </a:p>
          <a:p>
            <a:pPr algn="ctr"/>
            <a:r>
              <a:rPr lang="en-US" sz="1200" b="1" dirty="0" smtClean="0">
                <a:solidFill>
                  <a:schemeClr val="bg1"/>
                </a:solidFill>
                <a:latin typeface="Calibri" pitchFamily="34" charset="0"/>
              </a:rPr>
              <a:t>     </a:t>
            </a:r>
            <a:r>
              <a:rPr lang="en-US" sz="2800" b="1" dirty="0" smtClean="0">
                <a:solidFill>
                  <a:schemeClr val="bg1"/>
                </a:solidFill>
                <a:latin typeface="Calibri" pitchFamily="34" charset="0"/>
              </a:rPr>
              <a:t>1 John 2:20, 26-27</a:t>
            </a:r>
          </a:p>
          <a:p>
            <a:pPr algn="ctr"/>
            <a:r>
              <a:rPr lang="en-US" sz="2800" b="1" dirty="0" smtClean="0">
                <a:solidFill>
                  <a:schemeClr val="bg1"/>
                </a:solidFill>
                <a:latin typeface="Calibri" pitchFamily="34" charset="0"/>
              </a:rPr>
              <a:t>The Holy One anoints us with the Spirit to know his truth.</a:t>
            </a:r>
          </a:p>
          <a:p>
            <a:pPr algn="ctr"/>
            <a:r>
              <a:rPr lang="en-US" sz="2800" b="1" dirty="0" smtClean="0">
                <a:solidFill>
                  <a:schemeClr val="bg1"/>
                </a:solidFill>
                <a:latin typeface="Calibri" pitchFamily="34" charset="0"/>
              </a:rPr>
              <a:t>The Spirit teaches us all God’s truth in Christ</a:t>
            </a:r>
          </a:p>
          <a:p>
            <a:pPr algn="ctr"/>
            <a:r>
              <a:rPr lang="en-US" sz="2800" b="1" dirty="0" smtClean="0">
                <a:solidFill>
                  <a:schemeClr val="bg1"/>
                </a:solidFill>
                <a:latin typeface="Calibri" pitchFamily="34" charset="0"/>
              </a:rPr>
              <a:t>so we discern error and remain in Christ.</a:t>
            </a:r>
            <a:endParaRPr lang="en-CA" sz="2800" dirty="0" smtClean="0">
              <a:solidFill>
                <a:schemeClr val="bg1"/>
              </a:solidFill>
              <a:latin typeface="Calibri" pitchFamily="34" charset="0"/>
            </a:endParaRPr>
          </a:p>
        </p:txBody>
      </p:sp>
      <p:pic>
        <p:nvPicPr>
          <p:cNvPr id="7" name="Picture 6" descr="dove and sword large cropped.png"/>
          <p:cNvPicPr>
            <a:picLocks noChangeAspect="1"/>
          </p:cNvPicPr>
          <p:nvPr/>
        </p:nvPicPr>
        <p:blipFill>
          <a:blip r:embed="rId2" cstate="print"/>
          <a:stretch>
            <a:fillRect/>
          </a:stretch>
        </p:blipFill>
        <p:spPr>
          <a:xfrm>
            <a:off x="107504" y="1695170"/>
            <a:ext cx="2232248" cy="2309894"/>
          </a:xfrm>
          <a:prstGeom prst="rect">
            <a:avLst/>
          </a:prstGeom>
        </p:spPr>
      </p:pic>
      <p:sp>
        <p:nvSpPr>
          <p:cNvPr id="8" name="Rectangle 7"/>
          <p:cNvSpPr/>
          <p:nvPr/>
        </p:nvSpPr>
        <p:spPr>
          <a:xfrm>
            <a:off x="467544" y="3461519"/>
            <a:ext cx="2376264" cy="615553"/>
          </a:xfrm>
          <a:prstGeom prst="rect">
            <a:avLst/>
          </a:prstGeom>
        </p:spPr>
        <p:txBody>
          <a:bodyPr wrap="square">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
        <p:nvSpPr>
          <p:cNvPr id="10" name="Rectangle 3"/>
          <p:cNvSpPr>
            <a:spLocks noChangeArrowheads="1"/>
          </p:cNvSpPr>
          <p:nvPr/>
        </p:nvSpPr>
        <p:spPr bwMode="auto">
          <a:xfrm>
            <a:off x="1547664" y="116632"/>
            <a:ext cx="6048672" cy="954107"/>
          </a:xfrm>
          <a:prstGeom prst="rect">
            <a:avLst/>
          </a:prstGeom>
          <a:solidFill>
            <a:schemeClr val="tx1"/>
          </a:solidFill>
          <a:ln w="9525">
            <a:noFill/>
            <a:miter lim="800000"/>
            <a:headEnd/>
            <a:tailEnd/>
          </a:ln>
        </p:spPr>
        <p:txBody>
          <a:bodyPr wrap="square" anchor="ctr">
            <a:spAutoFit/>
          </a:bodyPr>
          <a:lstStyle/>
          <a:p>
            <a:pPr algn="ctr" eaLnBrk="0" hangingPunct="0"/>
            <a:r>
              <a:rPr lang="en-US" sz="2800" b="1" dirty="0" smtClean="0">
                <a:solidFill>
                  <a:srgbClr val="FF0000"/>
                </a:solidFill>
                <a:latin typeface="Calibri" pitchFamily="34" charset="0"/>
                <a:cs typeface="Times New Roman" pitchFamily="18" charset="0"/>
              </a:rPr>
              <a:t>62. the Spirit of truth helps us </a:t>
            </a:r>
          </a:p>
          <a:p>
            <a:pPr algn="ctr" eaLnBrk="0" hangingPunct="0"/>
            <a:r>
              <a:rPr lang="en-US" sz="2800" b="1" dirty="0" smtClean="0">
                <a:solidFill>
                  <a:srgbClr val="FF0000"/>
                </a:solidFill>
                <a:latin typeface="Calibri" pitchFamily="34" charset="0"/>
                <a:cs typeface="Times New Roman" pitchFamily="18" charset="0"/>
              </a:rPr>
              <a:t>and teaches</a:t>
            </a:r>
            <a:r>
              <a:rPr lang="en-US" sz="2400" b="1" dirty="0" smtClean="0">
                <a:solidFill>
                  <a:srgbClr val="FF0000"/>
                </a:solidFill>
                <a:latin typeface="Calibri" pitchFamily="34" charset="0"/>
                <a:cs typeface="Times New Roman" pitchFamily="18" charset="0"/>
              </a:rPr>
              <a:t> </a:t>
            </a:r>
            <a:r>
              <a:rPr lang="en-US" sz="2800" b="1" dirty="0" smtClean="0">
                <a:solidFill>
                  <a:srgbClr val="FF0000"/>
                </a:solidFill>
                <a:latin typeface="Calibri" pitchFamily="34" charset="0"/>
                <a:cs typeface="Times New Roman" pitchFamily="18" charset="0"/>
              </a:rPr>
              <a:t>us God’s truth in Christ.</a:t>
            </a:r>
          </a:p>
        </p:txBody>
      </p:sp>
    </p:spTree>
  </p:cSld>
  <p:clrMapOvr>
    <a:masterClrMapping/>
  </p:clrMapOvr>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2" name="Picture 1" descr="dove and sword large cropped.png"/>
          <p:cNvPicPr>
            <a:picLocks noChangeAspect="1"/>
          </p:cNvPicPr>
          <p:nvPr/>
        </p:nvPicPr>
        <p:blipFill>
          <a:blip r:embed="rId3" cstate="print"/>
          <a:stretch>
            <a:fillRect/>
          </a:stretch>
        </p:blipFill>
        <p:spPr>
          <a:xfrm>
            <a:off x="-36512" y="44624"/>
            <a:ext cx="4193702" cy="4339572"/>
          </a:xfrm>
          <a:prstGeom prst="rect">
            <a:avLst/>
          </a:prstGeom>
        </p:spPr>
      </p:pic>
      <p:sp>
        <p:nvSpPr>
          <p:cNvPr id="4" name="Rectangle 3"/>
          <p:cNvSpPr/>
          <p:nvPr/>
        </p:nvSpPr>
        <p:spPr>
          <a:xfrm>
            <a:off x="2483768" y="3717032"/>
            <a:ext cx="6336704" cy="2246769"/>
          </a:xfrm>
          <a:prstGeom prst="rect">
            <a:avLst/>
          </a:prstGeom>
        </p:spPr>
        <p:txBody>
          <a:bodyPr wrap="square">
            <a:spAutoFit/>
          </a:bodyPr>
          <a:lstStyle/>
          <a:p>
            <a:pPr algn="ctr"/>
            <a:r>
              <a:rPr lang="en-CA" sz="2800" b="1" dirty="0" smtClean="0">
                <a:solidFill>
                  <a:schemeClr val="bg1"/>
                </a:solidFill>
                <a:latin typeface="Calibri" pitchFamily="34" charset="0"/>
              </a:rPr>
              <a:t>Because of the serious problem around the world with many sincere Christians who are disconnecting the Spirit </a:t>
            </a:r>
          </a:p>
          <a:p>
            <a:pPr algn="ctr"/>
            <a:r>
              <a:rPr lang="en-CA" sz="2800" b="1" dirty="0" smtClean="0">
                <a:solidFill>
                  <a:schemeClr val="bg1"/>
                </a:solidFill>
                <a:latin typeface="Calibri" pitchFamily="34" charset="0"/>
              </a:rPr>
              <a:t>from the Bible and from Christ and </a:t>
            </a:r>
          </a:p>
          <a:p>
            <a:pPr algn="ctr"/>
            <a:r>
              <a:rPr lang="en-CA" sz="2800" b="1" dirty="0" smtClean="0">
                <a:solidFill>
                  <a:schemeClr val="bg1"/>
                </a:solidFill>
                <a:latin typeface="Calibri" pitchFamily="34" charset="0"/>
              </a:rPr>
              <a:t>the gospel truths of his cross!</a:t>
            </a:r>
          </a:p>
        </p:txBody>
      </p:sp>
      <p:sp>
        <p:nvSpPr>
          <p:cNvPr id="5" name="TextBox 4"/>
          <p:cNvSpPr txBox="1"/>
          <p:nvPr/>
        </p:nvSpPr>
        <p:spPr>
          <a:xfrm>
            <a:off x="2699792" y="2060848"/>
            <a:ext cx="6048672" cy="1384995"/>
          </a:xfrm>
          <a:prstGeom prst="rect">
            <a:avLst/>
          </a:prstGeom>
          <a:noFill/>
        </p:spPr>
        <p:txBody>
          <a:bodyPr wrap="square" rtlCol="0">
            <a:spAutoFit/>
          </a:bodyPr>
          <a:lstStyle/>
          <a:p>
            <a:pPr algn="ctr"/>
            <a:r>
              <a:rPr lang="en-US" sz="2800" b="1" dirty="0" smtClean="0">
                <a:solidFill>
                  <a:schemeClr val="bg1"/>
                </a:solidFill>
                <a:latin typeface="Calibri" pitchFamily="34" charset="0"/>
              </a:rPr>
              <a:t>Why is there a Bible </a:t>
            </a:r>
          </a:p>
          <a:p>
            <a:pPr algn="ctr"/>
            <a:r>
              <a:rPr lang="en-US" sz="2800" b="1" dirty="0" smtClean="0">
                <a:solidFill>
                  <a:schemeClr val="bg1"/>
                </a:solidFill>
                <a:latin typeface="Calibri" pitchFamily="34" charset="0"/>
              </a:rPr>
              <a:t>and cross inside</a:t>
            </a:r>
          </a:p>
          <a:p>
            <a:pPr algn="ctr"/>
            <a:r>
              <a:rPr lang="en-US" sz="2800" b="1" dirty="0" smtClean="0">
                <a:solidFill>
                  <a:schemeClr val="bg1"/>
                </a:solidFill>
                <a:latin typeface="Calibri" pitchFamily="34" charset="0"/>
              </a:rPr>
              <a:t>the dove?</a:t>
            </a:r>
            <a:endParaRPr lang="en-CA" sz="2800" dirty="0">
              <a:solidFill>
                <a:schemeClr val="bg1"/>
              </a:solidFill>
              <a:latin typeface="Calibri" pitchFamily="34" charset="0"/>
            </a:endParaRPr>
          </a:p>
        </p:txBody>
      </p:sp>
      <p:sp>
        <p:nvSpPr>
          <p:cNvPr id="6" name="Rectangle 5"/>
          <p:cNvSpPr/>
          <p:nvPr/>
        </p:nvSpPr>
        <p:spPr>
          <a:xfrm>
            <a:off x="179512" y="4438853"/>
            <a:ext cx="1944216" cy="646331"/>
          </a:xfrm>
          <a:prstGeom prst="rect">
            <a:avLst/>
          </a:prstGeom>
        </p:spPr>
        <p:txBody>
          <a:bodyPr wrap="square">
            <a:spAutoFit/>
          </a:bodyPr>
          <a:lstStyle/>
          <a:p>
            <a:pPr algn="ctr"/>
            <a:r>
              <a:rPr lang="en-CA" sz="900" dirty="0" smtClean="0"/>
              <a:t>Dove and Bible</a:t>
            </a:r>
          </a:p>
          <a:p>
            <a:pPr algn="ctr"/>
            <a:r>
              <a:rPr lang="en-CA" sz="900" dirty="0" smtClean="0"/>
              <a:t>Microsoft clip art © 2013</a:t>
            </a:r>
          </a:p>
          <a:p>
            <a:pPr algn="ctr"/>
            <a:r>
              <a:rPr lang="en-CA" sz="900" dirty="0" smtClean="0"/>
              <a:t>Microsoft Corporation. </a:t>
            </a:r>
          </a:p>
          <a:p>
            <a:pPr algn="ctr"/>
            <a:endParaRPr lang="en-CA" sz="900" dirty="0"/>
          </a:p>
        </p:txBody>
      </p:sp>
    </p:spTree>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2" name="Picture 1" descr="dove and sword large cropped.png"/>
          <p:cNvPicPr>
            <a:picLocks noChangeAspect="1"/>
          </p:cNvPicPr>
          <p:nvPr/>
        </p:nvPicPr>
        <p:blipFill>
          <a:blip r:embed="rId3" cstate="print"/>
          <a:stretch>
            <a:fillRect/>
          </a:stretch>
        </p:blipFill>
        <p:spPr>
          <a:xfrm>
            <a:off x="-36512" y="44624"/>
            <a:ext cx="4193702" cy="4339572"/>
          </a:xfrm>
          <a:prstGeom prst="rect">
            <a:avLst/>
          </a:prstGeom>
        </p:spPr>
      </p:pic>
      <p:sp>
        <p:nvSpPr>
          <p:cNvPr id="4" name="Rectangle 3"/>
          <p:cNvSpPr/>
          <p:nvPr/>
        </p:nvSpPr>
        <p:spPr>
          <a:xfrm>
            <a:off x="107504" y="3488809"/>
            <a:ext cx="9001000" cy="3108543"/>
          </a:xfrm>
          <a:prstGeom prst="rect">
            <a:avLst/>
          </a:prstGeom>
        </p:spPr>
        <p:txBody>
          <a:bodyPr wrap="square">
            <a:spAutoFit/>
          </a:bodyPr>
          <a:lstStyle/>
          <a:p>
            <a:pPr algn="ctr"/>
            <a:r>
              <a:rPr lang="en-CA" sz="2800" b="1" dirty="0" smtClean="0">
                <a:solidFill>
                  <a:schemeClr val="bg1"/>
                </a:solidFill>
                <a:latin typeface="Calibri" pitchFamily="34" charset="0"/>
              </a:rPr>
              <a:t>                  The Spirit’s sword is the word of God (Eph 6:17). </a:t>
            </a:r>
          </a:p>
          <a:p>
            <a:pPr algn="ctr"/>
            <a:r>
              <a:rPr lang="en-CA" sz="2800" b="1" dirty="0" smtClean="0">
                <a:solidFill>
                  <a:schemeClr val="bg1"/>
                </a:solidFill>
                <a:latin typeface="Calibri" pitchFamily="34" charset="0"/>
              </a:rPr>
              <a:t>          The Helper, the Spirit of truth, teaches us God’s </a:t>
            </a:r>
          </a:p>
          <a:p>
            <a:pPr algn="ctr"/>
            <a:r>
              <a:rPr lang="en-CA" sz="2800" b="1" dirty="0" smtClean="0">
                <a:solidFill>
                  <a:schemeClr val="bg1"/>
                </a:solidFill>
                <a:latin typeface="Calibri" pitchFamily="34" charset="0"/>
              </a:rPr>
              <a:t>Word as he bears witness to Jesus (John 14:26; 15:26) </a:t>
            </a:r>
          </a:p>
          <a:p>
            <a:pPr algn="ctr"/>
            <a:r>
              <a:rPr lang="en-CA" sz="2800" b="1" dirty="0" smtClean="0">
                <a:solidFill>
                  <a:schemeClr val="bg1"/>
                </a:solidFill>
                <a:latin typeface="Calibri" pitchFamily="34" charset="0"/>
              </a:rPr>
              <a:t>with the word of the cross, Christ crucified (1 </a:t>
            </a:r>
            <a:r>
              <a:rPr lang="en-CA" sz="2800" b="1" dirty="0" err="1" smtClean="0">
                <a:solidFill>
                  <a:schemeClr val="bg1"/>
                </a:solidFill>
                <a:latin typeface="Calibri" pitchFamily="34" charset="0"/>
              </a:rPr>
              <a:t>Cor</a:t>
            </a:r>
            <a:r>
              <a:rPr lang="en-CA" sz="2800" b="1" dirty="0" smtClean="0">
                <a:solidFill>
                  <a:schemeClr val="bg1"/>
                </a:solidFill>
                <a:latin typeface="Calibri" pitchFamily="34" charset="0"/>
              </a:rPr>
              <a:t> 1:18, 23). This word of God and Christ crucified, breathed out by God in the Spirit, teaches, reproves, corrects and trains us to be complete, equipped for every good work (2 Tim 3:16-17).</a:t>
            </a:r>
            <a:endParaRPr lang="en-CA" dirty="0" smtClean="0"/>
          </a:p>
        </p:txBody>
      </p:sp>
      <p:sp>
        <p:nvSpPr>
          <p:cNvPr id="5" name="TextBox 4"/>
          <p:cNvSpPr txBox="1"/>
          <p:nvPr/>
        </p:nvSpPr>
        <p:spPr>
          <a:xfrm>
            <a:off x="3851920" y="1179909"/>
            <a:ext cx="5256584" cy="1384995"/>
          </a:xfrm>
          <a:prstGeom prst="rect">
            <a:avLst/>
          </a:prstGeom>
          <a:noFill/>
        </p:spPr>
        <p:txBody>
          <a:bodyPr wrap="square" rtlCol="0">
            <a:spAutoFit/>
          </a:bodyPr>
          <a:lstStyle/>
          <a:p>
            <a:pPr algn="ctr"/>
            <a:r>
              <a:rPr lang="en-US" sz="2800" b="1" dirty="0" smtClean="0">
                <a:solidFill>
                  <a:schemeClr val="bg1"/>
                </a:solidFill>
                <a:latin typeface="Calibri" pitchFamily="34" charset="0"/>
              </a:rPr>
              <a:t>Why is there a Bible </a:t>
            </a:r>
          </a:p>
          <a:p>
            <a:pPr algn="ctr"/>
            <a:r>
              <a:rPr lang="en-US" sz="2800" b="1" dirty="0" smtClean="0">
                <a:solidFill>
                  <a:schemeClr val="bg1"/>
                </a:solidFill>
                <a:latin typeface="Calibri" pitchFamily="34" charset="0"/>
              </a:rPr>
              <a:t>and cross inside</a:t>
            </a:r>
          </a:p>
          <a:p>
            <a:pPr algn="ctr"/>
            <a:r>
              <a:rPr lang="en-US" sz="2800" b="1" dirty="0" smtClean="0">
                <a:solidFill>
                  <a:schemeClr val="bg1"/>
                </a:solidFill>
                <a:latin typeface="Calibri" pitchFamily="34" charset="0"/>
              </a:rPr>
              <a:t>the dove?</a:t>
            </a:r>
            <a:endParaRPr lang="en-CA" sz="2800" dirty="0">
              <a:solidFill>
                <a:schemeClr val="bg1"/>
              </a:solidFill>
              <a:latin typeface="Calibri" pitchFamily="34" charset="0"/>
            </a:endParaRPr>
          </a:p>
        </p:txBody>
      </p:sp>
      <p:sp>
        <p:nvSpPr>
          <p:cNvPr id="6" name="Rectangle 5"/>
          <p:cNvSpPr/>
          <p:nvPr/>
        </p:nvSpPr>
        <p:spPr>
          <a:xfrm>
            <a:off x="-540568" y="2492896"/>
            <a:ext cx="2736304" cy="661720"/>
          </a:xfrm>
          <a:prstGeom prst="rect">
            <a:avLst/>
          </a:prstGeom>
        </p:spPr>
        <p:txBody>
          <a:bodyPr wrap="square">
            <a:spAutoFit/>
          </a:bodyPr>
          <a:lstStyle/>
          <a:p>
            <a:pPr algn="ctr"/>
            <a:r>
              <a:rPr lang="en-CA" sz="900" dirty="0" smtClean="0"/>
              <a:t>Dove and Bible</a:t>
            </a:r>
          </a:p>
          <a:p>
            <a:pPr algn="ctr"/>
            <a:r>
              <a:rPr lang="en-CA" sz="900" dirty="0" smtClean="0"/>
              <a:t>Microsoft clip art © 2013 </a:t>
            </a:r>
          </a:p>
          <a:p>
            <a:pPr algn="ctr"/>
            <a:r>
              <a:rPr lang="en-CA" sz="900" dirty="0" smtClean="0"/>
              <a:t>Microsoft Corporation. </a:t>
            </a:r>
          </a:p>
          <a:p>
            <a:pPr algn="ctr"/>
            <a:endParaRPr lang="en-CA" sz="1000" dirty="0">
              <a:solidFill>
                <a:schemeClr val="tx1">
                  <a:lumMod val="65000"/>
                </a:schemeClr>
              </a:solidFill>
            </a:endParaRPr>
          </a:p>
        </p:txBody>
      </p:sp>
    </p:spTree>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2" name="Picture 1" descr="dove and sword large cropped.png"/>
          <p:cNvPicPr>
            <a:picLocks noChangeAspect="1"/>
          </p:cNvPicPr>
          <p:nvPr/>
        </p:nvPicPr>
        <p:blipFill>
          <a:blip r:embed="rId2" cstate="print"/>
          <a:stretch>
            <a:fillRect/>
          </a:stretch>
        </p:blipFill>
        <p:spPr>
          <a:xfrm>
            <a:off x="378298" y="1052736"/>
            <a:ext cx="4193702" cy="4339572"/>
          </a:xfrm>
          <a:prstGeom prst="rect">
            <a:avLst/>
          </a:prstGeom>
        </p:spPr>
      </p:pic>
      <p:sp>
        <p:nvSpPr>
          <p:cNvPr id="5" name="TextBox 4"/>
          <p:cNvSpPr txBox="1"/>
          <p:nvPr/>
        </p:nvSpPr>
        <p:spPr>
          <a:xfrm>
            <a:off x="1259632" y="260648"/>
            <a:ext cx="6696744" cy="523220"/>
          </a:xfrm>
          <a:prstGeom prst="rect">
            <a:avLst/>
          </a:prstGeom>
          <a:noFill/>
        </p:spPr>
        <p:txBody>
          <a:bodyPr wrap="square" rtlCol="0">
            <a:spAutoFit/>
          </a:bodyPr>
          <a:lstStyle/>
          <a:p>
            <a:pPr algn="ctr"/>
            <a:r>
              <a:rPr lang="en-CA" sz="2800" b="1" spc="-10" dirty="0" smtClean="0">
                <a:solidFill>
                  <a:schemeClr val="bg1"/>
                </a:solidFill>
                <a:latin typeface="Calibri" pitchFamily="34" charset="0"/>
              </a:rPr>
              <a:t>Which view of the Spirit do you have?</a:t>
            </a:r>
            <a:endParaRPr lang="en-CA" sz="2800" dirty="0">
              <a:solidFill>
                <a:schemeClr val="bg1"/>
              </a:solidFill>
              <a:latin typeface="Calibri" pitchFamily="34" charset="0"/>
            </a:endParaRPr>
          </a:p>
        </p:txBody>
      </p:sp>
      <p:pic>
        <p:nvPicPr>
          <p:cNvPr id="7" name="Picture 2" descr="C:\Users\Supernike\AppData\Local\Microsoft\Windows\Temporary Internet Files\Content.IE5\NCUDCEY9\MC900048045[1].wmf"/>
          <p:cNvPicPr>
            <a:picLocks noChangeAspect="1" noChangeArrowheads="1"/>
          </p:cNvPicPr>
          <p:nvPr/>
        </p:nvPicPr>
        <p:blipFill>
          <a:blip r:embed="rId3" cstate="print"/>
          <a:srcRect/>
          <a:stretch>
            <a:fillRect/>
          </a:stretch>
        </p:blipFill>
        <p:spPr bwMode="auto">
          <a:xfrm>
            <a:off x="4536504" y="1052736"/>
            <a:ext cx="3995936" cy="4376245"/>
          </a:xfrm>
          <a:prstGeom prst="rect">
            <a:avLst/>
          </a:prstGeom>
          <a:noFill/>
          <a:ln w="9525">
            <a:noFill/>
            <a:miter lim="800000"/>
            <a:headEnd/>
            <a:tailEnd/>
          </a:ln>
        </p:spPr>
      </p:pic>
      <p:sp>
        <p:nvSpPr>
          <p:cNvPr id="8" name="Rectangle 7"/>
          <p:cNvSpPr/>
          <p:nvPr/>
        </p:nvSpPr>
        <p:spPr>
          <a:xfrm>
            <a:off x="3995936" y="3501008"/>
            <a:ext cx="1944216" cy="646331"/>
          </a:xfrm>
          <a:prstGeom prst="rect">
            <a:avLst/>
          </a:prstGeom>
        </p:spPr>
        <p:txBody>
          <a:bodyPr wrap="square">
            <a:spAutoFit/>
          </a:bodyPr>
          <a:lstStyle/>
          <a:p>
            <a:pPr algn="ctr"/>
            <a:r>
              <a:rPr lang="en-CA" sz="900" dirty="0" smtClean="0"/>
              <a:t>Dove and Bible</a:t>
            </a:r>
          </a:p>
          <a:p>
            <a:pPr algn="ctr"/>
            <a:r>
              <a:rPr lang="en-CA" sz="900" dirty="0" smtClean="0"/>
              <a:t>Microsoft clip art © 2013</a:t>
            </a:r>
          </a:p>
          <a:p>
            <a:pPr algn="ctr"/>
            <a:r>
              <a:rPr lang="en-CA" sz="900" dirty="0" smtClean="0"/>
              <a:t>Microsoft Corporation. </a:t>
            </a:r>
          </a:p>
          <a:p>
            <a:pPr algn="ctr"/>
            <a:endParaRPr lang="en-CA" sz="900" dirty="0">
              <a:solidFill>
                <a:schemeClr val="tx1">
                  <a:lumMod val="50000"/>
                </a:schemeClr>
              </a:solidFill>
            </a:endParaRPr>
          </a:p>
        </p:txBody>
      </p:sp>
      <p:sp>
        <p:nvSpPr>
          <p:cNvPr id="6" name="TextBox 5"/>
          <p:cNvSpPr txBox="1"/>
          <p:nvPr/>
        </p:nvSpPr>
        <p:spPr>
          <a:xfrm>
            <a:off x="251520" y="5445224"/>
            <a:ext cx="8640960" cy="1077218"/>
          </a:xfrm>
          <a:prstGeom prst="rect">
            <a:avLst/>
          </a:prstGeom>
          <a:noFill/>
        </p:spPr>
        <p:txBody>
          <a:bodyPr wrap="square" rtlCol="0">
            <a:spAutoFit/>
          </a:bodyPr>
          <a:lstStyle/>
          <a:p>
            <a:pPr algn="ctr"/>
            <a:r>
              <a:rPr lang="en-CA" sz="2800" b="1" dirty="0" smtClean="0">
                <a:solidFill>
                  <a:schemeClr val="bg1"/>
                </a:solidFill>
                <a:latin typeface="Calibri" pitchFamily="34" charset="0"/>
              </a:rPr>
              <a:t>Our view of the Spirit affects so many things in our soul.</a:t>
            </a:r>
          </a:p>
          <a:p>
            <a:pPr algn="ctr"/>
            <a:endParaRPr lang="en-CA" b="1" dirty="0" smtClean="0">
              <a:solidFill>
                <a:srgbClr val="FFFF00"/>
              </a:solidFill>
              <a:latin typeface="Calibri" pitchFamily="34" charset="0"/>
            </a:endParaRPr>
          </a:p>
          <a:p>
            <a:pPr algn="ctr"/>
            <a:r>
              <a:rPr lang="en-CA" b="1" dirty="0" smtClean="0">
                <a:solidFill>
                  <a:srgbClr val="FFFF00"/>
                </a:solidFill>
                <a:latin typeface="Calibri" pitchFamily="34" charset="0"/>
              </a:rPr>
              <a:t>For more on this, download “Charismatic Confusion” at www.graceGodChrist.com</a:t>
            </a:r>
            <a:endParaRPr lang="en-CA" b="1" dirty="0">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11" name="Picture 10" descr="angry-face-01s.gif"/>
          <p:cNvPicPr>
            <a:picLocks noChangeAspect="1"/>
          </p:cNvPicPr>
          <p:nvPr/>
        </p:nvPicPr>
        <p:blipFill>
          <a:blip r:embed="rId3" cstate="print"/>
          <a:stretch>
            <a:fillRect/>
          </a:stretch>
        </p:blipFill>
        <p:spPr>
          <a:xfrm>
            <a:off x="8143900" y="5877272"/>
            <a:ext cx="864096" cy="864096"/>
          </a:xfrm>
          <a:prstGeom prst="ellipse">
            <a:avLst/>
          </a:prstGeom>
        </p:spPr>
      </p:pic>
      <p:pic>
        <p:nvPicPr>
          <p:cNvPr id="10" name="Picture 9" descr="DSCN8117 crop email.jpg"/>
          <p:cNvPicPr>
            <a:picLocks noChangeAspect="1"/>
          </p:cNvPicPr>
          <p:nvPr/>
        </p:nvPicPr>
        <p:blipFill>
          <a:blip r:embed="rId4" cstate="print"/>
          <a:stretch>
            <a:fillRect/>
          </a:stretch>
        </p:blipFill>
        <p:spPr>
          <a:xfrm>
            <a:off x="533926" y="44624"/>
            <a:ext cx="3966066" cy="6768752"/>
          </a:xfrm>
          <a:prstGeom prst="rect">
            <a:avLst/>
          </a:prstGeom>
        </p:spPr>
      </p:pic>
      <p:pic>
        <p:nvPicPr>
          <p:cNvPr id="12" name="Picture 11" descr="dove and sword large cropped.png"/>
          <p:cNvPicPr>
            <a:picLocks noChangeAspect="1"/>
          </p:cNvPicPr>
          <p:nvPr/>
        </p:nvPicPr>
        <p:blipFill>
          <a:blip r:embed="rId5" cstate="print"/>
          <a:stretch>
            <a:fillRect/>
          </a:stretch>
        </p:blipFill>
        <p:spPr>
          <a:xfrm>
            <a:off x="1890466" y="443180"/>
            <a:ext cx="2537518" cy="2625780"/>
          </a:xfrm>
          <a:prstGeom prst="rect">
            <a:avLst/>
          </a:prstGeom>
        </p:spPr>
      </p:pic>
      <p:pic>
        <p:nvPicPr>
          <p:cNvPr id="13" name="Picture 12" descr="dove and sword large cropped.png"/>
          <p:cNvPicPr>
            <a:picLocks noChangeAspect="1"/>
          </p:cNvPicPr>
          <p:nvPr/>
        </p:nvPicPr>
        <p:blipFill>
          <a:blip r:embed="rId6" cstate="print"/>
          <a:stretch>
            <a:fillRect/>
          </a:stretch>
        </p:blipFill>
        <p:spPr>
          <a:xfrm>
            <a:off x="666330" y="3214549"/>
            <a:ext cx="1529406" cy="1582603"/>
          </a:xfrm>
          <a:prstGeom prst="rect">
            <a:avLst/>
          </a:prstGeom>
        </p:spPr>
      </p:pic>
      <p:sp>
        <p:nvSpPr>
          <p:cNvPr id="9" name="Rectangle 8"/>
          <p:cNvSpPr/>
          <p:nvPr/>
        </p:nvSpPr>
        <p:spPr>
          <a:xfrm>
            <a:off x="323528" y="1676708"/>
            <a:ext cx="1944216" cy="6001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a:t>
            </a:r>
          </a:p>
          <a:p>
            <a:pPr algn="ctr"/>
            <a:r>
              <a:rPr lang="en-CA" sz="800" dirty="0" smtClean="0">
                <a:solidFill>
                  <a:schemeClr val="tx1">
                    <a:lumMod val="75000"/>
                  </a:schemeClr>
                </a:solidFill>
              </a:rPr>
              <a:t>Microsoft Corporation. </a:t>
            </a:r>
          </a:p>
          <a:p>
            <a:pPr algn="ctr"/>
            <a:endParaRPr lang="en-CA" sz="900" dirty="0">
              <a:solidFill>
                <a:schemeClr val="tx1">
                  <a:lumMod val="75000"/>
                </a:schemeClr>
              </a:solidFill>
            </a:endParaRPr>
          </a:p>
        </p:txBody>
      </p:sp>
      <p:sp>
        <p:nvSpPr>
          <p:cNvPr id="14" name="Rectangle 13"/>
          <p:cNvSpPr/>
          <p:nvPr/>
        </p:nvSpPr>
        <p:spPr>
          <a:xfrm>
            <a:off x="2915816" y="6567155"/>
            <a:ext cx="1261884" cy="246221"/>
          </a:xfrm>
          <a:prstGeom prst="rect">
            <a:avLst/>
          </a:prstGeom>
        </p:spPr>
        <p:txBody>
          <a:bodyPr wrap="none">
            <a:spAutoFit/>
          </a:bodyPr>
          <a:lstStyle/>
          <a:p>
            <a:r>
              <a:rPr lang="en-CA" sz="1000" dirty="0" smtClean="0">
                <a:solidFill>
                  <a:schemeClr val="tx1">
                    <a:lumMod val="85000"/>
                  </a:schemeClr>
                </a:solidFill>
              </a:rPr>
              <a:t>photo John </a:t>
            </a:r>
            <a:r>
              <a:rPr lang="en-CA" sz="1000" dirty="0" err="1" smtClean="0">
                <a:solidFill>
                  <a:schemeClr val="tx1">
                    <a:lumMod val="85000"/>
                  </a:schemeClr>
                </a:solidFill>
              </a:rPr>
              <a:t>Crozier</a:t>
            </a:r>
            <a:endParaRPr lang="en-CA" sz="1000" dirty="0">
              <a:solidFill>
                <a:schemeClr val="tx1">
                  <a:lumMod val="85000"/>
                </a:schemeClr>
              </a:solidFill>
            </a:endParaRPr>
          </a:p>
        </p:txBody>
      </p:sp>
      <p:sp>
        <p:nvSpPr>
          <p:cNvPr id="8" name="TextBox 7"/>
          <p:cNvSpPr txBox="1"/>
          <p:nvPr/>
        </p:nvSpPr>
        <p:spPr>
          <a:xfrm>
            <a:off x="8143900"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5" name="TextBox 8"/>
          <p:cNvSpPr txBox="1">
            <a:spLocks noChangeArrowheads="1"/>
          </p:cNvSpPr>
          <p:nvPr/>
        </p:nvSpPr>
        <p:spPr bwMode="auto">
          <a:xfrm>
            <a:off x="8063912"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17" name="Title 1"/>
          <p:cNvSpPr txBox="1">
            <a:spLocks/>
          </p:cNvSpPr>
          <p:nvPr/>
        </p:nvSpPr>
        <p:spPr bwMode="auto">
          <a:xfrm>
            <a:off x="5004048" y="692696"/>
            <a:ext cx="3657600" cy="1368152"/>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63. the Spirit leads us.</a:t>
            </a:r>
          </a:p>
          <a:p>
            <a:pPr marL="0" marR="0" lvl="0" indent="0" algn="ctr" defTabSz="914400" rtl="0" eaLnBrk="0" fontAlgn="base" latinLnBrk="0" hangingPunct="0">
              <a:lnSpc>
                <a:spcPct val="100000"/>
              </a:lnSpc>
              <a:spcBef>
                <a:spcPct val="0"/>
              </a:spcBef>
              <a:spcAft>
                <a:spcPct val="0"/>
              </a:spcAft>
              <a:buClrTx/>
              <a:buSzTx/>
              <a:buFontTx/>
              <a:buNone/>
              <a:tabLst/>
              <a:defRPr/>
            </a:pPr>
            <a:r>
              <a:rPr lang="en-CA" sz="2800" b="1" kern="0" dirty="0" smtClean="0">
                <a:solidFill>
                  <a:srgbClr val="FF0000"/>
                </a:solidFill>
                <a:latin typeface="Calibri" pitchFamily="34" charset="0"/>
                <a:ea typeface="+mj-ea"/>
                <a:cs typeface="+mj-cs"/>
              </a:rPr>
              <a:t>We follow, Lord!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Thank you</a:t>
            </a:r>
            <a:r>
              <a:rPr kumimoji="0" lang="en-CA" sz="2800" b="1" i="0" u="none" strike="noStrike" kern="0" cap="none" spc="0" normalizeH="0" noProof="0" dirty="0" smtClean="0">
                <a:ln>
                  <a:noFill/>
                </a:ln>
                <a:solidFill>
                  <a:srgbClr val="FF0000"/>
                </a:solidFill>
                <a:effectLst/>
                <a:uLnTx/>
                <a:uFillTx/>
                <a:latin typeface="Calibri" pitchFamily="34" charset="0"/>
                <a:ea typeface="+mj-ea"/>
                <a:cs typeface="+mj-cs"/>
              </a:rPr>
              <a:t>!</a:t>
            </a:r>
            <a:endParaRPr kumimoji="0" lang="en-CA" sz="2800" b="1" i="0" u="none" strike="noStrike" kern="0" cap="none" spc="0" normalizeH="0" baseline="0" noProof="0" dirty="0" smtClean="0">
              <a:ln>
                <a:noFill/>
              </a:ln>
              <a:solidFill>
                <a:schemeClr val="tx1"/>
              </a:solidFill>
              <a:effectLst/>
              <a:uLnTx/>
              <a:uFillTx/>
              <a:latin typeface="+mj-lt"/>
              <a:ea typeface="+mj-ea"/>
              <a:cs typeface="+mj-cs"/>
            </a:endParaRPr>
          </a:p>
        </p:txBody>
      </p:sp>
      <p:sp>
        <p:nvSpPr>
          <p:cNvPr id="18" name="Title 1"/>
          <p:cNvSpPr txBox="1">
            <a:spLocks/>
          </p:cNvSpPr>
          <p:nvPr/>
        </p:nvSpPr>
        <p:spPr bwMode="auto">
          <a:xfrm>
            <a:off x="4860032" y="2857504"/>
            <a:ext cx="3888432"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0" i="0" u="none" strike="noStrike" kern="0" cap="none" spc="0" normalizeH="0" baseline="0" noProof="0" dirty="0" smtClean="0">
                <a:ln>
                  <a:noFill/>
                </a:ln>
                <a:solidFill>
                  <a:schemeClr val="bg1"/>
                </a:solidFill>
                <a:effectLst/>
                <a:uLnTx/>
                <a:uFillTx/>
                <a:latin typeface="Calibri" pitchFamily="34" charset="0"/>
                <a:ea typeface="+mj-ea"/>
                <a:cs typeface="+mj-cs"/>
              </a:rPr>
              <a:t>“</a:t>
            </a: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For all who </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are led by </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the Spirit of God </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are sons of God” </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Rom 8:14</a:t>
            </a:r>
            <a:endParaRPr kumimoji="0" lang="en-CA" sz="2800" b="1" i="0" u="none" strike="noStrike" kern="0" cap="none" spc="0" normalizeH="0" baseline="0" noProof="0" dirty="0" smtClean="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626073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dirty="0"/>
          </a:p>
        </p:txBody>
      </p:sp>
      <p:sp>
        <p:nvSpPr>
          <p:cNvPr id="626074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dirty="0"/>
          </a:p>
        </p:txBody>
      </p:sp>
      <p:sp>
        <p:nvSpPr>
          <p:cNvPr id="1029"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57"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59"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61"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graphicFrame>
        <p:nvGraphicFramePr>
          <p:cNvPr id="23560" name="Object 8"/>
          <p:cNvGraphicFramePr>
            <a:graphicFrameLocks noChangeAspect="1"/>
          </p:cNvGraphicFramePr>
          <p:nvPr/>
        </p:nvGraphicFramePr>
        <p:xfrm>
          <a:off x="-252536" y="3501008"/>
          <a:ext cx="5247727" cy="3933056"/>
        </p:xfrm>
        <a:graphic>
          <a:graphicData uri="http://schemas.openxmlformats.org/presentationml/2006/ole">
            <p:oleObj spid="_x0000_s9460738" name="Slide" r:id="rId3" imgW="4570544" imgH="3427358" progId="PowerPoint.Slide.12">
              <p:embed/>
            </p:oleObj>
          </a:graphicData>
        </a:graphic>
      </p:graphicFrame>
      <p:sp>
        <p:nvSpPr>
          <p:cNvPr id="23563"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graphicFrame>
        <p:nvGraphicFramePr>
          <p:cNvPr id="23562" name="Object 10"/>
          <p:cNvGraphicFramePr>
            <a:graphicFrameLocks noChangeAspect="1"/>
          </p:cNvGraphicFramePr>
          <p:nvPr/>
        </p:nvGraphicFramePr>
        <p:xfrm>
          <a:off x="4139952" y="44623"/>
          <a:ext cx="5328592" cy="3993663"/>
        </p:xfrm>
        <a:graphic>
          <a:graphicData uri="http://schemas.openxmlformats.org/presentationml/2006/ole">
            <p:oleObj spid="_x0000_s9460739" name="Unknown" r:id="rId4" imgW="4570544" imgH="3427358" progId="PowerPoint.Slide.12">
              <p:embed/>
            </p:oleObj>
          </a:graphicData>
        </a:graphic>
      </p:graphicFrame>
      <p:pic>
        <p:nvPicPr>
          <p:cNvPr id="11" name="Picture 10" descr="dove and sword large cropped.png"/>
          <p:cNvPicPr>
            <a:picLocks noChangeAspect="1"/>
          </p:cNvPicPr>
          <p:nvPr/>
        </p:nvPicPr>
        <p:blipFill>
          <a:blip r:embed="rId5" cstate="print"/>
          <a:stretch>
            <a:fillRect/>
          </a:stretch>
        </p:blipFill>
        <p:spPr>
          <a:xfrm>
            <a:off x="3131840" y="1566184"/>
            <a:ext cx="1800200" cy="1862816"/>
          </a:xfrm>
          <a:prstGeom prst="rect">
            <a:avLst/>
          </a:prstGeom>
        </p:spPr>
      </p:pic>
      <p:cxnSp>
        <p:nvCxnSpPr>
          <p:cNvPr id="5" name="Straight Arrow Connector 4"/>
          <p:cNvCxnSpPr/>
          <p:nvPr/>
        </p:nvCxnSpPr>
        <p:spPr>
          <a:xfrm flipV="1">
            <a:off x="4355976" y="2781300"/>
            <a:ext cx="936104" cy="791716"/>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499992" y="3753999"/>
            <a:ext cx="4536504" cy="2246769"/>
          </a:xfrm>
          <a:prstGeom prst="rect">
            <a:avLst/>
          </a:prstGeom>
          <a:noFill/>
        </p:spPr>
        <p:txBody>
          <a:bodyPr wrap="square" rtlCol="0">
            <a:spAutoFit/>
          </a:bodyPr>
          <a:lstStyle/>
          <a:p>
            <a:pPr algn="ctr"/>
            <a:r>
              <a:rPr lang="en-US" sz="2800" b="1" dirty="0" smtClean="0">
                <a:solidFill>
                  <a:schemeClr val="bg1"/>
                </a:solidFill>
                <a:latin typeface="Calibri" pitchFamily="34" charset="0"/>
              </a:rPr>
              <a:t>“the sanctification of the Spirit, for obedience to </a:t>
            </a:r>
          </a:p>
          <a:p>
            <a:pPr algn="ctr"/>
            <a:r>
              <a:rPr lang="en-US" sz="2800" b="1" dirty="0" smtClean="0">
                <a:solidFill>
                  <a:schemeClr val="bg1"/>
                </a:solidFill>
                <a:latin typeface="Calibri" pitchFamily="34" charset="0"/>
              </a:rPr>
              <a:t>Jesus Christ and </a:t>
            </a:r>
          </a:p>
          <a:p>
            <a:pPr algn="ctr"/>
            <a:r>
              <a:rPr lang="en-US" sz="2800" b="1" dirty="0" smtClean="0">
                <a:solidFill>
                  <a:schemeClr val="bg1"/>
                </a:solidFill>
                <a:latin typeface="Calibri" pitchFamily="34" charset="0"/>
              </a:rPr>
              <a:t>for sprinkling by his blood”</a:t>
            </a:r>
          </a:p>
          <a:p>
            <a:pPr algn="ctr"/>
            <a:r>
              <a:rPr lang="en-US" sz="2800" b="1" dirty="0" smtClean="0">
                <a:solidFill>
                  <a:schemeClr val="bg1"/>
                </a:solidFill>
                <a:latin typeface="Calibri" pitchFamily="34" charset="0"/>
              </a:rPr>
              <a:t>1 Pet 1:2</a:t>
            </a:r>
            <a:endParaRPr lang="en-CA" sz="2800" dirty="0">
              <a:solidFill>
                <a:schemeClr val="bg1"/>
              </a:solidFill>
            </a:endParaRPr>
          </a:p>
        </p:txBody>
      </p:sp>
      <p:pic>
        <p:nvPicPr>
          <p:cNvPr id="18" name="Picture 17" descr="angry-face-01s.gif"/>
          <p:cNvPicPr>
            <a:picLocks noChangeAspect="1"/>
          </p:cNvPicPr>
          <p:nvPr/>
        </p:nvPicPr>
        <p:blipFill>
          <a:blip r:embed="rId6" cstate="print"/>
          <a:stretch>
            <a:fillRect/>
          </a:stretch>
        </p:blipFill>
        <p:spPr>
          <a:xfrm>
            <a:off x="8172400" y="5877272"/>
            <a:ext cx="864096" cy="864096"/>
          </a:xfrm>
          <a:prstGeom prst="ellipse">
            <a:avLst/>
          </a:prstGeom>
        </p:spPr>
      </p:pic>
      <p:sp>
        <p:nvSpPr>
          <p:cNvPr id="19" name="TextBox 18"/>
          <p:cNvSpPr txBox="1"/>
          <p:nvPr/>
        </p:nvSpPr>
        <p:spPr>
          <a:xfrm>
            <a:off x="8172400"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1" name="TextBox 8"/>
          <p:cNvSpPr txBox="1">
            <a:spLocks noChangeArrowheads="1"/>
          </p:cNvSpPr>
          <p:nvPr/>
        </p:nvSpPr>
        <p:spPr bwMode="auto">
          <a:xfrm>
            <a:off x="8100392"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23" name="Rectangle 8"/>
          <p:cNvSpPr>
            <a:spLocks noChangeArrowheads="1"/>
          </p:cNvSpPr>
          <p:nvPr/>
        </p:nvSpPr>
        <p:spPr bwMode="auto">
          <a:xfrm>
            <a:off x="280040" y="116632"/>
            <a:ext cx="4219952" cy="954107"/>
          </a:xfrm>
          <a:prstGeom prst="rect">
            <a:avLst/>
          </a:prstGeom>
          <a:solidFill>
            <a:schemeClr val="tx1"/>
          </a:solidFill>
          <a:ln w="9525">
            <a:noFill/>
            <a:miter lim="800000"/>
            <a:headEnd/>
            <a:tailEnd/>
          </a:ln>
        </p:spPr>
        <p:txBody>
          <a:bodyPr wrap="square">
            <a:spAutoFit/>
          </a:bodyPr>
          <a:lstStyle/>
          <a:p>
            <a:pPr algn="ctr"/>
            <a:r>
              <a:rPr lang="en-US" sz="2800" b="1" dirty="0" smtClean="0">
                <a:solidFill>
                  <a:srgbClr val="FF0000"/>
                </a:solidFill>
                <a:latin typeface="Calibri" pitchFamily="34" charset="0"/>
              </a:rPr>
              <a:t>64. the Spirit sanctifies us.</a:t>
            </a:r>
          </a:p>
          <a:p>
            <a:pPr algn="ctr"/>
            <a:r>
              <a:rPr lang="en-US" sz="2800" b="1" dirty="0" smtClean="0">
                <a:solidFill>
                  <a:srgbClr val="FF0000"/>
                </a:solidFill>
                <a:latin typeface="Calibri" pitchFamily="34" charset="0"/>
              </a:rPr>
              <a:t>Thank you, Lord!</a:t>
            </a:r>
            <a:endParaRPr lang="en-US" sz="2800" b="1" dirty="0">
              <a:solidFill>
                <a:srgbClr val="FF0000"/>
              </a:solidFill>
              <a:latin typeface="Calibri" pitchFamily="34" charset="0"/>
            </a:endParaRPr>
          </a:p>
        </p:txBody>
      </p:sp>
      <p:sp>
        <p:nvSpPr>
          <p:cNvPr id="22" name="Rectangle 21"/>
          <p:cNvSpPr/>
          <p:nvPr/>
        </p:nvSpPr>
        <p:spPr>
          <a:xfrm>
            <a:off x="3275856" y="1412776"/>
            <a:ext cx="1656184" cy="615553"/>
          </a:xfrm>
          <a:prstGeom prst="rect">
            <a:avLst/>
          </a:prstGeom>
        </p:spPr>
        <p:txBody>
          <a:bodyPr wrap="square">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
        <p:nvSpPr>
          <p:cNvPr id="25" name="TextBox 24"/>
          <p:cNvSpPr txBox="1"/>
          <p:nvPr/>
        </p:nvSpPr>
        <p:spPr>
          <a:xfrm>
            <a:off x="395536" y="1611957"/>
            <a:ext cx="2520280" cy="1384995"/>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“sanctified by the Holy Spirit”</a:t>
            </a:r>
          </a:p>
          <a:p>
            <a:pPr algn="ctr"/>
            <a:r>
              <a:rPr lang="en-CA" sz="2800" b="1" dirty="0" smtClean="0">
                <a:solidFill>
                  <a:schemeClr val="bg1"/>
                </a:solidFill>
                <a:latin typeface="Calibri" pitchFamily="34" charset="0"/>
                <a:cs typeface="Calibri" pitchFamily="34" charset="0"/>
              </a:rPr>
              <a:t>Rom 15:16</a:t>
            </a:r>
            <a:endParaRPr lang="en-CA" sz="28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17" name="Heart 16"/>
          <p:cNvSpPr/>
          <p:nvPr/>
        </p:nvSpPr>
        <p:spPr>
          <a:xfrm>
            <a:off x="129208" y="3429000"/>
            <a:ext cx="4226768" cy="3312368"/>
          </a:xfrm>
          <a:prstGeom prst="hear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Freeform 24"/>
          <p:cNvSpPr/>
          <p:nvPr/>
        </p:nvSpPr>
        <p:spPr>
          <a:xfrm>
            <a:off x="366088" y="3599543"/>
            <a:ext cx="1130781" cy="2016921"/>
          </a:xfrm>
          <a:custGeom>
            <a:avLst/>
            <a:gdLst>
              <a:gd name="connsiteX0" fmla="*/ 1070826 w 1130781"/>
              <a:gd name="connsiteY0" fmla="*/ 130628 h 2016921"/>
              <a:gd name="connsiteX1" fmla="*/ 1070826 w 1130781"/>
              <a:gd name="connsiteY1" fmla="*/ 130628 h 2016921"/>
              <a:gd name="connsiteX2" fmla="*/ 940198 w 1130781"/>
              <a:gd name="connsiteY2" fmla="*/ 116114 h 2016921"/>
              <a:gd name="connsiteX3" fmla="*/ 620883 w 1130781"/>
              <a:gd name="connsiteY3" fmla="*/ 145143 h 2016921"/>
              <a:gd name="connsiteX4" fmla="*/ 562826 w 1130781"/>
              <a:gd name="connsiteY4" fmla="*/ 159657 h 2016921"/>
              <a:gd name="connsiteX5" fmla="*/ 432198 w 1130781"/>
              <a:gd name="connsiteY5" fmla="*/ 304800 h 2016921"/>
              <a:gd name="connsiteX6" fmla="*/ 374141 w 1130781"/>
              <a:gd name="connsiteY6" fmla="*/ 391886 h 2016921"/>
              <a:gd name="connsiteX7" fmla="*/ 388655 w 1130781"/>
              <a:gd name="connsiteY7" fmla="*/ 508000 h 2016921"/>
              <a:gd name="connsiteX8" fmla="*/ 620883 w 1130781"/>
              <a:gd name="connsiteY8" fmla="*/ 580571 h 2016921"/>
              <a:gd name="connsiteX9" fmla="*/ 751512 w 1130781"/>
              <a:gd name="connsiteY9" fmla="*/ 595086 h 2016921"/>
              <a:gd name="connsiteX10" fmla="*/ 809569 w 1130781"/>
              <a:gd name="connsiteY10" fmla="*/ 609600 h 2016921"/>
              <a:gd name="connsiteX11" fmla="*/ 896655 w 1130781"/>
              <a:gd name="connsiteY11" fmla="*/ 624114 h 2016921"/>
              <a:gd name="connsiteX12" fmla="*/ 940198 w 1130781"/>
              <a:gd name="connsiteY12" fmla="*/ 638628 h 2016921"/>
              <a:gd name="connsiteX13" fmla="*/ 954712 w 1130781"/>
              <a:gd name="connsiteY13" fmla="*/ 682171 h 2016921"/>
              <a:gd name="connsiteX14" fmla="*/ 940198 w 1130781"/>
              <a:gd name="connsiteY14" fmla="*/ 740228 h 2016921"/>
              <a:gd name="connsiteX15" fmla="*/ 896655 w 1130781"/>
              <a:gd name="connsiteY15" fmla="*/ 769257 h 2016921"/>
              <a:gd name="connsiteX16" fmla="*/ 838598 w 1130781"/>
              <a:gd name="connsiteY16" fmla="*/ 812800 h 2016921"/>
              <a:gd name="connsiteX17" fmla="*/ 795055 w 1130781"/>
              <a:gd name="connsiteY17" fmla="*/ 856343 h 2016921"/>
              <a:gd name="connsiteX18" fmla="*/ 664426 w 1130781"/>
              <a:gd name="connsiteY18" fmla="*/ 928914 h 2016921"/>
              <a:gd name="connsiteX19" fmla="*/ 620883 w 1130781"/>
              <a:gd name="connsiteY19" fmla="*/ 957943 h 2016921"/>
              <a:gd name="connsiteX20" fmla="*/ 475741 w 1130781"/>
              <a:gd name="connsiteY20" fmla="*/ 1016000 h 2016921"/>
              <a:gd name="connsiteX21" fmla="*/ 490255 w 1130781"/>
              <a:gd name="connsiteY21" fmla="*/ 1233714 h 2016921"/>
              <a:gd name="connsiteX22" fmla="*/ 533798 w 1130781"/>
              <a:gd name="connsiteY22" fmla="*/ 1335314 h 2016921"/>
              <a:gd name="connsiteX23" fmla="*/ 562826 w 1130781"/>
              <a:gd name="connsiteY23" fmla="*/ 1422400 h 2016921"/>
              <a:gd name="connsiteX24" fmla="*/ 577341 w 1130781"/>
              <a:gd name="connsiteY24" fmla="*/ 1480457 h 2016921"/>
              <a:gd name="connsiteX25" fmla="*/ 591855 w 1130781"/>
              <a:gd name="connsiteY25" fmla="*/ 1524000 h 2016921"/>
              <a:gd name="connsiteX26" fmla="*/ 649912 w 1130781"/>
              <a:gd name="connsiteY26" fmla="*/ 1538514 h 2016921"/>
              <a:gd name="connsiteX27" fmla="*/ 853112 w 1130781"/>
              <a:gd name="connsiteY27" fmla="*/ 1524000 h 2016921"/>
              <a:gd name="connsiteX28" fmla="*/ 983741 w 1130781"/>
              <a:gd name="connsiteY28" fmla="*/ 1509486 h 2016921"/>
              <a:gd name="connsiteX29" fmla="*/ 1027283 w 1130781"/>
              <a:gd name="connsiteY29" fmla="*/ 1654628 h 2016921"/>
              <a:gd name="connsiteX30" fmla="*/ 954712 w 1130781"/>
              <a:gd name="connsiteY30" fmla="*/ 1872343 h 2016921"/>
              <a:gd name="connsiteX31" fmla="*/ 925683 w 1130781"/>
              <a:gd name="connsiteY31" fmla="*/ 1915886 h 2016921"/>
              <a:gd name="connsiteX32" fmla="*/ 896655 w 1130781"/>
              <a:gd name="connsiteY32" fmla="*/ 1959428 h 2016921"/>
              <a:gd name="connsiteX33" fmla="*/ 882141 w 1130781"/>
              <a:gd name="connsiteY33" fmla="*/ 2002971 h 2016921"/>
              <a:gd name="connsiteX34" fmla="*/ 766026 w 1130781"/>
              <a:gd name="connsiteY34" fmla="*/ 1959428 h 2016921"/>
              <a:gd name="connsiteX35" fmla="*/ 693455 w 1130781"/>
              <a:gd name="connsiteY35" fmla="*/ 1901371 h 2016921"/>
              <a:gd name="connsiteX36" fmla="*/ 606369 w 1130781"/>
              <a:gd name="connsiteY36" fmla="*/ 1814286 h 2016921"/>
              <a:gd name="connsiteX37" fmla="*/ 461226 w 1130781"/>
              <a:gd name="connsiteY37" fmla="*/ 1770743 h 2016921"/>
              <a:gd name="connsiteX38" fmla="*/ 417683 w 1130781"/>
              <a:gd name="connsiteY38" fmla="*/ 1727200 h 2016921"/>
              <a:gd name="connsiteX39" fmla="*/ 388655 w 1130781"/>
              <a:gd name="connsiteY39" fmla="*/ 1683657 h 2016921"/>
              <a:gd name="connsiteX40" fmla="*/ 316083 w 1130781"/>
              <a:gd name="connsiteY40" fmla="*/ 1582057 h 2016921"/>
              <a:gd name="connsiteX41" fmla="*/ 301569 w 1130781"/>
              <a:gd name="connsiteY41" fmla="*/ 1538514 h 2016921"/>
              <a:gd name="connsiteX42" fmla="*/ 228998 w 1130781"/>
              <a:gd name="connsiteY42" fmla="*/ 1451428 h 2016921"/>
              <a:gd name="connsiteX43" fmla="*/ 185455 w 1130781"/>
              <a:gd name="connsiteY43" fmla="*/ 1306286 h 2016921"/>
              <a:gd name="connsiteX44" fmla="*/ 170941 w 1130781"/>
              <a:gd name="connsiteY44" fmla="*/ 1262743 h 2016921"/>
              <a:gd name="connsiteX45" fmla="*/ 141912 w 1130781"/>
              <a:gd name="connsiteY45" fmla="*/ 1219200 h 2016921"/>
              <a:gd name="connsiteX46" fmla="*/ 98369 w 1130781"/>
              <a:gd name="connsiteY46" fmla="*/ 1132114 h 2016921"/>
              <a:gd name="connsiteX47" fmla="*/ 69341 w 1130781"/>
              <a:gd name="connsiteY47" fmla="*/ 1045028 h 2016921"/>
              <a:gd name="connsiteX48" fmla="*/ 40312 w 1130781"/>
              <a:gd name="connsiteY48" fmla="*/ 957943 h 2016921"/>
              <a:gd name="connsiteX49" fmla="*/ 11283 w 1130781"/>
              <a:gd name="connsiteY49" fmla="*/ 856343 h 2016921"/>
              <a:gd name="connsiteX50" fmla="*/ 54826 w 1130781"/>
              <a:gd name="connsiteY50" fmla="*/ 478971 h 2016921"/>
              <a:gd name="connsiteX51" fmla="*/ 83855 w 1130781"/>
              <a:gd name="connsiteY51" fmla="*/ 435428 h 2016921"/>
              <a:gd name="connsiteX52" fmla="*/ 141912 w 1130781"/>
              <a:gd name="connsiteY52" fmla="*/ 304800 h 2016921"/>
              <a:gd name="connsiteX53" fmla="*/ 185455 w 1130781"/>
              <a:gd name="connsiteY53" fmla="*/ 275771 h 2016921"/>
              <a:gd name="connsiteX54" fmla="*/ 272541 w 1130781"/>
              <a:gd name="connsiteY54" fmla="*/ 217714 h 2016921"/>
              <a:gd name="connsiteX55" fmla="*/ 345112 w 1130781"/>
              <a:gd name="connsiteY55" fmla="*/ 145143 h 2016921"/>
              <a:gd name="connsiteX56" fmla="*/ 359626 w 1130781"/>
              <a:gd name="connsiteY56" fmla="*/ 101600 h 2016921"/>
              <a:gd name="connsiteX57" fmla="*/ 403169 w 1130781"/>
              <a:gd name="connsiteY57" fmla="*/ 87086 h 2016921"/>
              <a:gd name="connsiteX58" fmla="*/ 432198 w 1130781"/>
              <a:gd name="connsiteY58" fmla="*/ 43543 h 2016921"/>
              <a:gd name="connsiteX59" fmla="*/ 591855 w 1130781"/>
              <a:gd name="connsiteY59" fmla="*/ 0 h 2016921"/>
              <a:gd name="connsiteX60" fmla="*/ 751512 w 1130781"/>
              <a:gd name="connsiteY60" fmla="*/ 14514 h 2016921"/>
              <a:gd name="connsiteX61" fmla="*/ 795055 w 1130781"/>
              <a:gd name="connsiteY61" fmla="*/ 29028 h 2016921"/>
              <a:gd name="connsiteX62" fmla="*/ 1012769 w 1130781"/>
              <a:gd name="connsiteY62" fmla="*/ 43543 h 2016921"/>
              <a:gd name="connsiteX63" fmla="*/ 1114369 w 1130781"/>
              <a:gd name="connsiteY63" fmla="*/ 87086 h 2016921"/>
              <a:gd name="connsiteX64" fmla="*/ 1128883 w 1130781"/>
              <a:gd name="connsiteY64" fmla="*/ 130628 h 2016921"/>
              <a:gd name="connsiteX65" fmla="*/ 1128883 w 1130781"/>
              <a:gd name="connsiteY65" fmla="*/ 159657 h 2016921"/>
              <a:gd name="connsiteX66" fmla="*/ 1070826 w 1130781"/>
              <a:gd name="connsiteY66" fmla="*/ 130628 h 2016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130781" h="2016921">
                <a:moveTo>
                  <a:pt x="1070826" y="130628"/>
                </a:moveTo>
                <a:lnTo>
                  <a:pt x="1070826" y="130628"/>
                </a:lnTo>
                <a:cubicBezTo>
                  <a:pt x="1027283" y="125790"/>
                  <a:pt x="984009" y="116114"/>
                  <a:pt x="940198" y="116114"/>
                </a:cubicBezTo>
                <a:cubicBezTo>
                  <a:pt x="859769" y="116114"/>
                  <a:pt x="713855" y="128239"/>
                  <a:pt x="620883" y="145143"/>
                </a:cubicBezTo>
                <a:cubicBezTo>
                  <a:pt x="601257" y="148711"/>
                  <a:pt x="582178" y="154819"/>
                  <a:pt x="562826" y="159657"/>
                </a:cubicBezTo>
                <a:cubicBezTo>
                  <a:pt x="484349" y="238135"/>
                  <a:pt x="485221" y="229053"/>
                  <a:pt x="432198" y="304800"/>
                </a:cubicBezTo>
                <a:cubicBezTo>
                  <a:pt x="412191" y="333381"/>
                  <a:pt x="374141" y="391886"/>
                  <a:pt x="374141" y="391886"/>
                </a:cubicBezTo>
                <a:cubicBezTo>
                  <a:pt x="378979" y="430591"/>
                  <a:pt x="369001" y="474308"/>
                  <a:pt x="388655" y="508000"/>
                </a:cubicBezTo>
                <a:cubicBezTo>
                  <a:pt x="433578" y="585010"/>
                  <a:pt x="556169" y="573759"/>
                  <a:pt x="620883" y="580571"/>
                </a:cubicBezTo>
                <a:lnTo>
                  <a:pt x="751512" y="595086"/>
                </a:lnTo>
                <a:cubicBezTo>
                  <a:pt x="770864" y="599924"/>
                  <a:pt x="790008" y="605688"/>
                  <a:pt x="809569" y="609600"/>
                </a:cubicBezTo>
                <a:cubicBezTo>
                  <a:pt x="838427" y="615371"/>
                  <a:pt x="867927" y="617730"/>
                  <a:pt x="896655" y="624114"/>
                </a:cubicBezTo>
                <a:cubicBezTo>
                  <a:pt x="911590" y="627433"/>
                  <a:pt x="925684" y="633790"/>
                  <a:pt x="940198" y="638628"/>
                </a:cubicBezTo>
                <a:cubicBezTo>
                  <a:pt x="945036" y="653142"/>
                  <a:pt x="954712" y="666872"/>
                  <a:pt x="954712" y="682171"/>
                </a:cubicBezTo>
                <a:cubicBezTo>
                  <a:pt x="954712" y="702119"/>
                  <a:pt x="951263" y="723630"/>
                  <a:pt x="940198" y="740228"/>
                </a:cubicBezTo>
                <a:cubicBezTo>
                  <a:pt x="930522" y="754742"/>
                  <a:pt x="910850" y="759118"/>
                  <a:pt x="896655" y="769257"/>
                </a:cubicBezTo>
                <a:cubicBezTo>
                  <a:pt x="876970" y="783317"/>
                  <a:pt x="856965" y="797057"/>
                  <a:pt x="838598" y="812800"/>
                </a:cubicBezTo>
                <a:cubicBezTo>
                  <a:pt x="823013" y="826158"/>
                  <a:pt x="811258" y="843741"/>
                  <a:pt x="795055" y="856343"/>
                </a:cubicBezTo>
                <a:cubicBezTo>
                  <a:pt x="720193" y="914569"/>
                  <a:pt x="730124" y="907015"/>
                  <a:pt x="664426" y="928914"/>
                </a:cubicBezTo>
                <a:cubicBezTo>
                  <a:pt x="649912" y="938590"/>
                  <a:pt x="637806" y="953712"/>
                  <a:pt x="620883" y="957943"/>
                </a:cubicBezTo>
                <a:cubicBezTo>
                  <a:pt x="467684" y="996243"/>
                  <a:pt x="506681" y="923178"/>
                  <a:pt x="475741" y="1016000"/>
                </a:cubicBezTo>
                <a:cubicBezTo>
                  <a:pt x="480579" y="1088571"/>
                  <a:pt x="482223" y="1161426"/>
                  <a:pt x="490255" y="1233714"/>
                </a:cubicBezTo>
                <a:cubicBezTo>
                  <a:pt x="493849" y="1266062"/>
                  <a:pt x="523046" y="1308433"/>
                  <a:pt x="533798" y="1335314"/>
                </a:cubicBezTo>
                <a:cubicBezTo>
                  <a:pt x="545162" y="1363724"/>
                  <a:pt x="555404" y="1392715"/>
                  <a:pt x="562826" y="1422400"/>
                </a:cubicBezTo>
                <a:cubicBezTo>
                  <a:pt x="567664" y="1441752"/>
                  <a:pt x="571861" y="1461277"/>
                  <a:pt x="577341" y="1480457"/>
                </a:cubicBezTo>
                <a:cubicBezTo>
                  <a:pt x="581544" y="1495168"/>
                  <a:pt x="579908" y="1514443"/>
                  <a:pt x="591855" y="1524000"/>
                </a:cubicBezTo>
                <a:cubicBezTo>
                  <a:pt x="607432" y="1536461"/>
                  <a:pt x="630560" y="1533676"/>
                  <a:pt x="649912" y="1538514"/>
                </a:cubicBezTo>
                <a:cubicBezTo>
                  <a:pt x="717645" y="1533676"/>
                  <a:pt x="786239" y="1535801"/>
                  <a:pt x="853112" y="1524000"/>
                </a:cubicBezTo>
                <a:cubicBezTo>
                  <a:pt x="1018325" y="1494845"/>
                  <a:pt x="715494" y="1464776"/>
                  <a:pt x="983741" y="1509486"/>
                </a:cubicBezTo>
                <a:cubicBezTo>
                  <a:pt x="1019077" y="1615495"/>
                  <a:pt x="1005348" y="1566886"/>
                  <a:pt x="1027283" y="1654628"/>
                </a:cubicBezTo>
                <a:cubicBezTo>
                  <a:pt x="1008916" y="1819931"/>
                  <a:pt x="1037071" y="1748805"/>
                  <a:pt x="954712" y="1872343"/>
                </a:cubicBezTo>
                <a:lnTo>
                  <a:pt x="925683" y="1915886"/>
                </a:lnTo>
                <a:lnTo>
                  <a:pt x="896655" y="1959428"/>
                </a:lnTo>
                <a:cubicBezTo>
                  <a:pt x="891817" y="1973942"/>
                  <a:pt x="896655" y="1998133"/>
                  <a:pt x="882141" y="2002971"/>
                </a:cubicBezTo>
                <a:cubicBezTo>
                  <a:pt x="840291" y="2016921"/>
                  <a:pt x="796276" y="1979595"/>
                  <a:pt x="766026" y="1959428"/>
                </a:cubicBezTo>
                <a:cubicBezTo>
                  <a:pt x="686351" y="1839916"/>
                  <a:pt x="790524" y="1976869"/>
                  <a:pt x="693455" y="1901371"/>
                </a:cubicBezTo>
                <a:cubicBezTo>
                  <a:pt x="661050" y="1876167"/>
                  <a:pt x="645315" y="1827268"/>
                  <a:pt x="606369" y="1814286"/>
                </a:cubicBezTo>
                <a:cubicBezTo>
                  <a:pt x="500359" y="1778949"/>
                  <a:pt x="548968" y="1792678"/>
                  <a:pt x="461226" y="1770743"/>
                </a:cubicBezTo>
                <a:cubicBezTo>
                  <a:pt x="446712" y="1756229"/>
                  <a:pt x="430824" y="1742969"/>
                  <a:pt x="417683" y="1727200"/>
                </a:cubicBezTo>
                <a:cubicBezTo>
                  <a:pt x="406516" y="1713799"/>
                  <a:pt x="398794" y="1697852"/>
                  <a:pt x="388655" y="1683657"/>
                </a:cubicBezTo>
                <a:cubicBezTo>
                  <a:pt x="298621" y="1557609"/>
                  <a:pt x="384508" y="1684693"/>
                  <a:pt x="316083" y="1582057"/>
                </a:cubicBezTo>
                <a:cubicBezTo>
                  <a:pt x="311245" y="1567543"/>
                  <a:pt x="308411" y="1552198"/>
                  <a:pt x="301569" y="1538514"/>
                </a:cubicBezTo>
                <a:cubicBezTo>
                  <a:pt x="281362" y="1498098"/>
                  <a:pt x="261099" y="1483529"/>
                  <a:pt x="228998" y="1451428"/>
                </a:cubicBezTo>
                <a:cubicBezTo>
                  <a:pt x="207061" y="1363685"/>
                  <a:pt x="220791" y="1412297"/>
                  <a:pt x="185455" y="1306286"/>
                </a:cubicBezTo>
                <a:cubicBezTo>
                  <a:pt x="180617" y="1291772"/>
                  <a:pt x="179428" y="1275473"/>
                  <a:pt x="170941" y="1262743"/>
                </a:cubicBezTo>
                <a:lnTo>
                  <a:pt x="141912" y="1219200"/>
                </a:lnTo>
                <a:cubicBezTo>
                  <a:pt x="88980" y="1060400"/>
                  <a:pt x="173399" y="1300933"/>
                  <a:pt x="98369" y="1132114"/>
                </a:cubicBezTo>
                <a:cubicBezTo>
                  <a:pt x="85942" y="1104152"/>
                  <a:pt x="79017" y="1074057"/>
                  <a:pt x="69341" y="1045028"/>
                </a:cubicBezTo>
                <a:lnTo>
                  <a:pt x="40312" y="957943"/>
                </a:lnTo>
                <a:cubicBezTo>
                  <a:pt x="22087" y="885043"/>
                  <a:pt x="32106" y="918810"/>
                  <a:pt x="11283" y="856343"/>
                </a:cubicBezTo>
                <a:cubicBezTo>
                  <a:pt x="12007" y="841857"/>
                  <a:pt x="0" y="561209"/>
                  <a:pt x="54826" y="478971"/>
                </a:cubicBezTo>
                <a:lnTo>
                  <a:pt x="83855" y="435428"/>
                </a:lnTo>
                <a:cubicBezTo>
                  <a:pt x="98227" y="392310"/>
                  <a:pt x="107410" y="339302"/>
                  <a:pt x="141912" y="304800"/>
                </a:cubicBezTo>
                <a:cubicBezTo>
                  <a:pt x="154247" y="292465"/>
                  <a:pt x="172054" y="286938"/>
                  <a:pt x="185455" y="275771"/>
                </a:cubicBezTo>
                <a:cubicBezTo>
                  <a:pt x="257936" y="215370"/>
                  <a:pt x="196019" y="243221"/>
                  <a:pt x="272541" y="217714"/>
                </a:cubicBezTo>
                <a:cubicBezTo>
                  <a:pt x="316083" y="188686"/>
                  <a:pt x="320922" y="193523"/>
                  <a:pt x="345112" y="145143"/>
                </a:cubicBezTo>
                <a:cubicBezTo>
                  <a:pt x="351954" y="131459"/>
                  <a:pt x="348808" y="112418"/>
                  <a:pt x="359626" y="101600"/>
                </a:cubicBezTo>
                <a:cubicBezTo>
                  <a:pt x="370444" y="90782"/>
                  <a:pt x="388655" y="91924"/>
                  <a:pt x="403169" y="87086"/>
                </a:cubicBezTo>
                <a:cubicBezTo>
                  <a:pt x="412845" y="72572"/>
                  <a:pt x="417405" y="52788"/>
                  <a:pt x="432198" y="43543"/>
                </a:cubicBezTo>
                <a:cubicBezTo>
                  <a:pt x="466864" y="21877"/>
                  <a:pt x="550410" y="8289"/>
                  <a:pt x="591855" y="0"/>
                </a:cubicBezTo>
                <a:cubicBezTo>
                  <a:pt x="645074" y="4838"/>
                  <a:pt x="698611" y="6957"/>
                  <a:pt x="751512" y="14514"/>
                </a:cubicBezTo>
                <a:cubicBezTo>
                  <a:pt x="766658" y="16678"/>
                  <a:pt x="779849" y="27338"/>
                  <a:pt x="795055" y="29028"/>
                </a:cubicBezTo>
                <a:cubicBezTo>
                  <a:pt x="867343" y="37060"/>
                  <a:pt x="940198" y="38705"/>
                  <a:pt x="1012769" y="43543"/>
                </a:cubicBezTo>
                <a:cubicBezTo>
                  <a:pt x="1047633" y="52259"/>
                  <a:pt x="1089310" y="55762"/>
                  <a:pt x="1114369" y="87086"/>
                </a:cubicBezTo>
                <a:cubicBezTo>
                  <a:pt x="1123926" y="99033"/>
                  <a:pt x="1125883" y="115626"/>
                  <a:pt x="1128883" y="130628"/>
                </a:cubicBezTo>
                <a:cubicBezTo>
                  <a:pt x="1130781" y="140116"/>
                  <a:pt x="1128883" y="149981"/>
                  <a:pt x="1128883" y="159657"/>
                </a:cubicBezTo>
                <a:lnTo>
                  <a:pt x="1070826" y="13062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Freeform 25"/>
          <p:cNvSpPr/>
          <p:nvPr/>
        </p:nvSpPr>
        <p:spPr>
          <a:xfrm>
            <a:off x="1364343" y="4034971"/>
            <a:ext cx="1306286" cy="1944915"/>
          </a:xfrm>
          <a:custGeom>
            <a:avLst/>
            <a:gdLst>
              <a:gd name="connsiteX0" fmla="*/ 348343 w 1306286"/>
              <a:gd name="connsiteY0" fmla="*/ 0 h 1944915"/>
              <a:gd name="connsiteX1" fmla="*/ 348343 w 1306286"/>
              <a:gd name="connsiteY1" fmla="*/ 0 h 1944915"/>
              <a:gd name="connsiteX2" fmla="*/ 232228 w 1306286"/>
              <a:gd name="connsiteY2" fmla="*/ 130629 h 1944915"/>
              <a:gd name="connsiteX3" fmla="*/ 174171 w 1306286"/>
              <a:gd name="connsiteY3" fmla="*/ 217715 h 1944915"/>
              <a:gd name="connsiteX4" fmla="*/ 145143 w 1306286"/>
              <a:gd name="connsiteY4" fmla="*/ 261258 h 1944915"/>
              <a:gd name="connsiteX5" fmla="*/ 130628 w 1306286"/>
              <a:gd name="connsiteY5" fmla="*/ 319315 h 1944915"/>
              <a:gd name="connsiteX6" fmla="*/ 159657 w 1306286"/>
              <a:gd name="connsiteY6" fmla="*/ 508000 h 1944915"/>
              <a:gd name="connsiteX7" fmla="*/ 130628 w 1306286"/>
              <a:gd name="connsiteY7" fmla="*/ 580572 h 1944915"/>
              <a:gd name="connsiteX8" fmla="*/ 87086 w 1306286"/>
              <a:gd name="connsiteY8" fmla="*/ 624115 h 1944915"/>
              <a:gd name="connsiteX9" fmla="*/ 0 w 1306286"/>
              <a:gd name="connsiteY9" fmla="*/ 711200 h 1944915"/>
              <a:gd name="connsiteX10" fmla="*/ 29028 w 1306286"/>
              <a:gd name="connsiteY10" fmla="*/ 812800 h 1944915"/>
              <a:gd name="connsiteX11" fmla="*/ 130628 w 1306286"/>
              <a:gd name="connsiteY11" fmla="*/ 870858 h 1944915"/>
              <a:gd name="connsiteX12" fmla="*/ 217714 w 1306286"/>
              <a:gd name="connsiteY12" fmla="*/ 899886 h 1944915"/>
              <a:gd name="connsiteX13" fmla="*/ 508000 w 1306286"/>
              <a:gd name="connsiteY13" fmla="*/ 928915 h 1944915"/>
              <a:gd name="connsiteX14" fmla="*/ 551543 w 1306286"/>
              <a:gd name="connsiteY14" fmla="*/ 943429 h 1944915"/>
              <a:gd name="connsiteX15" fmla="*/ 566057 w 1306286"/>
              <a:gd name="connsiteY15" fmla="*/ 1045029 h 1944915"/>
              <a:gd name="connsiteX16" fmla="*/ 508000 w 1306286"/>
              <a:gd name="connsiteY16" fmla="*/ 1103086 h 1944915"/>
              <a:gd name="connsiteX17" fmla="*/ 435428 w 1306286"/>
              <a:gd name="connsiteY17" fmla="*/ 1190172 h 1944915"/>
              <a:gd name="connsiteX18" fmla="*/ 406400 w 1306286"/>
              <a:gd name="connsiteY18" fmla="*/ 1277258 h 1944915"/>
              <a:gd name="connsiteX19" fmla="*/ 391886 w 1306286"/>
              <a:gd name="connsiteY19" fmla="*/ 1335315 h 1944915"/>
              <a:gd name="connsiteX20" fmla="*/ 333828 w 1306286"/>
              <a:gd name="connsiteY20" fmla="*/ 1422400 h 1944915"/>
              <a:gd name="connsiteX21" fmla="*/ 319314 w 1306286"/>
              <a:gd name="connsiteY21" fmla="*/ 1509486 h 1944915"/>
              <a:gd name="connsiteX22" fmla="*/ 304800 w 1306286"/>
              <a:gd name="connsiteY22" fmla="*/ 1553029 h 1944915"/>
              <a:gd name="connsiteX23" fmla="*/ 261257 w 1306286"/>
              <a:gd name="connsiteY23" fmla="*/ 1698172 h 1944915"/>
              <a:gd name="connsiteX24" fmla="*/ 246743 w 1306286"/>
              <a:gd name="connsiteY24" fmla="*/ 1741715 h 1944915"/>
              <a:gd name="connsiteX25" fmla="*/ 261257 w 1306286"/>
              <a:gd name="connsiteY25" fmla="*/ 1886858 h 1944915"/>
              <a:gd name="connsiteX26" fmla="*/ 304800 w 1306286"/>
              <a:gd name="connsiteY26" fmla="*/ 1915886 h 1944915"/>
              <a:gd name="connsiteX27" fmla="*/ 406400 w 1306286"/>
              <a:gd name="connsiteY27" fmla="*/ 1944915 h 1944915"/>
              <a:gd name="connsiteX28" fmla="*/ 624114 w 1306286"/>
              <a:gd name="connsiteY28" fmla="*/ 1930400 h 1944915"/>
              <a:gd name="connsiteX29" fmla="*/ 711200 w 1306286"/>
              <a:gd name="connsiteY29" fmla="*/ 1901372 h 1944915"/>
              <a:gd name="connsiteX30" fmla="*/ 725714 w 1306286"/>
              <a:gd name="connsiteY30" fmla="*/ 1843315 h 1944915"/>
              <a:gd name="connsiteX31" fmla="*/ 754743 w 1306286"/>
              <a:gd name="connsiteY31" fmla="*/ 1712686 h 1944915"/>
              <a:gd name="connsiteX32" fmla="*/ 783771 w 1306286"/>
              <a:gd name="connsiteY32" fmla="*/ 1611086 h 1944915"/>
              <a:gd name="connsiteX33" fmla="*/ 812800 w 1306286"/>
              <a:gd name="connsiteY33" fmla="*/ 1480458 h 1944915"/>
              <a:gd name="connsiteX34" fmla="*/ 856343 w 1306286"/>
              <a:gd name="connsiteY34" fmla="*/ 1422400 h 1944915"/>
              <a:gd name="connsiteX35" fmla="*/ 943428 w 1306286"/>
              <a:gd name="connsiteY35" fmla="*/ 1364343 h 1944915"/>
              <a:gd name="connsiteX36" fmla="*/ 986971 w 1306286"/>
              <a:gd name="connsiteY36" fmla="*/ 1378858 h 1944915"/>
              <a:gd name="connsiteX37" fmla="*/ 1001486 w 1306286"/>
              <a:gd name="connsiteY37" fmla="*/ 1422400 h 1944915"/>
              <a:gd name="connsiteX38" fmla="*/ 1030514 w 1306286"/>
              <a:gd name="connsiteY38" fmla="*/ 1494972 h 1944915"/>
              <a:gd name="connsiteX39" fmla="*/ 1059543 w 1306286"/>
              <a:gd name="connsiteY39" fmla="*/ 1596572 h 1944915"/>
              <a:gd name="connsiteX40" fmla="*/ 1074057 w 1306286"/>
              <a:gd name="connsiteY40" fmla="*/ 1712686 h 1944915"/>
              <a:gd name="connsiteX41" fmla="*/ 1233714 w 1306286"/>
              <a:gd name="connsiteY41" fmla="*/ 1727200 h 1944915"/>
              <a:gd name="connsiteX42" fmla="*/ 1277257 w 1306286"/>
              <a:gd name="connsiteY42" fmla="*/ 1654629 h 1944915"/>
              <a:gd name="connsiteX43" fmla="*/ 1291771 w 1306286"/>
              <a:gd name="connsiteY43" fmla="*/ 1596572 h 1944915"/>
              <a:gd name="connsiteX44" fmla="*/ 1306286 w 1306286"/>
              <a:gd name="connsiteY44" fmla="*/ 1553029 h 1944915"/>
              <a:gd name="connsiteX45" fmla="*/ 1277257 w 1306286"/>
              <a:gd name="connsiteY45" fmla="*/ 1378858 h 1944915"/>
              <a:gd name="connsiteX46" fmla="*/ 1248228 w 1306286"/>
              <a:gd name="connsiteY46" fmla="*/ 1335315 h 1944915"/>
              <a:gd name="connsiteX47" fmla="*/ 1233714 w 1306286"/>
              <a:gd name="connsiteY47" fmla="*/ 1291772 h 1944915"/>
              <a:gd name="connsiteX48" fmla="*/ 1204686 w 1306286"/>
              <a:gd name="connsiteY48" fmla="*/ 1248229 h 1944915"/>
              <a:gd name="connsiteX49" fmla="*/ 1190171 w 1306286"/>
              <a:gd name="connsiteY49" fmla="*/ 1190172 h 1944915"/>
              <a:gd name="connsiteX50" fmla="*/ 1146628 w 1306286"/>
              <a:gd name="connsiteY50" fmla="*/ 1146629 h 1944915"/>
              <a:gd name="connsiteX51" fmla="*/ 1103086 w 1306286"/>
              <a:gd name="connsiteY51" fmla="*/ 1088572 h 1944915"/>
              <a:gd name="connsiteX52" fmla="*/ 1074057 w 1306286"/>
              <a:gd name="connsiteY52" fmla="*/ 1045029 h 1944915"/>
              <a:gd name="connsiteX53" fmla="*/ 1030514 w 1306286"/>
              <a:gd name="connsiteY53" fmla="*/ 1001486 h 1944915"/>
              <a:gd name="connsiteX54" fmla="*/ 1016000 w 1306286"/>
              <a:gd name="connsiteY54" fmla="*/ 957943 h 1944915"/>
              <a:gd name="connsiteX55" fmla="*/ 972457 w 1306286"/>
              <a:gd name="connsiteY55" fmla="*/ 943429 h 1944915"/>
              <a:gd name="connsiteX56" fmla="*/ 928914 w 1306286"/>
              <a:gd name="connsiteY56" fmla="*/ 914400 h 1944915"/>
              <a:gd name="connsiteX57" fmla="*/ 870857 w 1306286"/>
              <a:gd name="connsiteY57" fmla="*/ 899886 h 1944915"/>
              <a:gd name="connsiteX58" fmla="*/ 827314 w 1306286"/>
              <a:gd name="connsiteY58" fmla="*/ 885372 h 1944915"/>
              <a:gd name="connsiteX59" fmla="*/ 885371 w 1306286"/>
              <a:gd name="connsiteY59" fmla="*/ 798286 h 1944915"/>
              <a:gd name="connsiteX60" fmla="*/ 899886 w 1306286"/>
              <a:gd name="connsiteY60" fmla="*/ 754743 h 1944915"/>
              <a:gd name="connsiteX61" fmla="*/ 972457 w 1306286"/>
              <a:gd name="connsiteY61" fmla="*/ 624115 h 1944915"/>
              <a:gd name="connsiteX62" fmla="*/ 1030514 w 1306286"/>
              <a:gd name="connsiteY62" fmla="*/ 478972 h 1944915"/>
              <a:gd name="connsiteX63" fmla="*/ 1045028 w 1306286"/>
              <a:gd name="connsiteY63" fmla="*/ 435429 h 1944915"/>
              <a:gd name="connsiteX64" fmla="*/ 1001486 w 1306286"/>
              <a:gd name="connsiteY64" fmla="*/ 406400 h 1944915"/>
              <a:gd name="connsiteX65" fmla="*/ 885371 w 1306286"/>
              <a:gd name="connsiteY65" fmla="*/ 377372 h 1944915"/>
              <a:gd name="connsiteX66" fmla="*/ 841828 w 1306286"/>
              <a:gd name="connsiteY66" fmla="*/ 362858 h 1944915"/>
              <a:gd name="connsiteX67" fmla="*/ 682171 w 1306286"/>
              <a:gd name="connsiteY67" fmla="*/ 348343 h 1944915"/>
              <a:gd name="connsiteX68" fmla="*/ 595086 w 1306286"/>
              <a:gd name="connsiteY68" fmla="*/ 319315 h 1944915"/>
              <a:gd name="connsiteX69" fmla="*/ 508000 w 1306286"/>
              <a:gd name="connsiteY69" fmla="*/ 246743 h 1944915"/>
              <a:gd name="connsiteX70" fmla="*/ 464457 w 1306286"/>
              <a:gd name="connsiteY70" fmla="*/ 116115 h 1944915"/>
              <a:gd name="connsiteX71" fmla="*/ 449943 w 1306286"/>
              <a:gd name="connsiteY71" fmla="*/ 72572 h 1944915"/>
              <a:gd name="connsiteX72" fmla="*/ 406400 w 1306286"/>
              <a:gd name="connsiteY72" fmla="*/ 43543 h 1944915"/>
              <a:gd name="connsiteX73" fmla="*/ 348343 w 1306286"/>
              <a:gd name="connsiteY73" fmla="*/ 0 h 194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1306286" h="1944915">
                <a:moveTo>
                  <a:pt x="348343" y="0"/>
                </a:moveTo>
                <a:lnTo>
                  <a:pt x="348343" y="0"/>
                </a:lnTo>
                <a:cubicBezTo>
                  <a:pt x="309638" y="43543"/>
                  <a:pt x="268622" y="85137"/>
                  <a:pt x="232228" y="130629"/>
                </a:cubicBezTo>
                <a:cubicBezTo>
                  <a:pt x="210434" y="157872"/>
                  <a:pt x="193523" y="188686"/>
                  <a:pt x="174171" y="217715"/>
                </a:cubicBezTo>
                <a:lnTo>
                  <a:pt x="145143" y="261258"/>
                </a:lnTo>
                <a:cubicBezTo>
                  <a:pt x="140305" y="280610"/>
                  <a:pt x="130628" y="299367"/>
                  <a:pt x="130628" y="319315"/>
                </a:cubicBezTo>
                <a:cubicBezTo>
                  <a:pt x="130628" y="402896"/>
                  <a:pt x="142130" y="437889"/>
                  <a:pt x="159657" y="508000"/>
                </a:cubicBezTo>
                <a:cubicBezTo>
                  <a:pt x="149981" y="532191"/>
                  <a:pt x="144437" y="558478"/>
                  <a:pt x="130628" y="580572"/>
                </a:cubicBezTo>
                <a:cubicBezTo>
                  <a:pt x="119749" y="597978"/>
                  <a:pt x="100444" y="608530"/>
                  <a:pt x="87086" y="624115"/>
                </a:cubicBezTo>
                <a:cubicBezTo>
                  <a:pt x="15076" y="708127"/>
                  <a:pt x="76651" y="660100"/>
                  <a:pt x="0" y="711200"/>
                </a:cubicBezTo>
                <a:cubicBezTo>
                  <a:pt x="9676" y="745067"/>
                  <a:pt x="13276" y="781297"/>
                  <a:pt x="29028" y="812800"/>
                </a:cubicBezTo>
                <a:cubicBezTo>
                  <a:pt x="55124" y="864993"/>
                  <a:pt x="83320" y="856666"/>
                  <a:pt x="130628" y="870858"/>
                </a:cubicBezTo>
                <a:cubicBezTo>
                  <a:pt x="159936" y="879651"/>
                  <a:pt x="187221" y="897345"/>
                  <a:pt x="217714" y="899886"/>
                </a:cubicBezTo>
                <a:cubicBezTo>
                  <a:pt x="430757" y="917639"/>
                  <a:pt x="334077" y="907174"/>
                  <a:pt x="508000" y="928915"/>
                </a:cubicBezTo>
                <a:cubicBezTo>
                  <a:pt x="522514" y="933753"/>
                  <a:pt x="539596" y="933872"/>
                  <a:pt x="551543" y="943429"/>
                </a:cubicBezTo>
                <a:cubicBezTo>
                  <a:pt x="586938" y="971745"/>
                  <a:pt x="590174" y="1006442"/>
                  <a:pt x="566057" y="1045029"/>
                </a:cubicBezTo>
                <a:cubicBezTo>
                  <a:pt x="551552" y="1068237"/>
                  <a:pt x="524421" y="1081191"/>
                  <a:pt x="508000" y="1103086"/>
                </a:cubicBezTo>
                <a:cubicBezTo>
                  <a:pt x="434340" y="1201299"/>
                  <a:pt x="526667" y="1129345"/>
                  <a:pt x="435428" y="1190172"/>
                </a:cubicBezTo>
                <a:cubicBezTo>
                  <a:pt x="425752" y="1219201"/>
                  <a:pt x="413821" y="1247573"/>
                  <a:pt x="406400" y="1277258"/>
                </a:cubicBezTo>
                <a:cubicBezTo>
                  <a:pt x="401562" y="1296610"/>
                  <a:pt x="400807" y="1317473"/>
                  <a:pt x="391886" y="1335315"/>
                </a:cubicBezTo>
                <a:cubicBezTo>
                  <a:pt x="376283" y="1366520"/>
                  <a:pt x="333828" y="1422400"/>
                  <a:pt x="333828" y="1422400"/>
                </a:cubicBezTo>
                <a:cubicBezTo>
                  <a:pt x="328990" y="1451429"/>
                  <a:pt x="325698" y="1480758"/>
                  <a:pt x="319314" y="1509486"/>
                </a:cubicBezTo>
                <a:cubicBezTo>
                  <a:pt x="315995" y="1524421"/>
                  <a:pt x="307800" y="1538027"/>
                  <a:pt x="304800" y="1553029"/>
                </a:cubicBezTo>
                <a:cubicBezTo>
                  <a:pt x="278116" y="1686452"/>
                  <a:pt x="314210" y="1618743"/>
                  <a:pt x="261257" y="1698172"/>
                </a:cubicBezTo>
                <a:cubicBezTo>
                  <a:pt x="256419" y="1712686"/>
                  <a:pt x="246743" y="1726416"/>
                  <a:pt x="246743" y="1741715"/>
                </a:cubicBezTo>
                <a:cubicBezTo>
                  <a:pt x="246743" y="1790337"/>
                  <a:pt x="245881" y="1840731"/>
                  <a:pt x="261257" y="1886858"/>
                </a:cubicBezTo>
                <a:cubicBezTo>
                  <a:pt x="266773" y="1903407"/>
                  <a:pt x="289198" y="1908085"/>
                  <a:pt x="304800" y="1915886"/>
                </a:cubicBezTo>
                <a:cubicBezTo>
                  <a:pt x="325619" y="1926295"/>
                  <a:pt x="387803" y="1940265"/>
                  <a:pt x="406400" y="1944915"/>
                </a:cubicBezTo>
                <a:cubicBezTo>
                  <a:pt x="478971" y="1940077"/>
                  <a:pt x="552113" y="1940686"/>
                  <a:pt x="624114" y="1930400"/>
                </a:cubicBezTo>
                <a:cubicBezTo>
                  <a:pt x="654405" y="1926073"/>
                  <a:pt x="711200" y="1901372"/>
                  <a:pt x="711200" y="1901372"/>
                </a:cubicBezTo>
                <a:cubicBezTo>
                  <a:pt x="716038" y="1882020"/>
                  <a:pt x="721229" y="1862752"/>
                  <a:pt x="725714" y="1843315"/>
                </a:cubicBezTo>
                <a:cubicBezTo>
                  <a:pt x="735744" y="1799852"/>
                  <a:pt x="743925" y="1755959"/>
                  <a:pt x="754743" y="1712686"/>
                </a:cubicBezTo>
                <a:cubicBezTo>
                  <a:pt x="763286" y="1678516"/>
                  <a:pt x="775851" y="1645406"/>
                  <a:pt x="783771" y="1611086"/>
                </a:cubicBezTo>
                <a:cubicBezTo>
                  <a:pt x="789616" y="1585759"/>
                  <a:pt x="794795" y="1511967"/>
                  <a:pt x="812800" y="1480458"/>
                </a:cubicBezTo>
                <a:cubicBezTo>
                  <a:pt x="824802" y="1459455"/>
                  <a:pt x="838263" y="1438472"/>
                  <a:pt x="856343" y="1422400"/>
                </a:cubicBezTo>
                <a:cubicBezTo>
                  <a:pt x="882418" y="1399222"/>
                  <a:pt x="943428" y="1364343"/>
                  <a:pt x="943428" y="1364343"/>
                </a:cubicBezTo>
                <a:cubicBezTo>
                  <a:pt x="957942" y="1369181"/>
                  <a:pt x="976153" y="1368040"/>
                  <a:pt x="986971" y="1378858"/>
                </a:cubicBezTo>
                <a:cubicBezTo>
                  <a:pt x="997789" y="1389676"/>
                  <a:pt x="996114" y="1408075"/>
                  <a:pt x="1001486" y="1422400"/>
                </a:cubicBezTo>
                <a:cubicBezTo>
                  <a:pt x="1010634" y="1446795"/>
                  <a:pt x="1021366" y="1470577"/>
                  <a:pt x="1030514" y="1494972"/>
                </a:cubicBezTo>
                <a:cubicBezTo>
                  <a:pt x="1046129" y="1536614"/>
                  <a:pt x="1048106" y="1550825"/>
                  <a:pt x="1059543" y="1596572"/>
                </a:cubicBezTo>
                <a:cubicBezTo>
                  <a:pt x="1064381" y="1635277"/>
                  <a:pt x="1059571" y="1676470"/>
                  <a:pt x="1074057" y="1712686"/>
                </a:cubicBezTo>
                <a:cubicBezTo>
                  <a:pt x="1096977" y="1769987"/>
                  <a:pt x="1218975" y="1729043"/>
                  <a:pt x="1233714" y="1727200"/>
                </a:cubicBezTo>
                <a:cubicBezTo>
                  <a:pt x="1248228" y="1703010"/>
                  <a:pt x="1265800" y="1680408"/>
                  <a:pt x="1277257" y="1654629"/>
                </a:cubicBezTo>
                <a:cubicBezTo>
                  <a:pt x="1285359" y="1636400"/>
                  <a:pt x="1286291" y="1615752"/>
                  <a:pt x="1291771" y="1596572"/>
                </a:cubicBezTo>
                <a:cubicBezTo>
                  <a:pt x="1295974" y="1581861"/>
                  <a:pt x="1301448" y="1567543"/>
                  <a:pt x="1306286" y="1553029"/>
                </a:cubicBezTo>
                <a:cubicBezTo>
                  <a:pt x="1303086" y="1527431"/>
                  <a:pt x="1294179" y="1418343"/>
                  <a:pt x="1277257" y="1378858"/>
                </a:cubicBezTo>
                <a:cubicBezTo>
                  <a:pt x="1270385" y="1362824"/>
                  <a:pt x="1257904" y="1349829"/>
                  <a:pt x="1248228" y="1335315"/>
                </a:cubicBezTo>
                <a:cubicBezTo>
                  <a:pt x="1243390" y="1320801"/>
                  <a:pt x="1240556" y="1305456"/>
                  <a:pt x="1233714" y="1291772"/>
                </a:cubicBezTo>
                <a:cubicBezTo>
                  <a:pt x="1225913" y="1276170"/>
                  <a:pt x="1211558" y="1264262"/>
                  <a:pt x="1204686" y="1248229"/>
                </a:cubicBezTo>
                <a:cubicBezTo>
                  <a:pt x="1196828" y="1229894"/>
                  <a:pt x="1200068" y="1207492"/>
                  <a:pt x="1190171" y="1190172"/>
                </a:cubicBezTo>
                <a:cubicBezTo>
                  <a:pt x="1179987" y="1172350"/>
                  <a:pt x="1159986" y="1162214"/>
                  <a:pt x="1146628" y="1146629"/>
                </a:cubicBezTo>
                <a:cubicBezTo>
                  <a:pt x="1130885" y="1128262"/>
                  <a:pt x="1117146" y="1108256"/>
                  <a:pt x="1103086" y="1088572"/>
                </a:cubicBezTo>
                <a:cubicBezTo>
                  <a:pt x="1092947" y="1074377"/>
                  <a:pt x="1085224" y="1058430"/>
                  <a:pt x="1074057" y="1045029"/>
                </a:cubicBezTo>
                <a:cubicBezTo>
                  <a:pt x="1060916" y="1029260"/>
                  <a:pt x="1045028" y="1016000"/>
                  <a:pt x="1030514" y="1001486"/>
                </a:cubicBezTo>
                <a:cubicBezTo>
                  <a:pt x="1025676" y="986972"/>
                  <a:pt x="1026818" y="968761"/>
                  <a:pt x="1016000" y="957943"/>
                </a:cubicBezTo>
                <a:cubicBezTo>
                  <a:pt x="1005182" y="947125"/>
                  <a:pt x="986141" y="950271"/>
                  <a:pt x="972457" y="943429"/>
                </a:cubicBezTo>
                <a:cubicBezTo>
                  <a:pt x="956855" y="935628"/>
                  <a:pt x="944948" y="921272"/>
                  <a:pt x="928914" y="914400"/>
                </a:cubicBezTo>
                <a:cubicBezTo>
                  <a:pt x="910579" y="906542"/>
                  <a:pt x="890037" y="905366"/>
                  <a:pt x="870857" y="899886"/>
                </a:cubicBezTo>
                <a:cubicBezTo>
                  <a:pt x="856146" y="895683"/>
                  <a:pt x="841828" y="890210"/>
                  <a:pt x="827314" y="885372"/>
                </a:cubicBezTo>
                <a:cubicBezTo>
                  <a:pt x="861824" y="781840"/>
                  <a:pt x="812891" y="907005"/>
                  <a:pt x="885371" y="798286"/>
                </a:cubicBezTo>
                <a:cubicBezTo>
                  <a:pt x="893858" y="785556"/>
                  <a:pt x="893672" y="768724"/>
                  <a:pt x="899886" y="754743"/>
                </a:cubicBezTo>
                <a:cubicBezTo>
                  <a:pt x="969309" y="598541"/>
                  <a:pt x="915707" y="723425"/>
                  <a:pt x="972457" y="624115"/>
                </a:cubicBezTo>
                <a:cubicBezTo>
                  <a:pt x="1006629" y="564315"/>
                  <a:pt x="1006724" y="550344"/>
                  <a:pt x="1030514" y="478972"/>
                </a:cubicBezTo>
                <a:lnTo>
                  <a:pt x="1045028" y="435429"/>
                </a:lnTo>
                <a:cubicBezTo>
                  <a:pt x="1030514" y="425753"/>
                  <a:pt x="1017880" y="412361"/>
                  <a:pt x="1001486" y="406400"/>
                </a:cubicBezTo>
                <a:cubicBezTo>
                  <a:pt x="963992" y="392766"/>
                  <a:pt x="923220" y="389988"/>
                  <a:pt x="885371" y="377372"/>
                </a:cubicBezTo>
                <a:cubicBezTo>
                  <a:pt x="870857" y="372534"/>
                  <a:pt x="856974" y="365022"/>
                  <a:pt x="841828" y="362858"/>
                </a:cubicBezTo>
                <a:cubicBezTo>
                  <a:pt x="788927" y="355301"/>
                  <a:pt x="735390" y="353181"/>
                  <a:pt x="682171" y="348343"/>
                </a:cubicBezTo>
                <a:cubicBezTo>
                  <a:pt x="653143" y="338667"/>
                  <a:pt x="616722" y="340951"/>
                  <a:pt x="595086" y="319315"/>
                </a:cubicBezTo>
                <a:cubicBezTo>
                  <a:pt x="539208" y="263437"/>
                  <a:pt x="568622" y="287158"/>
                  <a:pt x="508000" y="246743"/>
                </a:cubicBezTo>
                <a:lnTo>
                  <a:pt x="464457" y="116115"/>
                </a:lnTo>
                <a:cubicBezTo>
                  <a:pt x="459619" y="101601"/>
                  <a:pt x="462673" y="81059"/>
                  <a:pt x="449943" y="72572"/>
                </a:cubicBezTo>
                <a:cubicBezTo>
                  <a:pt x="435429" y="62896"/>
                  <a:pt x="422002" y="51344"/>
                  <a:pt x="406400" y="43543"/>
                </a:cubicBezTo>
                <a:cubicBezTo>
                  <a:pt x="339687" y="10187"/>
                  <a:pt x="358019" y="7257"/>
                  <a:pt x="34834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Freeform 27"/>
          <p:cNvSpPr/>
          <p:nvPr/>
        </p:nvSpPr>
        <p:spPr>
          <a:xfrm>
            <a:off x="1901371" y="4731657"/>
            <a:ext cx="1959429" cy="1712686"/>
          </a:xfrm>
          <a:custGeom>
            <a:avLst/>
            <a:gdLst>
              <a:gd name="connsiteX0" fmla="*/ 928915 w 1959429"/>
              <a:gd name="connsiteY0" fmla="*/ 101600 h 1712686"/>
              <a:gd name="connsiteX1" fmla="*/ 928915 w 1959429"/>
              <a:gd name="connsiteY1" fmla="*/ 101600 h 1712686"/>
              <a:gd name="connsiteX2" fmla="*/ 856343 w 1959429"/>
              <a:gd name="connsiteY2" fmla="*/ 203200 h 1712686"/>
              <a:gd name="connsiteX3" fmla="*/ 870858 w 1959429"/>
              <a:gd name="connsiteY3" fmla="*/ 261257 h 1712686"/>
              <a:gd name="connsiteX4" fmla="*/ 914400 w 1959429"/>
              <a:gd name="connsiteY4" fmla="*/ 348343 h 1712686"/>
              <a:gd name="connsiteX5" fmla="*/ 957943 w 1959429"/>
              <a:gd name="connsiteY5" fmla="*/ 377372 h 1712686"/>
              <a:gd name="connsiteX6" fmla="*/ 1001486 w 1959429"/>
              <a:gd name="connsiteY6" fmla="*/ 420914 h 1712686"/>
              <a:gd name="connsiteX7" fmla="*/ 1088572 w 1959429"/>
              <a:gd name="connsiteY7" fmla="*/ 449943 h 1712686"/>
              <a:gd name="connsiteX8" fmla="*/ 1103086 w 1959429"/>
              <a:gd name="connsiteY8" fmla="*/ 624114 h 1712686"/>
              <a:gd name="connsiteX9" fmla="*/ 1016000 w 1959429"/>
              <a:gd name="connsiteY9" fmla="*/ 711200 h 1712686"/>
              <a:gd name="connsiteX10" fmla="*/ 972458 w 1959429"/>
              <a:gd name="connsiteY10" fmla="*/ 754743 h 1712686"/>
              <a:gd name="connsiteX11" fmla="*/ 928915 w 1959429"/>
              <a:gd name="connsiteY11" fmla="*/ 856343 h 1712686"/>
              <a:gd name="connsiteX12" fmla="*/ 899886 w 1959429"/>
              <a:gd name="connsiteY12" fmla="*/ 943429 h 1712686"/>
              <a:gd name="connsiteX13" fmla="*/ 914400 w 1959429"/>
              <a:gd name="connsiteY13" fmla="*/ 1059543 h 1712686"/>
              <a:gd name="connsiteX14" fmla="*/ 827315 w 1959429"/>
              <a:gd name="connsiteY14" fmla="*/ 1146629 h 1712686"/>
              <a:gd name="connsiteX15" fmla="*/ 783772 w 1959429"/>
              <a:gd name="connsiteY15" fmla="*/ 1190172 h 1712686"/>
              <a:gd name="connsiteX16" fmla="*/ 653143 w 1959429"/>
              <a:gd name="connsiteY16" fmla="*/ 1248229 h 1712686"/>
              <a:gd name="connsiteX17" fmla="*/ 609600 w 1959429"/>
              <a:gd name="connsiteY17" fmla="*/ 1262743 h 1712686"/>
              <a:gd name="connsiteX18" fmla="*/ 478972 w 1959429"/>
              <a:gd name="connsiteY18" fmla="*/ 1349829 h 1712686"/>
              <a:gd name="connsiteX19" fmla="*/ 435429 w 1959429"/>
              <a:gd name="connsiteY19" fmla="*/ 1378857 h 1712686"/>
              <a:gd name="connsiteX20" fmla="*/ 391886 w 1959429"/>
              <a:gd name="connsiteY20" fmla="*/ 1422400 h 1712686"/>
              <a:gd name="connsiteX21" fmla="*/ 377372 w 1959429"/>
              <a:gd name="connsiteY21" fmla="*/ 1553029 h 1712686"/>
              <a:gd name="connsiteX22" fmla="*/ 333829 w 1959429"/>
              <a:gd name="connsiteY22" fmla="*/ 1582057 h 1712686"/>
              <a:gd name="connsiteX23" fmla="*/ 232229 w 1959429"/>
              <a:gd name="connsiteY23" fmla="*/ 1553029 h 1712686"/>
              <a:gd name="connsiteX24" fmla="*/ 145143 w 1959429"/>
              <a:gd name="connsiteY24" fmla="*/ 1494972 h 1712686"/>
              <a:gd name="connsiteX25" fmla="*/ 101600 w 1959429"/>
              <a:gd name="connsiteY25" fmla="*/ 1465943 h 1712686"/>
              <a:gd name="connsiteX26" fmla="*/ 14515 w 1959429"/>
              <a:gd name="connsiteY26" fmla="*/ 1436914 h 1712686"/>
              <a:gd name="connsiteX27" fmla="*/ 0 w 1959429"/>
              <a:gd name="connsiteY27" fmla="*/ 1480457 h 1712686"/>
              <a:gd name="connsiteX28" fmla="*/ 14515 w 1959429"/>
              <a:gd name="connsiteY28" fmla="*/ 1553029 h 1712686"/>
              <a:gd name="connsiteX29" fmla="*/ 29029 w 1959429"/>
              <a:gd name="connsiteY29" fmla="*/ 1596572 h 1712686"/>
              <a:gd name="connsiteX30" fmla="*/ 72572 w 1959429"/>
              <a:gd name="connsiteY30" fmla="*/ 1611086 h 1712686"/>
              <a:gd name="connsiteX31" fmla="*/ 232229 w 1959429"/>
              <a:gd name="connsiteY31" fmla="*/ 1625600 h 1712686"/>
              <a:gd name="connsiteX32" fmla="*/ 246743 w 1959429"/>
              <a:gd name="connsiteY32" fmla="*/ 1698172 h 1712686"/>
              <a:gd name="connsiteX33" fmla="*/ 290286 w 1959429"/>
              <a:gd name="connsiteY33" fmla="*/ 1712686 h 1712686"/>
              <a:gd name="connsiteX34" fmla="*/ 435429 w 1959429"/>
              <a:gd name="connsiteY34" fmla="*/ 1698172 h 1712686"/>
              <a:gd name="connsiteX35" fmla="*/ 566058 w 1959429"/>
              <a:gd name="connsiteY35" fmla="*/ 1640114 h 1712686"/>
              <a:gd name="connsiteX36" fmla="*/ 638629 w 1959429"/>
              <a:gd name="connsiteY36" fmla="*/ 1567543 h 1712686"/>
              <a:gd name="connsiteX37" fmla="*/ 769258 w 1959429"/>
              <a:gd name="connsiteY37" fmla="*/ 1451429 h 1712686"/>
              <a:gd name="connsiteX38" fmla="*/ 812800 w 1959429"/>
              <a:gd name="connsiteY38" fmla="*/ 1422400 h 1712686"/>
              <a:gd name="connsiteX39" fmla="*/ 899886 w 1959429"/>
              <a:gd name="connsiteY39" fmla="*/ 1393372 h 1712686"/>
              <a:gd name="connsiteX40" fmla="*/ 986972 w 1959429"/>
              <a:gd name="connsiteY40" fmla="*/ 1335314 h 1712686"/>
              <a:gd name="connsiteX41" fmla="*/ 1074058 w 1959429"/>
              <a:gd name="connsiteY41" fmla="*/ 1248229 h 1712686"/>
              <a:gd name="connsiteX42" fmla="*/ 1146629 w 1959429"/>
              <a:gd name="connsiteY42" fmla="*/ 1117600 h 1712686"/>
              <a:gd name="connsiteX43" fmla="*/ 1248229 w 1959429"/>
              <a:gd name="connsiteY43" fmla="*/ 1016000 h 1712686"/>
              <a:gd name="connsiteX44" fmla="*/ 1335315 w 1959429"/>
              <a:gd name="connsiteY44" fmla="*/ 885372 h 1712686"/>
              <a:gd name="connsiteX45" fmla="*/ 1364343 w 1959429"/>
              <a:gd name="connsiteY45" fmla="*/ 841829 h 1712686"/>
              <a:gd name="connsiteX46" fmla="*/ 1393372 w 1959429"/>
              <a:gd name="connsiteY46" fmla="*/ 798286 h 1712686"/>
              <a:gd name="connsiteX47" fmla="*/ 1436915 w 1959429"/>
              <a:gd name="connsiteY47" fmla="*/ 711200 h 1712686"/>
              <a:gd name="connsiteX48" fmla="*/ 1465943 w 1959429"/>
              <a:gd name="connsiteY48" fmla="*/ 580572 h 1712686"/>
              <a:gd name="connsiteX49" fmla="*/ 1480458 w 1959429"/>
              <a:gd name="connsiteY49" fmla="*/ 537029 h 1712686"/>
              <a:gd name="connsiteX50" fmla="*/ 1582058 w 1959429"/>
              <a:gd name="connsiteY50" fmla="*/ 420914 h 1712686"/>
              <a:gd name="connsiteX51" fmla="*/ 1669143 w 1959429"/>
              <a:gd name="connsiteY51" fmla="*/ 261257 h 1712686"/>
              <a:gd name="connsiteX52" fmla="*/ 1785258 w 1959429"/>
              <a:gd name="connsiteY52" fmla="*/ 159657 h 1712686"/>
              <a:gd name="connsiteX53" fmla="*/ 1872343 w 1959429"/>
              <a:gd name="connsiteY53" fmla="*/ 101600 h 1712686"/>
              <a:gd name="connsiteX54" fmla="*/ 1959429 w 1959429"/>
              <a:gd name="connsiteY54" fmla="*/ 72572 h 1712686"/>
              <a:gd name="connsiteX55" fmla="*/ 1872343 w 1959429"/>
              <a:gd name="connsiteY55" fmla="*/ 43543 h 1712686"/>
              <a:gd name="connsiteX56" fmla="*/ 1828800 w 1959429"/>
              <a:gd name="connsiteY56" fmla="*/ 29029 h 1712686"/>
              <a:gd name="connsiteX57" fmla="*/ 1654629 w 1959429"/>
              <a:gd name="connsiteY57" fmla="*/ 0 h 1712686"/>
              <a:gd name="connsiteX58" fmla="*/ 1393372 w 1959429"/>
              <a:gd name="connsiteY58" fmla="*/ 14514 h 1712686"/>
              <a:gd name="connsiteX59" fmla="*/ 1306286 w 1959429"/>
              <a:gd name="connsiteY59" fmla="*/ 43543 h 1712686"/>
              <a:gd name="connsiteX60" fmla="*/ 1219200 w 1959429"/>
              <a:gd name="connsiteY60" fmla="*/ 101600 h 1712686"/>
              <a:gd name="connsiteX61" fmla="*/ 1190172 w 1959429"/>
              <a:gd name="connsiteY61" fmla="*/ 188686 h 1712686"/>
              <a:gd name="connsiteX62" fmla="*/ 1146629 w 1959429"/>
              <a:gd name="connsiteY62" fmla="*/ 174172 h 1712686"/>
              <a:gd name="connsiteX63" fmla="*/ 1074058 w 1959429"/>
              <a:gd name="connsiteY63" fmla="*/ 101600 h 1712686"/>
              <a:gd name="connsiteX64" fmla="*/ 928915 w 1959429"/>
              <a:gd name="connsiteY64" fmla="*/ 101600 h 1712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959429" h="1712686">
                <a:moveTo>
                  <a:pt x="928915" y="101600"/>
                </a:moveTo>
                <a:lnTo>
                  <a:pt x="928915" y="101600"/>
                </a:lnTo>
                <a:cubicBezTo>
                  <a:pt x="904724" y="135467"/>
                  <a:pt x="870566" y="164087"/>
                  <a:pt x="856343" y="203200"/>
                </a:cubicBezTo>
                <a:cubicBezTo>
                  <a:pt x="849526" y="221947"/>
                  <a:pt x="865378" y="242077"/>
                  <a:pt x="870858" y="261257"/>
                </a:cubicBezTo>
                <a:cubicBezTo>
                  <a:pt x="880302" y="294311"/>
                  <a:pt x="888956" y="322898"/>
                  <a:pt x="914400" y="348343"/>
                </a:cubicBezTo>
                <a:cubicBezTo>
                  <a:pt x="926735" y="360678"/>
                  <a:pt x="944542" y="366205"/>
                  <a:pt x="957943" y="377372"/>
                </a:cubicBezTo>
                <a:cubicBezTo>
                  <a:pt x="973712" y="390512"/>
                  <a:pt x="983543" y="410946"/>
                  <a:pt x="1001486" y="420914"/>
                </a:cubicBezTo>
                <a:cubicBezTo>
                  <a:pt x="1028234" y="435774"/>
                  <a:pt x="1088572" y="449943"/>
                  <a:pt x="1088572" y="449943"/>
                </a:cubicBezTo>
                <a:cubicBezTo>
                  <a:pt x="1129579" y="511455"/>
                  <a:pt x="1150473" y="522570"/>
                  <a:pt x="1103086" y="624114"/>
                </a:cubicBezTo>
                <a:cubicBezTo>
                  <a:pt x="1085725" y="661315"/>
                  <a:pt x="1045029" y="682171"/>
                  <a:pt x="1016000" y="711200"/>
                </a:cubicBezTo>
                <a:lnTo>
                  <a:pt x="972458" y="754743"/>
                </a:lnTo>
                <a:cubicBezTo>
                  <a:pt x="925730" y="894920"/>
                  <a:pt x="1000664" y="676970"/>
                  <a:pt x="928915" y="856343"/>
                </a:cubicBezTo>
                <a:cubicBezTo>
                  <a:pt x="917551" y="884753"/>
                  <a:pt x="899886" y="943429"/>
                  <a:pt x="899886" y="943429"/>
                </a:cubicBezTo>
                <a:cubicBezTo>
                  <a:pt x="904724" y="982134"/>
                  <a:pt x="917931" y="1020697"/>
                  <a:pt x="914400" y="1059543"/>
                </a:cubicBezTo>
                <a:cubicBezTo>
                  <a:pt x="911161" y="1095171"/>
                  <a:pt x="844956" y="1131508"/>
                  <a:pt x="827315" y="1146629"/>
                </a:cubicBezTo>
                <a:cubicBezTo>
                  <a:pt x="811730" y="1159987"/>
                  <a:pt x="799541" y="1177031"/>
                  <a:pt x="783772" y="1190172"/>
                </a:cubicBezTo>
                <a:cubicBezTo>
                  <a:pt x="737772" y="1228505"/>
                  <a:pt x="716428" y="1227134"/>
                  <a:pt x="653143" y="1248229"/>
                </a:cubicBezTo>
                <a:lnTo>
                  <a:pt x="609600" y="1262743"/>
                </a:lnTo>
                <a:lnTo>
                  <a:pt x="478972" y="1349829"/>
                </a:lnTo>
                <a:cubicBezTo>
                  <a:pt x="464458" y="1359505"/>
                  <a:pt x="447764" y="1366522"/>
                  <a:pt x="435429" y="1378857"/>
                </a:cubicBezTo>
                <a:lnTo>
                  <a:pt x="391886" y="1422400"/>
                </a:lnTo>
                <a:cubicBezTo>
                  <a:pt x="387048" y="1465943"/>
                  <a:pt x="392344" y="1511856"/>
                  <a:pt x="377372" y="1553029"/>
                </a:cubicBezTo>
                <a:cubicBezTo>
                  <a:pt x="371411" y="1569423"/>
                  <a:pt x="351098" y="1579590"/>
                  <a:pt x="333829" y="1582057"/>
                </a:cubicBezTo>
                <a:cubicBezTo>
                  <a:pt x="321072" y="1583879"/>
                  <a:pt x="248569" y="1558476"/>
                  <a:pt x="232229" y="1553029"/>
                </a:cubicBezTo>
                <a:lnTo>
                  <a:pt x="145143" y="1494972"/>
                </a:lnTo>
                <a:cubicBezTo>
                  <a:pt x="130629" y="1485296"/>
                  <a:pt x="118149" y="1471459"/>
                  <a:pt x="101600" y="1465943"/>
                </a:cubicBezTo>
                <a:lnTo>
                  <a:pt x="14515" y="1436914"/>
                </a:lnTo>
                <a:cubicBezTo>
                  <a:pt x="9677" y="1451428"/>
                  <a:pt x="0" y="1465157"/>
                  <a:pt x="0" y="1480457"/>
                </a:cubicBezTo>
                <a:cubicBezTo>
                  <a:pt x="0" y="1505127"/>
                  <a:pt x="8532" y="1529096"/>
                  <a:pt x="14515" y="1553029"/>
                </a:cubicBezTo>
                <a:cubicBezTo>
                  <a:pt x="18226" y="1567872"/>
                  <a:pt x="18211" y="1585754"/>
                  <a:pt x="29029" y="1596572"/>
                </a:cubicBezTo>
                <a:cubicBezTo>
                  <a:pt x="39847" y="1607390"/>
                  <a:pt x="57426" y="1608922"/>
                  <a:pt x="72572" y="1611086"/>
                </a:cubicBezTo>
                <a:cubicBezTo>
                  <a:pt x="125473" y="1618643"/>
                  <a:pt x="179010" y="1620762"/>
                  <a:pt x="232229" y="1625600"/>
                </a:cubicBezTo>
                <a:cubicBezTo>
                  <a:pt x="237067" y="1649791"/>
                  <a:pt x="233059" y="1677646"/>
                  <a:pt x="246743" y="1698172"/>
                </a:cubicBezTo>
                <a:cubicBezTo>
                  <a:pt x="255230" y="1710902"/>
                  <a:pt x="274987" y="1712686"/>
                  <a:pt x="290286" y="1712686"/>
                </a:cubicBezTo>
                <a:cubicBezTo>
                  <a:pt x="338908" y="1712686"/>
                  <a:pt x="387048" y="1703010"/>
                  <a:pt x="435429" y="1698172"/>
                </a:cubicBezTo>
                <a:cubicBezTo>
                  <a:pt x="539064" y="1663627"/>
                  <a:pt x="497055" y="1686116"/>
                  <a:pt x="566058" y="1640114"/>
                </a:cubicBezTo>
                <a:cubicBezTo>
                  <a:pt x="643465" y="1524004"/>
                  <a:pt x="541868" y="1664304"/>
                  <a:pt x="638629" y="1567543"/>
                </a:cubicBezTo>
                <a:cubicBezTo>
                  <a:pt x="767582" y="1438590"/>
                  <a:pt x="569053" y="1584900"/>
                  <a:pt x="769258" y="1451429"/>
                </a:cubicBezTo>
                <a:cubicBezTo>
                  <a:pt x="783772" y="1441753"/>
                  <a:pt x="796251" y="1427916"/>
                  <a:pt x="812800" y="1422400"/>
                </a:cubicBezTo>
                <a:lnTo>
                  <a:pt x="899886" y="1393372"/>
                </a:lnTo>
                <a:cubicBezTo>
                  <a:pt x="928915" y="1374019"/>
                  <a:pt x="962302" y="1359984"/>
                  <a:pt x="986972" y="1335314"/>
                </a:cubicBezTo>
                <a:lnTo>
                  <a:pt x="1074058" y="1248229"/>
                </a:lnTo>
                <a:cubicBezTo>
                  <a:pt x="1125770" y="1093088"/>
                  <a:pt x="1070586" y="1215369"/>
                  <a:pt x="1146629" y="1117600"/>
                </a:cubicBezTo>
                <a:cubicBezTo>
                  <a:pt x="1228145" y="1012793"/>
                  <a:pt x="1165022" y="1043735"/>
                  <a:pt x="1248229" y="1016000"/>
                </a:cubicBezTo>
                <a:lnTo>
                  <a:pt x="1335315" y="885372"/>
                </a:lnTo>
                <a:lnTo>
                  <a:pt x="1364343" y="841829"/>
                </a:lnTo>
                <a:lnTo>
                  <a:pt x="1393372" y="798286"/>
                </a:lnTo>
                <a:cubicBezTo>
                  <a:pt x="1429853" y="688840"/>
                  <a:pt x="1380642" y="823746"/>
                  <a:pt x="1436915" y="711200"/>
                </a:cubicBezTo>
                <a:cubicBezTo>
                  <a:pt x="1456519" y="671993"/>
                  <a:pt x="1457024" y="620706"/>
                  <a:pt x="1465943" y="580572"/>
                </a:cubicBezTo>
                <a:cubicBezTo>
                  <a:pt x="1469262" y="565637"/>
                  <a:pt x="1472867" y="550313"/>
                  <a:pt x="1480458" y="537029"/>
                </a:cubicBezTo>
                <a:cubicBezTo>
                  <a:pt x="1507110" y="490388"/>
                  <a:pt x="1544583" y="458389"/>
                  <a:pt x="1582058" y="420914"/>
                </a:cubicBezTo>
                <a:cubicBezTo>
                  <a:pt x="1601255" y="382519"/>
                  <a:pt x="1641030" y="297402"/>
                  <a:pt x="1669143" y="261257"/>
                </a:cubicBezTo>
                <a:cubicBezTo>
                  <a:pt x="1699920" y="221686"/>
                  <a:pt x="1744537" y="188162"/>
                  <a:pt x="1785258" y="159657"/>
                </a:cubicBezTo>
                <a:cubicBezTo>
                  <a:pt x="1813839" y="139650"/>
                  <a:pt x="1839245" y="112632"/>
                  <a:pt x="1872343" y="101600"/>
                </a:cubicBezTo>
                <a:lnTo>
                  <a:pt x="1959429" y="72572"/>
                </a:lnTo>
                <a:lnTo>
                  <a:pt x="1872343" y="43543"/>
                </a:lnTo>
                <a:cubicBezTo>
                  <a:pt x="1857829" y="38705"/>
                  <a:pt x="1843802" y="32030"/>
                  <a:pt x="1828800" y="29029"/>
                </a:cubicBezTo>
                <a:cubicBezTo>
                  <a:pt x="1722683" y="7804"/>
                  <a:pt x="1780651" y="18003"/>
                  <a:pt x="1654629" y="0"/>
                </a:cubicBezTo>
                <a:cubicBezTo>
                  <a:pt x="1567543" y="4838"/>
                  <a:pt x="1479918" y="3696"/>
                  <a:pt x="1393372" y="14514"/>
                </a:cubicBezTo>
                <a:cubicBezTo>
                  <a:pt x="1363009" y="18309"/>
                  <a:pt x="1306286" y="43543"/>
                  <a:pt x="1306286" y="43543"/>
                </a:cubicBezTo>
                <a:cubicBezTo>
                  <a:pt x="1277257" y="62895"/>
                  <a:pt x="1230232" y="68502"/>
                  <a:pt x="1219200" y="101600"/>
                </a:cubicBezTo>
                <a:lnTo>
                  <a:pt x="1190172" y="188686"/>
                </a:lnTo>
                <a:cubicBezTo>
                  <a:pt x="1175658" y="183848"/>
                  <a:pt x="1158576" y="183729"/>
                  <a:pt x="1146629" y="174172"/>
                </a:cubicBezTo>
                <a:cubicBezTo>
                  <a:pt x="1110981" y="145654"/>
                  <a:pt x="1129057" y="110767"/>
                  <a:pt x="1074058" y="101600"/>
                </a:cubicBezTo>
                <a:cubicBezTo>
                  <a:pt x="1031107" y="94441"/>
                  <a:pt x="953105" y="101600"/>
                  <a:pt x="928915" y="10160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Freeform 26"/>
          <p:cNvSpPr/>
          <p:nvPr/>
        </p:nvSpPr>
        <p:spPr>
          <a:xfrm>
            <a:off x="2525486" y="3644416"/>
            <a:ext cx="1613684" cy="1058844"/>
          </a:xfrm>
          <a:custGeom>
            <a:avLst/>
            <a:gdLst>
              <a:gd name="connsiteX0" fmla="*/ 203200 w 1613684"/>
              <a:gd name="connsiteY0" fmla="*/ 274441 h 1058844"/>
              <a:gd name="connsiteX1" fmla="*/ 203200 w 1613684"/>
              <a:gd name="connsiteY1" fmla="*/ 274441 h 1058844"/>
              <a:gd name="connsiteX2" fmla="*/ 14514 w 1613684"/>
              <a:gd name="connsiteY2" fmla="*/ 288955 h 1058844"/>
              <a:gd name="connsiteX3" fmla="*/ 29028 w 1613684"/>
              <a:gd name="connsiteY3" fmla="*/ 332498 h 1058844"/>
              <a:gd name="connsiteX4" fmla="*/ 58057 w 1613684"/>
              <a:gd name="connsiteY4" fmla="*/ 448613 h 1058844"/>
              <a:gd name="connsiteX5" fmla="*/ 87085 w 1613684"/>
              <a:gd name="connsiteY5" fmla="*/ 492155 h 1058844"/>
              <a:gd name="connsiteX6" fmla="*/ 116114 w 1613684"/>
              <a:gd name="connsiteY6" fmla="*/ 579241 h 1058844"/>
              <a:gd name="connsiteX7" fmla="*/ 130628 w 1613684"/>
              <a:gd name="connsiteY7" fmla="*/ 738898 h 1058844"/>
              <a:gd name="connsiteX8" fmla="*/ 159657 w 1613684"/>
              <a:gd name="connsiteY8" fmla="*/ 782441 h 1058844"/>
              <a:gd name="connsiteX9" fmla="*/ 203200 w 1613684"/>
              <a:gd name="connsiteY9" fmla="*/ 767927 h 1058844"/>
              <a:gd name="connsiteX10" fmla="*/ 261257 w 1613684"/>
              <a:gd name="connsiteY10" fmla="*/ 724384 h 1058844"/>
              <a:gd name="connsiteX11" fmla="*/ 333828 w 1613684"/>
              <a:gd name="connsiteY11" fmla="*/ 666327 h 1058844"/>
              <a:gd name="connsiteX12" fmla="*/ 362857 w 1613684"/>
              <a:gd name="connsiteY12" fmla="*/ 709870 h 1058844"/>
              <a:gd name="connsiteX13" fmla="*/ 406400 w 1613684"/>
              <a:gd name="connsiteY13" fmla="*/ 767927 h 1058844"/>
              <a:gd name="connsiteX14" fmla="*/ 435428 w 1613684"/>
              <a:gd name="connsiteY14" fmla="*/ 884041 h 1058844"/>
              <a:gd name="connsiteX15" fmla="*/ 464457 w 1613684"/>
              <a:gd name="connsiteY15" fmla="*/ 927584 h 1058844"/>
              <a:gd name="connsiteX16" fmla="*/ 508000 w 1613684"/>
              <a:gd name="connsiteY16" fmla="*/ 1043698 h 1058844"/>
              <a:gd name="connsiteX17" fmla="*/ 566057 w 1613684"/>
              <a:gd name="connsiteY17" fmla="*/ 1058213 h 1058844"/>
              <a:gd name="connsiteX18" fmla="*/ 638628 w 1613684"/>
              <a:gd name="connsiteY18" fmla="*/ 1043698 h 1058844"/>
              <a:gd name="connsiteX19" fmla="*/ 696685 w 1613684"/>
              <a:gd name="connsiteY19" fmla="*/ 956613 h 1058844"/>
              <a:gd name="connsiteX20" fmla="*/ 740228 w 1613684"/>
              <a:gd name="connsiteY20" fmla="*/ 898555 h 1058844"/>
              <a:gd name="connsiteX21" fmla="*/ 754743 w 1613684"/>
              <a:gd name="connsiteY21" fmla="*/ 855013 h 1058844"/>
              <a:gd name="connsiteX22" fmla="*/ 841828 w 1613684"/>
              <a:gd name="connsiteY22" fmla="*/ 913070 h 1058844"/>
              <a:gd name="connsiteX23" fmla="*/ 885371 w 1613684"/>
              <a:gd name="connsiteY23" fmla="*/ 927584 h 1058844"/>
              <a:gd name="connsiteX24" fmla="*/ 1364343 w 1613684"/>
              <a:gd name="connsiteY24" fmla="*/ 942098 h 1058844"/>
              <a:gd name="connsiteX25" fmla="*/ 1524000 w 1613684"/>
              <a:gd name="connsiteY25" fmla="*/ 985641 h 1058844"/>
              <a:gd name="connsiteX26" fmla="*/ 1553028 w 1613684"/>
              <a:gd name="connsiteY26" fmla="*/ 884041 h 1058844"/>
              <a:gd name="connsiteX27" fmla="*/ 1582057 w 1613684"/>
              <a:gd name="connsiteY27" fmla="*/ 840498 h 1058844"/>
              <a:gd name="connsiteX28" fmla="*/ 1582057 w 1613684"/>
              <a:gd name="connsiteY28" fmla="*/ 288955 h 1058844"/>
              <a:gd name="connsiteX29" fmla="*/ 1553028 w 1613684"/>
              <a:gd name="connsiteY29" fmla="*/ 245413 h 1058844"/>
              <a:gd name="connsiteX30" fmla="*/ 1538514 w 1613684"/>
              <a:gd name="connsiteY30" fmla="*/ 201870 h 1058844"/>
              <a:gd name="connsiteX31" fmla="*/ 1494971 w 1613684"/>
              <a:gd name="connsiteY31" fmla="*/ 187355 h 1058844"/>
              <a:gd name="connsiteX32" fmla="*/ 1451428 w 1613684"/>
              <a:gd name="connsiteY32" fmla="*/ 158327 h 1058844"/>
              <a:gd name="connsiteX33" fmla="*/ 1306285 w 1613684"/>
              <a:gd name="connsiteY33" fmla="*/ 42213 h 1058844"/>
              <a:gd name="connsiteX34" fmla="*/ 1262743 w 1613684"/>
              <a:gd name="connsiteY34" fmla="*/ 13184 h 1058844"/>
              <a:gd name="connsiteX35" fmla="*/ 1074057 w 1613684"/>
              <a:gd name="connsiteY35" fmla="*/ 42213 h 1058844"/>
              <a:gd name="connsiteX36" fmla="*/ 943428 w 1613684"/>
              <a:gd name="connsiteY36" fmla="*/ 71241 h 1058844"/>
              <a:gd name="connsiteX37" fmla="*/ 870857 w 1613684"/>
              <a:gd name="connsiteY37" fmla="*/ 172841 h 1058844"/>
              <a:gd name="connsiteX38" fmla="*/ 798285 w 1613684"/>
              <a:gd name="connsiteY38" fmla="*/ 158327 h 1058844"/>
              <a:gd name="connsiteX39" fmla="*/ 740228 w 1613684"/>
              <a:gd name="connsiteY39" fmla="*/ 114784 h 1058844"/>
              <a:gd name="connsiteX40" fmla="*/ 696685 w 1613684"/>
              <a:gd name="connsiteY40" fmla="*/ 100270 h 1058844"/>
              <a:gd name="connsiteX41" fmla="*/ 551543 w 1613684"/>
              <a:gd name="connsiteY41" fmla="*/ 114784 h 1058844"/>
              <a:gd name="connsiteX42" fmla="*/ 508000 w 1613684"/>
              <a:gd name="connsiteY42" fmla="*/ 158327 h 1058844"/>
              <a:gd name="connsiteX43" fmla="*/ 464457 w 1613684"/>
              <a:gd name="connsiteY43" fmla="*/ 187355 h 1058844"/>
              <a:gd name="connsiteX44" fmla="*/ 420914 w 1613684"/>
              <a:gd name="connsiteY44" fmla="*/ 230898 h 1058844"/>
              <a:gd name="connsiteX45" fmla="*/ 333828 w 1613684"/>
              <a:gd name="connsiteY45" fmla="*/ 259927 h 1058844"/>
              <a:gd name="connsiteX46" fmla="*/ 290285 w 1613684"/>
              <a:gd name="connsiteY46" fmla="*/ 274441 h 1058844"/>
              <a:gd name="connsiteX47" fmla="*/ 203200 w 1613684"/>
              <a:gd name="connsiteY47" fmla="*/ 274441 h 105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613684" h="1058844">
                <a:moveTo>
                  <a:pt x="203200" y="274441"/>
                </a:moveTo>
                <a:lnTo>
                  <a:pt x="203200" y="274441"/>
                </a:lnTo>
                <a:cubicBezTo>
                  <a:pt x="140305" y="279279"/>
                  <a:pt x="74358" y="269007"/>
                  <a:pt x="14514" y="288955"/>
                </a:cubicBezTo>
                <a:cubicBezTo>
                  <a:pt x="0" y="293793"/>
                  <a:pt x="25002" y="317738"/>
                  <a:pt x="29028" y="332498"/>
                </a:cubicBezTo>
                <a:cubicBezTo>
                  <a:pt x="39525" y="370988"/>
                  <a:pt x="35927" y="415417"/>
                  <a:pt x="58057" y="448613"/>
                </a:cubicBezTo>
                <a:cubicBezTo>
                  <a:pt x="67733" y="463127"/>
                  <a:pt x="80000" y="476215"/>
                  <a:pt x="87085" y="492155"/>
                </a:cubicBezTo>
                <a:cubicBezTo>
                  <a:pt x="99512" y="520117"/>
                  <a:pt x="116114" y="579241"/>
                  <a:pt x="116114" y="579241"/>
                </a:cubicBezTo>
                <a:cubicBezTo>
                  <a:pt x="120952" y="632460"/>
                  <a:pt x="119431" y="686646"/>
                  <a:pt x="130628" y="738898"/>
                </a:cubicBezTo>
                <a:cubicBezTo>
                  <a:pt x="134283" y="755955"/>
                  <a:pt x="143461" y="775962"/>
                  <a:pt x="159657" y="782441"/>
                </a:cubicBezTo>
                <a:cubicBezTo>
                  <a:pt x="173862" y="788123"/>
                  <a:pt x="188686" y="772765"/>
                  <a:pt x="203200" y="767927"/>
                </a:cubicBezTo>
                <a:cubicBezTo>
                  <a:pt x="222552" y="753413"/>
                  <a:pt x="244152" y="741489"/>
                  <a:pt x="261257" y="724384"/>
                </a:cubicBezTo>
                <a:cubicBezTo>
                  <a:pt x="326908" y="658732"/>
                  <a:pt x="249059" y="694583"/>
                  <a:pt x="333828" y="666327"/>
                </a:cubicBezTo>
                <a:cubicBezTo>
                  <a:pt x="343504" y="680841"/>
                  <a:pt x="352718" y="695675"/>
                  <a:pt x="362857" y="709870"/>
                </a:cubicBezTo>
                <a:cubicBezTo>
                  <a:pt x="376917" y="729555"/>
                  <a:pt x="394398" y="746924"/>
                  <a:pt x="406400" y="767927"/>
                </a:cubicBezTo>
                <a:cubicBezTo>
                  <a:pt x="425934" y="802111"/>
                  <a:pt x="422398" y="849295"/>
                  <a:pt x="435428" y="884041"/>
                </a:cubicBezTo>
                <a:cubicBezTo>
                  <a:pt x="441553" y="900374"/>
                  <a:pt x="454781" y="913070"/>
                  <a:pt x="464457" y="927584"/>
                </a:cubicBezTo>
                <a:cubicBezTo>
                  <a:pt x="470776" y="959181"/>
                  <a:pt x="473500" y="1020698"/>
                  <a:pt x="508000" y="1043698"/>
                </a:cubicBezTo>
                <a:cubicBezTo>
                  <a:pt x="524598" y="1054763"/>
                  <a:pt x="546705" y="1053375"/>
                  <a:pt x="566057" y="1058213"/>
                </a:cubicBezTo>
                <a:cubicBezTo>
                  <a:pt x="590247" y="1053375"/>
                  <a:pt x="619155" y="1058844"/>
                  <a:pt x="638628" y="1043698"/>
                </a:cubicBezTo>
                <a:cubicBezTo>
                  <a:pt x="666167" y="1022279"/>
                  <a:pt x="675752" y="984523"/>
                  <a:pt x="696685" y="956613"/>
                </a:cubicBezTo>
                <a:lnTo>
                  <a:pt x="740228" y="898555"/>
                </a:lnTo>
                <a:cubicBezTo>
                  <a:pt x="745066" y="884041"/>
                  <a:pt x="740538" y="860695"/>
                  <a:pt x="754743" y="855013"/>
                </a:cubicBezTo>
                <a:cubicBezTo>
                  <a:pt x="815856" y="830569"/>
                  <a:pt x="813862" y="890697"/>
                  <a:pt x="841828" y="913070"/>
                </a:cubicBezTo>
                <a:cubicBezTo>
                  <a:pt x="853775" y="922627"/>
                  <a:pt x="870095" y="926735"/>
                  <a:pt x="885371" y="927584"/>
                </a:cubicBezTo>
                <a:cubicBezTo>
                  <a:pt x="1044856" y="936444"/>
                  <a:pt x="1204686" y="937260"/>
                  <a:pt x="1364343" y="942098"/>
                </a:cubicBezTo>
                <a:cubicBezTo>
                  <a:pt x="1495300" y="974838"/>
                  <a:pt x="1442608" y="958511"/>
                  <a:pt x="1524000" y="985641"/>
                </a:cubicBezTo>
                <a:cubicBezTo>
                  <a:pt x="1528650" y="967041"/>
                  <a:pt x="1542617" y="904862"/>
                  <a:pt x="1553028" y="884041"/>
                </a:cubicBezTo>
                <a:cubicBezTo>
                  <a:pt x="1560829" y="868439"/>
                  <a:pt x="1572381" y="855012"/>
                  <a:pt x="1582057" y="840498"/>
                </a:cubicBezTo>
                <a:cubicBezTo>
                  <a:pt x="1610336" y="614262"/>
                  <a:pt x="1613684" y="636855"/>
                  <a:pt x="1582057" y="288955"/>
                </a:cubicBezTo>
                <a:cubicBezTo>
                  <a:pt x="1580478" y="271583"/>
                  <a:pt x="1562704" y="259927"/>
                  <a:pt x="1553028" y="245413"/>
                </a:cubicBezTo>
                <a:cubicBezTo>
                  <a:pt x="1548190" y="230899"/>
                  <a:pt x="1549332" y="212688"/>
                  <a:pt x="1538514" y="201870"/>
                </a:cubicBezTo>
                <a:cubicBezTo>
                  <a:pt x="1527696" y="191052"/>
                  <a:pt x="1508655" y="194197"/>
                  <a:pt x="1494971" y="187355"/>
                </a:cubicBezTo>
                <a:cubicBezTo>
                  <a:pt x="1479369" y="179554"/>
                  <a:pt x="1464394" y="169996"/>
                  <a:pt x="1451428" y="158327"/>
                </a:cubicBezTo>
                <a:cubicBezTo>
                  <a:pt x="1319170" y="39296"/>
                  <a:pt x="1401602" y="73985"/>
                  <a:pt x="1306285" y="42213"/>
                </a:cubicBezTo>
                <a:cubicBezTo>
                  <a:pt x="1291771" y="32537"/>
                  <a:pt x="1280135" y="14522"/>
                  <a:pt x="1262743" y="13184"/>
                </a:cubicBezTo>
                <a:cubicBezTo>
                  <a:pt x="1091364" y="0"/>
                  <a:pt x="1167192" y="21516"/>
                  <a:pt x="1074057" y="42213"/>
                </a:cubicBezTo>
                <a:cubicBezTo>
                  <a:pt x="920781" y="76275"/>
                  <a:pt x="1041455" y="38566"/>
                  <a:pt x="943428" y="71241"/>
                </a:cubicBezTo>
                <a:cubicBezTo>
                  <a:pt x="909562" y="172841"/>
                  <a:pt x="943429" y="148651"/>
                  <a:pt x="870857" y="172841"/>
                </a:cubicBezTo>
                <a:cubicBezTo>
                  <a:pt x="846666" y="168003"/>
                  <a:pt x="820828" y="168346"/>
                  <a:pt x="798285" y="158327"/>
                </a:cubicBezTo>
                <a:cubicBezTo>
                  <a:pt x="776179" y="148502"/>
                  <a:pt x="761231" y="126786"/>
                  <a:pt x="740228" y="114784"/>
                </a:cubicBezTo>
                <a:cubicBezTo>
                  <a:pt x="726944" y="107193"/>
                  <a:pt x="711199" y="105108"/>
                  <a:pt x="696685" y="100270"/>
                </a:cubicBezTo>
                <a:cubicBezTo>
                  <a:pt x="648304" y="105108"/>
                  <a:pt x="598015" y="100485"/>
                  <a:pt x="551543" y="114784"/>
                </a:cubicBezTo>
                <a:cubicBezTo>
                  <a:pt x="531924" y="120821"/>
                  <a:pt x="523769" y="145186"/>
                  <a:pt x="508000" y="158327"/>
                </a:cubicBezTo>
                <a:cubicBezTo>
                  <a:pt x="494599" y="169494"/>
                  <a:pt x="477858" y="176188"/>
                  <a:pt x="464457" y="187355"/>
                </a:cubicBezTo>
                <a:cubicBezTo>
                  <a:pt x="448688" y="200496"/>
                  <a:pt x="438857" y="220929"/>
                  <a:pt x="420914" y="230898"/>
                </a:cubicBezTo>
                <a:cubicBezTo>
                  <a:pt x="394166" y="245758"/>
                  <a:pt x="362857" y="250251"/>
                  <a:pt x="333828" y="259927"/>
                </a:cubicBezTo>
                <a:lnTo>
                  <a:pt x="290285" y="274441"/>
                </a:lnTo>
                <a:cubicBezTo>
                  <a:pt x="237563" y="256867"/>
                  <a:pt x="217714" y="274441"/>
                  <a:pt x="203200" y="27444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p:cNvSpPr txBox="1"/>
          <p:nvPr/>
        </p:nvSpPr>
        <p:spPr>
          <a:xfrm>
            <a:off x="251520" y="3789040"/>
            <a:ext cx="4320480" cy="2554545"/>
          </a:xfrm>
          <a:prstGeom prst="rect">
            <a:avLst/>
          </a:prstGeom>
          <a:noFill/>
        </p:spPr>
        <p:txBody>
          <a:bodyPr wrap="square" rtlCol="0">
            <a:spAutoFit/>
          </a:bodyPr>
          <a:lstStyle/>
          <a:p>
            <a:r>
              <a:rPr lang="en-CA" sz="2000" b="1" dirty="0" smtClean="0">
                <a:solidFill>
                  <a:schemeClr val="tx1">
                    <a:lumMod val="75000"/>
                  </a:schemeClr>
                </a:solidFill>
              </a:rPr>
              <a:t>     sexual                  immorality</a:t>
            </a:r>
          </a:p>
          <a:p>
            <a:r>
              <a:rPr lang="en-CA" sz="2000" b="1" dirty="0" smtClean="0">
                <a:solidFill>
                  <a:schemeClr val="tx1">
                    <a:lumMod val="75000"/>
                  </a:schemeClr>
                </a:solidFill>
              </a:rPr>
              <a:t> impurity                     sensuality   idolatry        sorcery         enmity           strife      jealousy    fits of anger    </a:t>
            </a:r>
          </a:p>
          <a:p>
            <a:r>
              <a:rPr lang="en-CA" sz="2000" b="1" dirty="0" smtClean="0">
                <a:solidFill>
                  <a:schemeClr val="tx1">
                    <a:lumMod val="75000"/>
                  </a:schemeClr>
                </a:solidFill>
              </a:rPr>
              <a:t>  rivalries              dissensions    </a:t>
            </a:r>
          </a:p>
          <a:p>
            <a:r>
              <a:rPr lang="en-CA" sz="2000" b="1" dirty="0" smtClean="0">
                <a:solidFill>
                  <a:schemeClr val="tx1">
                    <a:lumMod val="75000"/>
                  </a:schemeClr>
                </a:solidFill>
              </a:rPr>
              <a:t>      divisions                 envy     </a:t>
            </a:r>
          </a:p>
          <a:p>
            <a:r>
              <a:rPr lang="en-CA" sz="2000" b="1" dirty="0" smtClean="0">
                <a:solidFill>
                  <a:schemeClr val="tx1">
                    <a:lumMod val="75000"/>
                  </a:schemeClr>
                </a:solidFill>
              </a:rPr>
              <a:t>                drunkenness</a:t>
            </a:r>
          </a:p>
          <a:p>
            <a:r>
              <a:rPr lang="en-CA" sz="2000" b="1" dirty="0" smtClean="0">
                <a:solidFill>
                  <a:schemeClr val="tx1">
                    <a:lumMod val="75000"/>
                  </a:schemeClr>
                </a:solidFill>
              </a:rPr>
              <a:t>                     orgies </a:t>
            </a:r>
          </a:p>
        </p:txBody>
      </p:sp>
      <p:sp>
        <p:nvSpPr>
          <p:cNvPr id="626073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dirty="0"/>
          </a:p>
        </p:txBody>
      </p:sp>
      <p:sp>
        <p:nvSpPr>
          <p:cNvPr id="626074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dirty="0"/>
          </a:p>
        </p:txBody>
      </p:sp>
      <p:sp>
        <p:nvSpPr>
          <p:cNvPr id="1029"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57"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59"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61"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63"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pic>
        <p:nvPicPr>
          <p:cNvPr id="11" name="Picture 10" descr="dove and sword large cropped.png"/>
          <p:cNvPicPr>
            <a:picLocks noChangeAspect="1"/>
          </p:cNvPicPr>
          <p:nvPr/>
        </p:nvPicPr>
        <p:blipFill>
          <a:blip r:embed="rId2" cstate="print"/>
          <a:stretch>
            <a:fillRect/>
          </a:stretch>
        </p:blipFill>
        <p:spPr>
          <a:xfrm>
            <a:off x="3131840" y="1566184"/>
            <a:ext cx="1800200" cy="1862816"/>
          </a:xfrm>
          <a:prstGeom prst="rect">
            <a:avLst/>
          </a:prstGeom>
        </p:spPr>
      </p:pic>
      <p:cxnSp>
        <p:nvCxnSpPr>
          <p:cNvPr id="5" name="Straight Arrow Connector 4"/>
          <p:cNvCxnSpPr/>
          <p:nvPr/>
        </p:nvCxnSpPr>
        <p:spPr>
          <a:xfrm flipV="1">
            <a:off x="4355976" y="2781300"/>
            <a:ext cx="936104" cy="791716"/>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 name="Heart 18"/>
          <p:cNvSpPr/>
          <p:nvPr/>
        </p:nvSpPr>
        <p:spPr>
          <a:xfrm>
            <a:off x="4788024" y="116632"/>
            <a:ext cx="4248472" cy="3384376"/>
          </a:xfrm>
          <a:prstGeom prst="hear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TextBox 19"/>
          <p:cNvSpPr txBox="1"/>
          <p:nvPr/>
        </p:nvSpPr>
        <p:spPr>
          <a:xfrm>
            <a:off x="4860032" y="332656"/>
            <a:ext cx="4248472" cy="2400657"/>
          </a:xfrm>
          <a:prstGeom prst="rect">
            <a:avLst/>
          </a:prstGeom>
          <a:noFill/>
        </p:spPr>
        <p:txBody>
          <a:bodyPr wrap="square" rtlCol="0">
            <a:spAutoFit/>
          </a:bodyPr>
          <a:lstStyle/>
          <a:p>
            <a:pPr>
              <a:lnSpc>
                <a:spcPct val="150000"/>
              </a:lnSpc>
            </a:pPr>
            <a:r>
              <a:rPr lang="en-CA" sz="2000" b="1" dirty="0" smtClean="0">
                <a:solidFill>
                  <a:schemeClr val="bg1"/>
                </a:solidFill>
              </a:rPr>
              <a:t>      </a:t>
            </a:r>
            <a:r>
              <a:rPr lang="en-CA" sz="2000" b="1" dirty="0" smtClean="0"/>
              <a:t>love                            joy</a:t>
            </a:r>
          </a:p>
          <a:p>
            <a:pPr>
              <a:lnSpc>
                <a:spcPct val="150000"/>
              </a:lnSpc>
            </a:pPr>
            <a:r>
              <a:rPr lang="en-CA" sz="2000" b="1" dirty="0" smtClean="0"/>
              <a:t>    peace                 longsuffering</a:t>
            </a:r>
          </a:p>
          <a:p>
            <a:pPr>
              <a:lnSpc>
                <a:spcPct val="150000"/>
              </a:lnSpc>
            </a:pPr>
            <a:r>
              <a:rPr lang="en-CA" sz="2000" b="1" dirty="0" smtClean="0"/>
              <a:t>  kindness                   goodness</a:t>
            </a:r>
          </a:p>
          <a:p>
            <a:pPr>
              <a:lnSpc>
                <a:spcPct val="150000"/>
              </a:lnSpc>
            </a:pPr>
            <a:r>
              <a:rPr lang="en-CA" sz="2000" b="1" dirty="0" smtClean="0"/>
              <a:t>      faithfulness     gentleness</a:t>
            </a:r>
          </a:p>
          <a:p>
            <a:pPr>
              <a:lnSpc>
                <a:spcPct val="150000"/>
              </a:lnSpc>
            </a:pPr>
            <a:r>
              <a:rPr lang="en-CA" sz="2000" b="1" dirty="0" smtClean="0"/>
              <a:t>                   self-control</a:t>
            </a:r>
            <a:endParaRPr lang="en-CA" sz="2000" b="1" dirty="0"/>
          </a:p>
        </p:txBody>
      </p:sp>
      <p:sp>
        <p:nvSpPr>
          <p:cNvPr id="22" name="TextBox 21"/>
          <p:cNvSpPr txBox="1"/>
          <p:nvPr/>
        </p:nvSpPr>
        <p:spPr>
          <a:xfrm>
            <a:off x="7524328" y="2924944"/>
            <a:ext cx="1008112" cy="646331"/>
          </a:xfrm>
          <a:prstGeom prst="rect">
            <a:avLst/>
          </a:prstGeom>
          <a:noFill/>
        </p:spPr>
        <p:txBody>
          <a:bodyPr wrap="square" rtlCol="0">
            <a:spAutoFit/>
          </a:bodyPr>
          <a:lstStyle/>
          <a:p>
            <a:pPr algn="ctr"/>
            <a:r>
              <a:rPr lang="en-CA" dirty="0" smtClean="0">
                <a:solidFill>
                  <a:schemeClr val="bg1"/>
                </a:solidFill>
              </a:rPr>
              <a:t>Gal 5:22-23</a:t>
            </a:r>
            <a:endParaRPr lang="en-CA" dirty="0">
              <a:solidFill>
                <a:schemeClr val="bg1"/>
              </a:solidFill>
            </a:endParaRPr>
          </a:p>
        </p:txBody>
      </p:sp>
      <p:sp>
        <p:nvSpPr>
          <p:cNvPr id="23" name="TextBox 22"/>
          <p:cNvSpPr txBox="1"/>
          <p:nvPr/>
        </p:nvSpPr>
        <p:spPr>
          <a:xfrm>
            <a:off x="3059832" y="6023029"/>
            <a:ext cx="1008112" cy="646331"/>
          </a:xfrm>
          <a:prstGeom prst="rect">
            <a:avLst/>
          </a:prstGeom>
          <a:noFill/>
        </p:spPr>
        <p:txBody>
          <a:bodyPr wrap="square" rtlCol="0">
            <a:spAutoFit/>
          </a:bodyPr>
          <a:lstStyle/>
          <a:p>
            <a:pPr algn="ctr"/>
            <a:r>
              <a:rPr lang="en-CA" dirty="0" smtClean="0">
                <a:solidFill>
                  <a:schemeClr val="bg1"/>
                </a:solidFill>
              </a:rPr>
              <a:t>Gal 5:19-21</a:t>
            </a:r>
            <a:endParaRPr lang="en-CA" dirty="0">
              <a:solidFill>
                <a:schemeClr val="bg1"/>
              </a:solidFill>
            </a:endParaRPr>
          </a:p>
        </p:txBody>
      </p:sp>
      <p:sp>
        <p:nvSpPr>
          <p:cNvPr id="24" name="TextBox 23"/>
          <p:cNvSpPr txBox="1"/>
          <p:nvPr/>
        </p:nvSpPr>
        <p:spPr>
          <a:xfrm>
            <a:off x="395536" y="1611957"/>
            <a:ext cx="2520280" cy="1384995"/>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“sanctified by the Holy Spirit”</a:t>
            </a:r>
          </a:p>
          <a:p>
            <a:pPr algn="ctr"/>
            <a:r>
              <a:rPr lang="en-CA" sz="2800" b="1" dirty="0" smtClean="0">
                <a:solidFill>
                  <a:schemeClr val="bg1"/>
                </a:solidFill>
                <a:latin typeface="Calibri" pitchFamily="34" charset="0"/>
                <a:cs typeface="Calibri" pitchFamily="34" charset="0"/>
              </a:rPr>
              <a:t>Rom 15:16</a:t>
            </a:r>
            <a:endParaRPr lang="en-CA" sz="2800" b="1" dirty="0">
              <a:solidFill>
                <a:schemeClr val="bg1"/>
              </a:solidFill>
              <a:latin typeface="Calibri" pitchFamily="34" charset="0"/>
              <a:cs typeface="Calibri" pitchFamily="34" charset="0"/>
            </a:endParaRPr>
          </a:p>
        </p:txBody>
      </p:sp>
      <p:pic>
        <p:nvPicPr>
          <p:cNvPr id="29" name="Picture 28" descr="angry-face-01s.gif"/>
          <p:cNvPicPr>
            <a:picLocks noChangeAspect="1"/>
          </p:cNvPicPr>
          <p:nvPr/>
        </p:nvPicPr>
        <p:blipFill>
          <a:blip r:embed="rId3" cstate="print"/>
          <a:stretch>
            <a:fillRect/>
          </a:stretch>
        </p:blipFill>
        <p:spPr>
          <a:xfrm>
            <a:off x="8172400" y="5877272"/>
            <a:ext cx="864096" cy="864096"/>
          </a:xfrm>
          <a:prstGeom prst="ellipse">
            <a:avLst/>
          </a:prstGeom>
        </p:spPr>
      </p:pic>
      <p:sp>
        <p:nvSpPr>
          <p:cNvPr id="30" name="TextBox 29"/>
          <p:cNvSpPr txBox="1"/>
          <p:nvPr/>
        </p:nvSpPr>
        <p:spPr>
          <a:xfrm>
            <a:off x="8172400"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1" name="TextBox 8"/>
          <p:cNvSpPr txBox="1">
            <a:spLocks noChangeArrowheads="1"/>
          </p:cNvSpPr>
          <p:nvPr/>
        </p:nvSpPr>
        <p:spPr bwMode="auto">
          <a:xfrm>
            <a:off x="8100392"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36" name="TextBox 35"/>
          <p:cNvSpPr txBox="1"/>
          <p:nvPr/>
        </p:nvSpPr>
        <p:spPr>
          <a:xfrm>
            <a:off x="4499992" y="3846527"/>
            <a:ext cx="4536504" cy="2246769"/>
          </a:xfrm>
          <a:prstGeom prst="rect">
            <a:avLst/>
          </a:prstGeom>
          <a:noFill/>
        </p:spPr>
        <p:txBody>
          <a:bodyPr wrap="square" rtlCol="0">
            <a:spAutoFit/>
          </a:bodyPr>
          <a:lstStyle/>
          <a:p>
            <a:pPr algn="ctr"/>
            <a:r>
              <a:rPr lang="en-US" sz="2800" b="1" dirty="0" smtClean="0">
                <a:solidFill>
                  <a:schemeClr val="bg1"/>
                </a:solidFill>
                <a:latin typeface="Calibri" pitchFamily="34" charset="0"/>
                <a:cs typeface="Calibri" pitchFamily="34" charset="0"/>
              </a:rPr>
              <a:t>“God chose you as the </a:t>
            </a:r>
            <a:r>
              <a:rPr lang="en-US" sz="2800" b="1" dirty="0" err="1" smtClean="0">
                <a:solidFill>
                  <a:schemeClr val="bg1"/>
                </a:solidFill>
                <a:latin typeface="Calibri" pitchFamily="34" charset="0"/>
                <a:cs typeface="Calibri" pitchFamily="34" charset="0"/>
              </a:rPr>
              <a:t>firstfruits</a:t>
            </a:r>
            <a:r>
              <a:rPr lang="en-US" sz="2800" b="1" dirty="0" smtClean="0">
                <a:solidFill>
                  <a:schemeClr val="bg1"/>
                </a:solidFill>
                <a:latin typeface="Calibri" pitchFamily="34" charset="0"/>
                <a:cs typeface="Calibri" pitchFamily="34" charset="0"/>
              </a:rPr>
              <a:t> to be saved, through sanctification by the Spirit and belief in the truth</a:t>
            </a:r>
            <a:r>
              <a:rPr lang="en-US" sz="2800" b="1" dirty="0" smtClean="0">
                <a:solidFill>
                  <a:schemeClr val="bg1"/>
                </a:solidFill>
                <a:latin typeface="Calibri" pitchFamily="34" charset="0"/>
              </a:rPr>
              <a:t>”</a:t>
            </a:r>
          </a:p>
          <a:p>
            <a:pPr algn="ctr"/>
            <a:r>
              <a:rPr lang="en-US" sz="2800" b="1" dirty="0" smtClean="0">
                <a:solidFill>
                  <a:schemeClr val="bg1"/>
                </a:solidFill>
                <a:latin typeface="Calibri" pitchFamily="34" charset="0"/>
              </a:rPr>
              <a:t>2 </a:t>
            </a:r>
            <a:r>
              <a:rPr lang="en-US" sz="2800" b="1" dirty="0" err="1" smtClean="0">
                <a:solidFill>
                  <a:schemeClr val="bg1"/>
                </a:solidFill>
                <a:latin typeface="Calibri" pitchFamily="34" charset="0"/>
              </a:rPr>
              <a:t>Thes</a:t>
            </a:r>
            <a:r>
              <a:rPr lang="en-US" sz="2800" b="1" dirty="0" smtClean="0">
                <a:solidFill>
                  <a:schemeClr val="bg1"/>
                </a:solidFill>
                <a:latin typeface="Calibri" pitchFamily="34" charset="0"/>
              </a:rPr>
              <a:t> 2:13</a:t>
            </a:r>
            <a:endParaRPr lang="en-CA" sz="2800" dirty="0">
              <a:solidFill>
                <a:schemeClr val="bg1"/>
              </a:solidFill>
            </a:endParaRPr>
          </a:p>
        </p:txBody>
      </p:sp>
      <p:sp>
        <p:nvSpPr>
          <p:cNvPr id="37" name="Rectangle 8"/>
          <p:cNvSpPr>
            <a:spLocks noChangeArrowheads="1"/>
          </p:cNvSpPr>
          <p:nvPr/>
        </p:nvSpPr>
        <p:spPr bwMode="auto">
          <a:xfrm>
            <a:off x="280040" y="116632"/>
            <a:ext cx="4147944" cy="954107"/>
          </a:xfrm>
          <a:prstGeom prst="rect">
            <a:avLst/>
          </a:prstGeom>
          <a:solidFill>
            <a:schemeClr val="tx1"/>
          </a:solidFill>
          <a:ln w="9525">
            <a:noFill/>
            <a:miter lim="800000"/>
            <a:headEnd/>
            <a:tailEnd/>
          </a:ln>
        </p:spPr>
        <p:txBody>
          <a:bodyPr wrap="square">
            <a:spAutoFit/>
          </a:bodyPr>
          <a:lstStyle/>
          <a:p>
            <a:pPr algn="ctr"/>
            <a:r>
              <a:rPr lang="en-US" sz="2800" b="1" dirty="0" smtClean="0">
                <a:solidFill>
                  <a:srgbClr val="FF0000"/>
                </a:solidFill>
                <a:latin typeface="Calibri" pitchFamily="34" charset="0"/>
              </a:rPr>
              <a:t>64. the Spirit sanctifies us.</a:t>
            </a:r>
          </a:p>
          <a:p>
            <a:pPr algn="ctr"/>
            <a:r>
              <a:rPr lang="en-US" sz="2800" b="1" dirty="0" smtClean="0">
                <a:solidFill>
                  <a:srgbClr val="FF0000"/>
                </a:solidFill>
                <a:latin typeface="Calibri" pitchFamily="34" charset="0"/>
              </a:rPr>
              <a:t>We keep in step, Lord!</a:t>
            </a:r>
            <a:endParaRPr lang="en-US" sz="2800" b="1" dirty="0">
              <a:solidFill>
                <a:srgbClr val="FF0000"/>
              </a:solidFill>
              <a:latin typeface="Calibri" pitchFamily="34" charset="0"/>
            </a:endParaRPr>
          </a:p>
        </p:txBody>
      </p:sp>
      <p:sp>
        <p:nvSpPr>
          <p:cNvPr id="33" name="Rectangle 32"/>
          <p:cNvSpPr/>
          <p:nvPr/>
        </p:nvSpPr>
        <p:spPr>
          <a:xfrm>
            <a:off x="3275856" y="1412776"/>
            <a:ext cx="1656184" cy="615553"/>
          </a:xfrm>
          <a:prstGeom prst="rect">
            <a:avLst/>
          </a:prstGeom>
        </p:spPr>
        <p:txBody>
          <a:bodyPr wrap="square">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Tree>
  </p:cSld>
  <p:clrMapOvr>
    <a:masterClrMapping/>
  </p:clrMapOvr>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17" name="Heart 16"/>
          <p:cNvSpPr/>
          <p:nvPr/>
        </p:nvSpPr>
        <p:spPr>
          <a:xfrm>
            <a:off x="129208" y="3429000"/>
            <a:ext cx="4226768" cy="3312368"/>
          </a:xfrm>
          <a:prstGeom prst="hear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Freeform 27"/>
          <p:cNvSpPr/>
          <p:nvPr/>
        </p:nvSpPr>
        <p:spPr>
          <a:xfrm>
            <a:off x="366088" y="3599543"/>
            <a:ext cx="1130781" cy="2016921"/>
          </a:xfrm>
          <a:custGeom>
            <a:avLst/>
            <a:gdLst>
              <a:gd name="connsiteX0" fmla="*/ 1070826 w 1130781"/>
              <a:gd name="connsiteY0" fmla="*/ 130628 h 2016921"/>
              <a:gd name="connsiteX1" fmla="*/ 1070826 w 1130781"/>
              <a:gd name="connsiteY1" fmla="*/ 130628 h 2016921"/>
              <a:gd name="connsiteX2" fmla="*/ 940198 w 1130781"/>
              <a:gd name="connsiteY2" fmla="*/ 116114 h 2016921"/>
              <a:gd name="connsiteX3" fmla="*/ 620883 w 1130781"/>
              <a:gd name="connsiteY3" fmla="*/ 145143 h 2016921"/>
              <a:gd name="connsiteX4" fmla="*/ 562826 w 1130781"/>
              <a:gd name="connsiteY4" fmla="*/ 159657 h 2016921"/>
              <a:gd name="connsiteX5" fmla="*/ 432198 w 1130781"/>
              <a:gd name="connsiteY5" fmla="*/ 304800 h 2016921"/>
              <a:gd name="connsiteX6" fmla="*/ 374141 w 1130781"/>
              <a:gd name="connsiteY6" fmla="*/ 391886 h 2016921"/>
              <a:gd name="connsiteX7" fmla="*/ 388655 w 1130781"/>
              <a:gd name="connsiteY7" fmla="*/ 508000 h 2016921"/>
              <a:gd name="connsiteX8" fmla="*/ 620883 w 1130781"/>
              <a:gd name="connsiteY8" fmla="*/ 580571 h 2016921"/>
              <a:gd name="connsiteX9" fmla="*/ 751512 w 1130781"/>
              <a:gd name="connsiteY9" fmla="*/ 595086 h 2016921"/>
              <a:gd name="connsiteX10" fmla="*/ 809569 w 1130781"/>
              <a:gd name="connsiteY10" fmla="*/ 609600 h 2016921"/>
              <a:gd name="connsiteX11" fmla="*/ 896655 w 1130781"/>
              <a:gd name="connsiteY11" fmla="*/ 624114 h 2016921"/>
              <a:gd name="connsiteX12" fmla="*/ 940198 w 1130781"/>
              <a:gd name="connsiteY12" fmla="*/ 638628 h 2016921"/>
              <a:gd name="connsiteX13" fmla="*/ 954712 w 1130781"/>
              <a:gd name="connsiteY13" fmla="*/ 682171 h 2016921"/>
              <a:gd name="connsiteX14" fmla="*/ 940198 w 1130781"/>
              <a:gd name="connsiteY14" fmla="*/ 740228 h 2016921"/>
              <a:gd name="connsiteX15" fmla="*/ 896655 w 1130781"/>
              <a:gd name="connsiteY15" fmla="*/ 769257 h 2016921"/>
              <a:gd name="connsiteX16" fmla="*/ 838598 w 1130781"/>
              <a:gd name="connsiteY16" fmla="*/ 812800 h 2016921"/>
              <a:gd name="connsiteX17" fmla="*/ 795055 w 1130781"/>
              <a:gd name="connsiteY17" fmla="*/ 856343 h 2016921"/>
              <a:gd name="connsiteX18" fmla="*/ 664426 w 1130781"/>
              <a:gd name="connsiteY18" fmla="*/ 928914 h 2016921"/>
              <a:gd name="connsiteX19" fmla="*/ 620883 w 1130781"/>
              <a:gd name="connsiteY19" fmla="*/ 957943 h 2016921"/>
              <a:gd name="connsiteX20" fmla="*/ 475741 w 1130781"/>
              <a:gd name="connsiteY20" fmla="*/ 1016000 h 2016921"/>
              <a:gd name="connsiteX21" fmla="*/ 490255 w 1130781"/>
              <a:gd name="connsiteY21" fmla="*/ 1233714 h 2016921"/>
              <a:gd name="connsiteX22" fmla="*/ 533798 w 1130781"/>
              <a:gd name="connsiteY22" fmla="*/ 1335314 h 2016921"/>
              <a:gd name="connsiteX23" fmla="*/ 562826 w 1130781"/>
              <a:gd name="connsiteY23" fmla="*/ 1422400 h 2016921"/>
              <a:gd name="connsiteX24" fmla="*/ 577341 w 1130781"/>
              <a:gd name="connsiteY24" fmla="*/ 1480457 h 2016921"/>
              <a:gd name="connsiteX25" fmla="*/ 591855 w 1130781"/>
              <a:gd name="connsiteY25" fmla="*/ 1524000 h 2016921"/>
              <a:gd name="connsiteX26" fmla="*/ 649912 w 1130781"/>
              <a:gd name="connsiteY26" fmla="*/ 1538514 h 2016921"/>
              <a:gd name="connsiteX27" fmla="*/ 853112 w 1130781"/>
              <a:gd name="connsiteY27" fmla="*/ 1524000 h 2016921"/>
              <a:gd name="connsiteX28" fmla="*/ 983741 w 1130781"/>
              <a:gd name="connsiteY28" fmla="*/ 1509486 h 2016921"/>
              <a:gd name="connsiteX29" fmla="*/ 1027283 w 1130781"/>
              <a:gd name="connsiteY29" fmla="*/ 1654628 h 2016921"/>
              <a:gd name="connsiteX30" fmla="*/ 954712 w 1130781"/>
              <a:gd name="connsiteY30" fmla="*/ 1872343 h 2016921"/>
              <a:gd name="connsiteX31" fmla="*/ 925683 w 1130781"/>
              <a:gd name="connsiteY31" fmla="*/ 1915886 h 2016921"/>
              <a:gd name="connsiteX32" fmla="*/ 896655 w 1130781"/>
              <a:gd name="connsiteY32" fmla="*/ 1959428 h 2016921"/>
              <a:gd name="connsiteX33" fmla="*/ 882141 w 1130781"/>
              <a:gd name="connsiteY33" fmla="*/ 2002971 h 2016921"/>
              <a:gd name="connsiteX34" fmla="*/ 766026 w 1130781"/>
              <a:gd name="connsiteY34" fmla="*/ 1959428 h 2016921"/>
              <a:gd name="connsiteX35" fmla="*/ 693455 w 1130781"/>
              <a:gd name="connsiteY35" fmla="*/ 1901371 h 2016921"/>
              <a:gd name="connsiteX36" fmla="*/ 606369 w 1130781"/>
              <a:gd name="connsiteY36" fmla="*/ 1814286 h 2016921"/>
              <a:gd name="connsiteX37" fmla="*/ 461226 w 1130781"/>
              <a:gd name="connsiteY37" fmla="*/ 1770743 h 2016921"/>
              <a:gd name="connsiteX38" fmla="*/ 417683 w 1130781"/>
              <a:gd name="connsiteY38" fmla="*/ 1727200 h 2016921"/>
              <a:gd name="connsiteX39" fmla="*/ 388655 w 1130781"/>
              <a:gd name="connsiteY39" fmla="*/ 1683657 h 2016921"/>
              <a:gd name="connsiteX40" fmla="*/ 316083 w 1130781"/>
              <a:gd name="connsiteY40" fmla="*/ 1582057 h 2016921"/>
              <a:gd name="connsiteX41" fmla="*/ 301569 w 1130781"/>
              <a:gd name="connsiteY41" fmla="*/ 1538514 h 2016921"/>
              <a:gd name="connsiteX42" fmla="*/ 228998 w 1130781"/>
              <a:gd name="connsiteY42" fmla="*/ 1451428 h 2016921"/>
              <a:gd name="connsiteX43" fmla="*/ 185455 w 1130781"/>
              <a:gd name="connsiteY43" fmla="*/ 1306286 h 2016921"/>
              <a:gd name="connsiteX44" fmla="*/ 170941 w 1130781"/>
              <a:gd name="connsiteY44" fmla="*/ 1262743 h 2016921"/>
              <a:gd name="connsiteX45" fmla="*/ 141912 w 1130781"/>
              <a:gd name="connsiteY45" fmla="*/ 1219200 h 2016921"/>
              <a:gd name="connsiteX46" fmla="*/ 98369 w 1130781"/>
              <a:gd name="connsiteY46" fmla="*/ 1132114 h 2016921"/>
              <a:gd name="connsiteX47" fmla="*/ 69341 w 1130781"/>
              <a:gd name="connsiteY47" fmla="*/ 1045028 h 2016921"/>
              <a:gd name="connsiteX48" fmla="*/ 40312 w 1130781"/>
              <a:gd name="connsiteY48" fmla="*/ 957943 h 2016921"/>
              <a:gd name="connsiteX49" fmla="*/ 11283 w 1130781"/>
              <a:gd name="connsiteY49" fmla="*/ 856343 h 2016921"/>
              <a:gd name="connsiteX50" fmla="*/ 54826 w 1130781"/>
              <a:gd name="connsiteY50" fmla="*/ 478971 h 2016921"/>
              <a:gd name="connsiteX51" fmla="*/ 83855 w 1130781"/>
              <a:gd name="connsiteY51" fmla="*/ 435428 h 2016921"/>
              <a:gd name="connsiteX52" fmla="*/ 141912 w 1130781"/>
              <a:gd name="connsiteY52" fmla="*/ 304800 h 2016921"/>
              <a:gd name="connsiteX53" fmla="*/ 185455 w 1130781"/>
              <a:gd name="connsiteY53" fmla="*/ 275771 h 2016921"/>
              <a:gd name="connsiteX54" fmla="*/ 272541 w 1130781"/>
              <a:gd name="connsiteY54" fmla="*/ 217714 h 2016921"/>
              <a:gd name="connsiteX55" fmla="*/ 345112 w 1130781"/>
              <a:gd name="connsiteY55" fmla="*/ 145143 h 2016921"/>
              <a:gd name="connsiteX56" fmla="*/ 359626 w 1130781"/>
              <a:gd name="connsiteY56" fmla="*/ 101600 h 2016921"/>
              <a:gd name="connsiteX57" fmla="*/ 403169 w 1130781"/>
              <a:gd name="connsiteY57" fmla="*/ 87086 h 2016921"/>
              <a:gd name="connsiteX58" fmla="*/ 432198 w 1130781"/>
              <a:gd name="connsiteY58" fmla="*/ 43543 h 2016921"/>
              <a:gd name="connsiteX59" fmla="*/ 591855 w 1130781"/>
              <a:gd name="connsiteY59" fmla="*/ 0 h 2016921"/>
              <a:gd name="connsiteX60" fmla="*/ 751512 w 1130781"/>
              <a:gd name="connsiteY60" fmla="*/ 14514 h 2016921"/>
              <a:gd name="connsiteX61" fmla="*/ 795055 w 1130781"/>
              <a:gd name="connsiteY61" fmla="*/ 29028 h 2016921"/>
              <a:gd name="connsiteX62" fmla="*/ 1012769 w 1130781"/>
              <a:gd name="connsiteY62" fmla="*/ 43543 h 2016921"/>
              <a:gd name="connsiteX63" fmla="*/ 1114369 w 1130781"/>
              <a:gd name="connsiteY63" fmla="*/ 87086 h 2016921"/>
              <a:gd name="connsiteX64" fmla="*/ 1128883 w 1130781"/>
              <a:gd name="connsiteY64" fmla="*/ 130628 h 2016921"/>
              <a:gd name="connsiteX65" fmla="*/ 1128883 w 1130781"/>
              <a:gd name="connsiteY65" fmla="*/ 159657 h 2016921"/>
              <a:gd name="connsiteX66" fmla="*/ 1070826 w 1130781"/>
              <a:gd name="connsiteY66" fmla="*/ 130628 h 2016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130781" h="2016921">
                <a:moveTo>
                  <a:pt x="1070826" y="130628"/>
                </a:moveTo>
                <a:lnTo>
                  <a:pt x="1070826" y="130628"/>
                </a:lnTo>
                <a:cubicBezTo>
                  <a:pt x="1027283" y="125790"/>
                  <a:pt x="984009" y="116114"/>
                  <a:pt x="940198" y="116114"/>
                </a:cubicBezTo>
                <a:cubicBezTo>
                  <a:pt x="859769" y="116114"/>
                  <a:pt x="713855" y="128239"/>
                  <a:pt x="620883" y="145143"/>
                </a:cubicBezTo>
                <a:cubicBezTo>
                  <a:pt x="601257" y="148711"/>
                  <a:pt x="582178" y="154819"/>
                  <a:pt x="562826" y="159657"/>
                </a:cubicBezTo>
                <a:cubicBezTo>
                  <a:pt x="484349" y="238135"/>
                  <a:pt x="485221" y="229053"/>
                  <a:pt x="432198" y="304800"/>
                </a:cubicBezTo>
                <a:cubicBezTo>
                  <a:pt x="412191" y="333381"/>
                  <a:pt x="374141" y="391886"/>
                  <a:pt x="374141" y="391886"/>
                </a:cubicBezTo>
                <a:cubicBezTo>
                  <a:pt x="378979" y="430591"/>
                  <a:pt x="369001" y="474308"/>
                  <a:pt x="388655" y="508000"/>
                </a:cubicBezTo>
                <a:cubicBezTo>
                  <a:pt x="433578" y="585010"/>
                  <a:pt x="556169" y="573759"/>
                  <a:pt x="620883" y="580571"/>
                </a:cubicBezTo>
                <a:lnTo>
                  <a:pt x="751512" y="595086"/>
                </a:lnTo>
                <a:cubicBezTo>
                  <a:pt x="770864" y="599924"/>
                  <a:pt x="790008" y="605688"/>
                  <a:pt x="809569" y="609600"/>
                </a:cubicBezTo>
                <a:cubicBezTo>
                  <a:pt x="838427" y="615371"/>
                  <a:pt x="867927" y="617730"/>
                  <a:pt x="896655" y="624114"/>
                </a:cubicBezTo>
                <a:cubicBezTo>
                  <a:pt x="911590" y="627433"/>
                  <a:pt x="925684" y="633790"/>
                  <a:pt x="940198" y="638628"/>
                </a:cubicBezTo>
                <a:cubicBezTo>
                  <a:pt x="945036" y="653142"/>
                  <a:pt x="954712" y="666872"/>
                  <a:pt x="954712" y="682171"/>
                </a:cubicBezTo>
                <a:cubicBezTo>
                  <a:pt x="954712" y="702119"/>
                  <a:pt x="951263" y="723630"/>
                  <a:pt x="940198" y="740228"/>
                </a:cubicBezTo>
                <a:cubicBezTo>
                  <a:pt x="930522" y="754742"/>
                  <a:pt x="910850" y="759118"/>
                  <a:pt x="896655" y="769257"/>
                </a:cubicBezTo>
                <a:cubicBezTo>
                  <a:pt x="876970" y="783317"/>
                  <a:pt x="856965" y="797057"/>
                  <a:pt x="838598" y="812800"/>
                </a:cubicBezTo>
                <a:cubicBezTo>
                  <a:pt x="823013" y="826158"/>
                  <a:pt x="811258" y="843741"/>
                  <a:pt x="795055" y="856343"/>
                </a:cubicBezTo>
                <a:cubicBezTo>
                  <a:pt x="720193" y="914569"/>
                  <a:pt x="730124" y="907015"/>
                  <a:pt x="664426" y="928914"/>
                </a:cubicBezTo>
                <a:cubicBezTo>
                  <a:pt x="649912" y="938590"/>
                  <a:pt x="637806" y="953712"/>
                  <a:pt x="620883" y="957943"/>
                </a:cubicBezTo>
                <a:cubicBezTo>
                  <a:pt x="467684" y="996243"/>
                  <a:pt x="506681" y="923178"/>
                  <a:pt x="475741" y="1016000"/>
                </a:cubicBezTo>
                <a:cubicBezTo>
                  <a:pt x="480579" y="1088571"/>
                  <a:pt x="482223" y="1161426"/>
                  <a:pt x="490255" y="1233714"/>
                </a:cubicBezTo>
                <a:cubicBezTo>
                  <a:pt x="493849" y="1266062"/>
                  <a:pt x="523046" y="1308433"/>
                  <a:pt x="533798" y="1335314"/>
                </a:cubicBezTo>
                <a:cubicBezTo>
                  <a:pt x="545162" y="1363724"/>
                  <a:pt x="555404" y="1392715"/>
                  <a:pt x="562826" y="1422400"/>
                </a:cubicBezTo>
                <a:cubicBezTo>
                  <a:pt x="567664" y="1441752"/>
                  <a:pt x="571861" y="1461277"/>
                  <a:pt x="577341" y="1480457"/>
                </a:cubicBezTo>
                <a:cubicBezTo>
                  <a:pt x="581544" y="1495168"/>
                  <a:pt x="579908" y="1514443"/>
                  <a:pt x="591855" y="1524000"/>
                </a:cubicBezTo>
                <a:cubicBezTo>
                  <a:pt x="607432" y="1536461"/>
                  <a:pt x="630560" y="1533676"/>
                  <a:pt x="649912" y="1538514"/>
                </a:cubicBezTo>
                <a:cubicBezTo>
                  <a:pt x="717645" y="1533676"/>
                  <a:pt x="786239" y="1535801"/>
                  <a:pt x="853112" y="1524000"/>
                </a:cubicBezTo>
                <a:cubicBezTo>
                  <a:pt x="1018325" y="1494845"/>
                  <a:pt x="715494" y="1464776"/>
                  <a:pt x="983741" y="1509486"/>
                </a:cubicBezTo>
                <a:cubicBezTo>
                  <a:pt x="1019077" y="1615495"/>
                  <a:pt x="1005348" y="1566886"/>
                  <a:pt x="1027283" y="1654628"/>
                </a:cubicBezTo>
                <a:cubicBezTo>
                  <a:pt x="1008916" y="1819931"/>
                  <a:pt x="1037071" y="1748805"/>
                  <a:pt x="954712" y="1872343"/>
                </a:cubicBezTo>
                <a:lnTo>
                  <a:pt x="925683" y="1915886"/>
                </a:lnTo>
                <a:lnTo>
                  <a:pt x="896655" y="1959428"/>
                </a:lnTo>
                <a:cubicBezTo>
                  <a:pt x="891817" y="1973942"/>
                  <a:pt x="896655" y="1998133"/>
                  <a:pt x="882141" y="2002971"/>
                </a:cubicBezTo>
                <a:cubicBezTo>
                  <a:pt x="840291" y="2016921"/>
                  <a:pt x="796276" y="1979595"/>
                  <a:pt x="766026" y="1959428"/>
                </a:cubicBezTo>
                <a:cubicBezTo>
                  <a:pt x="686351" y="1839916"/>
                  <a:pt x="790524" y="1976869"/>
                  <a:pt x="693455" y="1901371"/>
                </a:cubicBezTo>
                <a:cubicBezTo>
                  <a:pt x="661050" y="1876167"/>
                  <a:pt x="645315" y="1827268"/>
                  <a:pt x="606369" y="1814286"/>
                </a:cubicBezTo>
                <a:cubicBezTo>
                  <a:pt x="500359" y="1778949"/>
                  <a:pt x="548968" y="1792678"/>
                  <a:pt x="461226" y="1770743"/>
                </a:cubicBezTo>
                <a:cubicBezTo>
                  <a:pt x="446712" y="1756229"/>
                  <a:pt x="430824" y="1742969"/>
                  <a:pt x="417683" y="1727200"/>
                </a:cubicBezTo>
                <a:cubicBezTo>
                  <a:pt x="406516" y="1713799"/>
                  <a:pt x="398794" y="1697852"/>
                  <a:pt x="388655" y="1683657"/>
                </a:cubicBezTo>
                <a:cubicBezTo>
                  <a:pt x="298621" y="1557609"/>
                  <a:pt x="384508" y="1684693"/>
                  <a:pt x="316083" y="1582057"/>
                </a:cubicBezTo>
                <a:cubicBezTo>
                  <a:pt x="311245" y="1567543"/>
                  <a:pt x="308411" y="1552198"/>
                  <a:pt x="301569" y="1538514"/>
                </a:cubicBezTo>
                <a:cubicBezTo>
                  <a:pt x="281362" y="1498098"/>
                  <a:pt x="261099" y="1483529"/>
                  <a:pt x="228998" y="1451428"/>
                </a:cubicBezTo>
                <a:cubicBezTo>
                  <a:pt x="207061" y="1363685"/>
                  <a:pt x="220791" y="1412297"/>
                  <a:pt x="185455" y="1306286"/>
                </a:cubicBezTo>
                <a:cubicBezTo>
                  <a:pt x="180617" y="1291772"/>
                  <a:pt x="179428" y="1275473"/>
                  <a:pt x="170941" y="1262743"/>
                </a:cubicBezTo>
                <a:lnTo>
                  <a:pt x="141912" y="1219200"/>
                </a:lnTo>
                <a:cubicBezTo>
                  <a:pt x="88980" y="1060400"/>
                  <a:pt x="173399" y="1300933"/>
                  <a:pt x="98369" y="1132114"/>
                </a:cubicBezTo>
                <a:cubicBezTo>
                  <a:pt x="85942" y="1104152"/>
                  <a:pt x="79017" y="1074057"/>
                  <a:pt x="69341" y="1045028"/>
                </a:cubicBezTo>
                <a:lnTo>
                  <a:pt x="40312" y="957943"/>
                </a:lnTo>
                <a:cubicBezTo>
                  <a:pt x="22087" y="885043"/>
                  <a:pt x="32106" y="918810"/>
                  <a:pt x="11283" y="856343"/>
                </a:cubicBezTo>
                <a:cubicBezTo>
                  <a:pt x="12007" y="841857"/>
                  <a:pt x="0" y="561209"/>
                  <a:pt x="54826" y="478971"/>
                </a:cubicBezTo>
                <a:lnTo>
                  <a:pt x="83855" y="435428"/>
                </a:lnTo>
                <a:cubicBezTo>
                  <a:pt x="98227" y="392310"/>
                  <a:pt x="107410" y="339302"/>
                  <a:pt x="141912" y="304800"/>
                </a:cubicBezTo>
                <a:cubicBezTo>
                  <a:pt x="154247" y="292465"/>
                  <a:pt x="172054" y="286938"/>
                  <a:pt x="185455" y="275771"/>
                </a:cubicBezTo>
                <a:cubicBezTo>
                  <a:pt x="257936" y="215370"/>
                  <a:pt x="196019" y="243221"/>
                  <a:pt x="272541" y="217714"/>
                </a:cubicBezTo>
                <a:cubicBezTo>
                  <a:pt x="316083" y="188686"/>
                  <a:pt x="320922" y="193523"/>
                  <a:pt x="345112" y="145143"/>
                </a:cubicBezTo>
                <a:cubicBezTo>
                  <a:pt x="351954" y="131459"/>
                  <a:pt x="348808" y="112418"/>
                  <a:pt x="359626" y="101600"/>
                </a:cubicBezTo>
                <a:cubicBezTo>
                  <a:pt x="370444" y="90782"/>
                  <a:pt x="388655" y="91924"/>
                  <a:pt x="403169" y="87086"/>
                </a:cubicBezTo>
                <a:cubicBezTo>
                  <a:pt x="412845" y="72572"/>
                  <a:pt x="417405" y="52788"/>
                  <a:pt x="432198" y="43543"/>
                </a:cubicBezTo>
                <a:cubicBezTo>
                  <a:pt x="466864" y="21877"/>
                  <a:pt x="550410" y="8289"/>
                  <a:pt x="591855" y="0"/>
                </a:cubicBezTo>
                <a:cubicBezTo>
                  <a:pt x="645074" y="4838"/>
                  <a:pt x="698611" y="6957"/>
                  <a:pt x="751512" y="14514"/>
                </a:cubicBezTo>
                <a:cubicBezTo>
                  <a:pt x="766658" y="16678"/>
                  <a:pt x="779849" y="27338"/>
                  <a:pt x="795055" y="29028"/>
                </a:cubicBezTo>
                <a:cubicBezTo>
                  <a:pt x="867343" y="37060"/>
                  <a:pt x="940198" y="38705"/>
                  <a:pt x="1012769" y="43543"/>
                </a:cubicBezTo>
                <a:cubicBezTo>
                  <a:pt x="1047633" y="52259"/>
                  <a:pt x="1089310" y="55762"/>
                  <a:pt x="1114369" y="87086"/>
                </a:cubicBezTo>
                <a:cubicBezTo>
                  <a:pt x="1123926" y="99033"/>
                  <a:pt x="1125883" y="115626"/>
                  <a:pt x="1128883" y="130628"/>
                </a:cubicBezTo>
                <a:cubicBezTo>
                  <a:pt x="1130781" y="140116"/>
                  <a:pt x="1128883" y="149981"/>
                  <a:pt x="1128883" y="159657"/>
                </a:cubicBezTo>
                <a:lnTo>
                  <a:pt x="1070826" y="13062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Freeform 26"/>
          <p:cNvSpPr/>
          <p:nvPr/>
        </p:nvSpPr>
        <p:spPr>
          <a:xfrm>
            <a:off x="1331640" y="3933056"/>
            <a:ext cx="1306286" cy="1944915"/>
          </a:xfrm>
          <a:custGeom>
            <a:avLst/>
            <a:gdLst>
              <a:gd name="connsiteX0" fmla="*/ 348343 w 1306286"/>
              <a:gd name="connsiteY0" fmla="*/ 0 h 1944915"/>
              <a:gd name="connsiteX1" fmla="*/ 348343 w 1306286"/>
              <a:gd name="connsiteY1" fmla="*/ 0 h 1944915"/>
              <a:gd name="connsiteX2" fmla="*/ 232228 w 1306286"/>
              <a:gd name="connsiteY2" fmla="*/ 130629 h 1944915"/>
              <a:gd name="connsiteX3" fmla="*/ 174171 w 1306286"/>
              <a:gd name="connsiteY3" fmla="*/ 217715 h 1944915"/>
              <a:gd name="connsiteX4" fmla="*/ 145143 w 1306286"/>
              <a:gd name="connsiteY4" fmla="*/ 261258 h 1944915"/>
              <a:gd name="connsiteX5" fmla="*/ 130628 w 1306286"/>
              <a:gd name="connsiteY5" fmla="*/ 319315 h 1944915"/>
              <a:gd name="connsiteX6" fmla="*/ 159657 w 1306286"/>
              <a:gd name="connsiteY6" fmla="*/ 508000 h 1944915"/>
              <a:gd name="connsiteX7" fmla="*/ 130628 w 1306286"/>
              <a:gd name="connsiteY7" fmla="*/ 580572 h 1944915"/>
              <a:gd name="connsiteX8" fmla="*/ 87086 w 1306286"/>
              <a:gd name="connsiteY8" fmla="*/ 624115 h 1944915"/>
              <a:gd name="connsiteX9" fmla="*/ 0 w 1306286"/>
              <a:gd name="connsiteY9" fmla="*/ 711200 h 1944915"/>
              <a:gd name="connsiteX10" fmla="*/ 29028 w 1306286"/>
              <a:gd name="connsiteY10" fmla="*/ 812800 h 1944915"/>
              <a:gd name="connsiteX11" fmla="*/ 130628 w 1306286"/>
              <a:gd name="connsiteY11" fmla="*/ 870858 h 1944915"/>
              <a:gd name="connsiteX12" fmla="*/ 217714 w 1306286"/>
              <a:gd name="connsiteY12" fmla="*/ 899886 h 1944915"/>
              <a:gd name="connsiteX13" fmla="*/ 508000 w 1306286"/>
              <a:gd name="connsiteY13" fmla="*/ 928915 h 1944915"/>
              <a:gd name="connsiteX14" fmla="*/ 551543 w 1306286"/>
              <a:gd name="connsiteY14" fmla="*/ 943429 h 1944915"/>
              <a:gd name="connsiteX15" fmla="*/ 566057 w 1306286"/>
              <a:gd name="connsiteY15" fmla="*/ 1045029 h 1944915"/>
              <a:gd name="connsiteX16" fmla="*/ 508000 w 1306286"/>
              <a:gd name="connsiteY16" fmla="*/ 1103086 h 1944915"/>
              <a:gd name="connsiteX17" fmla="*/ 435428 w 1306286"/>
              <a:gd name="connsiteY17" fmla="*/ 1190172 h 1944915"/>
              <a:gd name="connsiteX18" fmla="*/ 406400 w 1306286"/>
              <a:gd name="connsiteY18" fmla="*/ 1277258 h 1944915"/>
              <a:gd name="connsiteX19" fmla="*/ 391886 w 1306286"/>
              <a:gd name="connsiteY19" fmla="*/ 1335315 h 1944915"/>
              <a:gd name="connsiteX20" fmla="*/ 333828 w 1306286"/>
              <a:gd name="connsiteY20" fmla="*/ 1422400 h 1944915"/>
              <a:gd name="connsiteX21" fmla="*/ 319314 w 1306286"/>
              <a:gd name="connsiteY21" fmla="*/ 1509486 h 1944915"/>
              <a:gd name="connsiteX22" fmla="*/ 304800 w 1306286"/>
              <a:gd name="connsiteY22" fmla="*/ 1553029 h 1944915"/>
              <a:gd name="connsiteX23" fmla="*/ 261257 w 1306286"/>
              <a:gd name="connsiteY23" fmla="*/ 1698172 h 1944915"/>
              <a:gd name="connsiteX24" fmla="*/ 246743 w 1306286"/>
              <a:gd name="connsiteY24" fmla="*/ 1741715 h 1944915"/>
              <a:gd name="connsiteX25" fmla="*/ 261257 w 1306286"/>
              <a:gd name="connsiteY25" fmla="*/ 1886858 h 1944915"/>
              <a:gd name="connsiteX26" fmla="*/ 304800 w 1306286"/>
              <a:gd name="connsiteY26" fmla="*/ 1915886 h 1944915"/>
              <a:gd name="connsiteX27" fmla="*/ 406400 w 1306286"/>
              <a:gd name="connsiteY27" fmla="*/ 1944915 h 1944915"/>
              <a:gd name="connsiteX28" fmla="*/ 624114 w 1306286"/>
              <a:gd name="connsiteY28" fmla="*/ 1930400 h 1944915"/>
              <a:gd name="connsiteX29" fmla="*/ 711200 w 1306286"/>
              <a:gd name="connsiteY29" fmla="*/ 1901372 h 1944915"/>
              <a:gd name="connsiteX30" fmla="*/ 725714 w 1306286"/>
              <a:gd name="connsiteY30" fmla="*/ 1843315 h 1944915"/>
              <a:gd name="connsiteX31" fmla="*/ 754743 w 1306286"/>
              <a:gd name="connsiteY31" fmla="*/ 1712686 h 1944915"/>
              <a:gd name="connsiteX32" fmla="*/ 783771 w 1306286"/>
              <a:gd name="connsiteY32" fmla="*/ 1611086 h 1944915"/>
              <a:gd name="connsiteX33" fmla="*/ 812800 w 1306286"/>
              <a:gd name="connsiteY33" fmla="*/ 1480458 h 1944915"/>
              <a:gd name="connsiteX34" fmla="*/ 856343 w 1306286"/>
              <a:gd name="connsiteY34" fmla="*/ 1422400 h 1944915"/>
              <a:gd name="connsiteX35" fmla="*/ 943428 w 1306286"/>
              <a:gd name="connsiteY35" fmla="*/ 1364343 h 1944915"/>
              <a:gd name="connsiteX36" fmla="*/ 986971 w 1306286"/>
              <a:gd name="connsiteY36" fmla="*/ 1378858 h 1944915"/>
              <a:gd name="connsiteX37" fmla="*/ 1001486 w 1306286"/>
              <a:gd name="connsiteY37" fmla="*/ 1422400 h 1944915"/>
              <a:gd name="connsiteX38" fmla="*/ 1030514 w 1306286"/>
              <a:gd name="connsiteY38" fmla="*/ 1494972 h 1944915"/>
              <a:gd name="connsiteX39" fmla="*/ 1059543 w 1306286"/>
              <a:gd name="connsiteY39" fmla="*/ 1596572 h 1944915"/>
              <a:gd name="connsiteX40" fmla="*/ 1074057 w 1306286"/>
              <a:gd name="connsiteY40" fmla="*/ 1712686 h 1944915"/>
              <a:gd name="connsiteX41" fmla="*/ 1233714 w 1306286"/>
              <a:gd name="connsiteY41" fmla="*/ 1727200 h 1944915"/>
              <a:gd name="connsiteX42" fmla="*/ 1277257 w 1306286"/>
              <a:gd name="connsiteY42" fmla="*/ 1654629 h 1944915"/>
              <a:gd name="connsiteX43" fmla="*/ 1291771 w 1306286"/>
              <a:gd name="connsiteY43" fmla="*/ 1596572 h 1944915"/>
              <a:gd name="connsiteX44" fmla="*/ 1306286 w 1306286"/>
              <a:gd name="connsiteY44" fmla="*/ 1553029 h 1944915"/>
              <a:gd name="connsiteX45" fmla="*/ 1277257 w 1306286"/>
              <a:gd name="connsiteY45" fmla="*/ 1378858 h 1944915"/>
              <a:gd name="connsiteX46" fmla="*/ 1248228 w 1306286"/>
              <a:gd name="connsiteY46" fmla="*/ 1335315 h 1944915"/>
              <a:gd name="connsiteX47" fmla="*/ 1233714 w 1306286"/>
              <a:gd name="connsiteY47" fmla="*/ 1291772 h 1944915"/>
              <a:gd name="connsiteX48" fmla="*/ 1204686 w 1306286"/>
              <a:gd name="connsiteY48" fmla="*/ 1248229 h 1944915"/>
              <a:gd name="connsiteX49" fmla="*/ 1190171 w 1306286"/>
              <a:gd name="connsiteY49" fmla="*/ 1190172 h 1944915"/>
              <a:gd name="connsiteX50" fmla="*/ 1146628 w 1306286"/>
              <a:gd name="connsiteY50" fmla="*/ 1146629 h 1944915"/>
              <a:gd name="connsiteX51" fmla="*/ 1103086 w 1306286"/>
              <a:gd name="connsiteY51" fmla="*/ 1088572 h 1944915"/>
              <a:gd name="connsiteX52" fmla="*/ 1074057 w 1306286"/>
              <a:gd name="connsiteY52" fmla="*/ 1045029 h 1944915"/>
              <a:gd name="connsiteX53" fmla="*/ 1030514 w 1306286"/>
              <a:gd name="connsiteY53" fmla="*/ 1001486 h 1944915"/>
              <a:gd name="connsiteX54" fmla="*/ 1016000 w 1306286"/>
              <a:gd name="connsiteY54" fmla="*/ 957943 h 1944915"/>
              <a:gd name="connsiteX55" fmla="*/ 972457 w 1306286"/>
              <a:gd name="connsiteY55" fmla="*/ 943429 h 1944915"/>
              <a:gd name="connsiteX56" fmla="*/ 928914 w 1306286"/>
              <a:gd name="connsiteY56" fmla="*/ 914400 h 1944915"/>
              <a:gd name="connsiteX57" fmla="*/ 870857 w 1306286"/>
              <a:gd name="connsiteY57" fmla="*/ 899886 h 1944915"/>
              <a:gd name="connsiteX58" fmla="*/ 827314 w 1306286"/>
              <a:gd name="connsiteY58" fmla="*/ 885372 h 1944915"/>
              <a:gd name="connsiteX59" fmla="*/ 885371 w 1306286"/>
              <a:gd name="connsiteY59" fmla="*/ 798286 h 1944915"/>
              <a:gd name="connsiteX60" fmla="*/ 899886 w 1306286"/>
              <a:gd name="connsiteY60" fmla="*/ 754743 h 1944915"/>
              <a:gd name="connsiteX61" fmla="*/ 972457 w 1306286"/>
              <a:gd name="connsiteY61" fmla="*/ 624115 h 1944915"/>
              <a:gd name="connsiteX62" fmla="*/ 1030514 w 1306286"/>
              <a:gd name="connsiteY62" fmla="*/ 478972 h 1944915"/>
              <a:gd name="connsiteX63" fmla="*/ 1045028 w 1306286"/>
              <a:gd name="connsiteY63" fmla="*/ 435429 h 1944915"/>
              <a:gd name="connsiteX64" fmla="*/ 1001486 w 1306286"/>
              <a:gd name="connsiteY64" fmla="*/ 406400 h 1944915"/>
              <a:gd name="connsiteX65" fmla="*/ 885371 w 1306286"/>
              <a:gd name="connsiteY65" fmla="*/ 377372 h 1944915"/>
              <a:gd name="connsiteX66" fmla="*/ 841828 w 1306286"/>
              <a:gd name="connsiteY66" fmla="*/ 362858 h 1944915"/>
              <a:gd name="connsiteX67" fmla="*/ 682171 w 1306286"/>
              <a:gd name="connsiteY67" fmla="*/ 348343 h 1944915"/>
              <a:gd name="connsiteX68" fmla="*/ 595086 w 1306286"/>
              <a:gd name="connsiteY68" fmla="*/ 319315 h 1944915"/>
              <a:gd name="connsiteX69" fmla="*/ 508000 w 1306286"/>
              <a:gd name="connsiteY69" fmla="*/ 246743 h 1944915"/>
              <a:gd name="connsiteX70" fmla="*/ 464457 w 1306286"/>
              <a:gd name="connsiteY70" fmla="*/ 116115 h 1944915"/>
              <a:gd name="connsiteX71" fmla="*/ 449943 w 1306286"/>
              <a:gd name="connsiteY71" fmla="*/ 72572 h 1944915"/>
              <a:gd name="connsiteX72" fmla="*/ 406400 w 1306286"/>
              <a:gd name="connsiteY72" fmla="*/ 43543 h 1944915"/>
              <a:gd name="connsiteX73" fmla="*/ 348343 w 1306286"/>
              <a:gd name="connsiteY73" fmla="*/ 0 h 194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1306286" h="1944915">
                <a:moveTo>
                  <a:pt x="348343" y="0"/>
                </a:moveTo>
                <a:lnTo>
                  <a:pt x="348343" y="0"/>
                </a:lnTo>
                <a:cubicBezTo>
                  <a:pt x="309638" y="43543"/>
                  <a:pt x="268622" y="85137"/>
                  <a:pt x="232228" y="130629"/>
                </a:cubicBezTo>
                <a:cubicBezTo>
                  <a:pt x="210434" y="157872"/>
                  <a:pt x="193523" y="188686"/>
                  <a:pt x="174171" y="217715"/>
                </a:cubicBezTo>
                <a:lnTo>
                  <a:pt x="145143" y="261258"/>
                </a:lnTo>
                <a:cubicBezTo>
                  <a:pt x="140305" y="280610"/>
                  <a:pt x="130628" y="299367"/>
                  <a:pt x="130628" y="319315"/>
                </a:cubicBezTo>
                <a:cubicBezTo>
                  <a:pt x="130628" y="402896"/>
                  <a:pt x="142130" y="437889"/>
                  <a:pt x="159657" y="508000"/>
                </a:cubicBezTo>
                <a:cubicBezTo>
                  <a:pt x="149981" y="532191"/>
                  <a:pt x="144437" y="558478"/>
                  <a:pt x="130628" y="580572"/>
                </a:cubicBezTo>
                <a:cubicBezTo>
                  <a:pt x="119749" y="597978"/>
                  <a:pt x="100444" y="608530"/>
                  <a:pt x="87086" y="624115"/>
                </a:cubicBezTo>
                <a:cubicBezTo>
                  <a:pt x="15076" y="708127"/>
                  <a:pt x="76651" y="660100"/>
                  <a:pt x="0" y="711200"/>
                </a:cubicBezTo>
                <a:cubicBezTo>
                  <a:pt x="9676" y="745067"/>
                  <a:pt x="13276" y="781297"/>
                  <a:pt x="29028" y="812800"/>
                </a:cubicBezTo>
                <a:cubicBezTo>
                  <a:pt x="55124" y="864993"/>
                  <a:pt x="83320" y="856666"/>
                  <a:pt x="130628" y="870858"/>
                </a:cubicBezTo>
                <a:cubicBezTo>
                  <a:pt x="159936" y="879651"/>
                  <a:pt x="187221" y="897345"/>
                  <a:pt x="217714" y="899886"/>
                </a:cubicBezTo>
                <a:cubicBezTo>
                  <a:pt x="430757" y="917639"/>
                  <a:pt x="334077" y="907174"/>
                  <a:pt x="508000" y="928915"/>
                </a:cubicBezTo>
                <a:cubicBezTo>
                  <a:pt x="522514" y="933753"/>
                  <a:pt x="539596" y="933872"/>
                  <a:pt x="551543" y="943429"/>
                </a:cubicBezTo>
                <a:cubicBezTo>
                  <a:pt x="586938" y="971745"/>
                  <a:pt x="590174" y="1006442"/>
                  <a:pt x="566057" y="1045029"/>
                </a:cubicBezTo>
                <a:cubicBezTo>
                  <a:pt x="551552" y="1068237"/>
                  <a:pt x="524421" y="1081191"/>
                  <a:pt x="508000" y="1103086"/>
                </a:cubicBezTo>
                <a:cubicBezTo>
                  <a:pt x="434340" y="1201299"/>
                  <a:pt x="526667" y="1129345"/>
                  <a:pt x="435428" y="1190172"/>
                </a:cubicBezTo>
                <a:cubicBezTo>
                  <a:pt x="425752" y="1219201"/>
                  <a:pt x="413821" y="1247573"/>
                  <a:pt x="406400" y="1277258"/>
                </a:cubicBezTo>
                <a:cubicBezTo>
                  <a:pt x="401562" y="1296610"/>
                  <a:pt x="400807" y="1317473"/>
                  <a:pt x="391886" y="1335315"/>
                </a:cubicBezTo>
                <a:cubicBezTo>
                  <a:pt x="376283" y="1366520"/>
                  <a:pt x="333828" y="1422400"/>
                  <a:pt x="333828" y="1422400"/>
                </a:cubicBezTo>
                <a:cubicBezTo>
                  <a:pt x="328990" y="1451429"/>
                  <a:pt x="325698" y="1480758"/>
                  <a:pt x="319314" y="1509486"/>
                </a:cubicBezTo>
                <a:cubicBezTo>
                  <a:pt x="315995" y="1524421"/>
                  <a:pt x="307800" y="1538027"/>
                  <a:pt x="304800" y="1553029"/>
                </a:cubicBezTo>
                <a:cubicBezTo>
                  <a:pt x="278116" y="1686452"/>
                  <a:pt x="314210" y="1618743"/>
                  <a:pt x="261257" y="1698172"/>
                </a:cubicBezTo>
                <a:cubicBezTo>
                  <a:pt x="256419" y="1712686"/>
                  <a:pt x="246743" y="1726416"/>
                  <a:pt x="246743" y="1741715"/>
                </a:cubicBezTo>
                <a:cubicBezTo>
                  <a:pt x="246743" y="1790337"/>
                  <a:pt x="245881" y="1840731"/>
                  <a:pt x="261257" y="1886858"/>
                </a:cubicBezTo>
                <a:cubicBezTo>
                  <a:pt x="266773" y="1903407"/>
                  <a:pt x="289198" y="1908085"/>
                  <a:pt x="304800" y="1915886"/>
                </a:cubicBezTo>
                <a:cubicBezTo>
                  <a:pt x="325619" y="1926295"/>
                  <a:pt x="387803" y="1940265"/>
                  <a:pt x="406400" y="1944915"/>
                </a:cubicBezTo>
                <a:cubicBezTo>
                  <a:pt x="478971" y="1940077"/>
                  <a:pt x="552113" y="1940686"/>
                  <a:pt x="624114" y="1930400"/>
                </a:cubicBezTo>
                <a:cubicBezTo>
                  <a:pt x="654405" y="1926073"/>
                  <a:pt x="711200" y="1901372"/>
                  <a:pt x="711200" y="1901372"/>
                </a:cubicBezTo>
                <a:cubicBezTo>
                  <a:pt x="716038" y="1882020"/>
                  <a:pt x="721229" y="1862752"/>
                  <a:pt x="725714" y="1843315"/>
                </a:cubicBezTo>
                <a:cubicBezTo>
                  <a:pt x="735744" y="1799852"/>
                  <a:pt x="743925" y="1755959"/>
                  <a:pt x="754743" y="1712686"/>
                </a:cubicBezTo>
                <a:cubicBezTo>
                  <a:pt x="763286" y="1678516"/>
                  <a:pt x="775851" y="1645406"/>
                  <a:pt x="783771" y="1611086"/>
                </a:cubicBezTo>
                <a:cubicBezTo>
                  <a:pt x="789616" y="1585759"/>
                  <a:pt x="794795" y="1511967"/>
                  <a:pt x="812800" y="1480458"/>
                </a:cubicBezTo>
                <a:cubicBezTo>
                  <a:pt x="824802" y="1459455"/>
                  <a:pt x="838263" y="1438472"/>
                  <a:pt x="856343" y="1422400"/>
                </a:cubicBezTo>
                <a:cubicBezTo>
                  <a:pt x="882418" y="1399222"/>
                  <a:pt x="943428" y="1364343"/>
                  <a:pt x="943428" y="1364343"/>
                </a:cubicBezTo>
                <a:cubicBezTo>
                  <a:pt x="957942" y="1369181"/>
                  <a:pt x="976153" y="1368040"/>
                  <a:pt x="986971" y="1378858"/>
                </a:cubicBezTo>
                <a:cubicBezTo>
                  <a:pt x="997789" y="1389676"/>
                  <a:pt x="996114" y="1408075"/>
                  <a:pt x="1001486" y="1422400"/>
                </a:cubicBezTo>
                <a:cubicBezTo>
                  <a:pt x="1010634" y="1446795"/>
                  <a:pt x="1021366" y="1470577"/>
                  <a:pt x="1030514" y="1494972"/>
                </a:cubicBezTo>
                <a:cubicBezTo>
                  <a:pt x="1046129" y="1536614"/>
                  <a:pt x="1048106" y="1550825"/>
                  <a:pt x="1059543" y="1596572"/>
                </a:cubicBezTo>
                <a:cubicBezTo>
                  <a:pt x="1064381" y="1635277"/>
                  <a:pt x="1059571" y="1676470"/>
                  <a:pt x="1074057" y="1712686"/>
                </a:cubicBezTo>
                <a:cubicBezTo>
                  <a:pt x="1096977" y="1769987"/>
                  <a:pt x="1218975" y="1729043"/>
                  <a:pt x="1233714" y="1727200"/>
                </a:cubicBezTo>
                <a:cubicBezTo>
                  <a:pt x="1248228" y="1703010"/>
                  <a:pt x="1265800" y="1680408"/>
                  <a:pt x="1277257" y="1654629"/>
                </a:cubicBezTo>
                <a:cubicBezTo>
                  <a:pt x="1285359" y="1636400"/>
                  <a:pt x="1286291" y="1615752"/>
                  <a:pt x="1291771" y="1596572"/>
                </a:cubicBezTo>
                <a:cubicBezTo>
                  <a:pt x="1295974" y="1581861"/>
                  <a:pt x="1301448" y="1567543"/>
                  <a:pt x="1306286" y="1553029"/>
                </a:cubicBezTo>
                <a:cubicBezTo>
                  <a:pt x="1303086" y="1527431"/>
                  <a:pt x="1294179" y="1418343"/>
                  <a:pt x="1277257" y="1378858"/>
                </a:cubicBezTo>
                <a:cubicBezTo>
                  <a:pt x="1270385" y="1362824"/>
                  <a:pt x="1257904" y="1349829"/>
                  <a:pt x="1248228" y="1335315"/>
                </a:cubicBezTo>
                <a:cubicBezTo>
                  <a:pt x="1243390" y="1320801"/>
                  <a:pt x="1240556" y="1305456"/>
                  <a:pt x="1233714" y="1291772"/>
                </a:cubicBezTo>
                <a:cubicBezTo>
                  <a:pt x="1225913" y="1276170"/>
                  <a:pt x="1211558" y="1264262"/>
                  <a:pt x="1204686" y="1248229"/>
                </a:cubicBezTo>
                <a:cubicBezTo>
                  <a:pt x="1196828" y="1229894"/>
                  <a:pt x="1200068" y="1207492"/>
                  <a:pt x="1190171" y="1190172"/>
                </a:cubicBezTo>
                <a:cubicBezTo>
                  <a:pt x="1179987" y="1172350"/>
                  <a:pt x="1159986" y="1162214"/>
                  <a:pt x="1146628" y="1146629"/>
                </a:cubicBezTo>
                <a:cubicBezTo>
                  <a:pt x="1130885" y="1128262"/>
                  <a:pt x="1117146" y="1108256"/>
                  <a:pt x="1103086" y="1088572"/>
                </a:cubicBezTo>
                <a:cubicBezTo>
                  <a:pt x="1092947" y="1074377"/>
                  <a:pt x="1085224" y="1058430"/>
                  <a:pt x="1074057" y="1045029"/>
                </a:cubicBezTo>
                <a:cubicBezTo>
                  <a:pt x="1060916" y="1029260"/>
                  <a:pt x="1045028" y="1016000"/>
                  <a:pt x="1030514" y="1001486"/>
                </a:cubicBezTo>
                <a:cubicBezTo>
                  <a:pt x="1025676" y="986972"/>
                  <a:pt x="1026818" y="968761"/>
                  <a:pt x="1016000" y="957943"/>
                </a:cubicBezTo>
                <a:cubicBezTo>
                  <a:pt x="1005182" y="947125"/>
                  <a:pt x="986141" y="950271"/>
                  <a:pt x="972457" y="943429"/>
                </a:cubicBezTo>
                <a:cubicBezTo>
                  <a:pt x="956855" y="935628"/>
                  <a:pt x="944948" y="921272"/>
                  <a:pt x="928914" y="914400"/>
                </a:cubicBezTo>
                <a:cubicBezTo>
                  <a:pt x="910579" y="906542"/>
                  <a:pt x="890037" y="905366"/>
                  <a:pt x="870857" y="899886"/>
                </a:cubicBezTo>
                <a:cubicBezTo>
                  <a:pt x="856146" y="895683"/>
                  <a:pt x="841828" y="890210"/>
                  <a:pt x="827314" y="885372"/>
                </a:cubicBezTo>
                <a:cubicBezTo>
                  <a:pt x="861824" y="781840"/>
                  <a:pt x="812891" y="907005"/>
                  <a:pt x="885371" y="798286"/>
                </a:cubicBezTo>
                <a:cubicBezTo>
                  <a:pt x="893858" y="785556"/>
                  <a:pt x="893672" y="768724"/>
                  <a:pt x="899886" y="754743"/>
                </a:cubicBezTo>
                <a:cubicBezTo>
                  <a:pt x="969309" y="598541"/>
                  <a:pt x="915707" y="723425"/>
                  <a:pt x="972457" y="624115"/>
                </a:cubicBezTo>
                <a:cubicBezTo>
                  <a:pt x="1006629" y="564315"/>
                  <a:pt x="1006724" y="550344"/>
                  <a:pt x="1030514" y="478972"/>
                </a:cubicBezTo>
                <a:lnTo>
                  <a:pt x="1045028" y="435429"/>
                </a:lnTo>
                <a:cubicBezTo>
                  <a:pt x="1030514" y="425753"/>
                  <a:pt x="1017880" y="412361"/>
                  <a:pt x="1001486" y="406400"/>
                </a:cubicBezTo>
                <a:cubicBezTo>
                  <a:pt x="963992" y="392766"/>
                  <a:pt x="923220" y="389988"/>
                  <a:pt x="885371" y="377372"/>
                </a:cubicBezTo>
                <a:cubicBezTo>
                  <a:pt x="870857" y="372534"/>
                  <a:pt x="856974" y="365022"/>
                  <a:pt x="841828" y="362858"/>
                </a:cubicBezTo>
                <a:cubicBezTo>
                  <a:pt x="788927" y="355301"/>
                  <a:pt x="735390" y="353181"/>
                  <a:pt x="682171" y="348343"/>
                </a:cubicBezTo>
                <a:cubicBezTo>
                  <a:pt x="653143" y="338667"/>
                  <a:pt x="616722" y="340951"/>
                  <a:pt x="595086" y="319315"/>
                </a:cubicBezTo>
                <a:cubicBezTo>
                  <a:pt x="539208" y="263437"/>
                  <a:pt x="568622" y="287158"/>
                  <a:pt x="508000" y="246743"/>
                </a:cubicBezTo>
                <a:lnTo>
                  <a:pt x="464457" y="116115"/>
                </a:lnTo>
                <a:cubicBezTo>
                  <a:pt x="459619" y="101601"/>
                  <a:pt x="462673" y="81059"/>
                  <a:pt x="449943" y="72572"/>
                </a:cubicBezTo>
                <a:cubicBezTo>
                  <a:pt x="435429" y="62896"/>
                  <a:pt x="422002" y="51344"/>
                  <a:pt x="406400" y="43543"/>
                </a:cubicBezTo>
                <a:cubicBezTo>
                  <a:pt x="339687" y="10187"/>
                  <a:pt x="358019" y="7257"/>
                  <a:pt x="34834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Freeform 25"/>
          <p:cNvSpPr/>
          <p:nvPr/>
        </p:nvSpPr>
        <p:spPr>
          <a:xfrm>
            <a:off x="1901371" y="4731657"/>
            <a:ext cx="1959429" cy="1712686"/>
          </a:xfrm>
          <a:custGeom>
            <a:avLst/>
            <a:gdLst>
              <a:gd name="connsiteX0" fmla="*/ 928915 w 1959429"/>
              <a:gd name="connsiteY0" fmla="*/ 101600 h 1712686"/>
              <a:gd name="connsiteX1" fmla="*/ 928915 w 1959429"/>
              <a:gd name="connsiteY1" fmla="*/ 101600 h 1712686"/>
              <a:gd name="connsiteX2" fmla="*/ 856343 w 1959429"/>
              <a:gd name="connsiteY2" fmla="*/ 203200 h 1712686"/>
              <a:gd name="connsiteX3" fmla="*/ 870858 w 1959429"/>
              <a:gd name="connsiteY3" fmla="*/ 261257 h 1712686"/>
              <a:gd name="connsiteX4" fmla="*/ 914400 w 1959429"/>
              <a:gd name="connsiteY4" fmla="*/ 348343 h 1712686"/>
              <a:gd name="connsiteX5" fmla="*/ 957943 w 1959429"/>
              <a:gd name="connsiteY5" fmla="*/ 377372 h 1712686"/>
              <a:gd name="connsiteX6" fmla="*/ 1001486 w 1959429"/>
              <a:gd name="connsiteY6" fmla="*/ 420914 h 1712686"/>
              <a:gd name="connsiteX7" fmla="*/ 1088572 w 1959429"/>
              <a:gd name="connsiteY7" fmla="*/ 449943 h 1712686"/>
              <a:gd name="connsiteX8" fmla="*/ 1103086 w 1959429"/>
              <a:gd name="connsiteY8" fmla="*/ 624114 h 1712686"/>
              <a:gd name="connsiteX9" fmla="*/ 1016000 w 1959429"/>
              <a:gd name="connsiteY9" fmla="*/ 711200 h 1712686"/>
              <a:gd name="connsiteX10" fmla="*/ 972458 w 1959429"/>
              <a:gd name="connsiteY10" fmla="*/ 754743 h 1712686"/>
              <a:gd name="connsiteX11" fmla="*/ 928915 w 1959429"/>
              <a:gd name="connsiteY11" fmla="*/ 856343 h 1712686"/>
              <a:gd name="connsiteX12" fmla="*/ 899886 w 1959429"/>
              <a:gd name="connsiteY12" fmla="*/ 943429 h 1712686"/>
              <a:gd name="connsiteX13" fmla="*/ 914400 w 1959429"/>
              <a:gd name="connsiteY13" fmla="*/ 1059543 h 1712686"/>
              <a:gd name="connsiteX14" fmla="*/ 827315 w 1959429"/>
              <a:gd name="connsiteY14" fmla="*/ 1146629 h 1712686"/>
              <a:gd name="connsiteX15" fmla="*/ 783772 w 1959429"/>
              <a:gd name="connsiteY15" fmla="*/ 1190172 h 1712686"/>
              <a:gd name="connsiteX16" fmla="*/ 653143 w 1959429"/>
              <a:gd name="connsiteY16" fmla="*/ 1248229 h 1712686"/>
              <a:gd name="connsiteX17" fmla="*/ 609600 w 1959429"/>
              <a:gd name="connsiteY17" fmla="*/ 1262743 h 1712686"/>
              <a:gd name="connsiteX18" fmla="*/ 478972 w 1959429"/>
              <a:gd name="connsiteY18" fmla="*/ 1349829 h 1712686"/>
              <a:gd name="connsiteX19" fmla="*/ 435429 w 1959429"/>
              <a:gd name="connsiteY19" fmla="*/ 1378857 h 1712686"/>
              <a:gd name="connsiteX20" fmla="*/ 391886 w 1959429"/>
              <a:gd name="connsiteY20" fmla="*/ 1422400 h 1712686"/>
              <a:gd name="connsiteX21" fmla="*/ 377372 w 1959429"/>
              <a:gd name="connsiteY21" fmla="*/ 1553029 h 1712686"/>
              <a:gd name="connsiteX22" fmla="*/ 333829 w 1959429"/>
              <a:gd name="connsiteY22" fmla="*/ 1582057 h 1712686"/>
              <a:gd name="connsiteX23" fmla="*/ 232229 w 1959429"/>
              <a:gd name="connsiteY23" fmla="*/ 1553029 h 1712686"/>
              <a:gd name="connsiteX24" fmla="*/ 145143 w 1959429"/>
              <a:gd name="connsiteY24" fmla="*/ 1494972 h 1712686"/>
              <a:gd name="connsiteX25" fmla="*/ 101600 w 1959429"/>
              <a:gd name="connsiteY25" fmla="*/ 1465943 h 1712686"/>
              <a:gd name="connsiteX26" fmla="*/ 14515 w 1959429"/>
              <a:gd name="connsiteY26" fmla="*/ 1436914 h 1712686"/>
              <a:gd name="connsiteX27" fmla="*/ 0 w 1959429"/>
              <a:gd name="connsiteY27" fmla="*/ 1480457 h 1712686"/>
              <a:gd name="connsiteX28" fmla="*/ 14515 w 1959429"/>
              <a:gd name="connsiteY28" fmla="*/ 1553029 h 1712686"/>
              <a:gd name="connsiteX29" fmla="*/ 29029 w 1959429"/>
              <a:gd name="connsiteY29" fmla="*/ 1596572 h 1712686"/>
              <a:gd name="connsiteX30" fmla="*/ 72572 w 1959429"/>
              <a:gd name="connsiteY30" fmla="*/ 1611086 h 1712686"/>
              <a:gd name="connsiteX31" fmla="*/ 232229 w 1959429"/>
              <a:gd name="connsiteY31" fmla="*/ 1625600 h 1712686"/>
              <a:gd name="connsiteX32" fmla="*/ 246743 w 1959429"/>
              <a:gd name="connsiteY32" fmla="*/ 1698172 h 1712686"/>
              <a:gd name="connsiteX33" fmla="*/ 290286 w 1959429"/>
              <a:gd name="connsiteY33" fmla="*/ 1712686 h 1712686"/>
              <a:gd name="connsiteX34" fmla="*/ 435429 w 1959429"/>
              <a:gd name="connsiteY34" fmla="*/ 1698172 h 1712686"/>
              <a:gd name="connsiteX35" fmla="*/ 566058 w 1959429"/>
              <a:gd name="connsiteY35" fmla="*/ 1640114 h 1712686"/>
              <a:gd name="connsiteX36" fmla="*/ 638629 w 1959429"/>
              <a:gd name="connsiteY36" fmla="*/ 1567543 h 1712686"/>
              <a:gd name="connsiteX37" fmla="*/ 769258 w 1959429"/>
              <a:gd name="connsiteY37" fmla="*/ 1451429 h 1712686"/>
              <a:gd name="connsiteX38" fmla="*/ 812800 w 1959429"/>
              <a:gd name="connsiteY38" fmla="*/ 1422400 h 1712686"/>
              <a:gd name="connsiteX39" fmla="*/ 899886 w 1959429"/>
              <a:gd name="connsiteY39" fmla="*/ 1393372 h 1712686"/>
              <a:gd name="connsiteX40" fmla="*/ 986972 w 1959429"/>
              <a:gd name="connsiteY40" fmla="*/ 1335314 h 1712686"/>
              <a:gd name="connsiteX41" fmla="*/ 1074058 w 1959429"/>
              <a:gd name="connsiteY41" fmla="*/ 1248229 h 1712686"/>
              <a:gd name="connsiteX42" fmla="*/ 1146629 w 1959429"/>
              <a:gd name="connsiteY42" fmla="*/ 1117600 h 1712686"/>
              <a:gd name="connsiteX43" fmla="*/ 1248229 w 1959429"/>
              <a:gd name="connsiteY43" fmla="*/ 1016000 h 1712686"/>
              <a:gd name="connsiteX44" fmla="*/ 1335315 w 1959429"/>
              <a:gd name="connsiteY44" fmla="*/ 885372 h 1712686"/>
              <a:gd name="connsiteX45" fmla="*/ 1364343 w 1959429"/>
              <a:gd name="connsiteY45" fmla="*/ 841829 h 1712686"/>
              <a:gd name="connsiteX46" fmla="*/ 1393372 w 1959429"/>
              <a:gd name="connsiteY46" fmla="*/ 798286 h 1712686"/>
              <a:gd name="connsiteX47" fmla="*/ 1436915 w 1959429"/>
              <a:gd name="connsiteY47" fmla="*/ 711200 h 1712686"/>
              <a:gd name="connsiteX48" fmla="*/ 1465943 w 1959429"/>
              <a:gd name="connsiteY48" fmla="*/ 580572 h 1712686"/>
              <a:gd name="connsiteX49" fmla="*/ 1480458 w 1959429"/>
              <a:gd name="connsiteY49" fmla="*/ 537029 h 1712686"/>
              <a:gd name="connsiteX50" fmla="*/ 1582058 w 1959429"/>
              <a:gd name="connsiteY50" fmla="*/ 420914 h 1712686"/>
              <a:gd name="connsiteX51" fmla="*/ 1669143 w 1959429"/>
              <a:gd name="connsiteY51" fmla="*/ 261257 h 1712686"/>
              <a:gd name="connsiteX52" fmla="*/ 1785258 w 1959429"/>
              <a:gd name="connsiteY52" fmla="*/ 159657 h 1712686"/>
              <a:gd name="connsiteX53" fmla="*/ 1872343 w 1959429"/>
              <a:gd name="connsiteY53" fmla="*/ 101600 h 1712686"/>
              <a:gd name="connsiteX54" fmla="*/ 1959429 w 1959429"/>
              <a:gd name="connsiteY54" fmla="*/ 72572 h 1712686"/>
              <a:gd name="connsiteX55" fmla="*/ 1872343 w 1959429"/>
              <a:gd name="connsiteY55" fmla="*/ 43543 h 1712686"/>
              <a:gd name="connsiteX56" fmla="*/ 1828800 w 1959429"/>
              <a:gd name="connsiteY56" fmla="*/ 29029 h 1712686"/>
              <a:gd name="connsiteX57" fmla="*/ 1654629 w 1959429"/>
              <a:gd name="connsiteY57" fmla="*/ 0 h 1712686"/>
              <a:gd name="connsiteX58" fmla="*/ 1393372 w 1959429"/>
              <a:gd name="connsiteY58" fmla="*/ 14514 h 1712686"/>
              <a:gd name="connsiteX59" fmla="*/ 1306286 w 1959429"/>
              <a:gd name="connsiteY59" fmla="*/ 43543 h 1712686"/>
              <a:gd name="connsiteX60" fmla="*/ 1219200 w 1959429"/>
              <a:gd name="connsiteY60" fmla="*/ 101600 h 1712686"/>
              <a:gd name="connsiteX61" fmla="*/ 1190172 w 1959429"/>
              <a:gd name="connsiteY61" fmla="*/ 188686 h 1712686"/>
              <a:gd name="connsiteX62" fmla="*/ 1146629 w 1959429"/>
              <a:gd name="connsiteY62" fmla="*/ 174172 h 1712686"/>
              <a:gd name="connsiteX63" fmla="*/ 1074058 w 1959429"/>
              <a:gd name="connsiteY63" fmla="*/ 101600 h 1712686"/>
              <a:gd name="connsiteX64" fmla="*/ 928915 w 1959429"/>
              <a:gd name="connsiteY64" fmla="*/ 101600 h 1712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959429" h="1712686">
                <a:moveTo>
                  <a:pt x="928915" y="101600"/>
                </a:moveTo>
                <a:lnTo>
                  <a:pt x="928915" y="101600"/>
                </a:lnTo>
                <a:cubicBezTo>
                  <a:pt x="904724" y="135467"/>
                  <a:pt x="870566" y="164087"/>
                  <a:pt x="856343" y="203200"/>
                </a:cubicBezTo>
                <a:cubicBezTo>
                  <a:pt x="849526" y="221947"/>
                  <a:pt x="865378" y="242077"/>
                  <a:pt x="870858" y="261257"/>
                </a:cubicBezTo>
                <a:cubicBezTo>
                  <a:pt x="880302" y="294311"/>
                  <a:pt x="888956" y="322898"/>
                  <a:pt x="914400" y="348343"/>
                </a:cubicBezTo>
                <a:cubicBezTo>
                  <a:pt x="926735" y="360678"/>
                  <a:pt x="944542" y="366205"/>
                  <a:pt x="957943" y="377372"/>
                </a:cubicBezTo>
                <a:cubicBezTo>
                  <a:pt x="973712" y="390512"/>
                  <a:pt x="983543" y="410946"/>
                  <a:pt x="1001486" y="420914"/>
                </a:cubicBezTo>
                <a:cubicBezTo>
                  <a:pt x="1028234" y="435774"/>
                  <a:pt x="1088572" y="449943"/>
                  <a:pt x="1088572" y="449943"/>
                </a:cubicBezTo>
                <a:cubicBezTo>
                  <a:pt x="1129579" y="511455"/>
                  <a:pt x="1150473" y="522570"/>
                  <a:pt x="1103086" y="624114"/>
                </a:cubicBezTo>
                <a:cubicBezTo>
                  <a:pt x="1085725" y="661315"/>
                  <a:pt x="1045029" y="682171"/>
                  <a:pt x="1016000" y="711200"/>
                </a:cubicBezTo>
                <a:lnTo>
                  <a:pt x="972458" y="754743"/>
                </a:lnTo>
                <a:cubicBezTo>
                  <a:pt x="925730" y="894920"/>
                  <a:pt x="1000664" y="676970"/>
                  <a:pt x="928915" y="856343"/>
                </a:cubicBezTo>
                <a:cubicBezTo>
                  <a:pt x="917551" y="884753"/>
                  <a:pt x="899886" y="943429"/>
                  <a:pt x="899886" y="943429"/>
                </a:cubicBezTo>
                <a:cubicBezTo>
                  <a:pt x="904724" y="982134"/>
                  <a:pt x="917931" y="1020697"/>
                  <a:pt x="914400" y="1059543"/>
                </a:cubicBezTo>
                <a:cubicBezTo>
                  <a:pt x="911161" y="1095171"/>
                  <a:pt x="844956" y="1131508"/>
                  <a:pt x="827315" y="1146629"/>
                </a:cubicBezTo>
                <a:cubicBezTo>
                  <a:pt x="811730" y="1159987"/>
                  <a:pt x="799541" y="1177031"/>
                  <a:pt x="783772" y="1190172"/>
                </a:cubicBezTo>
                <a:cubicBezTo>
                  <a:pt x="737772" y="1228505"/>
                  <a:pt x="716428" y="1227134"/>
                  <a:pt x="653143" y="1248229"/>
                </a:cubicBezTo>
                <a:lnTo>
                  <a:pt x="609600" y="1262743"/>
                </a:lnTo>
                <a:lnTo>
                  <a:pt x="478972" y="1349829"/>
                </a:lnTo>
                <a:cubicBezTo>
                  <a:pt x="464458" y="1359505"/>
                  <a:pt x="447764" y="1366522"/>
                  <a:pt x="435429" y="1378857"/>
                </a:cubicBezTo>
                <a:lnTo>
                  <a:pt x="391886" y="1422400"/>
                </a:lnTo>
                <a:cubicBezTo>
                  <a:pt x="387048" y="1465943"/>
                  <a:pt x="392344" y="1511856"/>
                  <a:pt x="377372" y="1553029"/>
                </a:cubicBezTo>
                <a:cubicBezTo>
                  <a:pt x="371411" y="1569423"/>
                  <a:pt x="351098" y="1579590"/>
                  <a:pt x="333829" y="1582057"/>
                </a:cubicBezTo>
                <a:cubicBezTo>
                  <a:pt x="321072" y="1583879"/>
                  <a:pt x="248569" y="1558476"/>
                  <a:pt x="232229" y="1553029"/>
                </a:cubicBezTo>
                <a:lnTo>
                  <a:pt x="145143" y="1494972"/>
                </a:lnTo>
                <a:cubicBezTo>
                  <a:pt x="130629" y="1485296"/>
                  <a:pt x="118149" y="1471459"/>
                  <a:pt x="101600" y="1465943"/>
                </a:cubicBezTo>
                <a:lnTo>
                  <a:pt x="14515" y="1436914"/>
                </a:lnTo>
                <a:cubicBezTo>
                  <a:pt x="9677" y="1451428"/>
                  <a:pt x="0" y="1465157"/>
                  <a:pt x="0" y="1480457"/>
                </a:cubicBezTo>
                <a:cubicBezTo>
                  <a:pt x="0" y="1505127"/>
                  <a:pt x="8532" y="1529096"/>
                  <a:pt x="14515" y="1553029"/>
                </a:cubicBezTo>
                <a:cubicBezTo>
                  <a:pt x="18226" y="1567872"/>
                  <a:pt x="18211" y="1585754"/>
                  <a:pt x="29029" y="1596572"/>
                </a:cubicBezTo>
                <a:cubicBezTo>
                  <a:pt x="39847" y="1607390"/>
                  <a:pt x="57426" y="1608922"/>
                  <a:pt x="72572" y="1611086"/>
                </a:cubicBezTo>
                <a:cubicBezTo>
                  <a:pt x="125473" y="1618643"/>
                  <a:pt x="179010" y="1620762"/>
                  <a:pt x="232229" y="1625600"/>
                </a:cubicBezTo>
                <a:cubicBezTo>
                  <a:pt x="237067" y="1649791"/>
                  <a:pt x="233059" y="1677646"/>
                  <a:pt x="246743" y="1698172"/>
                </a:cubicBezTo>
                <a:cubicBezTo>
                  <a:pt x="255230" y="1710902"/>
                  <a:pt x="274987" y="1712686"/>
                  <a:pt x="290286" y="1712686"/>
                </a:cubicBezTo>
                <a:cubicBezTo>
                  <a:pt x="338908" y="1712686"/>
                  <a:pt x="387048" y="1703010"/>
                  <a:pt x="435429" y="1698172"/>
                </a:cubicBezTo>
                <a:cubicBezTo>
                  <a:pt x="539064" y="1663627"/>
                  <a:pt x="497055" y="1686116"/>
                  <a:pt x="566058" y="1640114"/>
                </a:cubicBezTo>
                <a:cubicBezTo>
                  <a:pt x="643465" y="1524004"/>
                  <a:pt x="541868" y="1664304"/>
                  <a:pt x="638629" y="1567543"/>
                </a:cubicBezTo>
                <a:cubicBezTo>
                  <a:pt x="767582" y="1438590"/>
                  <a:pt x="569053" y="1584900"/>
                  <a:pt x="769258" y="1451429"/>
                </a:cubicBezTo>
                <a:cubicBezTo>
                  <a:pt x="783772" y="1441753"/>
                  <a:pt x="796251" y="1427916"/>
                  <a:pt x="812800" y="1422400"/>
                </a:cubicBezTo>
                <a:lnTo>
                  <a:pt x="899886" y="1393372"/>
                </a:lnTo>
                <a:cubicBezTo>
                  <a:pt x="928915" y="1374019"/>
                  <a:pt x="962302" y="1359984"/>
                  <a:pt x="986972" y="1335314"/>
                </a:cubicBezTo>
                <a:lnTo>
                  <a:pt x="1074058" y="1248229"/>
                </a:lnTo>
                <a:cubicBezTo>
                  <a:pt x="1125770" y="1093088"/>
                  <a:pt x="1070586" y="1215369"/>
                  <a:pt x="1146629" y="1117600"/>
                </a:cubicBezTo>
                <a:cubicBezTo>
                  <a:pt x="1228145" y="1012793"/>
                  <a:pt x="1165022" y="1043735"/>
                  <a:pt x="1248229" y="1016000"/>
                </a:cubicBezTo>
                <a:lnTo>
                  <a:pt x="1335315" y="885372"/>
                </a:lnTo>
                <a:lnTo>
                  <a:pt x="1364343" y="841829"/>
                </a:lnTo>
                <a:lnTo>
                  <a:pt x="1393372" y="798286"/>
                </a:lnTo>
                <a:cubicBezTo>
                  <a:pt x="1429853" y="688840"/>
                  <a:pt x="1380642" y="823746"/>
                  <a:pt x="1436915" y="711200"/>
                </a:cubicBezTo>
                <a:cubicBezTo>
                  <a:pt x="1456519" y="671993"/>
                  <a:pt x="1457024" y="620706"/>
                  <a:pt x="1465943" y="580572"/>
                </a:cubicBezTo>
                <a:cubicBezTo>
                  <a:pt x="1469262" y="565637"/>
                  <a:pt x="1472867" y="550313"/>
                  <a:pt x="1480458" y="537029"/>
                </a:cubicBezTo>
                <a:cubicBezTo>
                  <a:pt x="1507110" y="490388"/>
                  <a:pt x="1544583" y="458389"/>
                  <a:pt x="1582058" y="420914"/>
                </a:cubicBezTo>
                <a:cubicBezTo>
                  <a:pt x="1601255" y="382519"/>
                  <a:pt x="1641030" y="297402"/>
                  <a:pt x="1669143" y="261257"/>
                </a:cubicBezTo>
                <a:cubicBezTo>
                  <a:pt x="1699920" y="221686"/>
                  <a:pt x="1744537" y="188162"/>
                  <a:pt x="1785258" y="159657"/>
                </a:cubicBezTo>
                <a:cubicBezTo>
                  <a:pt x="1813839" y="139650"/>
                  <a:pt x="1839245" y="112632"/>
                  <a:pt x="1872343" y="101600"/>
                </a:cubicBezTo>
                <a:lnTo>
                  <a:pt x="1959429" y="72572"/>
                </a:lnTo>
                <a:lnTo>
                  <a:pt x="1872343" y="43543"/>
                </a:lnTo>
                <a:cubicBezTo>
                  <a:pt x="1857829" y="38705"/>
                  <a:pt x="1843802" y="32030"/>
                  <a:pt x="1828800" y="29029"/>
                </a:cubicBezTo>
                <a:cubicBezTo>
                  <a:pt x="1722683" y="7804"/>
                  <a:pt x="1780651" y="18003"/>
                  <a:pt x="1654629" y="0"/>
                </a:cubicBezTo>
                <a:cubicBezTo>
                  <a:pt x="1567543" y="4838"/>
                  <a:pt x="1479918" y="3696"/>
                  <a:pt x="1393372" y="14514"/>
                </a:cubicBezTo>
                <a:cubicBezTo>
                  <a:pt x="1363009" y="18309"/>
                  <a:pt x="1306286" y="43543"/>
                  <a:pt x="1306286" y="43543"/>
                </a:cubicBezTo>
                <a:cubicBezTo>
                  <a:pt x="1277257" y="62895"/>
                  <a:pt x="1230232" y="68502"/>
                  <a:pt x="1219200" y="101600"/>
                </a:cubicBezTo>
                <a:lnTo>
                  <a:pt x="1190172" y="188686"/>
                </a:lnTo>
                <a:cubicBezTo>
                  <a:pt x="1175658" y="183848"/>
                  <a:pt x="1158576" y="183729"/>
                  <a:pt x="1146629" y="174172"/>
                </a:cubicBezTo>
                <a:cubicBezTo>
                  <a:pt x="1110981" y="145654"/>
                  <a:pt x="1129057" y="110767"/>
                  <a:pt x="1074058" y="101600"/>
                </a:cubicBezTo>
                <a:cubicBezTo>
                  <a:pt x="1031107" y="94441"/>
                  <a:pt x="953105" y="101600"/>
                  <a:pt x="928915" y="10160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Freeform 24"/>
          <p:cNvSpPr/>
          <p:nvPr/>
        </p:nvSpPr>
        <p:spPr>
          <a:xfrm>
            <a:off x="2525486" y="3644416"/>
            <a:ext cx="1613684" cy="1058844"/>
          </a:xfrm>
          <a:custGeom>
            <a:avLst/>
            <a:gdLst>
              <a:gd name="connsiteX0" fmla="*/ 203200 w 1613684"/>
              <a:gd name="connsiteY0" fmla="*/ 274441 h 1058844"/>
              <a:gd name="connsiteX1" fmla="*/ 203200 w 1613684"/>
              <a:gd name="connsiteY1" fmla="*/ 274441 h 1058844"/>
              <a:gd name="connsiteX2" fmla="*/ 14514 w 1613684"/>
              <a:gd name="connsiteY2" fmla="*/ 288955 h 1058844"/>
              <a:gd name="connsiteX3" fmla="*/ 29028 w 1613684"/>
              <a:gd name="connsiteY3" fmla="*/ 332498 h 1058844"/>
              <a:gd name="connsiteX4" fmla="*/ 58057 w 1613684"/>
              <a:gd name="connsiteY4" fmla="*/ 448613 h 1058844"/>
              <a:gd name="connsiteX5" fmla="*/ 87085 w 1613684"/>
              <a:gd name="connsiteY5" fmla="*/ 492155 h 1058844"/>
              <a:gd name="connsiteX6" fmla="*/ 116114 w 1613684"/>
              <a:gd name="connsiteY6" fmla="*/ 579241 h 1058844"/>
              <a:gd name="connsiteX7" fmla="*/ 130628 w 1613684"/>
              <a:gd name="connsiteY7" fmla="*/ 738898 h 1058844"/>
              <a:gd name="connsiteX8" fmla="*/ 159657 w 1613684"/>
              <a:gd name="connsiteY8" fmla="*/ 782441 h 1058844"/>
              <a:gd name="connsiteX9" fmla="*/ 203200 w 1613684"/>
              <a:gd name="connsiteY9" fmla="*/ 767927 h 1058844"/>
              <a:gd name="connsiteX10" fmla="*/ 261257 w 1613684"/>
              <a:gd name="connsiteY10" fmla="*/ 724384 h 1058844"/>
              <a:gd name="connsiteX11" fmla="*/ 333828 w 1613684"/>
              <a:gd name="connsiteY11" fmla="*/ 666327 h 1058844"/>
              <a:gd name="connsiteX12" fmla="*/ 362857 w 1613684"/>
              <a:gd name="connsiteY12" fmla="*/ 709870 h 1058844"/>
              <a:gd name="connsiteX13" fmla="*/ 406400 w 1613684"/>
              <a:gd name="connsiteY13" fmla="*/ 767927 h 1058844"/>
              <a:gd name="connsiteX14" fmla="*/ 435428 w 1613684"/>
              <a:gd name="connsiteY14" fmla="*/ 884041 h 1058844"/>
              <a:gd name="connsiteX15" fmla="*/ 464457 w 1613684"/>
              <a:gd name="connsiteY15" fmla="*/ 927584 h 1058844"/>
              <a:gd name="connsiteX16" fmla="*/ 508000 w 1613684"/>
              <a:gd name="connsiteY16" fmla="*/ 1043698 h 1058844"/>
              <a:gd name="connsiteX17" fmla="*/ 566057 w 1613684"/>
              <a:gd name="connsiteY17" fmla="*/ 1058213 h 1058844"/>
              <a:gd name="connsiteX18" fmla="*/ 638628 w 1613684"/>
              <a:gd name="connsiteY18" fmla="*/ 1043698 h 1058844"/>
              <a:gd name="connsiteX19" fmla="*/ 696685 w 1613684"/>
              <a:gd name="connsiteY19" fmla="*/ 956613 h 1058844"/>
              <a:gd name="connsiteX20" fmla="*/ 740228 w 1613684"/>
              <a:gd name="connsiteY20" fmla="*/ 898555 h 1058844"/>
              <a:gd name="connsiteX21" fmla="*/ 754743 w 1613684"/>
              <a:gd name="connsiteY21" fmla="*/ 855013 h 1058844"/>
              <a:gd name="connsiteX22" fmla="*/ 841828 w 1613684"/>
              <a:gd name="connsiteY22" fmla="*/ 913070 h 1058844"/>
              <a:gd name="connsiteX23" fmla="*/ 885371 w 1613684"/>
              <a:gd name="connsiteY23" fmla="*/ 927584 h 1058844"/>
              <a:gd name="connsiteX24" fmla="*/ 1364343 w 1613684"/>
              <a:gd name="connsiteY24" fmla="*/ 942098 h 1058844"/>
              <a:gd name="connsiteX25" fmla="*/ 1524000 w 1613684"/>
              <a:gd name="connsiteY25" fmla="*/ 985641 h 1058844"/>
              <a:gd name="connsiteX26" fmla="*/ 1553028 w 1613684"/>
              <a:gd name="connsiteY26" fmla="*/ 884041 h 1058844"/>
              <a:gd name="connsiteX27" fmla="*/ 1582057 w 1613684"/>
              <a:gd name="connsiteY27" fmla="*/ 840498 h 1058844"/>
              <a:gd name="connsiteX28" fmla="*/ 1582057 w 1613684"/>
              <a:gd name="connsiteY28" fmla="*/ 288955 h 1058844"/>
              <a:gd name="connsiteX29" fmla="*/ 1553028 w 1613684"/>
              <a:gd name="connsiteY29" fmla="*/ 245413 h 1058844"/>
              <a:gd name="connsiteX30" fmla="*/ 1538514 w 1613684"/>
              <a:gd name="connsiteY30" fmla="*/ 201870 h 1058844"/>
              <a:gd name="connsiteX31" fmla="*/ 1494971 w 1613684"/>
              <a:gd name="connsiteY31" fmla="*/ 187355 h 1058844"/>
              <a:gd name="connsiteX32" fmla="*/ 1451428 w 1613684"/>
              <a:gd name="connsiteY32" fmla="*/ 158327 h 1058844"/>
              <a:gd name="connsiteX33" fmla="*/ 1306285 w 1613684"/>
              <a:gd name="connsiteY33" fmla="*/ 42213 h 1058844"/>
              <a:gd name="connsiteX34" fmla="*/ 1262743 w 1613684"/>
              <a:gd name="connsiteY34" fmla="*/ 13184 h 1058844"/>
              <a:gd name="connsiteX35" fmla="*/ 1074057 w 1613684"/>
              <a:gd name="connsiteY35" fmla="*/ 42213 h 1058844"/>
              <a:gd name="connsiteX36" fmla="*/ 943428 w 1613684"/>
              <a:gd name="connsiteY36" fmla="*/ 71241 h 1058844"/>
              <a:gd name="connsiteX37" fmla="*/ 870857 w 1613684"/>
              <a:gd name="connsiteY37" fmla="*/ 172841 h 1058844"/>
              <a:gd name="connsiteX38" fmla="*/ 798285 w 1613684"/>
              <a:gd name="connsiteY38" fmla="*/ 158327 h 1058844"/>
              <a:gd name="connsiteX39" fmla="*/ 740228 w 1613684"/>
              <a:gd name="connsiteY39" fmla="*/ 114784 h 1058844"/>
              <a:gd name="connsiteX40" fmla="*/ 696685 w 1613684"/>
              <a:gd name="connsiteY40" fmla="*/ 100270 h 1058844"/>
              <a:gd name="connsiteX41" fmla="*/ 551543 w 1613684"/>
              <a:gd name="connsiteY41" fmla="*/ 114784 h 1058844"/>
              <a:gd name="connsiteX42" fmla="*/ 508000 w 1613684"/>
              <a:gd name="connsiteY42" fmla="*/ 158327 h 1058844"/>
              <a:gd name="connsiteX43" fmla="*/ 464457 w 1613684"/>
              <a:gd name="connsiteY43" fmla="*/ 187355 h 1058844"/>
              <a:gd name="connsiteX44" fmla="*/ 420914 w 1613684"/>
              <a:gd name="connsiteY44" fmla="*/ 230898 h 1058844"/>
              <a:gd name="connsiteX45" fmla="*/ 333828 w 1613684"/>
              <a:gd name="connsiteY45" fmla="*/ 259927 h 1058844"/>
              <a:gd name="connsiteX46" fmla="*/ 290285 w 1613684"/>
              <a:gd name="connsiteY46" fmla="*/ 274441 h 1058844"/>
              <a:gd name="connsiteX47" fmla="*/ 203200 w 1613684"/>
              <a:gd name="connsiteY47" fmla="*/ 274441 h 105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613684" h="1058844">
                <a:moveTo>
                  <a:pt x="203200" y="274441"/>
                </a:moveTo>
                <a:lnTo>
                  <a:pt x="203200" y="274441"/>
                </a:lnTo>
                <a:cubicBezTo>
                  <a:pt x="140305" y="279279"/>
                  <a:pt x="74358" y="269007"/>
                  <a:pt x="14514" y="288955"/>
                </a:cubicBezTo>
                <a:cubicBezTo>
                  <a:pt x="0" y="293793"/>
                  <a:pt x="25002" y="317738"/>
                  <a:pt x="29028" y="332498"/>
                </a:cubicBezTo>
                <a:cubicBezTo>
                  <a:pt x="39525" y="370988"/>
                  <a:pt x="35927" y="415417"/>
                  <a:pt x="58057" y="448613"/>
                </a:cubicBezTo>
                <a:cubicBezTo>
                  <a:pt x="67733" y="463127"/>
                  <a:pt x="80000" y="476215"/>
                  <a:pt x="87085" y="492155"/>
                </a:cubicBezTo>
                <a:cubicBezTo>
                  <a:pt x="99512" y="520117"/>
                  <a:pt x="116114" y="579241"/>
                  <a:pt x="116114" y="579241"/>
                </a:cubicBezTo>
                <a:cubicBezTo>
                  <a:pt x="120952" y="632460"/>
                  <a:pt x="119431" y="686646"/>
                  <a:pt x="130628" y="738898"/>
                </a:cubicBezTo>
                <a:cubicBezTo>
                  <a:pt x="134283" y="755955"/>
                  <a:pt x="143461" y="775962"/>
                  <a:pt x="159657" y="782441"/>
                </a:cubicBezTo>
                <a:cubicBezTo>
                  <a:pt x="173862" y="788123"/>
                  <a:pt x="188686" y="772765"/>
                  <a:pt x="203200" y="767927"/>
                </a:cubicBezTo>
                <a:cubicBezTo>
                  <a:pt x="222552" y="753413"/>
                  <a:pt x="244152" y="741489"/>
                  <a:pt x="261257" y="724384"/>
                </a:cubicBezTo>
                <a:cubicBezTo>
                  <a:pt x="326908" y="658732"/>
                  <a:pt x="249059" y="694583"/>
                  <a:pt x="333828" y="666327"/>
                </a:cubicBezTo>
                <a:cubicBezTo>
                  <a:pt x="343504" y="680841"/>
                  <a:pt x="352718" y="695675"/>
                  <a:pt x="362857" y="709870"/>
                </a:cubicBezTo>
                <a:cubicBezTo>
                  <a:pt x="376917" y="729555"/>
                  <a:pt x="394398" y="746924"/>
                  <a:pt x="406400" y="767927"/>
                </a:cubicBezTo>
                <a:cubicBezTo>
                  <a:pt x="425934" y="802111"/>
                  <a:pt x="422398" y="849295"/>
                  <a:pt x="435428" y="884041"/>
                </a:cubicBezTo>
                <a:cubicBezTo>
                  <a:pt x="441553" y="900374"/>
                  <a:pt x="454781" y="913070"/>
                  <a:pt x="464457" y="927584"/>
                </a:cubicBezTo>
                <a:cubicBezTo>
                  <a:pt x="470776" y="959181"/>
                  <a:pt x="473500" y="1020698"/>
                  <a:pt x="508000" y="1043698"/>
                </a:cubicBezTo>
                <a:cubicBezTo>
                  <a:pt x="524598" y="1054763"/>
                  <a:pt x="546705" y="1053375"/>
                  <a:pt x="566057" y="1058213"/>
                </a:cubicBezTo>
                <a:cubicBezTo>
                  <a:pt x="590247" y="1053375"/>
                  <a:pt x="619155" y="1058844"/>
                  <a:pt x="638628" y="1043698"/>
                </a:cubicBezTo>
                <a:cubicBezTo>
                  <a:pt x="666167" y="1022279"/>
                  <a:pt x="675752" y="984523"/>
                  <a:pt x="696685" y="956613"/>
                </a:cubicBezTo>
                <a:lnTo>
                  <a:pt x="740228" y="898555"/>
                </a:lnTo>
                <a:cubicBezTo>
                  <a:pt x="745066" y="884041"/>
                  <a:pt x="740538" y="860695"/>
                  <a:pt x="754743" y="855013"/>
                </a:cubicBezTo>
                <a:cubicBezTo>
                  <a:pt x="815856" y="830569"/>
                  <a:pt x="813862" y="890697"/>
                  <a:pt x="841828" y="913070"/>
                </a:cubicBezTo>
                <a:cubicBezTo>
                  <a:pt x="853775" y="922627"/>
                  <a:pt x="870095" y="926735"/>
                  <a:pt x="885371" y="927584"/>
                </a:cubicBezTo>
                <a:cubicBezTo>
                  <a:pt x="1044856" y="936444"/>
                  <a:pt x="1204686" y="937260"/>
                  <a:pt x="1364343" y="942098"/>
                </a:cubicBezTo>
                <a:cubicBezTo>
                  <a:pt x="1495300" y="974838"/>
                  <a:pt x="1442608" y="958511"/>
                  <a:pt x="1524000" y="985641"/>
                </a:cubicBezTo>
                <a:cubicBezTo>
                  <a:pt x="1528650" y="967041"/>
                  <a:pt x="1542617" y="904862"/>
                  <a:pt x="1553028" y="884041"/>
                </a:cubicBezTo>
                <a:cubicBezTo>
                  <a:pt x="1560829" y="868439"/>
                  <a:pt x="1572381" y="855012"/>
                  <a:pt x="1582057" y="840498"/>
                </a:cubicBezTo>
                <a:cubicBezTo>
                  <a:pt x="1610336" y="614262"/>
                  <a:pt x="1613684" y="636855"/>
                  <a:pt x="1582057" y="288955"/>
                </a:cubicBezTo>
                <a:cubicBezTo>
                  <a:pt x="1580478" y="271583"/>
                  <a:pt x="1562704" y="259927"/>
                  <a:pt x="1553028" y="245413"/>
                </a:cubicBezTo>
                <a:cubicBezTo>
                  <a:pt x="1548190" y="230899"/>
                  <a:pt x="1549332" y="212688"/>
                  <a:pt x="1538514" y="201870"/>
                </a:cubicBezTo>
                <a:cubicBezTo>
                  <a:pt x="1527696" y="191052"/>
                  <a:pt x="1508655" y="194197"/>
                  <a:pt x="1494971" y="187355"/>
                </a:cubicBezTo>
                <a:cubicBezTo>
                  <a:pt x="1479369" y="179554"/>
                  <a:pt x="1464394" y="169996"/>
                  <a:pt x="1451428" y="158327"/>
                </a:cubicBezTo>
                <a:cubicBezTo>
                  <a:pt x="1319170" y="39296"/>
                  <a:pt x="1401602" y="73985"/>
                  <a:pt x="1306285" y="42213"/>
                </a:cubicBezTo>
                <a:cubicBezTo>
                  <a:pt x="1291771" y="32537"/>
                  <a:pt x="1280135" y="14522"/>
                  <a:pt x="1262743" y="13184"/>
                </a:cubicBezTo>
                <a:cubicBezTo>
                  <a:pt x="1091364" y="0"/>
                  <a:pt x="1167192" y="21516"/>
                  <a:pt x="1074057" y="42213"/>
                </a:cubicBezTo>
                <a:cubicBezTo>
                  <a:pt x="920781" y="76275"/>
                  <a:pt x="1041455" y="38566"/>
                  <a:pt x="943428" y="71241"/>
                </a:cubicBezTo>
                <a:cubicBezTo>
                  <a:pt x="909562" y="172841"/>
                  <a:pt x="943429" y="148651"/>
                  <a:pt x="870857" y="172841"/>
                </a:cubicBezTo>
                <a:cubicBezTo>
                  <a:pt x="846666" y="168003"/>
                  <a:pt x="820828" y="168346"/>
                  <a:pt x="798285" y="158327"/>
                </a:cubicBezTo>
                <a:cubicBezTo>
                  <a:pt x="776179" y="148502"/>
                  <a:pt x="761231" y="126786"/>
                  <a:pt x="740228" y="114784"/>
                </a:cubicBezTo>
                <a:cubicBezTo>
                  <a:pt x="726944" y="107193"/>
                  <a:pt x="711199" y="105108"/>
                  <a:pt x="696685" y="100270"/>
                </a:cubicBezTo>
                <a:cubicBezTo>
                  <a:pt x="648304" y="105108"/>
                  <a:pt x="598015" y="100485"/>
                  <a:pt x="551543" y="114784"/>
                </a:cubicBezTo>
                <a:cubicBezTo>
                  <a:pt x="531924" y="120821"/>
                  <a:pt x="523769" y="145186"/>
                  <a:pt x="508000" y="158327"/>
                </a:cubicBezTo>
                <a:cubicBezTo>
                  <a:pt x="494599" y="169494"/>
                  <a:pt x="477858" y="176188"/>
                  <a:pt x="464457" y="187355"/>
                </a:cubicBezTo>
                <a:cubicBezTo>
                  <a:pt x="448688" y="200496"/>
                  <a:pt x="438857" y="220929"/>
                  <a:pt x="420914" y="230898"/>
                </a:cubicBezTo>
                <a:cubicBezTo>
                  <a:pt x="394166" y="245758"/>
                  <a:pt x="362857" y="250251"/>
                  <a:pt x="333828" y="259927"/>
                </a:cubicBezTo>
                <a:lnTo>
                  <a:pt x="290285" y="274441"/>
                </a:lnTo>
                <a:cubicBezTo>
                  <a:pt x="237563" y="256867"/>
                  <a:pt x="217714" y="274441"/>
                  <a:pt x="203200" y="27444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p:cNvSpPr txBox="1"/>
          <p:nvPr/>
        </p:nvSpPr>
        <p:spPr>
          <a:xfrm>
            <a:off x="107504" y="3645024"/>
            <a:ext cx="4248472" cy="2862322"/>
          </a:xfrm>
          <a:prstGeom prst="rect">
            <a:avLst/>
          </a:prstGeom>
          <a:noFill/>
        </p:spPr>
        <p:txBody>
          <a:bodyPr wrap="square" rtlCol="0">
            <a:spAutoFit/>
          </a:bodyPr>
          <a:lstStyle/>
          <a:p>
            <a:pPr algn="ctr">
              <a:lnSpc>
                <a:spcPct val="150000"/>
              </a:lnSpc>
            </a:pPr>
            <a:r>
              <a:rPr lang="en-CA" sz="2000" b="1" dirty="0" smtClean="0"/>
              <a:t>   </a:t>
            </a:r>
            <a:r>
              <a:rPr lang="en-CA" sz="2000" b="1" dirty="0" smtClean="0">
                <a:solidFill>
                  <a:schemeClr val="tx1">
                    <a:lumMod val="75000"/>
                  </a:schemeClr>
                </a:solidFill>
              </a:rPr>
              <a:t>sexual                   immorality impurity     passion    evil desire  covetousness   idolatry  anger </a:t>
            </a:r>
          </a:p>
          <a:p>
            <a:pPr algn="ctr">
              <a:lnSpc>
                <a:spcPct val="150000"/>
              </a:lnSpc>
            </a:pPr>
            <a:r>
              <a:rPr lang="en-CA" sz="2000" b="1" dirty="0" smtClean="0">
                <a:solidFill>
                  <a:schemeClr val="tx1">
                    <a:lumMod val="75000"/>
                  </a:schemeClr>
                </a:solidFill>
              </a:rPr>
              <a:t> wrath    malice    slander </a:t>
            </a:r>
          </a:p>
          <a:p>
            <a:pPr algn="ctr">
              <a:lnSpc>
                <a:spcPct val="150000"/>
              </a:lnSpc>
            </a:pPr>
            <a:r>
              <a:rPr lang="en-CA" sz="2000" b="1" dirty="0" smtClean="0">
                <a:solidFill>
                  <a:schemeClr val="tx1">
                    <a:lumMod val="75000"/>
                  </a:schemeClr>
                </a:solidFill>
              </a:rPr>
              <a:t>  obscene talk</a:t>
            </a:r>
          </a:p>
          <a:p>
            <a:pPr algn="ctr">
              <a:lnSpc>
                <a:spcPct val="150000"/>
              </a:lnSpc>
            </a:pPr>
            <a:r>
              <a:rPr lang="en-CA" sz="2000" b="1" dirty="0" smtClean="0">
                <a:solidFill>
                  <a:schemeClr val="tx1">
                    <a:lumMod val="75000"/>
                  </a:schemeClr>
                </a:solidFill>
              </a:rPr>
              <a:t>lying</a:t>
            </a:r>
            <a:endParaRPr lang="x-none" sz="2000" b="1" smtClean="0">
              <a:solidFill>
                <a:schemeClr val="tx1">
                  <a:lumMod val="75000"/>
                </a:schemeClr>
              </a:solidFill>
            </a:endParaRPr>
          </a:p>
        </p:txBody>
      </p:sp>
      <p:sp>
        <p:nvSpPr>
          <p:cNvPr id="626073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dirty="0"/>
          </a:p>
        </p:txBody>
      </p:sp>
      <p:sp>
        <p:nvSpPr>
          <p:cNvPr id="626074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dirty="0"/>
          </a:p>
        </p:txBody>
      </p:sp>
      <p:sp>
        <p:nvSpPr>
          <p:cNvPr id="1029"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57"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59"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61"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3563"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pic>
        <p:nvPicPr>
          <p:cNvPr id="11" name="Picture 10" descr="dove and sword large cropped.png"/>
          <p:cNvPicPr>
            <a:picLocks noChangeAspect="1"/>
          </p:cNvPicPr>
          <p:nvPr/>
        </p:nvPicPr>
        <p:blipFill>
          <a:blip r:embed="rId2" cstate="print"/>
          <a:stretch>
            <a:fillRect/>
          </a:stretch>
        </p:blipFill>
        <p:spPr>
          <a:xfrm>
            <a:off x="3131840" y="1566184"/>
            <a:ext cx="1800200" cy="1862816"/>
          </a:xfrm>
          <a:prstGeom prst="rect">
            <a:avLst/>
          </a:prstGeom>
        </p:spPr>
      </p:pic>
      <p:cxnSp>
        <p:nvCxnSpPr>
          <p:cNvPr id="5" name="Straight Arrow Connector 4"/>
          <p:cNvCxnSpPr/>
          <p:nvPr/>
        </p:nvCxnSpPr>
        <p:spPr>
          <a:xfrm flipV="1">
            <a:off x="4355976" y="2781300"/>
            <a:ext cx="936104" cy="791716"/>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 name="Heart 18"/>
          <p:cNvSpPr/>
          <p:nvPr/>
        </p:nvSpPr>
        <p:spPr>
          <a:xfrm>
            <a:off x="4788024" y="116632"/>
            <a:ext cx="4248472" cy="3384376"/>
          </a:xfrm>
          <a:prstGeom prst="hear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TextBox 19"/>
          <p:cNvSpPr txBox="1"/>
          <p:nvPr/>
        </p:nvSpPr>
        <p:spPr>
          <a:xfrm>
            <a:off x="4572000" y="332656"/>
            <a:ext cx="4824536" cy="2554545"/>
          </a:xfrm>
          <a:prstGeom prst="rect">
            <a:avLst/>
          </a:prstGeom>
          <a:noFill/>
        </p:spPr>
        <p:txBody>
          <a:bodyPr wrap="square" rtlCol="0">
            <a:spAutoFit/>
          </a:bodyPr>
          <a:lstStyle/>
          <a:p>
            <a:r>
              <a:rPr lang="en-CA" sz="2000" b="1" dirty="0" smtClean="0">
                <a:solidFill>
                  <a:schemeClr val="bg1"/>
                </a:solidFill>
              </a:rPr>
              <a:t>    </a:t>
            </a:r>
            <a:r>
              <a:rPr lang="en-CA" sz="1000" b="1" dirty="0" smtClean="0">
                <a:solidFill>
                  <a:schemeClr val="bg1"/>
                </a:solidFill>
              </a:rPr>
              <a:t>   </a:t>
            </a:r>
            <a:r>
              <a:rPr lang="en-CA" sz="2000" b="1" dirty="0" smtClean="0"/>
              <a:t>compassion              kindness </a:t>
            </a:r>
          </a:p>
          <a:p>
            <a:r>
              <a:rPr lang="en-CA" sz="2000" b="1" dirty="0" smtClean="0"/>
              <a:t>    humility                         meekness </a:t>
            </a:r>
          </a:p>
          <a:p>
            <a:r>
              <a:rPr lang="en-CA" sz="2000" b="1" dirty="0" smtClean="0"/>
              <a:t>    patience                     forbearance     </a:t>
            </a:r>
          </a:p>
          <a:p>
            <a:r>
              <a:rPr lang="en-CA" sz="2000" b="1" dirty="0" smtClean="0"/>
              <a:t>     </a:t>
            </a:r>
            <a:r>
              <a:rPr lang="en-CA" sz="400" b="1" dirty="0" smtClean="0"/>
              <a:t> </a:t>
            </a:r>
            <a:r>
              <a:rPr lang="en-CA" sz="2000" b="1" dirty="0" smtClean="0"/>
              <a:t>forgiving                               love </a:t>
            </a:r>
          </a:p>
          <a:p>
            <a:r>
              <a:rPr lang="en-CA" sz="2000" b="1" dirty="0" smtClean="0"/>
              <a:t>       </a:t>
            </a:r>
            <a:r>
              <a:rPr lang="en-CA" sz="400" b="1" dirty="0" smtClean="0"/>
              <a:t> </a:t>
            </a:r>
            <a:r>
              <a:rPr lang="en-CA" sz="2000" b="1" dirty="0" smtClean="0"/>
              <a:t>peace                          thankful</a:t>
            </a:r>
          </a:p>
          <a:p>
            <a:r>
              <a:rPr lang="en-CA" sz="2000" b="1" dirty="0" smtClean="0"/>
              <a:t>         word</a:t>
            </a:r>
            <a:r>
              <a:rPr lang="en-CA" sz="1200" b="1" dirty="0" smtClean="0"/>
              <a:t> </a:t>
            </a:r>
            <a:r>
              <a:rPr lang="en-CA" sz="2000" b="1" dirty="0" smtClean="0"/>
              <a:t>of</a:t>
            </a:r>
            <a:r>
              <a:rPr lang="en-CA" sz="1200" b="1" dirty="0" smtClean="0"/>
              <a:t> </a:t>
            </a:r>
            <a:r>
              <a:rPr lang="en-CA" sz="2000" b="1" dirty="0" smtClean="0"/>
              <a:t>Christ</a:t>
            </a:r>
            <a:r>
              <a:rPr lang="en-CA" sz="1200" b="1" dirty="0" smtClean="0"/>
              <a:t> </a:t>
            </a:r>
            <a:r>
              <a:rPr lang="en-CA" sz="2000" b="1" dirty="0" smtClean="0"/>
              <a:t>in</a:t>
            </a:r>
            <a:r>
              <a:rPr lang="en-CA" sz="1200" b="1" dirty="0" smtClean="0"/>
              <a:t> </a:t>
            </a:r>
            <a:r>
              <a:rPr lang="en-CA" sz="2000" b="1" dirty="0" smtClean="0"/>
              <a:t>you</a:t>
            </a:r>
            <a:r>
              <a:rPr lang="en-CA" sz="1200" b="1" dirty="0" smtClean="0"/>
              <a:t> </a:t>
            </a:r>
            <a:r>
              <a:rPr lang="en-CA" sz="2000" b="1" dirty="0" smtClean="0"/>
              <a:t>richly    </a:t>
            </a:r>
          </a:p>
          <a:p>
            <a:r>
              <a:rPr lang="en-CA" sz="2000" b="1" dirty="0" smtClean="0"/>
              <a:t>              doing all in the name </a:t>
            </a:r>
          </a:p>
          <a:p>
            <a:r>
              <a:rPr lang="en-CA" sz="2000" b="1" dirty="0" smtClean="0"/>
              <a:t>                         of Jesus </a:t>
            </a:r>
            <a:endParaRPr lang="x-none" sz="2000" smtClean="0"/>
          </a:p>
        </p:txBody>
      </p:sp>
      <p:sp>
        <p:nvSpPr>
          <p:cNvPr id="22" name="TextBox 21"/>
          <p:cNvSpPr txBox="1"/>
          <p:nvPr/>
        </p:nvSpPr>
        <p:spPr>
          <a:xfrm>
            <a:off x="7524328" y="2924944"/>
            <a:ext cx="1008112" cy="646331"/>
          </a:xfrm>
          <a:prstGeom prst="rect">
            <a:avLst/>
          </a:prstGeom>
          <a:noFill/>
        </p:spPr>
        <p:txBody>
          <a:bodyPr wrap="square" rtlCol="0">
            <a:spAutoFit/>
          </a:bodyPr>
          <a:lstStyle/>
          <a:p>
            <a:pPr algn="ctr"/>
            <a:r>
              <a:rPr lang="en-CA" dirty="0" smtClean="0">
                <a:solidFill>
                  <a:schemeClr val="bg1"/>
                </a:solidFill>
              </a:rPr>
              <a:t>Col 3:12-17</a:t>
            </a:r>
            <a:endParaRPr lang="en-CA" dirty="0">
              <a:solidFill>
                <a:schemeClr val="bg1"/>
              </a:solidFill>
            </a:endParaRPr>
          </a:p>
        </p:txBody>
      </p:sp>
      <p:sp>
        <p:nvSpPr>
          <p:cNvPr id="23" name="TextBox 22"/>
          <p:cNvSpPr txBox="1"/>
          <p:nvPr/>
        </p:nvSpPr>
        <p:spPr>
          <a:xfrm>
            <a:off x="3059832" y="5951021"/>
            <a:ext cx="1152128" cy="646331"/>
          </a:xfrm>
          <a:prstGeom prst="rect">
            <a:avLst/>
          </a:prstGeom>
          <a:noFill/>
        </p:spPr>
        <p:txBody>
          <a:bodyPr wrap="square" rtlCol="0">
            <a:spAutoFit/>
          </a:bodyPr>
          <a:lstStyle/>
          <a:p>
            <a:pPr algn="ctr"/>
            <a:r>
              <a:rPr lang="en-CA" dirty="0" smtClean="0">
                <a:solidFill>
                  <a:schemeClr val="bg1"/>
                </a:solidFill>
              </a:rPr>
              <a:t>Col </a:t>
            </a:r>
          </a:p>
          <a:p>
            <a:pPr algn="ctr"/>
            <a:r>
              <a:rPr lang="en-CA" dirty="0" smtClean="0">
                <a:solidFill>
                  <a:schemeClr val="bg1"/>
                </a:solidFill>
              </a:rPr>
              <a:t>3:5, 8, 9</a:t>
            </a:r>
            <a:endParaRPr lang="en-CA" dirty="0">
              <a:solidFill>
                <a:schemeClr val="bg1"/>
              </a:solidFill>
            </a:endParaRPr>
          </a:p>
        </p:txBody>
      </p:sp>
      <p:pic>
        <p:nvPicPr>
          <p:cNvPr id="29" name="Picture 28" descr="angry-face-01s.gif"/>
          <p:cNvPicPr>
            <a:picLocks noChangeAspect="1"/>
          </p:cNvPicPr>
          <p:nvPr/>
        </p:nvPicPr>
        <p:blipFill>
          <a:blip r:embed="rId3" cstate="print"/>
          <a:stretch>
            <a:fillRect/>
          </a:stretch>
        </p:blipFill>
        <p:spPr>
          <a:xfrm>
            <a:off x="8172400" y="5877272"/>
            <a:ext cx="864096" cy="864096"/>
          </a:xfrm>
          <a:prstGeom prst="ellipse">
            <a:avLst/>
          </a:prstGeom>
        </p:spPr>
      </p:pic>
      <p:sp>
        <p:nvSpPr>
          <p:cNvPr id="30" name="TextBox 29"/>
          <p:cNvSpPr txBox="1"/>
          <p:nvPr/>
        </p:nvSpPr>
        <p:spPr>
          <a:xfrm>
            <a:off x="8172400"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1" name="TextBox 8"/>
          <p:cNvSpPr txBox="1">
            <a:spLocks noChangeArrowheads="1"/>
          </p:cNvSpPr>
          <p:nvPr/>
        </p:nvSpPr>
        <p:spPr bwMode="auto">
          <a:xfrm>
            <a:off x="8100392"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36" name="TextBox 35"/>
          <p:cNvSpPr txBox="1"/>
          <p:nvPr/>
        </p:nvSpPr>
        <p:spPr>
          <a:xfrm>
            <a:off x="4499992" y="3918535"/>
            <a:ext cx="4536504" cy="2246769"/>
          </a:xfrm>
          <a:prstGeom prst="rect">
            <a:avLst/>
          </a:prstGeom>
          <a:noFill/>
        </p:spPr>
        <p:txBody>
          <a:bodyPr wrap="square" rtlCol="0">
            <a:spAutoFit/>
          </a:bodyPr>
          <a:lstStyle/>
          <a:p>
            <a:pPr algn="ctr"/>
            <a:r>
              <a:rPr lang="en-US" sz="2800" b="1" dirty="0" smtClean="0">
                <a:solidFill>
                  <a:schemeClr val="bg1"/>
                </a:solidFill>
                <a:latin typeface="Calibri" pitchFamily="34" charset="0"/>
                <a:cs typeface="Calibri" pitchFamily="34" charset="0"/>
              </a:rPr>
              <a:t>“Flee from sexual immorality . . . do you not know that your body is a temple of the Holy Spirit within you?</a:t>
            </a:r>
            <a:r>
              <a:rPr lang="en-US" sz="2800" b="1" dirty="0" smtClean="0">
                <a:solidFill>
                  <a:schemeClr val="bg1"/>
                </a:solidFill>
                <a:latin typeface="Calibri" pitchFamily="34" charset="0"/>
              </a:rPr>
              <a:t>”</a:t>
            </a:r>
          </a:p>
          <a:p>
            <a:pPr algn="ctr"/>
            <a:r>
              <a:rPr lang="en-US" sz="2800" b="1" dirty="0" smtClean="0">
                <a:solidFill>
                  <a:schemeClr val="bg1"/>
                </a:solidFill>
                <a:latin typeface="Calibri" pitchFamily="34" charset="0"/>
              </a:rPr>
              <a:t>1 </a:t>
            </a:r>
            <a:r>
              <a:rPr lang="en-US" sz="2800" b="1" dirty="0" err="1" smtClean="0">
                <a:solidFill>
                  <a:schemeClr val="bg1"/>
                </a:solidFill>
                <a:latin typeface="Calibri" pitchFamily="34" charset="0"/>
              </a:rPr>
              <a:t>Cor</a:t>
            </a:r>
            <a:r>
              <a:rPr lang="en-US" sz="2800" b="1" dirty="0" smtClean="0">
                <a:solidFill>
                  <a:schemeClr val="bg1"/>
                </a:solidFill>
                <a:latin typeface="Calibri" pitchFamily="34" charset="0"/>
              </a:rPr>
              <a:t> 6:18-19</a:t>
            </a:r>
            <a:endParaRPr lang="en-CA" sz="2800" dirty="0">
              <a:solidFill>
                <a:schemeClr val="bg1"/>
              </a:solidFill>
            </a:endParaRPr>
          </a:p>
        </p:txBody>
      </p:sp>
      <p:sp>
        <p:nvSpPr>
          <p:cNvPr id="37" name="Rectangle 8"/>
          <p:cNvSpPr>
            <a:spLocks noChangeArrowheads="1"/>
          </p:cNvSpPr>
          <p:nvPr/>
        </p:nvSpPr>
        <p:spPr bwMode="auto">
          <a:xfrm>
            <a:off x="280040" y="116632"/>
            <a:ext cx="4147944" cy="954107"/>
          </a:xfrm>
          <a:prstGeom prst="rect">
            <a:avLst/>
          </a:prstGeom>
          <a:solidFill>
            <a:schemeClr val="tx1"/>
          </a:solidFill>
          <a:ln w="9525">
            <a:noFill/>
            <a:miter lim="800000"/>
            <a:headEnd/>
            <a:tailEnd/>
          </a:ln>
        </p:spPr>
        <p:txBody>
          <a:bodyPr wrap="square">
            <a:spAutoFit/>
          </a:bodyPr>
          <a:lstStyle/>
          <a:p>
            <a:pPr algn="ctr"/>
            <a:r>
              <a:rPr lang="en-US" sz="2800" b="1" dirty="0" smtClean="0">
                <a:solidFill>
                  <a:srgbClr val="FF0000"/>
                </a:solidFill>
                <a:latin typeface="Calibri" pitchFamily="34" charset="0"/>
              </a:rPr>
              <a:t>64. the Spirit sanctifies us.</a:t>
            </a:r>
          </a:p>
          <a:p>
            <a:pPr algn="ctr"/>
            <a:r>
              <a:rPr lang="en-US" sz="2800" b="1" dirty="0" smtClean="0">
                <a:solidFill>
                  <a:srgbClr val="FF0000"/>
                </a:solidFill>
                <a:latin typeface="Calibri" pitchFamily="34" charset="0"/>
              </a:rPr>
              <a:t>We cooperate, Lord!</a:t>
            </a:r>
            <a:endParaRPr lang="en-US" sz="2800" b="1" dirty="0">
              <a:solidFill>
                <a:srgbClr val="FF0000"/>
              </a:solidFill>
              <a:latin typeface="Calibri" pitchFamily="34" charset="0"/>
            </a:endParaRPr>
          </a:p>
        </p:txBody>
      </p:sp>
      <p:sp>
        <p:nvSpPr>
          <p:cNvPr id="32" name="Rectangle 31"/>
          <p:cNvSpPr/>
          <p:nvPr/>
        </p:nvSpPr>
        <p:spPr>
          <a:xfrm>
            <a:off x="3275856" y="1412776"/>
            <a:ext cx="1656184" cy="615553"/>
          </a:xfrm>
          <a:prstGeom prst="rect">
            <a:avLst/>
          </a:prstGeom>
        </p:spPr>
        <p:txBody>
          <a:bodyPr wrap="square">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
        <p:nvSpPr>
          <p:cNvPr id="35" name="TextBox 34"/>
          <p:cNvSpPr txBox="1"/>
          <p:nvPr/>
        </p:nvSpPr>
        <p:spPr>
          <a:xfrm>
            <a:off x="395536" y="1611957"/>
            <a:ext cx="2520280" cy="1384995"/>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“sanctified by the Holy Spirit”</a:t>
            </a:r>
          </a:p>
          <a:p>
            <a:pPr algn="ctr"/>
            <a:r>
              <a:rPr lang="en-CA" sz="2800" b="1" dirty="0" smtClean="0">
                <a:solidFill>
                  <a:schemeClr val="bg1"/>
                </a:solidFill>
                <a:latin typeface="Calibri" pitchFamily="34" charset="0"/>
                <a:cs typeface="Calibri" pitchFamily="34" charset="0"/>
              </a:rPr>
              <a:t>Rom 15:16</a:t>
            </a:r>
            <a:endParaRPr lang="en-CA" sz="28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bg>
      <p:bgPr>
        <a:solidFill>
          <a:srgbClr val="008000"/>
        </a:solidFill>
        <a:effectLst/>
      </p:bgPr>
    </p:bg>
    <p:spTree>
      <p:nvGrpSpPr>
        <p:cNvPr id="1" name=""/>
        <p:cNvGrpSpPr/>
        <p:nvPr/>
      </p:nvGrpSpPr>
      <p:grpSpPr>
        <a:xfrm>
          <a:off x="0" y="0"/>
          <a:ext cx="0" cy="0"/>
          <a:chOff x="0" y="0"/>
          <a:chExt cx="0" cy="0"/>
        </a:xfrm>
      </p:grpSpPr>
      <p:sp>
        <p:nvSpPr>
          <p:cNvPr id="1029"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CA"/>
          </a:p>
        </p:txBody>
      </p:sp>
      <p:graphicFrame>
        <p:nvGraphicFramePr>
          <p:cNvPr id="1026" name="Object 2"/>
          <p:cNvGraphicFramePr>
            <a:graphicFrameLocks noChangeAspect="1"/>
          </p:cNvGraphicFramePr>
          <p:nvPr/>
        </p:nvGraphicFramePr>
        <p:xfrm>
          <a:off x="2195736" y="1879972"/>
          <a:ext cx="1863725" cy="2197100"/>
        </p:xfrm>
        <a:graphic>
          <a:graphicData uri="http://schemas.openxmlformats.org/presentationml/2006/ole">
            <p:oleObj spid="_x0000_s8571906" r:id="rId3" imgW="1379830" imgH="1720901" progId="">
              <p:embed/>
            </p:oleObj>
          </a:graphicData>
        </a:graphic>
      </p:graphicFrame>
      <p:sp>
        <p:nvSpPr>
          <p:cNvPr id="8" name="Smiley Face 7"/>
          <p:cNvSpPr/>
          <p:nvPr/>
        </p:nvSpPr>
        <p:spPr>
          <a:xfrm>
            <a:off x="6537796" y="2997200"/>
            <a:ext cx="698500" cy="719138"/>
          </a:xfrm>
          <a:prstGeom prst="smileyFac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9" name="Oval 8"/>
          <p:cNvSpPr/>
          <p:nvPr/>
        </p:nvSpPr>
        <p:spPr>
          <a:xfrm>
            <a:off x="4860032" y="3213100"/>
            <a:ext cx="720725" cy="647700"/>
          </a:xfrm>
          <a:prstGeom prst="ellipse">
            <a:avLst/>
          </a:prstGeom>
          <a:solidFill>
            <a:srgbClr val="FFCC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1" name="Rounded Rectangle 10"/>
          <p:cNvSpPr/>
          <p:nvPr/>
        </p:nvSpPr>
        <p:spPr>
          <a:xfrm>
            <a:off x="4788024" y="3860800"/>
            <a:ext cx="914400" cy="1152525"/>
          </a:xfrm>
          <a:prstGeom prst="roundRect">
            <a:avLst/>
          </a:prstGeom>
          <a:solidFill>
            <a:srgbClr val="FFCC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2" name="Rectangle 11"/>
          <p:cNvSpPr/>
          <p:nvPr/>
        </p:nvSpPr>
        <p:spPr>
          <a:xfrm>
            <a:off x="5004172" y="5013325"/>
            <a:ext cx="215900" cy="936625"/>
          </a:xfrm>
          <a:prstGeom prst="rect">
            <a:avLst/>
          </a:prstGeom>
          <a:solidFill>
            <a:srgbClr val="FFCC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3" name="Rectangle 12"/>
          <p:cNvSpPr/>
          <p:nvPr/>
        </p:nvSpPr>
        <p:spPr>
          <a:xfrm>
            <a:off x="5292204" y="5013325"/>
            <a:ext cx="215900" cy="936625"/>
          </a:xfrm>
          <a:prstGeom prst="rect">
            <a:avLst/>
          </a:prstGeom>
          <a:solidFill>
            <a:srgbClr val="FFCC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4" name="Smiley Face 13"/>
          <p:cNvSpPr/>
          <p:nvPr/>
        </p:nvSpPr>
        <p:spPr>
          <a:xfrm>
            <a:off x="7329884" y="2780928"/>
            <a:ext cx="698500" cy="720725"/>
          </a:xfrm>
          <a:prstGeom prst="smileyFac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5" name="Smiley Face 14"/>
          <p:cNvSpPr/>
          <p:nvPr/>
        </p:nvSpPr>
        <p:spPr>
          <a:xfrm>
            <a:off x="8049964" y="5805264"/>
            <a:ext cx="698500" cy="719138"/>
          </a:xfrm>
          <a:prstGeom prst="smileyFac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6" name="Smiley Face 15"/>
          <p:cNvSpPr/>
          <p:nvPr/>
        </p:nvSpPr>
        <p:spPr>
          <a:xfrm>
            <a:off x="8121972" y="2996952"/>
            <a:ext cx="698500" cy="719138"/>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7" name="Smiley Face 16"/>
          <p:cNvSpPr/>
          <p:nvPr/>
        </p:nvSpPr>
        <p:spPr>
          <a:xfrm>
            <a:off x="7617916" y="3716338"/>
            <a:ext cx="698500" cy="720725"/>
          </a:xfrm>
          <a:prstGeom prst="smileyFace">
            <a:avLst/>
          </a:prstGeom>
          <a:solidFill>
            <a:srgbClr val="0099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8" name="Smiley Face 17"/>
          <p:cNvSpPr/>
          <p:nvPr/>
        </p:nvSpPr>
        <p:spPr>
          <a:xfrm>
            <a:off x="6465788" y="5805488"/>
            <a:ext cx="698500" cy="719137"/>
          </a:xfrm>
          <a:prstGeom prst="smileyFace">
            <a:avLst/>
          </a:prstGeom>
          <a:solidFill>
            <a:srgbClr val="FFFF6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9" name="Smiley Face 18"/>
          <p:cNvSpPr/>
          <p:nvPr/>
        </p:nvSpPr>
        <p:spPr>
          <a:xfrm>
            <a:off x="6681812" y="4941168"/>
            <a:ext cx="698500" cy="720725"/>
          </a:xfrm>
          <a:prstGeom prst="smileyFace">
            <a:avLst/>
          </a:prstGeom>
          <a:solidFill>
            <a:srgbClr val="00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0" name="Smiley Face 19"/>
          <p:cNvSpPr/>
          <p:nvPr/>
        </p:nvSpPr>
        <p:spPr>
          <a:xfrm>
            <a:off x="6825828" y="4005263"/>
            <a:ext cx="698500" cy="719137"/>
          </a:xfrm>
          <a:prstGeom prst="smileyFace">
            <a:avLst/>
          </a:prstGeom>
          <a:solidFill>
            <a:srgbClr val="0066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1" name="Smiley Face 20"/>
          <p:cNvSpPr/>
          <p:nvPr/>
        </p:nvSpPr>
        <p:spPr>
          <a:xfrm>
            <a:off x="8265988" y="4220443"/>
            <a:ext cx="698500" cy="720725"/>
          </a:xfrm>
          <a:prstGeom prst="smileyFace">
            <a:avLst/>
          </a:prstGeom>
          <a:solidFill>
            <a:srgbClr val="FF66C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2" name="Smiley Face 21"/>
          <p:cNvSpPr/>
          <p:nvPr/>
        </p:nvSpPr>
        <p:spPr>
          <a:xfrm>
            <a:off x="7473900" y="4652963"/>
            <a:ext cx="698500" cy="720725"/>
          </a:xfrm>
          <a:prstGeom prst="smileyFace">
            <a:avLst/>
          </a:prstGeom>
          <a:solidFill>
            <a:srgbClr val="CC66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Smiley Face 22"/>
          <p:cNvSpPr/>
          <p:nvPr/>
        </p:nvSpPr>
        <p:spPr>
          <a:xfrm>
            <a:off x="7257876" y="5589240"/>
            <a:ext cx="698500" cy="720725"/>
          </a:xfrm>
          <a:prstGeom prst="smileyFace">
            <a:avLst/>
          </a:prstGeom>
          <a:solidFill>
            <a:srgbClr val="00206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Smiley Face 23"/>
          <p:cNvSpPr/>
          <p:nvPr/>
        </p:nvSpPr>
        <p:spPr>
          <a:xfrm>
            <a:off x="8244408" y="5013176"/>
            <a:ext cx="698500" cy="720725"/>
          </a:xfrm>
          <a:prstGeom prst="smileyFace">
            <a:avLst/>
          </a:prstGeom>
          <a:solidFill>
            <a:srgbClr val="FF996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29" name="Straight Arrow Connector 28"/>
          <p:cNvCxnSpPr/>
          <p:nvPr/>
        </p:nvCxnSpPr>
        <p:spPr>
          <a:xfrm>
            <a:off x="5875883" y="5309964"/>
            <a:ext cx="568325" cy="4953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V="1">
            <a:off x="5884391" y="3789363"/>
            <a:ext cx="631825" cy="376237"/>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5947444" y="4797152"/>
            <a:ext cx="712788"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395536" y="2492896"/>
            <a:ext cx="2016224" cy="492443"/>
          </a:xfrm>
          <a:prstGeom prst="rect">
            <a:avLst/>
          </a:prstGeom>
        </p:spPr>
        <p:txBody>
          <a:bodyPr wrap="square">
            <a:spAutoFit/>
          </a:bodyPr>
          <a:lstStyle/>
          <a:p>
            <a:pPr algn="ctr"/>
            <a:r>
              <a:rPr lang="en-CA" sz="800" dirty="0" smtClean="0"/>
              <a:t>Microsoft clip art © 2013 </a:t>
            </a:r>
          </a:p>
          <a:p>
            <a:pPr algn="ctr"/>
            <a:r>
              <a:rPr lang="en-CA" sz="800" dirty="0" smtClean="0"/>
              <a:t>Microsoft Corporation. </a:t>
            </a:r>
          </a:p>
          <a:p>
            <a:pPr algn="ctr"/>
            <a:endParaRPr lang="en-CA" sz="1000" dirty="0"/>
          </a:p>
        </p:txBody>
      </p:sp>
      <p:pic>
        <p:nvPicPr>
          <p:cNvPr id="28" name="Picture 27" descr="dove and sword large cropped.png"/>
          <p:cNvPicPr>
            <a:picLocks noChangeAspect="1"/>
          </p:cNvPicPr>
          <p:nvPr/>
        </p:nvPicPr>
        <p:blipFill>
          <a:blip r:embed="rId4" cstate="print"/>
          <a:stretch>
            <a:fillRect/>
          </a:stretch>
        </p:blipFill>
        <p:spPr>
          <a:xfrm>
            <a:off x="107504" y="44624"/>
            <a:ext cx="2376264" cy="2458917"/>
          </a:xfrm>
          <a:prstGeom prst="rect">
            <a:avLst/>
          </a:prstGeom>
        </p:spPr>
      </p:pic>
      <p:graphicFrame>
        <p:nvGraphicFramePr>
          <p:cNvPr id="1576964" name="Object 4"/>
          <p:cNvGraphicFramePr>
            <a:graphicFrameLocks noChangeAspect="1"/>
          </p:cNvGraphicFramePr>
          <p:nvPr/>
        </p:nvGraphicFramePr>
        <p:xfrm>
          <a:off x="4776786" y="3933056"/>
          <a:ext cx="875334" cy="1037211"/>
        </p:xfrm>
        <a:graphic>
          <a:graphicData uri="http://schemas.openxmlformats.org/presentationml/2006/ole">
            <p:oleObj spid="_x0000_s8571907" r:id="rId5" imgW="1379830" imgH="1720901" progId="">
              <p:embed/>
            </p:oleObj>
          </a:graphicData>
        </a:graphic>
      </p:graphicFrame>
      <p:pic>
        <p:nvPicPr>
          <p:cNvPr id="32" name="Picture 31" descr="angry-face-01s.gif"/>
          <p:cNvPicPr>
            <a:picLocks noChangeAspect="1"/>
          </p:cNvPicPr>
          <p:nvPr/>
        </p:nvPicPr>
        <p:blipFill>
          <a:blip r:embed="rId6" cstate="print"/>
          <a:stretch>
            <a:fillRect/>
          </a:stretch>
        </p:blipFill>
        <p:spPr>
          <a:xfrm>
            <a:off x="179512" y="5877272"/>
            <a:ext cx="864096" cy="864096"/>
          </a:xfrm>
          <a:prstGeom prst="ellipse">
            <a:avLst/>
          </a:prstGeom>
        </p:spPr>
      </p:pic>
      <p:sp>
        <p:nvSpPr>
          <p:cNvPr id="34" name="TextBox 33"/>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5"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36" name="Title 1"/>
          <p:cNvSpPr txBox="1">
            <a:spLocks/>
          </p:cNvSpPr>
          <p:nvPr/>
        </p:nvSpPr>
        <p:spPr bwMode="auto">
          <a:xfrm>
            <a:off x="3275856" y="260648"/>
            <a:ext cx="5652120" cy="864096"/>
          </a:xfrm>
          <a:prstGeom prst="rect">
            <a:avLst/>
          </a:prstGeom>
          <a:solidFill>
            <a:schemeClr val="tx1"/>
          </a:solidFill>
          <a:ln w="9525">
            <a:noFill/>
            <a:miter lim="800000"/>
            <a:headEnd/>
            <a:tailEnd/>
          </a:ln>
        </p:spPr>
        <p:txBody>
          <a:bodyPr anchor="ctr"/>
          <a:lstStyle/>
          <a:p>
            <a:pPr algn="ctr" eaLnBrk="0" hangingPunct="0"/>
            <a:r>
              <a:rPr lang="en-CA" sz="2800" b="1" dirty="0" smtClean="0">
                <a:solidFill>
                  <a:srgbClr val="FF0000"/>
                </a:solidFill>
                <a:latin typeface="Calibri" pitchFamily="34" charset="0"/>
              </a:rPr>
              <a:t>65. the Spirit gifts us to serve others.</a:t>
            </a:r>
          </a:p>
          <a:p>
            <a:pPr algn="ctr" eaLnBrk="0" hangingPunct="0"/>
            <a:r>
              <a:rPr lang="en-CA" sz="2800" b="1" dirty="0" smtClean="0">
                <a:solidFill>
                  <a:srgbClr val="FF0000"/>
                </a:solidFill>
                <a:latin typeface="Calibri" pitchFamily="34" charset="0"/>
              </a:rPr>
              <a:t>Thank you, Lord!</a:t>
            </a:r>
            <a:endParaRPr lang="en-CA" sz="3600" b="1" dirty="0">
              <a:solidFill>
                <a:srgbClr val="FFFF00"/>
              </a:solidFill>
              <a:latin typeface="Calibri" pitchFamily="34" charset="0"/>
            </a:endParaRPr>
          </a:p>
        </p:txBody>
      </p:sp>
      <p:sp>
        <p:nvSpPr>
          <p:cNvPr id="38" name="TextBox 37"/>
          <p:cNvSpPr txBox="1"/>
          <p:nvPr/>
        </p:nvSpPr>
        <p:spPr>
          <a:xfrm>
            <a:off x="467544" y="4134559"/>
            <a:ext cx="4644008" cy="2246769"/>
          </a:xfrm>
          <a:prstGeom prst="rect">
            <a:avLst/>
          </a:prstGeom>
          <a:noFill/>
        </p:spPr>
        <p:txBody>
          <a:bodyPr wrap="square" rtlCol="0">
            <a:spAutoFit/>
          </a:bodyPr>
          <a:lstStyle/>
          <a:p>
            <a:r>
              <a:rPr lang="en-CA" sz="2800" b="1" dirty="0" smtClean="0">
                <a:latin typeface="Calibri" pitchFamily="34" charset="0"/>
              </a:rPr>
              <a:t>“As each has received </a:t>
            </a:r>
          </a:p>
          <a:p>
            <a:r>
              <a:rPr lang="en-CA" sz="2800" b="1" dirty="0" smtClean="0">
                <a:latin typeface="Calibri" pitchFamily="34" charset="0"/>
              </a:rPr>
              <a:t>a gift, use it to serve one another, as good stewards </a:t>
            </a:r>
          </a:p>
          <a:p>
            <a:r>
              <a:rPr lang="en-CA" sz="2800" b="1" dirty="0" smtClean="0">
                <a:latin typeface="Calibri" pitchFamily="34" charset="0"/>
              </a:rPr>
              <a:t>       of God's varied grace”  </a:t>
            </a:r>
          </a:p>
          <a:p>
            <a:r>
              <a:rPr lang="en-US" sz="2800" b="1" dirty="0" smtClean="0">
                <a:latin typeface="Calibri" pitchFamily="34" charset="0"/>
              </a:rPr>
              <a:t>                           1 Pet 4:10</a:t>
            </a:r>
            <a:endParaRPr lang="en-CA" sz="2800" b="1" dirty="0">
              <a:latin typeface="Calibri" pitchFamily="34" charset="0"/>
            </a:endParaRPr>
          </a:p>
        </p:txBody>
      </p:sp>
      <p:cxnSp>
        <p:nvCxnSpPr>
          <p:cNvPr id="37" name="Straight Arrow Connector 36"/>
          <p:cNvCxnSpPr/>
          <p:nvPr/>
        </p:nvCxnSpPr>
        <p:spPr>
          <a:xfrm>
            <a:off x="1619672" y="1925588"/>
            <a:ext cx="568325" cy="4953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4075683" y="3933056"/>
            <a:ext cx="568325" cy="4953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 name="Heart 2"/>
          <p:cNvSpPr/>
          <p:nvPr/>
        </p:nvSpPr>
        <p:spPr>
          <a:xfrm>
            <a:off x="1476375" y="188913"/>
            <a:ext cx="7200081" cy="4824263"/>
          </a:xfrm>
          <a:prstGeom prst="hear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8" name="Arc 7"/>
          <p:cNvSpPr/>
          <p:nvPr/>
        </p:nvSpPr>
        <p:spPr>
          <a:xfrm rot="1474188">
            <a:off x="-355600" y="2106613"/>
            <a:ext cx="6138863" cy="1746250"/>
          </a:xfrm>
          <a:prstGeom prst="arc">
            <a:avLst/>
          </a:prstGeom>
          <a:ln w="57150"/>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10" name="Arc 9"/>
          <p:cNvSpPr/>
          <p:nvPr/>
        </p:nvSpPr>
        <p:spPr>
          <a:xfrm rot="1701539">
            <a:off x="-484188" y="2084388"/>
            <a:ext cx="5354638" cy="1609725"/>
          </a:xfrm>
          <a:prstGeom prst="arc">
            <a:avLst/>
          </a:prstGeom>
          <a:ln w="57150"/>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11" name="Arc 10"/>
          <p:cNvSpPr/>
          <p:nvPr/>
        </p:nvSpPr>
        <p:spPr>
          <a:xfrm rot="1697020" flipV="1">
            <a:off x="385763" y="-19050"/>
            <a:ext cx="6840537" cy="1681163"/>
          </a:xfrm>
          <a:prstGeom prst="arc">
            <a:avLst/>
          </a:prstGeom>
          <a:ln w="57150"/>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12" name="Arc 11"/>
          <p:cNvSpPr/>
          <p:nvPr/>
        </p:nvSpPr>
        <p:spPr>
          <a:xfrm rot="1697020" flipV="1">
            <a:off x="682625" y="484188"/>
            <a:ext cx="6840538" cy="1681162"/>
          </a:xfrm>
          <a:prstGeom prst="arc">
            <a:avLst/>
          </a:prstGeom>
          <a:ln w="57150"/>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13" name="Heart 12"/>
          <p:cNvSpPr/>
          <p:nvPr/>
        </p:nvSpPr>
        <p:spPr>
          <a:xfrm>
            <a:off x="4704576" y="4157072"/>
            <a:ext cx="731520" cy="640080"/>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4" name="Heart 13"/>
          <p:cNvSpPr/>
          <p:nvPr/>
        </p:nvSpPr>
        <p:spPr>
          <a:xfrm>
            <a:off x="6156101" y="3284984"/>
            <a:ext cx="731520" cy="640080"/>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5" name="Heart 14"/>
          <p:cNvSpPr/>
          <p:nvPr/>
        </p:nvSpPr>
        <p:spPr>
          <a:xfrm>
            <a:off x="4716016" y="1340768"/>
            <a:ext cx="731520" cy="640080"/>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9" name="Heart 18"/>
          <p:cNvSpPr/>
          <p:nvPr/>
        </p:nvSpPr>
        <p:spPr>
          <a:xfrm>
            <a:off x="7296864" y="2428880"/>
            <a:ext cx="731520" cy="640080"/>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0" name="Heart 19"/>
          <p:cNvSpPr/>
          <p:nvPr/>
        </p:nvSpPr>
        <p:spPr>
          <a:xfrm>
            <a:off x="7728912" y="1268760"/>
            <a:ext cx="731520" cy="640080"/>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1" name="Heart 20"/>
          <p:cNvSpPr/>
          <p:nvPr/>
        </p:nvSpPr>
        <p:spPr>
          <a:xfrm>
            <a:off x="6588224" y="556672"/>
            <a:ext cx="731520" cy="640080"/>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2" name="Heart 21"/>
          <p:cNvSpPr/>
          <p:nvPr/>
        </p:nvSpPr>
        <p:spPr>
          <a:xfrm>
            <a:off x="3192408" y="3292976"/>
            <a:ext cx="731520" cy="640080"/>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Heart 22"/>
          <p:cNvSpPr/>
          <p:nvPr/>
        </p:nvSpPr>
        <p:spPr>
          <a:xfrm>
            <a:off x="2184296" y="2420888"/>
            <a:ext cx="731520" cy="640080"/>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Heart 23"/>
          <p:cNvSpPr/>
          <p:nvPr/>
        </p:nvSpPr>
        <p:spPr>
          <a:xfrm>
            <a:off x="3203848" y="548680"/>
            <a:ext cx="731520" cy="640080"/>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5" name="Rectangle 24"/>
          <p:cNvSpPr/>
          <p:nvPr/>
        </p:nvSpPr>
        <p:spPr>
          <a:xfrm>
            <a:off x="-324544" y="1412776"/>
            <a:ext cx="2304256" cy="615553"/>
          </a:xfrm>
          <a:prstGeom prst="rect">
            <a:avLst/>
          </a:prstGeom>
        </p:spPr>
        <p:txBody>
          <a:bodyPr wrap="square">
            <a:spAutoFit/>
          </a:bodyPr>
          <a:lstStyle/>
          <a:p>
            <a:pPr algn="ctr"/>
            <a:r>
              <a:rPr lang="en-CA" sz="800" dirty="0" smtClean="0">
                <a:solidFill>
                  <a:schemeClr val="tx1">
                    <a:lumMod val="85000"/>
                  </a:schemeClr>
                </a:solidFill>
              </a:rPr>
              <a:t>Dove and Bible</a:t>
            </a:r>
          </a:p>
          <a:p>
            <a:pPr algn="ctr"/>
            <a:r>
              <a:rPr lang="en-CA" sz="800" dirty="0" smtClean="0">
                <a:solidFill>
                  <a:schemeClr val="tx1">
                    <a:lumMod val="85000"/>
                  </a:schemeClr>
                </a:solidFill>
              </a:rPr>
              <a:t>Microsoft clip art © 2013 </a:t>
            </a:r>
          </a:p>
          <a:p>
            <a:pPr algn="ctr"/>
            <a:r>
              <a:rPr lang="en-CA" sz="800" dirty="0" smtClean="0">
                <a:solidFill>
                  <a:schemeClr val="tx1">
                    <a:lumMod val="85000"/>
                  </a:schemeClr>
                </a:solidFill>
              </a:rPr>
              <a:t>Microsoft Corporation. </a:t>
            </a:r>
          </a:p>
          <a:p>
            <a:pPr algn="ctr"/>
            <a:endParaRPr lang="en-CA" sz="1000" dirty="0">
              <a:solidFill>
                <a:schemeClr val="tx1">
                  <a:lumMod val="85000"/>
                </a:schemeClr>
              </a:solidFill>
            </a:endParaRPr>
          </a:p>
        </p:txBody>
      </p:sp>
      <p:cxnSp>
        <p:nvCxnSpPr>
          <p:cNvPr id="29" name="Straight Connector 28"/>
          <p:cNvCxnSpPr/>
          <p:nvPr/>
        </p:nvCxnSpPr>
        <p:spPr>
          <a:xfrm flipH="1">
            <a:off x="3563888" y="692736"/>
            <a:ext cx="0" cy="3600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3419872" y="764704"/>
            <a:ext cx="27432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932040" y="1556792"/>
            <a:ext cx="288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04248" y="764704"/>
            <a:ext cx="288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7956408" y="1484784"/>
            <a:ext cx="288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2411792" y="2636912"/>
            <a:ext cx="288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3419904" y="3501008"/>
            <a:ext cx="288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467544" y="3413318"/>
            <a:ext cx="3528392" cy="1815882"/>
          </a:xfrm>
          <a:prstGeom prst="rect">
            <a:avLst/>
          </a:prstGeom>
          <a:noFill/>
        </p:spPr>
        <p:txBody>
          <a:bodyPr wrap="square" rtlCol="0">
            <a:spAutoFit/>
          </a:bodyPr>
          <a:lstStyle/>
          <a:p>
            <a:r>
              <a:rPr lang="en-CA" sz="2800" b="1" dirty="0" smtClean="0">
                <a:latin typeface="Calibri" pitchFamily="34" charset="0"/>
              </a:rPr>
              <a:t>“Do not get </a:t>
            </a:r>
          </a:p>
          <a:p>
            <a:r>
              <a:rPr lang="en-CA" sz="2800" b="1" dirty="0" smtClean="0">
                <a:latin typeface="Calibri" pitchFamily="34" charset="0"/>
              </a:rPr>
              <a:t>drunk with wine . . . but be filled with the Spirit”  Eph 5:18</a:t>
            </a:r>
            <a:endParaRPr lang="en-CA" sz="2800" b="1" dirty="0">
              <a:latin typeface="Calibri" pitchFamily="34" charset="0"/>
            </a:endParaRPr>
          </a:p>
        </p:txBody>
      </p:sp>
      <p:cxnSp>
        <p:nvCxnSpPr>
          <p:cNvPr id="40" name="Straight Connector 39"/>
          <p:cNvCxnSpPr/>
          <p:nvPr/>
        </p:nvCxnSpPr>
        <p:spPr>
          <a:xfrm>
            <a:off x="4932072" y="4365104"/>
            <a:ext cx="288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6372200" y="3501008"/>
            <a:ext cx="288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7524360" y="2636912"/>
            <a:ext cx="288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5076056" y="1484784"/>
            <a:ext cx="0" cy="3600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H="1">
            <a:off x="6948264" y="692736"/>
            <a:ext cx="0" cy="3600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H="1">
            <a:off x="3563888" y="3429040"/>
            <a:ext cx="0" cy="3600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H="1">
            <a:off x="2555776" y="2564904"/>
            <a:ext cx="0" cy="3600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H="1">
            <a:off x="5076056" y="4293136"/>
            <a:ext cx="0" cy="3600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H="1">
            <a:off x="6516216" y="3429000"/>
            <a:ext cx="0" cy="3600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H="1">
            <a:off x="8100392" y="1412776"/>
            <a:ext cx="0" cy="3600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H="1">
            <a:off x="7668344" y="2564944"/>
            <a:ext cx="0" cy="3600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3131840" y="1484784"/>
            <a:ext cx="3888432" cy="1569660"/>
          </a:xfrm>
          <a:prstGeom prst="rect">
            <a:avLst/>
          </a:prstGeom>
          <a:noFill/>
        </p:spPr>
        <p:txBody>
          <a:bodyPr wrap="square" rtlCol="0">
            <a:spAutoFit/>
          </a:bodyPr>
          <a:lstStyle/>
          <a:p>
            <a:pPr algn="ctr"/>
            <a:r>
              <a:rPr lang="en-CA" sz="9600" b="1" dirty="0" smtClean="0"/>
              <a:t>Jesus </a:t>
            </a:r>
            <a:endParaRPr lang="en-CA" sz="9600" b="1" dirty="0"/>
          </a:p>
        </p:txBody>
      </p:sp>
      <p:pic>
        <p:nvPicPr>
          <p:cNvPr id="58" name="Picture 57" descr="dove and sword large cropped.png"/>
          <p:cNvPicPr>
            <a:picLocks noChangeAspect="1"/>
          </p:cNvPicPr>
          <p:nvPr/>
        </p:nvPicPr>
        <p:blipFill>
          <a:blip r:embed="rId2" cstate="print"/>
          <a:stretch>
            <a:fillRect/>
          </a:stretch>
        </p:blipFill>
        <p:spPr>
          <a:xfrm>
            <a:off x="770705" y="44624"/>
            <a:ext cx="2505151" cy="2592288"/>
          </a:xfrm>
          <a:prstGeom prst="rect">
            <a:avLst/>
          </a:prstGeom>
        </p:spPr>
      </p:pic>
      <p:sp>
        <p:nvSpPr>
          <p:cNvPr id="59" name="TextBox 58"/>
          <p:cNvSpPr txBox="1"/>
          <p:nvPr/>
        </p:nvSpPr>
        <p:spPr>
          <a:xfrm>
            <a:off x="5796136" y="3717032"/>
            <a:ext cx="3024336" cy="1200329"/>
          </a:xfrm>
          <a:prstGeom prst="rect">
            <a:avLst/>
          </a:prstGeom>
          <a:noFill/>
        </p:spPr>
        <p:txBody>
          <a:bodyPr wrap="square" rtlCol="0">
            <a:spAutoFit/>
          </a:bodyPr>
          <a:lstStyle/>
          <a:p>
            <a:pPr algn="r"/>
            <a:r>
              <a:rPr lang="en-CA" sz="2400" b="1" dirty="0" smtClean="0">
                <a:solidFill>
                  <a:srgbClr val="0000FF"/>
                </a:solidFill>
                <a:latin typeface="Calibri" pitchFamily="34" charset="0"/>
              </a:rPr>
              <a:t>Filled with </a:t>
            </a:r>
          </a:p>
          <a:p>
            <a:pPr algn="r"/>
            <a:r>
              <a:rPr lang="en-CA" sz="2400" b="1" dirty="0" smtClean="0">
                <a:solidFill>
                  <a:srgbClr val="0000FF"/>
                </a:solidFill>
                <a:latin typeface="Calibri" pitchFamily="34" charset="0"/>
              </a:rPr>
              <a:t>the love of Jesus </a:t>
            </a:r>
          </a:p>
          <a:p>
            <a:pPr algn="r"/>
            <a:r>
              <a:rPr lang="en-CA" sz="2400" b="1" dirty="0" smtClean="0">
                <a:solidFill>
                  <a:srgbClr val="0000FF"/>
                </a:solidFill>
                <a:latin typeface="Calibri" pitchFamily="34" charset="0"/>
              </a:rPr>
              <a:t>for God and people</a:t>
            </a:r>
            <a:endParaRPr lang="en-CA" sz="2400" b="1" dirty="0">
              <a:solidFill>
                <a:srgbClr val="0000FF"/>
              </a:solidFill>
              <a:latin typeface="Calibri" pitchFamily="34" charset="0"/>
            </a:endParaRPr>
          </a:p>
        </p:txBody>
      </p:sp>
      <p:sp>
        <p:nvSpPr>
          <p:cNvPr id="60" name="TextBox 59"/>
          <p:cNvSpPr txBox="1"/>
          <p:nvPr/>
        </p:nvSpPr>
        <p:spPr>
          <a:xfrm>
            <a:off x="3923928" y="764704"/>
            <a:ext cx="864096" cy="461665"/>
          </a:xfrm>
          <a:prstGeom prst="rect">
            <a:avLst/>
          </a:prstGeom>
          <a:noFill/>
        </p:spPr>
        <p:txBody>
          <a:bodyPr wrap="square" rtlCol="0">
            <a:spAutoFit/>
          </a:bodyPr>
          <a:lstStyle/>
          <a:p>
            <a:r>
              <a:rPr lang="en-CA" sz="2400" b="1" dirty="0" smtClean="0"/>
              <a:t>love</a:t>
            </a:r>
            <a:endParaRPr lang="en-CA" sz="2400" b="1" dirty="0"/>
          </a:p>
        </p:txBody>
      </p:sp>
      <p:sp>
        <p:nvSpPr>
          <p:cNvPr id="61" name="TextBox 60"/>
          <p:cNvSpPr txBox="1"/>
          <p:nvPr/>
        </p:nvSpPr>
        <p:spPr>
          <a:xfrm>
            <a:off x="5940152" y="764704"/>
            <a:ext cx="864096" cy="461665"/>
          </a:xfrm>
          <a:prstGeom prst="rect">
            <a:avLst/>
          </a:prstGeom>
          <a:noFill/>
        </p:spPr>
        <p:txBody>
          <a:bodyPr wrap="square" rtlCol="0">
            <a:spAutoFit/>
          </a:bodyPr>
          <a:lstStyle/>
          <a:p>
            <a:r>
              <a:rPr lang="en-CA" sz="2400" b="1" dirty="0" smtClean="0"/>
              <a:t>joy</a:t>
            </a:r>
            <a:endParaRPr lang="en-CA" sz="2400" b="1" dirty="0"/>
          </a:p>
        </p:txBody>
      </p:sp>
      <p:sp>
        <p:nvSpPr>
          <p:cNvPr id="62" name="TextBox 61"/>
          <p:cNvSpPr txBox="1"/>
          <p:nvPr/>
        </p:nvSpPr>
        <p:spPr>
          <a:xfrm>
            <a:off x="3635896" y="1340768"/>
            <a:ext cx="1152128" cy="461665"/>
          </a:xfrm>
          <a:prstGeom prst="rect">
            <a:avLst/>
          </a:prstGeom>
          <a:noFill/>
        </p:spPr>
        <p:txBody>
          <a:bodyPr wrap="square" rtlCol="0">
            <a:spAutoFit/>
          </a:bodyPr>
          <a:lstStyle/>
          <a:p>
            <a:r>
              <a:rPr lang="en-CA" sz="2400" b="1" dirty="0" smtClean="0"/>
              <a:t>peace</a:t>
            </a:r>
            <a:endParaRPr lang="en-CA" sz="2400" b="1" dirty="0"/>
          </a:p>
        </p:txBody>
      </p:sp>
      <p:sp>
        <p:nvSpPr>
          <p:cNvPr id="63" name="TextBox 62"/>
          <p:cNvSpPr txBox="1"/>
          <p:nvPr/>
        </p:nvSpPr>
        <p:spPr>
          <a:xfrm>
            <a:off x="5580112" y="1311151"/>
            <a:ext cx="2160240" cy="461665"/>
          </a:xfrm>
          <a:prstGeom prst="rect">
            <a:avLst/>
          </a:prstGeom>
          <a:noFill/>
        </p:spPr>
        <p:txBody>
          <a:bodyPr wrap="square" rtlCol="0">
            <a:spAutoFit/>
          </a:bodyPr>
          <a:lstStyle/>
          <a:p>
            <a:r>
              <a:rPr lang="en-CA" sz="2400" b="1" dirty="0" smtClean="0"/>
              <a:t>longsuffering</a:t>
            </a:r>
            <a:endParaRPr lang="en-CA" sz="2400" b="1" dirty="0"/>
          </a:p>
        </p:txBody>
      </p:sp>
      <p:sp>
        <p:nvSpPr>
          <p:cNvPr id="64" name="TextBox 63"/>
          <p:cNvSpPr txBox="1"/>
          <p:nvPr/>
        </p:nvSpPr>
        <p:spPr>
          <a:xfrm>
            <a:off x="6804248" y="1959223"/>
            <a:ext cx="2160240" cy="461665"/>
          </a:xfrm>
          <a:prstGeom prst="rect">
            <a:avLst/>
          </a:prstGeom>
          <a:noFill/>
        </p:spPr>
        <p:txBody>
          <a:bodyPr wrap="square" rtlCol="0">
            <a:spAutoFit/>
          </a:bodyPr>
          <a:lstStyle/>
          <a:p>
            <a:r>
              <a:rPr lang="en-CA" sz="2400" b="1" dirty="0" smtClean="0"/>
              <a:t>goodness</a:t>
            </a:r>
            <a:endParaRPr lang="en-CA" sz="2400" b="1" dirty="0"/>
          </a:p>
        </p:txBody>
      </p:sp>
      <p:sp>
        <p:nvSpPr>
          <p:cNvPr id="65" name="TextBox 64"/>
          <p:cNvSpPr txBox="1"/>
          <p:nvPr/>
        </p:nvSpPr>
        <p:spPr>
          <a:xfrm>
            <a:off x="1907704" y="1988840"/>
            <a:ext cx="2160240" cy="461665"/>
          </a:xfrm>
          <a:prstGeom prst="rect">
            <a:avLst/>
          </a:prstGeom>
          <a:noFill/>
        </p:spPr>
        <p:txBody>
          <a:bodyPr wrap="square" rtlCol="0">
            <a:spAutoFit/>
          </a:bodyPr>
          <a:lstStyle/>
          <a:p>
            <a:r>
              <a:rPr lang="en-CA" sz="2400" b="1" dirty="0" smtClean="0"/>
              <a:t>kindness</a:t>
            </a:r>
            <a:endParaRPr lang="en-CA" sz="2400" b="1" dirty="0"/>
          </a:p>
        </p:txBody>
      </p:sp>
      <p:sp>
        <p:nvSpPr>
          <p:cNvPr id="66" name="TextBox 65"/>
          <p:cNvSpPr txBox="1"/>
          <p:nvPr/>
        </p:nvSpPr>
        <p:spPr>
          <a:xfrm>
            <a:off x="3779912" y="2751311"/>
            <a:ext cx="2160240" cy="461665"/>
          </a:xfrm>
          <a:prstGeom prst="rect">
            <a:avLst/>
          </a:prstGeom>
          <a:noFill/>
        </p:spPr>
        <p:txBody>
          <a:bodyPr wrap="square" rtlCol="0">
            <a:spAutoFit/>
          </a:bodyPr>
          <a:lstStyle/>
          <a:p>
            <a:r>
              <a:rPr lang="en-CA" sz="2400" b="1" dirty="0" smtClean="0"/>
              <a:t>faithfulness</a:t>
            </a:r>
            <a:endParaRPr lang="en-CA" sz="2400" b="1" dirty="0"/>
          </a:p>
        </p:txBody>
      </p:sp>
      <p:sp>
        <p:nvSpPr>
          <p:cNvPr id="67" name="TextBox 66"/>
          <p:cNvSpPr txBox="1"/>
          <p:nvPr/>
        </p:nvSpPr>
        <p:spPr>
          <a:xfrm>
            <a:off x="4139952" y="3183359"/>
            <a:ext cx="2160240" cy="461665"/>
          </a:xfrm>
          <a:prstGeom prst="rect">
            <a:avLst/>
          </a:prstGeom>
          <a:noFill/>
        </p:spPr>
        <p:txBody>
          <a:bodyPr wrap="square" rtlCol="0">
            <a:spAutoFit/>
          </a:bodyPr>
          <a:lstStyle/>
          <a:p>
            <a:pPr algn="ctr"/>
            <a:r>
              <a:rPr lang="en-CA" sz="2400" b="1" dirty="0" smtClean="0"/>
              <a:t>gentleness</a:t>
            </a:r>
            <a:endParaRPr lang="en-CA" sz="2400" b="1" dirty="0"/>
          </a:p>
        </p:txBody>
      </p:sp>
      <p:sp>
        <p:nvSpPr>
          <p:cNvPr id="68" name="TextBox 67"/>
          <p:cNvSpPr txBox="1"/>
          <p:nvPr/>
        </p:nvSpPr>
        <p:spPr>
          <a:xfrm>
            <a:off x="3995936" y="3687415"/>
            <a:ext cx="2160240" cy="461665"/>
          </a:xfrm>
          <a:prstGeom prst="rect">
            <a:avLst/>
          </a:prstGeom>
          <a:noFill/>
        </p:spPr>
        <p:txBody>
          <a:bodyPr wrap="square" rtlCol="0">
            <a:spAutoFit/>
          </a:bodyPr>
          <a:lstStyle/>
          <a:p>
            <a:pPr algn="ctr"/>
            <a:r>
              <a:rPr lang="en-CA" sz="2400" b="1" dirty="0" smtClean="0"/>
              <a:t>self-control</a:t>
            </a:r>
            <a:endParaRPr lang="en-CA" sz="2400" b="1" dirty="0"/>
          </a:p>
        </p:txBody>
      </p:sp>
      <p:pic>
        <p:nvPicPr>
          <p:cNvPr id="53" name="Picture 52" descr="angry-face-01s.gif"/>
          <p:cNvPicPr>
            <a:picLocks noChangeAspect="1"/>
          </p:cNvPicPr>
          <p:nvPr/>
        </p:nvPicPr>
        <p:blipFill>
          <a:blip r:embed="rId3" cstate="print"/>
          <a:stretch>
            <a:fillRect/>
          </a:stretch>
        </p:blipFill>
        <p:spPr>
          <a:xfrm>
            <a:off x="179512" y="5877272"/>
            <a:ext cx="864096" cy="864096"/>
          </a:xfrm>
          <a:prstGeom prst="ellipse">
            <a:avLst/>
          </a:prstGeom>
        </p:spPr>
      </p:pic>
      <p:sp>
        <p:nvSpPr>
          <p:cNvPr id="56" name="TextBox 55"/>
          <p:cNvSpPr txBox="1"/>
          <p:nvPr/>
        </p:nvSpPr>
        <p:spPr>
          <a:xfrm>
            <a:off x="17951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70" name="TextBox 8"/>
          <p:cNvSpPr txBox="1">
            <a:spLocks noChangeArrowheads="1"/>
          </p:cNvSpPr>
          <p:nvPr/>
        </p:nvSpPr>
        <p:spPr bwMode="auto">
          <a:xfrm>
            <a:off x="107504"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72" name="Title 24"/>
          <p:cNvSpPr txBox="1">
            <a:spLocks/>
          </p:cNvSpPr>
          <p:nvPr/>
        </p:nvSpPr>
        <p:spPr bwMode="auto">
          <a:xfrm>
            <a:off x="1151111" y="5375488"/>
            <a:ext cx="7992889" cy="100584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smtClean="0">
                <a:ln>
                  <a:noFill/>
                </a:ln>
                <a:solidFill>
                  <a:srgbClr val="FF0000"/>
                </a:solidFill>
                <a:effectLst/>
                <a:uLnTx/>
                <a:uFillTx/>
                <a:latin typeface="Calibri" pitchFamily="34" charset="0"/>
                <a:ea typeface="+mj-ea"/>
                <a:cs typeface="+mj-cs"/>
              </a:rPr>
              <a:t>66. filled with the Spirit to do the Lord’s will</a:t>
            </a:r>
            <a:br>
              <a:rPr kumimoji="0" lang="en-CA" sz="2800" b="1" i="0" u="none" strike="noStrike" kern="0" cap="none" spc="0" normalizeH="0" baseline="0" noProof="0" smtClean="0">
                <a:ln>
                  <a:noFill/>
                </a:ln>
                <a:solidFill>
                  <a:srgbClr val="FF0000"/>
                </a:solidFill>
                <a:effectLst/>
                <a:uLnTx/>
                <a:uFillTx/>
                <a:latin typeface="Calibri" pitchFamily="34" charset="0"/>
                <a:ea typeface="+mj-ea"/>
                <a:cs typeface="+mj-cs"/>
              </a:rPr>
            </a:br>
            <a:r>
              <a:rPr kumimoji="0" lang="en-CA" sz="2800" b="1" i="0" u="none" strike="noStrike" kern="0" cap="none" spc="0" normalizeH="0" baseline="0" noProof="0" smtClean="0">
                <a:ln>
                  <a:noFill/>
                </a:ln>
                <a:solidFill>
                  <a:srgbClr val="FF0000"/>
                </a:solidFill>
                <a:effectLst/>
                <a:uLnTx/>
                <a:uFillTx/>
                <a:latin typeface="Calibri" pitchFamily="34" charset="0"/>
                <a:ea typeface="+mj-ea"/>
                <a:cs typeface="+mj-cs"/>
              </a:rPr>
              <a:t>and walk as Jesus walked!  Yes, Lord, empower us!</a:t>
            </a:r>
            <a:endParaRPr kumimoji="0" lang="en-CA" sz="2800" b="1" i="0" u="none" strike="noStrike" kern="0" cap="none" spc="0" normalizeH="0" baseline="0" noProof="0" dirty="0" smtClean="0">
              <a:ln>
                <a:noFill/>
              </a:ln>
              <a:solidFill>
                <a:srgbClr val="0000FF"/>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0" name="Picture 19" descr="www.clipartbest.com dc6XLjAMi.gif"/>
          <p:cNvPicPr>
            <a:picLocks noChangeAspect="1"/>
          </p:cNvPicPr>
          <p:nvPr/>
        </p:nvPicPr>
        <p:blipFill>
          <a:blip r:embed="rId3" cstate="print"/>
          <a:stretch>
            <a:fillRect/>
          </a:stretch>
        </p:blipFill>
        <p:spPr>
          <a:xfrm>
            <a:off x="113910" y="1340768"/>
            <a:ext cx="6114274" cy="4297680"/>
          </a:xfrm>
          <a:prstGeom prst="rect">
            <a:avLst/>
          </a:prstGeom>
        </p:spPr>
      </p:pic>
      <p:sp>
        <p:nvSpPr>
          <p:cNvPr id="11" name="Rectangle 10"/>
          <p:cNvSpPr/>
          <p:nvPr/>
        </p:nvSpPr>
        <p:spPr>
          <a:xfrm>
            <a:off x="2987824" y="2924944"/>
            <a:ext cx="365760" cy="182880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339752" y="3351272"/>
            <a:ext cx="1645920" cy="36576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4" cstate="print"/>
          <a:stretch>
            <a:fillRect/>
          </a:stretch>
        </p:blipFill>
        <p:spPr>
          <a:xfrm>
            <a:off x="1043608" y="1052736"/>
            <a:ext cx="4301334" cy="2560320"/>
          </a:xfrm>
          <a:prstGeom prst="rect">
            <a:avLst/>
          </a:prstGeom>
        </p:spPr>
      </p:pic>
      <p:pic>
        <p:nvPicPr>
          <p:cNvPr id="7" name="Picture 6" descr="egyptian.gif"/>
          <p:cNvPicPr>
            <a:picLocks noChangeAspect="1"/>
          </p:cNvPicPr>
          <p:nvPr/>
        </p:nvPicPr>
        <p:blipFill>
          <a:blip r:embed="rId4" cstate="print"/>
          <a:stretch>
            <a:fillRect/>
          </a:stretch>
        </p:blipFill>
        <p:spPr>
          <a:xfrm rot="7200000">
            <a:off x="2301062" y="3067277"/>
            <a:ext cx="4301334" cy="256032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219218" y="3075227"/>
            <a:ext cx="4301334" cy="2560320"/>
          </a:xfrm>
          <a:prstGeom prst="rect">
            <a:avLst/>
          </a:prstGeom>
        </p:spPr>
      </p:pic>
      <p:sp>
        <p:nvSpPr>
          <p:cNvPr id="21" name="TextBox 20"/>
          <p:cNvSpPr txBox="1"/>
          <p:nvPr/>
        </p:nvSpPr>
        <p:spPr>
          <a:xfrm>
            <a:off x="1259632" y="6495147"/>
            <a:ext cx="3744416" cy="400110"/>
          </a:xfrm>
          <a:prstGeom prst="rect">
            <a:avLst/>
          </a:prstGeom>
          <a:noFill/>
        </p:spPr>
        <p:txBody>
          <a:bodyPr wrap="square" rtlCol="0">
            <a:spAutoFit/>
          </a:bodyPr>
          <a:lstStyle/>
          <a:p>
            <a:pPr algn="ctr"/>
            <a:r>
              <a:rPr lang="en-CA" sz="1000" dirty="0" smtClean="0">
                <a:solidFill>
                  <a:schemeClr val="tx1">
                    <a:lumMod val="95000"/>
                  </a:schemeClr>
                </a:solidFill>
              </a:rPr>
              <a:t>smiley © sherv.net            pulsing heart © clipartbest.com</a:t>
            </a:r>
          </a:p>
          <a:p>
            <a:pPr algn="ctr"/>
            <a:endParaRPr lang="en-CA" sz="1000" dirty="0" smtClean="0">
              <a:solidFill>
                <a:schemeClr val="tx1">
                  <a:lumMod val="95000"/>
                </a:schemeClr>
              </a:solidFill>
            </a:endParaRPr>
          </a:p>
        </p:txBody>
      </p:sp>
      <p:pic>
        <p:nvPicPr>
          <p:cNvPr id="25" name="Picture 24" descr="egyptian.gif"/>
          <p:cNvPicPr>
            <a:picLocks noChangeAspect="1"/>
          </p:cNvPicPr>
          <p:nvPr/>
        </p:nvPicPr>
        <p:blipFill>
          <a:blip r:embed="rId4" cstate="print"/>
          <a:stretch>
            <a:fillRect/>
          </a:stretch>
        </p:blipFill>
        <p:spPr>
          <a:xfrm rot="14400000" flipH="1">
            <a:off x="1698820" y="3474931"/>
            <a:ext cx="921716" cy="548640"/>
          </a:xfrm>
          <a:prstGeom prst="rect">
            <a:avLst/>
          </a:prstGeom>
        </p:spPr>
      </p:pic>
      <p:pic>
        <p:nvPicPr>
          <p:cNvPr id="26" name="Picture 25" descr="egyptian.gif"/>
          <p:cNvPicPr>
            <a:picLocks noChangeAspect="1"/>
          </p:cNvPicPr>
          <p:nvPr/>
        </p:nvPicPr>
        <p:blipFill>
          <a:blip r:embed="rId4" cstate="print"/>
          <a:stretch>
            <a:fillRect/>
          </a:stretch>
        </p:blipFill>
        <p:spPr>
          <a:xfrm rot="14400000" flipH="1">
            <a:off x="1698820" y="3978987"/>
            <a:ext cx="921716" cy="548640"/>
          </a:xfrm>
          <a:prstGeom prst="rect">
            <a:avLst/>
          </a:prstGeom>
        </p:spPr>
      </p:pic>
      <p:pic>
        <p:nvPicPr>
          <p:cNvPr id="27" name="Picture 26" descr="egyptian.gif"/>
          <p:cNvPicPr>
            <a:picLocks noChangeAspect="1"/>
          </p:cNvPicPr>
          <p:nvPr/>
        </p:nvPicPr>
        <p:blipFill>
          <a:blip r:embed="rId4" cstate="print"/>
          <a:stretch>
            <a:fillRect/>
          </a:stretch>
        </p:blipFill>
        <p:spPr>
          <a:xfrm rot="14400000" flipH="1">
            <a:off x="1266772" y="3690955"/>
            <a:ext cx="921716" cy="548640"/>
          </a:xfrm>
          <a:prstGeom prst="rect">
            <a:avLst/>
          </a:prstGeom>
        </p:spPr>
      </p:pic>
      <p:pic>
        <p:nvPicPr>
          <p:cNvPr id="28" name="Picture 27" descr="egyptian.gif"/>
          <p:cNvPicPr>
            <a:picLocks noChangeAspect="1"/>
          </p:cNvPicPr>
          <p:nvPr/>
        </p:nvPicPr>
        <p:blipFill>
          <a:blip r:embed="rId4" cstate="print"/>
          <a:stretch>
            <a:fillRect/>
          </a:stretch>
        </p:blipFill>
        <p:spPr>
          <a:xfrm rot="14400000" flipH="1">
            <a:off x="2202876" y="4267019"/>
            <a:ext cx="921716" cy="548640"/>
          </a:xfrm>
          <a:prstGeom prst="rect">
            <a:avLst/>
          </a:prstGeom>
        </p:spPr>
      </p:pic>
      <p:pic>
        <p:nvPicPr>
          <p:cNvPr id="29" name="Picture 28" descr="egyptian.gif"/>
          <p:cNvPicPr>
            <a:picLocks noChangeAspect="1"/>
          </p:cNvPicPr>
          <p:nvPr/>
        </p:nvPicPr>
        <p:blipFill>
          <a:blip r:embed="rId4" cstate="print"/>
          <a:stretch>
            <a:fillRect/>
          </a:stretch>
        </p:blipFill>
        <p:spPr>
          <a:xfrm rot="14400000" flipH="1">
            <a:off x="1698820" y="4483043"/>
            <a:ext cx="921716" cy="548640"/>
          </a:xfrm>
          <a:prstGeom prst="rect">
            <a:avLst/>
          </a:prstGeom>
        </p:spPr>
      </p:pic>
      <p:pic>
        <p:nvPicPr>
          <p:cNvPr id="30" name="Picture 29" descr="egyptian.gif"/>
          <p:cNvPicPr>
            <a:picLocks noChangeAspect="1"/>
          </p:cNvPicPr>
          <p:nvPr/>
        </p:nvPicPr>
        <p:blipFill>
          <a:blip r:embed="rId4" cstate="print"/>
          <a:stretch>
            <a:fillRect/>
          </a:stretch>
        </p:blipFill>
        <p:spPr>
          <a:xfrm rot="14400000" flipH="1">
            <a:off x="1194764" y="4267019"/>
            <a:ext cx="921716" cy="548640"/>
          </a:xfrm>
          <a:prstGeom prst="rect">
            <a:avLst/>
          </a:prstGeom>
        </p:spPr>
      </p:pic>
      <p:pic>
        <p:nvPicPr>
          <p:cNvPr id="31" name="Picture 30" descr="egyptian.gif"/>
          <p:cNvPicPr>
            <a:picLocks noChangeAspect="1"/>
          </p:cNvPicPr>
          <p:nvPr/>
        </p:nvPicPr>
        <p:blipFill>
          <a:blip r:embed="rId4" cstate="print"/>
          <a:stretch>
            <a:fillRect/>
          </a:stretch>
        </p:blipFill>
        <p:spPr>
          <a:xfrm rot="14400000" flipH="1">
            <a:off x="2202876" y="3690955"/>
            <a:ext cx="921716" cy="548640"/>
          </a:xfrm>
          <a:prstGeom prst="rect">
            <a:avLst/>
          </a:prstGeom>
        </p:spPr>
      </p:pic>
      <p:sp>
        <p:nvSpPr>
          <p:cNvPr id="17" name="WordArt 2"/>
          <p:cNvSpPr>
            <a:spLocks noChangeArrowheads="1" noChangeShapeType="1" noTextEdit="1"/>
          </p:cNvSpPr>
          <p:nvPr/>
        </p:nvSpPr>
        <p:spPr bwMode="auto">
          <a:xfrm>
            <a:off x="428596" y="1124744"/>
            <a:ext cx="5394960" cy="4937760"/>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rPr>
              <a:t>THE LORD</a:t>
            </a:r>
            <a:endParaRPr lang="en-CA" sz="1400" kern="10" spc="0" dirty="0" smtClean="0">
              <a:ln w="9525">
                <a:solidFill>
                  <a:srgbClr val="000000"/>
                </a:solidFill>
                <a:round/>
                <a:headEnd/>
                <a:tailEnd/>
              </a:ln>
              <a:solidFill>
                <a:srgbClr val="FFC000"/>
              </a:solidFill>
              <a:effectLst/>
            </a:endParaRPr>
          </a:p>
          <a:p>
            <a:pPr algn="ctr" rtl="0"/>
            <a:r>
              <a:rPr lang="en-CA" sz="1200" kern="10" dirty="0" smtClean="0">
                <a:ln w="9525">
                  <a:solidFill>
                    <a:srgbClr val="000000"/>
                  </a:solidFill>
                  <a:round/>
                  <a:headEnd/>
                  <a:tailEnd/>
                </a:ln>
                <a:solidFill>
                  <a:srgbClr val="FFC000"/>
                </a:solidFill>
              </a:rPr>
              <a:t>Father, Son and Spirit oneness</a:t>
            </a:r>
          </a:p>
          <a:p>
            <a:pPr algn="ctr" rtl="0"/>
            <a:endParaRPr lang="en-CA" sz="1200" kern="10" dirty="0" smtClean="0">
              <a:ln w="9525">
                <a:solidFill>
                  <a:srgbClr val="000000"/>
                </a:solidFill>
                <a:round/>
                <a:headEnd/>
                <a:tailEnd/>
              </a:ln>
              <a:solidFill>
                <a:srgbClr val="FFC000"/>
              </a:solidFill>
            </a:endParaRPr>
          </a:p>
          <a:p>
            <a:pPr algn="ctr" rtl="0"/>
            <a:endParaRPr lang="en-CA" sz="1200" kern="10" dirty="0" smtClean="0">
              <a:ln w="9525">
                <a:solidFill>
                  <a:srgbClr val="000000"/>
                </a:solidFill>
                <a:round/>
                <a:headEnd/>
                <a:tailEnd/>
              </a:ln>
              <a:solidFill>
                <a:srgbClr val="FFC000"/>
              </a:solidFill>
            </a:endParaRPr>
          </a:p>
          <a:p>
            <a:pPr algn="ctr" rtl="0"/>
            <a:endParaRPr lang="en-CA" sz="1200" kern="10" dirty="0">
              <a:ln w="9525">
                <a:solidFill>
                  <a:srgbClr val="000000"/>
                </a:solidFill>
                <a:round/>
                <a:headEnd/>
                <a:tailEnd/>
              </a:ln>
              <a:solidFill>
                <a:srgbClr val="FFC000"/>
              </a:solidFill>
            </a:endParaRPr>
          </a:p>
          <a:p>
            <a:pPr algn="ctr" rtl="0"/>
            <a:r>
              <a:rPr lang="en-CA" sz="1200" kern="10" spc="0" dirty="0" smtClean="0">
                <a:ln w="9525">
                  <a:solidFill>
                    <a:srgbClr val="000000"/>
                  </a:solidFill>
                  <a:round/>
                  <a:headEnd/>
                  <a:tailEnd/>
                </a:ln>
                <a:solidFill>
                  <a:srgbClr val="FFC000"/>
                </a:solidFill>
                <a:effectLst/>
              </a:rPr>
              <a:t> love, fellowship and cooperation</a:t>
            </a:r>
            <a:endParaRPr lang="en-CA" sz="1200" kern="10" spc="0" dirty="0">
              <a:ln w="9525">
                <a:solidFill>
                  <a:srgbClr val="000000"/>
                </a:solidFill>
                <a:round/>
                <a:headEnd/>
                <a:tailEnd/>
              </a:ln>
              <a:solidFill>
                <a:srgbClr val="FFC000"/>
              </a:solidFill>
              <a:effectLst/>
            </a:endParaRPr>
          </a:p>
        </p:txBody>
      </p:sp>
      <p:sp>
        <p:nvSpPr>
          <p:cNvPr id="19" name="TextBox 18"/>
          <p:cNvSpPr txBox="1"/>
          <p:nvPr/>
        </p:nvSpPr>
        <p:spPr>
          <a:xfrm>
            <a:off x="5796136" y="332656"/>
            <a:ext cx="3312368" cy="6247864"/>
          </a:xfrm>
          <a:prstGeom prst="rect">
            <a:avLst/>
          </a:prstGeom>
          <a:noFill/>
        </p:spPr>
        <p:txBody>
          <a:bodyPr wrap="square" rtlCol="0">
            <a:spAutoFit/>
          </a:bodyPr>
          <a:lstStyle/>
          <a:p>
            <a:pPr algn="ctr">
              <a:lnSpc>
                <a:spcPts val="3000"/>
              </a:lnSpc>
            </a:pPr>
            <a:r>
              <a:rPr lang="en-CA" sz="2800" b="1" dirty="0" smtClean="0">
                <a:solidFill>
                  <a:schemeClr val="bg1"/>
                </a:solidFill>
                <a:latin typeface="Calibri" pitchFamily="34" charset="0"/>
                <a:cs typeface="Calibri" pitchFamily="34" charset="0"/>
              </a:rPr>
              <a:t>The Spirit fills believers to love, fellowship with and cooperate with the Father as Jesus does.</a:t>
            </a:r>
          </a:p>
          <a:p>
            <a:pPr algn="ctr">
              <a:lnSpc>
                <a:spcPts val="3000"/>
              </a:lnSpc>
            </a:pPr>
            <a:endParaRPr lang="en-CA" sz="2800" b="1" dirty="0" smtClean="0">
              <a:solidFill>
                <a:schemeClr val="bg1"/>
              </a:solidFill>
              <a:latin typeface="Calibri" pitchFamily="34" charset="0"/>
              <a:cs typeface="Calibri" pitchFamily="34" charset="0"/>
            </a:endParaRPr>
          </a:p>
          <a:p>
            <a:pPr algn="ctr">
              <a:lnSpc>
                <a:spcPts val="3000"/>
              </a:lnSpc>
            </a:pPr>
            <a:r>
              <a:rPr lang="en-CA" sz="2800" b="1" dirty="0" smtClean="0">
                <a:solidFill>
                  <a:schemeClr val="bg1"/>
                </a:solidFill>
                <a:latin typeface="Calibri" pitchFamily="34" charset="0"/>
                <a:cs typeface="Calibri" pitchFamily="34" charset="0"/>
              </a:rPr>
              <a:t>The Spirit fills believers to </a:t>
            </a:r>
          </a:p>
          <a:p>
            <a:pPr algn="ctr">
              <a:lnSpc>
                <a:spcPts val="3000"/>
              </a:lnSpc>
            </a:pPr>
            <a:r>
              <a:rPr lang="en-CA" sz="2800" b="1" dirty="0" smtClean="0">
                <a:solidFill>
                  <a:schemeClr val="bg1"/>
                </a:solidFill>
                <a:latin typeface="Calibri" pitchFamily="34" charset="0"/>
                <a:cs typeface="Calibri" pitchFamily="34" charset="0"/>
              </a:rPr>
              <a:t>love others </a:t>
            </a:r>
          </a:p>
          <a:p>
            <a:pPr algn="ctr">
              <a:lnSpc>
                <a:spcPts val="3000"/>
              </a:lnSpc>
            </a:pPr>
            <a:r>
              <a:rPr lang="en-CA" sz="2800" b="1" dirty="0" smtClean="0">
                <a:solidFill>
                  <a:schemeClr val="bg1"/>
                </a:solidFill>
                <a:latin typeface="Calibri" pitchFamily="34" charset="0"/>
                <a:cs typeface="Calibri" pitchFamily="34" charset="0"/>
              </a:rPr>
              <a:t>as Jesus does, </a:t>
            </a:r>
          </a:p>
          <a:p>
            <a:pPr algn="ctr">
              <a:lnSpc>
                <a:spcPts val="3000"/>
              </a:lnSpc>
            </a:pPr>
            <a:r>
              <a:rPr lang="en-CA" sz="2800" b="1" dirty="0" smtClean="0">
                <a:solidFill>
                  <a:schemeClr val="bg1"/>
                </a:solidFill>
                <a:latin typeface="Calibri" pitchFamily="34" charset="0"/>
                <a:cs typeface="Calibri" pitchFamily="34" charset="0"/>
              </a:rPr>
              <a:t>and share </a:t>
            </a:r>
          </a:p>
          <a:p>
            <a:pPr algn="ctr">
              <a:lnSpc>
                <a:spcPts val="3000"/>
              </a:lnSpc>
            </a:pPr>
            <a:r>
              <a:rPr lang="en-CA" sz="2800" b="1" dirty="0" smtClean="0">
                <a:solidFill>
                  <a:schemeClr val="bg1"/>
                </a:solidFill>
                <a:latin typeface="Calibri" pitchFamily="34" charset="0"/>
                <a:cs typeface="Calibri" pitchFamily="34" charset="0"/>
              </a:rPr>
              <a:t>the gospel </a:t>
            </a:r>
          </a:p>
          <a:p>
            <a:pPr algn="ctr">
              <a:lnSpc>
                <a:spcPts val="3000"/>
              </a:lnSpc>
            </a:pPr>
            <a:r>
              <a:rPr lang="en-CA" sz="2800" b="1" dirty="0" smtClean="0">
                <a:solidFill>
                  <a:schemeClr val="bg1"/>
                </a:solidFill>
                <a:latin typeface="Calibri" pitchFamily="34" charset="0"/>
                <a:cs typeface="Calibri" pitchFamily="34" charset="0"/>
              </a:rPr>
              <a:t>as Jesus does.</a:t>
            </a:r>
          </a:p>
          <a:p>
            <a:pPr algn="ctr">
              <a:lnSpc>
                <a:spcPts val="3000"/>
              </a:lnSpc>
            </a:pPr>
            <a:r>
              <a:rPr lang="en-CA" sz="2800" b="1" dirty="0" smtClean="0">
                <a:solidFill>
                  <a:schemeClr val="bg1"/>
                </a:solidFill>
                <a:latin typeface="Calibri" pitchFamily="34" charset="0"/>
                <a:cs typeface="Calibri" pitchFamily="34" charset="0"/>
              </a:rPr>
              <a:t> </a:t>
            </a:r>
          </a:p>
          <a:p>
            <a:pPr algn="ctr">
              <a:lnSpc>
                <a:spcPts val="3000"/>
              </a:lnSpc>
            </a:pPr>
            <a:r>
              <a:rPr lang="en-CA" sz="2800" b="1" dirty="0" smtClean="0">
                <a:solidFill>
                  <a:schemeClr val="bg1"/>
                </a:solidFill>
                <a:latin typeface="Calibri" pitchFamily="34" charset="0"/>
                <a:cs typeface="Calibri" pitchFamily="34" charset="0"/>
              </a:rPr>
              <a:t>This is New Covenant salvation!</a:t>
            </a:r>
            <a:endParaRPr lang="en-CA" sz="28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0" name="Picture 9" descr="crucified (2).jpg"/>
          <p:cNvPicPr>
            <a:picLocks noChangeAspect="1"/>
          </p:cNvPicPr>
          <p:nvPr/>
        </p:nvPicPr>
        <p:blipFill>
          <a:blip r:embed="rId2" cstate="print"/>
          <a:srcRect t="1966" b="12380"/>
          <a:stretch>
            <a:fillRect/>
          </a:stretch>
        </p:blipFill>
        <p:spPr>
          <a:xfrm>
            <a:off x="1739219" y="1196752"/>
            <a:ext cx="5569085" cy="4176464"/>
          </a:xfrm>
          <a:prstGeom prst="rect">
            <a:avLst/>
          </a:prstGeom>
        </p:spPr>
      </p:pic>
      <p:sp>
        <p:nvSpPr>
          <p:cNvPr id="4" name="TextBox 3"/>
          <p:cNvSpPr txBox="1"/>
          <p:nvPr/>
        </p:nvSpPr>
        <p:spPr>
          <a:xfrm>
            <a:off x="1907704" y="4982979"/>
            <a:ext cx="2097049" cy="246221"/>
          </a:xfrm>
          <a:prstGeom prst="rect">
            <a:avLst/>
          </a:prstGeom>
          <a:noFill/>
        </p:spPr>
        <p:txBody>
          <a:bodyPr wrap="none" rtlCol="0">
            <a:spAutoFit/>
          </a:bodyPr>
          <a:lstStyle/>
          <a:p>
            <a:pPr algn="ctr"/>
            <a:r>
              <a:rPr lang="en-US" sz="1000" dirty="0" smtClean="0"/>
              <a:t>original author of picture unknown</a:t>
            </a:r>
            <a:endParaRPr lang="en-US" sz="1000" dirty="0"/>
          </a:p>
        </p:txBody>
      </p:sp>
      <p:pic>
        <p:nvPicPr>
          <p:cNvPr id="5" name="Picture 4" descr="www.clipartbest.com dc6XLjAMi.gif"/>
          <p:cNvPicPr>
            <a:picLocks noChangeAspect="1"/>
          </p:cNvPicPr>
          <p:nvPr/>
        </p:nvPicPr>
        <p:blipFill>
          <a:blip r:embed="rId3" cstate="print"/>
          <a:stretch>
            <a:fillRect/>
          </a:stretch>
        </p:blipFill>
        <p:spPr>
          <a:xfrm>
            <a:off x="3635896" y="2996952"/>
            <a:ext cx="2970911" cy="2088232"/>
          </a:xfrm>
          <a:prstGeom prst="rect">
            <a:avLst/>
          </a:prstGeom>
        </p:spPr>
      </p:pic>
      <p:sp>
        <p:nvSpPr>
          <p:cNvPr id="8" name="TextBox 7"/>
          <p:cNvSpPr txBox="1"/>
          <p:nvPr/>
        </p:nvSpPr>
        <p:spPr>
          <a:xfrm>
            <a:off x="1907704" y="4797152"/>
            <a:ext cx="2088232" cy="246221"/>
          </a:xfrm>
          <a:prstGeom prst="rect">
            <a:avLst/>
          </a:prstGeom>
          <a:noFill/>
        </p:spPr>
        <p:txBody>
          <a:bodyPr wrap="square" rtlCol="0">
            <a:spAutoFit/>
          </a:bodyPr>
          <a:lstStyle/>
          <a:p>
            <a:pPr algn="ctr"/>
            <a:r>
              <a:rPr lang="en-CA" sz="1000" dirty="0" smtClean="0"/>
              <a:t>heart © clipartbest.com</a:t>
            </a:r>
            <a:endParaRPr lang="en-CA" dirty="0"/>
          </a:p>
        </p:txBody>
      </p:sp>
      <p:sp>
        <p:nvSpPr>
          <p:cNvPr id="12" name="Rectangle 11"/>
          <p:cNvSpPr/>
          <p:nvPr/>
        </p:nvSpPr>
        <p:spPr>
          <a:xfrm>
            <a:off x="179512" y="313492"/>
            <a:ext cx="8892480" cy="523220"/>
          </a:xfrm>
          <a:prstGeom prst="rect">
            <a:avLst/>
          </a:prstGeom>
        </p:spPr>
        <p:txBody>
          <a:bodyPr wrap="square">
            <a:spAutoFit/>
          </a:bodyPr>
          <a:lstStyle/>
          <a:p>
            <a:pPr algn="ctr"/>
            <a:r>
              <a:rPr lang="en-CA" sz="2800" b="1" dirty="0" smtClean="0">
                <a:solidFill>
                  <a:srgbClr val="FF0000"/>
                </a:solidFill>
                <a:latin typeface="Calibri" pitchFamily="34" charset="0"/>
                <a:cs typeface="Calibri" pitchFamily="34" charset="0"/>
              </a:rPr>
              <a:t>How did Jesus walk with the Father in the Spirit?</a:t>
            </a:r>
            <a:endParaRPr lang="en-CA" sz="2800" dirty="0">
              <a:solidFill>
                <a:srgbClr val="FF0000"/>
              </a:solidFill>
            </a:endParaRPr>
          </a:p>
        </p:txBody>
      </p:sp>
      <p:sp>
        <p:nvSpPr>
          <p:cNvPr id="11" name="TextBox 10"/>
          <p:cNvSpPr txBox="1"/>
          <p:nvPr/>
        </p:nvSpPr>
        <p:spPr>
          <a:xfrm>
            <a:off x="4139952" y="3573016"/>
            <a:ext cx="1800200" cy="725711"/>
          </a:xfrm>
          <a:prstGeom prst="rect">
            <a:avLst/>
          </a:prstGeom>
          <a:noFill/>
        </p:spPr>
        <p:txBody>
          <a:bodyPr wrap="square" rtlCol="0">
            <a:spAutoFit/>
          </a:bodyPr>
          <a:lstStyle/>
          <a:p>
            <a:pPr algn="ctr">
              <a:lnSpc>
                <a:spcPts val="2400"/>
              </a:lnSpc>
            </a:pPr>
            <a:r>
              <a:rPr lang="en-US" sz="2800" b="1" dirty="0" smtClean="0">
                <a:latin typeface="Calibri" pitchFamily="34" charset="0"/>
                <a:cs typeface="Calibri" pitchFamily="34" charset="0"/>
              </a:rPr>
              <a:t>“You first   </a:t>
            </a:r>
          </a:p>
          <a:p>
            <a:pPr algn="ctr">
              <a:lnSpc>
                <a:spcPts val="2400"/>
              </a:lnSpc>
            </a:pPr>
            <a:r>
              <a:rPr lang="en-US" sz="2800" b="1" dirty="0" smtClean="0">
                <a:latin typeface="Calibri" pitchFamily="34" charset="0"/>
                <a:cs typeface="Calibri" pitchFamily="34" charset="0"/>
              </a:rPr>
              <a:t>  Father”</a:t>
            </a:r>
            <a:endParaRPr lang="en-US" sz="2800" b="1"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Resurrection pic by Yoon Namsun.jpg"/>
          <p:cNvPicPr>
            <a:picLocks noChangeAspect="1"/>
          </p:cNvPicPr>
          <p:nvPr/>
        </p:nvPicPr>
        <p:blipFill>
          <a:blip r:embed="rId2" cstate="print">
            <a:lum bright="10000"/>
          </a:blip>
          <a:srcRect t="3801"/>
          <a:stretch>
            <a:fillRect/>
          </a:stretch>
        </p:blipFill>
        <p:spPr>
          <a:xfrm>
            <a:off x="0" y="0"/>
            <a:ext cx="9144000" cy="6858000"/>
          </a:xfrm>
          <a:prstGeom prst="rect">
            <a:avLst/>
          </a:prstGeom>
        </p:spPr>
      </p:pic>
      <p:pic>
        <p:nvPicPr>
          <p:cNvPr id="18" name="Picture 17" descr="dove and sword large cropped.png"/>
          <p:cNvPicPr>
            <a:picLocks noChangeAspect="1"/>
          </p:cNvPicPr>
          <p:nvPr/>
        </p:nvPicPr>
        <p:blipFill>
          <a:blip r:embed="rId3" cstate="print"/>
          <a:stretch>
            <a:fillRect/>
          </a:stretch>
        </p:blipFill>
        <p:spPr>
          <a:xfrm>
            <a:off x="5076056" y="2888352"/>
            <a:ext cx="1148762" cy="1188720"/>
          </a:xfrm>
          <a:prstGeom prst="rect">
            <a:avLst/>
          </a:prstGeom>
        </p:spPr>
      </p:pic>
      <p:sp>
        <p:nvSpPr>
          <p:cNvPr id="19" name="Text Box 3"/>
          <p:cNvSpPr txBox="1">
            <a:spLocks noChangeArrowheads="1"/>
          </p:cNvSpPr>
          <p:nvPr/>
        </p:nvSpPr>
        <p:spPr bwMode="auto">
          <a:xfrm>
            <a:off x="7236296" y="4952201"/>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i="1"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sp>
        <p:nvSpPr>
          <p:cNvPr id="11" name="TextBox 10"/>
          <p:cNvSpPr txBox="1"/>
          <p:nvPr/>
        </p:nvSpPr>
        <p:spPr>
          <a:xfrm>
            <a:off x="3851920" y="5178678"/>
            <a:ext cx="1872208" cy="338554"/>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p:txBody>
      </p:sp>
      <p:sp>
        <p:nvSpPr>
          <p:cNvPr id="7" name="Rectangle 6"/>
          <p:cNvSpPr/>
          <p:nvPr/>
        </p:nvSpPr>
        <p:spPr>
          <a:xfrm>
            <a:off x="179512" y="6074132"/>
            <a:ext cx="8892480" cy="523220"/>
          </a:xfrm>
          <a:prstGeom prst="rect">
            <a:avLst/>
          </a:prstGeom>
        </p:spPr>
        <p:txBody>
          <a:bodyPr wrap="square">
            <a:spAutoFit/>
          </a:bodyPr>
          <a:lstStyle/>
          <a:p>
            <a:pPr algn="ctr"/>
            <a:r>
              <a:rPr lang="en-CA" sz="2800" b="1" dirty="0" smtClean="0">
                <a:solidFill>
                  <a:srgbClr val="FF0000"/>
                </a:solidFill>
                <a:latin typeface="Calibri" pitchFamily="34" charset="0"/>
                <a:cs typeface="Calibri" pitchFamily="34" charset="0"/>
              </a:rPr>
              <a:t>How do we walk with Christ in the Spirit?</a:t>
            </a:r>
            <a:endParaRPr lang="en-CA" sz="2800" dirty="0">
              <a:solidFill>
                <a:srgbClr val="FF0000"/>
              </a:solidFill>
            </a:endParaRPr>
          </a:p>
        </p:txBody>
      </p:sp>
    </p:spTree>
  </p:cSld>
  <p:clrMapOvr>
    <a:masterClrMapping/>
  </p:clrMapOvr>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pic>
        <p:nvPicPr>
          <p:cNvPr id="58370" name="Picture 2" descr="msotw9_temp0"/>
          <p:cNvPicPr>
            <a:picLocks noChangeAspect="1" noChangeArrowheads="1"/>
          </p:cNvPicPr>
          <p:nvPr/>
        </p:nvPicPr>
        <p:blipFill>
          <a:blip r:embed="rId2" cstate="print">
            <a:duotone>
              <a:prstClr val="black"/>
              <a:srgbClr val="FFFF00">
                <a:tint val="45000"/>
                <a:satMod val="400000"/>
              </a:srgbClr>
            </a:duotone>
          </a:blip>
          <a:srcRect t="2329" b="2338"/>
          <a:stretch>
            <a:fillRect/>
          </a:stretch>
        </p:blipFill>
        <p:spPr bwMode="auto">
          <a:xfrm>
            <a:off x="0" y="1268760"/>
            <a:ext cx="9144000" cy="3600400"/>
          </a:xfrm>
          <a:prstGeom prst="rect">
            <a:avLst/>
          </a:prstGeom>
          <a:noFill/>
          <a:ln w="9525">
            <a:noFill/>
            <a:miter lim="800000"/>
            <a:headEnd/>
            <a:tailEnd/>
          </a:ln>
        </p:spPr>
      </p:pic>
      <p:sp>
        <p:nvSpPr>
          <p:cNvPr id="28" name="Text Box 3"/>
          <p:cNvSpPr txBox="1">
            <a:spLocks noChangeArrowheads="1"/>
          </p:cNvSpPr>
          <p:nvPr/>
        </p:nvSpPr>
        <p:spPr bwMode="auto">
          <a:xfrm>
            <a:off x="6984776" y="4149080"/>
            <a:ext cx="1907704" cy="215444"/>
          </a:xfrm>
          <a:prstGeom prst="rect">
            <a:avLst/>
          </a:prstGeom>
          <a:noFill/>
          <a:ln w="9525">
            <a:noFill/>
            <a:miter lim="800000"/>
            <a:headEnd/>
            <a:tailEnd/>
          </a:ln>
        </p:spPr>
        <p:txBody>
          <a:bodyPr wrap="square">
            <a:spAutoFit/>
          </a:bodyPr>
          <a:lstStyle/>
          <a:p>
            <a:pPr>
              <a:spcAft>
                <a:spcPts val="1000"/>
              </a:spcAft>
            </a:pPr>
            <a:r>
              <a:rPr lang="en-CA" sz="800" dirty="0" smtClean="0">
                <a:solidFill>
                  <a:schemeClr val="tx1">
                    <a:lumMod val="50000"/>
                  </a:schemeClr>
                </a:solidFill>
              </a:rPr>
              <a:t>soccer teams by Kim Graham </a:t>
            </a:r>
            <a:endParaRPr lang="en-US" altLang="ko-KR" sz="800" dirty="0">
              <a:solidFill>
                <a:schemeClr val="tx1">
                  <a:lumMod val="50000"/>
                </a:schemeClr>
              </a:solidFill>
              <a:ea typeface="Gulim" pitchFamily="34" charset="-127"/>
            </a:endParaRPr>
          </a:p>
        </p:txBody>
      </p:sp>
      <p:sp>
        <p:nvSpPr>
          <p:cNvPr id="29" name="Rectangle 28"/>
          <p:cNvSpPr/>
          <p:nvPr/>
        </p:nvSpPr>
        <p:spPr>
          <a:xfrm>
            <a:off x="35496" y="4016677"/>
            <a:ext cx="3456384" cy="492443"/>
          </a:xfrm>
          <a:prstGeom prst="rect">
            <a:avLst/>
          </a:prstGeom>
        </p:spPr>
        <p:txBody>
          <a:bodyPr wrap="square">
            <a:spAutoFit/>
          </a:bodyPr>
          <a:lstStyle/>
          <a:p>
            <a:pPr algn="ctr"/>
            <a:r>
              <a:rPr lang="en-CA" sz="800" dirty="0" smtClean="0">
                <a:solidFill>
                  <a:schemeClr val="tx1">
                    <a:lumMod val="50000"/>
                  </a:schemeClr>
                </a:solidFill>
              </a:rPr>
              <a:t>Dove and Bible Microsoft clip art © 2013 </a:t>
            </a:r>
          </a:p>
          <a:p>
            <a:pPr algn="ctr"/>
            <a:r>
              <a:rPr lang="en-CA" sz="800" dirty="0" smtClean="0">
                <a:solidFill>
                  <a:schemeClr val="tx1">
                    <a:lumMod val="50000"/>
                  </a:schemeClr>
                </a:solidFill>
              </a:rPr>
              <a:t>Microsoft Corporation. </a:t>
            </a:r>
          </a:p>
          <a:p>
            <a:pPr algn="ctr"/>
            <a:endParaRPr lang="en-CA" sz="1000" dirty="0">
              <a:solidFill>
                <a:schemeClr val="tx1">
                  <a:lumMod val="50000"/>
                </a:schemeClr>
              </a:solidFill>
            </a:endParaRPr>
          </a:p>
        </p:txBody>
      </p:sp>
      <p:sp>
        <p:nvSpPr>
          <p:cNvPr id="32" name="TextBox 31"/>
          <p:cNvSpPr txBox="1"/>
          <p:nvPr/>
        </p:nvSpPr>
        <p:spPr>
          <a:xfrm>
            <a:off x="899592" y="1052736"/>
            <a:ext cx="7632848" cy="400110"/>
          </a:xfrm>
          <a:prstGeom prst="rect">
            <a:avLst/>
          </a:prstGeom>
          <a:noFill/>
        </p:spPr>
        <p:txBody>
          <a:bodyPr wrap="square" rtlCol="0">
            <a:spAutoFit/>
          </a:bodyPr>
          <a:lstStyle/>
          <a:p>
            <a:r>
              <a:rPr lang="en-CA" sz="2000" b="1" dirty="0" smtClean="0">
                <a:solidFill>
                  <a:schemeClr val="bg1"/>
                </a:solidFill>
                <a:latin typeface="Calibri" pitchFamily="34" charset="0"/>
              </a:rPr>
              <a:t>Christ is the coach of the              crucified-and-raised-with-Christ team</a:t>
            </a:r>
            <a:endParaRPr lang="en-CA" sz="2000" b="1" dirty="0">
              <a:solidFill>
                <a:schemeClr val="bg1"/>
              </a:solidFill>
              <a:latin typeface="Calibri" pitchFamily="34" charset="0"/>
            </a:endParaRPr>
          </a:p>
        </p:txBody>
      </p:sp>
      <p:sp>
        <p:nvSpPr>
          <p:cNvPr id="33" name="TextBox 32"/>
          <p:cNvSpPr txBox="1"/>
          <p:nvPr/>
        </p:nvSpPr>
        <p:spPr>
          <a:xfrm>
            <a:off x="899592" y="4509120"/>
            <a:ext cx="6768752" cy="400110"/>
          </a:xfrm>
          <a:prstGeom prst="rect">
            <a:avLst/>
          </a:prstGeom>
          <a:noFill/>
        </p:spPr>
        <p:txBody>
          <a:bodyPr wrap="square" rtlCol="0">
            <a:spAutoFit/>
          </a:bodyPr>
          <a:lstStyle/>
          <a:p>
            <a:r>
              <a:rPr lang="en-CA" sz="2000" b="1" dirty="0" smtClean="0">
                <a:solidFill>
                  <a:schemeClr val="bg1"/>
                </a:solidFill>
                <a:latin typeface="Calibri" pitchFamily="34" charset="0"/>
              </a:rPr>
              <a:t>our old coach Sin             no longer has authority to rule us </a:t>
            </a:r>
            <a:endParaRPr lang="en-CA" sz="2000" b="1" dirty="0">
              <a:solidFill>
                <a:schemeClr val="bg1"/>
              </a:solidFill>
              <a:latin typeface="Calibri" pitchFamily="34" charset="0"/>
            </a:endParaRPr>
          </a:p>
        </p:txBody>
      </p:sp>
      <p:pic>
        <p:nvPicPr>
          <p:cNvPr id="30" name="Picture 29" descr="small dove.png"/>
          <p:cNvPicPr>
            <a:picLocks noChangeAspect="1"/>
          </p:cNvPicPr>
          <p:nvPr/>
        </p:nvPicPr>
        <p:blipFill>
          <a:blip r:embed="rId3" cstate="print"/>
          <a:stretch>
            <a:fillRect/>
          </a:stretch>
        </p:blipFill>
        <p:spPr>
          <a:xfrm>
            <a:off x="3657717" y="836712"/>
            <a:ext cx="554243" cy="576064"/>
          </a:xfrm>
          <a:prstGeom prst="rect">
            <a:avLst/>
          </a:prstGeom>
        </p:spPr>
      </p:pic>
      <p:pic>
        <p:nvPicPr>
          <p:cNvPr id="31" name="Picture 30" descr="small dove.png"/>
          <p:cNvPicPr>
            <a:picLocks noChangeAspect="1"/>
          </p:cNvPicPr>
          <p:nvPr/>
        </p:nvPicPr>
        <p:blipFill>
          <a:blip r:embed="rId3" cstate="print"/>
          <a:stretch>
            <a:fillRect/>
          </a:stretch>
        </p:blipFill>
        <p:spPr>
          <a:xfrm>
            <a:off x="4665829" y="1340768"/>
            <a:ext cx="554243" cy="576064"/>
          </a:xfrm>
          <a:prstGeom prst="rect">
            <a:avLst/>
          </a:prstGeom>
        </p:spPr>
      </p:pic>
      <p:pic>
        <p:nvPicPr>
          <p:cNvPr id="34" name="Picture 33" descr="small dove.png"/>
          <p:cNvPicPr>
            <a:picLocks noChangeAspect="1"/>
          </p:cNvPicPr>
          <p:nvPr/>
        </p:nvPicPr>
        <p:blipFill>
          <a:blip r:embed="rId3" cstate="print"/>
          <a:stretch>
            <a:fillRect/>
          </a:stretch>
        </p:blipFill>
        <p:spPr>
          <a:xfrm>
            <a:off x="6732240" y="2852936"/>
            <a:ext cx="554243" cy="576064"/>
          </a:xfrm>
          <a:prstGeom prst="rect">
            <a:avLst/>
          </a:prstGeom>
        </p:spPr>
      </p:pic>
      <p:pic>
        <p:nvPicPr>
          <p:cNvPr id="35" name="Picture 34" descr="small dove.png"/>
          <p:cNvPicPr>
            <a:picLocks noChangeAspect="1"/>
          </p:cNvPicPr>
          <p:nvPr/>
        </p:nvPicPr>
        <p:blipFill>
          <a:blip r:embed="rId3" cstate="print"/>
          <a:stretch>
            <a:fillRect/>
          </a:stretch>
        </p:blipFill>
        <p:spPr>
          <a:xfrm>
            <a:off x="6826069" y="1484784"/>
            <a:ext cx="554243" cy="576064"/>
          </a:xfrm>
          <a:prstGeom prst="rect">
            <a:avLst/>
          </a:prstGeom>
        </p:spPr>
      </p:pic>
      <p:pic>
        <p:nvPicPr>
          <p:cNvPr id="36" name="Picture 35" descr="small dove.png"/>
          <p:cNvPicPr>
            <a:picLocks noChangeAspect="1"/>
          </p:cNvPicPr>
          <p:nvPr/>
        </p:nvPicPr>
        <p:blipFill>
          <a:blip r:embed="rId3" cstate="print"/>
          <a:stretch>
            <a:fillRect/>
          </a:stretch>
        </p:blipFill>
        <p:spPr>
          <a:xfrm>
            <a:off x="1569485" y="2132856"/>
            <a:ext cx="554243" cy="576064"/>
          </a:xfrm>
          <a:prstGeom prst="rect">
            <a:avLst/>
          </a:prstGeom>
        </p:spPr>
      </p:pic>
      <p:pic>
        <p:nvPicPr>
          <p:cNvPr id="37" name="Picture 36" descr="small dove.png"/>
          <p:cNvPicPr>
            <a:picLocks noChangeAspect="1"/>
          </p:cNvPicPr>
          <p:nvPr/>
        </p:nvPicPr>
        <p:blipFill>
          <a:blip r:embed="rId3" cstate="print"/>
          <a:stretch>
            <a:fillRect/>
          </a:stretch>
        </p:blipFill>
        <p:spPr>
          <a:xfrm>
            <a:off x="2433581" y="1556792"/>
            <a:ext cx="554243" cy="576064"/>
          </a:xfrm>
          <a:prstGeom prst="rect">
            <a:avLst/>
          </a:prstGeom>
        </p:spPr>
      </p:pic>
      <p:pic>
        <p:nvPicPr>
          <p:cNvPr id="38" name="Picture 37" descr="small dove.png"/>
          <p:cNvPicPr>
            <a:picLocks noChangeAspect="1"/>
          </p:cNvPicPr>
          <p:nvPr/>
        </p:nvPicPr>
        <p:blipFill>
          <a:blip r:embed="rId3" cstate="print"/>
          <a:stretch>
            <a:fillRect/>
          </a:stretch>
        </p:blipFill>
        <p:spPr>
          <a:xfrm>
            <a:off x="6012160" y="2132856"/>
            <a:ext cx="554243" cy="576064"/>
          </a:xfrm>
          <a:prstGeom prst="rect">
            <a:avLst/>
          </a:prstGeom>
        </p:spPr>
      </p:pic>
      <p:pic>
        <p:nvPicPr>
          <p:cNvPr id="39" name="Picture 38" descr="small dove.png"/>
          <p:cNvPicPr>
            <a:picLocks noChangeAspect="1"/>
          </p:cNvPicPr>
          <p:nvPr/>
        </p:nvPicPr>
        <p:blipFill>
          <a:blip r:embed="rId3" cstate="print"/>
          <a:stretch>
            <a:fillRect/>
          </a:stretch>
        </p:blipFill>
        <p:spPr>
          <a:xfrm>
            <a:off x="3923928" y="3140968"/>
            <a:ext cx="554243" cy="576064"/>
          </a:xfrm>
          <a:prstGeom prst="rect">
            <a:avLst/>
          </a:prstGeom>
        </p:spPr>
      </p:pic>
      <p:pic>
        <p:nvPicPr>
          <p:cNvPr id="40" name="Picture 39" descr="small dove.png"/>
          <p:cNvPicPr>
            <a:picLocks noChangeAspect="1"/>
          </p:cNvPicPr>
          <p:nvPr/>
        </p:nvPicPr>
        <p:blipFill>
          <a:blip r:embed="rId3" cstate="print"/>
          <a:stretch>
            <a:fillRect/>
          </a:stretch>
        </p:blipFill>
        <p:spPr>
          <a:xfrm>
            <a:off x="4211960" y="2132856"/>
            <a:ext cx="554243" cy="576064"/>
          </a:xfrm>
          <a:prstGeom prst="rect">
            <a:avLst/>
          </a:prstGeom>
        </p:spPr>
      </p:pic>
      <p:pic>
        <p:nvPicPr>
          <p:cNvPr id="41" name="Picture 40" descr="small dove.png"/>
          <p:cNvPicPr>
            <a:picLocks noChangeAspect="1"/>
          </p:cNvPicPr>
          <p:nvPr/>
        </p:nvPicPr>
        <p:blipFill>
          <a:blip r:embed="rId3" cstate="print"/>
          <a:stretch>
            <a:fillRect/>
          </a:stretch>
        </p:blipFill>
        <p:spPr>
          <a:xfrm>
            <a:off x="1835696" y="2852936"/>
            <a:ext cx="554243" cy="576064"/>
          </a:xfrm>
          <a:prstGeom prst="rect">
            <a:avLst/>
          </a:prstGeom>
        </p:spPr>
      </p:pic>
      <p:pic>
        <p:nvPicPr>
          <p:cNvPr id="42" name="Picture 41" descr="small dove.png"/>
          <p:cNvPicPr>
            <a:picLocks noChangeAspect="1"/>
          </p:cNvPicPr>
          <p:nvPr/>
        </p:nvPicPr>
        <p:blipFill>
          <a:blip r:embed="rId3" cstate="print"/>
          <a:stretch>
            <a:fillRect/>
          </a:stretch>
        </p:blipFill>
        <p:spPr>
          <a:xfrm>
            <a:off x="7042093" y="1988840"/>
            <a:ext cx="554243" cy="576064"/>
          </a:xfrm>
          <a:prstGeom prst="rect">
            <a:avLst/>
          </a:prstGeom>
        </p:spPr>
      </p:pic>
      <p:sp>
        <p:nvSpPr>
          <p:cNvPr id="22" name="Title 2"/>
          <p:cNvSpPr txBox="1">
            <a:spLocks/>
          </p:cNvSpPr>
          <p:nvPr/>
        </p:nvSpPr>
        <p:spPr bwMode="auto">
          <a:xfrm>
            <a:off x="179512" y="5040386"/>
            <a:ext cx="8964488" cy="22050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endParaRPr lang="en-US" sz="2800" b="1" dirty="0" smtClean="0">
              <a:solidFill>
                <a:schemeClr val="bg1"/>
              </a:solidFill>
              <a:latin typeface="Calibri" pitchFamily="34" charset="0"/>
              <a:cs typeface="Calibri" pitchFamily="34" charset="0"/>
            </a:endParaRPr>
          </a:p>
          <a:p>
            <a:pPr algn="ctr"/>
            <a:r>
              <a:rPr lang="en-US" sz="2800" b="1" dirty="0" smtClean="0">
                <a:solidFill>
                  <a:schemeClr val="bg1"/>
                </a:solidFill>
                <a:latin typeface="Calibri" pitchFamily="34" charset="0"/>
                <a:cs typeface="Calibri" pitchFamily="34" charset="0"/>
              </a:rPr>
              <a:t>“But I say, walk by the Spirit, and you will not gratify the desires of the flesh.”  Gal 5:16</a:t>
            </a:r>
          </a:p>
          <a:p>
            <a:pPr algn="ctr"/>
            <a:endParaRPr lang="en-CA" sz="2400" dirty="0" smtClean="0"/>
          </a:p>
          <a:p>
            <a:endParaRPr lang="en-CA" sz="2400" dirty="0" smtClean="0"/>
          </a:p>
        </p:txBody>
      </p:sp>
      <p:pic>
        <p:nvPicPr>
          <p:cNvPr id="21" name="Picture 20" descr="lord-jesus-christ-coming-293608.gif"/>
          <p:cNvPicPr>
            <a:picLocks noChangeAspect="1"/>
          </p:cNvPicPr>
          <p:nvPr/>
        </p:nvPicPr>
        <p:blipFill>
          <a:blip r:embed="rId4" cstate="print"/>
          <a:stretch>
            <a:fillRect/>
          </a:stretch>
        </p:blipFill>
        <p:spPr>
          <a:xfrm>
            <a:off x="3635896" y="836712"/>
            <a:ext cx="732536" cy="1066800"/>
          </a:xfrm>
          <a:prstGeom prst="rect">
            <a:avLst/>
          </a:prstGeom>
        </p:spPr>
      </p:pic>
      <p:sp>
        <p:nvSpPr>
          <p:cNvPr id="24" name="TextBox 8"/>
          <p:cNvSpPr txBox="1">
            <a:spLocks noChangeArrowheads="1"/>
          </p:cNvSpPr>
          <p:nvPr/>
        </p:nvSpPr>
        <p:spPr bwMode="auto">
          <a:xfrm>
            <a:off x="2483768" y="1412776"/>
            <a:ext cx="1368152"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p>
        </p:txBody>
      </p:sp>
      <p:sp>
        <p:nvSpPr>
          <p:cNvPr id="25" name="Title 2"/>
          <p:cNvSpPr txBox="1">
            <a:spLocks/>
          </p:cNvSpPr>
          <p:nvPr/>
        </p:nvSpPr>
        <p:spPr bwMode="auto">
          <a:xfrm>
            <a:off x="323528" y="44624"/>
            <a:ext cx="8604448" cy="73152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algn="ctr">
              <a:lnSpc>
                <a:spcPts val="3000"/>
              </a:lnSpc>
            </a:pPr>
            <a:r>
              <a:rPr lang="en-CA" sz="2800" b="1" dirty="0" smtClean="0">
                <a:solidFill>
                  <a:srgbClr val="FF0000"/>
                </a:solidFill>
                <a:latin typeface="Calibri" pitchFamily="34" charset="0"/>
              </a:rPr>
              <a:t>How do we walk with Christ in the Spirit?</a:t>
            </a:r>
            <a:endParaRPr lang="en-CA" sz="2400" dirty="0" smtClean="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sp>
        <p:nvSpPr>
          <p:cNvPr id="4" name="Rectangle 3"/>
          <p:cNvSpPr/>
          <p:nvPr/>
        </p:nvSpPr>
        <p:spPr>
          <a:xfrm>
            <a:off x="1037888" y="1268760"/>
            <a:ext cx="365760" cy="1737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4"/>
          <p:cNvSpPr/>
          <p:nvPr/>
        </p:nvSpPr>
        <p:spPr>
          <a:xfrm rot="16200000">
            <a:off x="1010468" y="1085876"/>
            <a:ext cx="365760" cy="13075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p:cNvSpPr>
            <a:spLocks noGrp="1"/>
          </p:cNvSpPr>
          <p:nvPr>
            <p:ph type="title"/>
          </p:nvPr>
        </p:nvSpPr>
        <p:spPr>
          <a:xfrm rot="19698969">
            <a:off x="267386" y="1101908"/>
            <a:ext cx="1882552" cy="1143000"/>
          </a:xfrm>
        </p:spPr>
        <p:txBody>
          <a:bodyPr>
            <a:normAutofit/>
          </a:bodyPr>
          <a:lstStyle/>
          <a:p>
            <a:r>
              <a:rPr lang="en-CA" sz="2400" dirty="0" smtClean="0">
                <a:solidFill>
                  <a:schemeClr val="tx1"/>
                </a:solidFill>
                <a:latin typeface="Arial Black" pitchFamily="34" charset="0"/>
              </a:rPr>
              <a:t>me</a:t>
            </a:r>
            <a:endParaRPr lang="en-CA" sz="2400" dirty="0">
              <a:solidFill>
                <a:schemeClr val="tx1"/>
              </a:solidFill>
              <a:latin typeface="Arial Black" pitchFamily="34" charset="0"/>
            </a:endParaRPr>
          </a:p>
        </p:txBody>
      </p:sp>
      <p:sp>
        <p:nvSpPr>
          <p:cNvPr id="6" name="TextBox 5"/>
          <p:cNvSpPr txBox="1"/>
          <p:nvPr/>
        </p:nvSpPr>
        <p:spPr>
          <a:xfrm>
            <a:off x="1907704" y="865588"/>
            <a:ext cx="7020272" cy="1411284"/>
          </a:xfrm>
          <a:prstGeom prst="rect">
            <a:avLst/>
          </a:prstGeom>
          <a:noFill/>
        </p:spPr>
        <p:txBody>
          <a:bodyPr wrap="square" rtlCol="0">
            <a:spAutoFit/>
          </a:bodyPr>
          <a:lstStyle/>
          <a:p>
            <a:pPr algn="ctr"/>
            <a:endParaRPr lang="en-CA" sz="32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Consider, Count yourselves dead to sin </a:t>
            </a:r>
          </a:p>
          <a:p>
            <a:pPr algn="ctr">
              <a:lnSpc>
                <a:spcPts val="3200"/>
              </a:lnSpc>
            </a:pPr>
            <a:r>
              <a:rPr lang="en-CA" sz="2800" b="1" dirty="0" smtClean="0">
                <a:solidFill>
                  <a:schemeClr val="bg1"/>
                </a:solidFill>
                <a:latin typeface="Calibri" pitchFamily="34" charset="0"/>
              </a:rPr>
              <a:t>and alive to God in Christ  6:11</a:t>
            </a:r>
          </a:p>
        </p:txBody>
      </p:sp>
      <p:pic>
        <p:nvPicPr>
          <p:cNvPr id="7" name="Picture 6" descr="dove and sword large cropped.png"/>
          <p:cNvPicPr>
            <a:picLocks noChangeAspect="1"/>
          </p:cNvPicPr>
          <p:nvPr/>
        </p:nvPicPr>
        <p:blipFill>
          <a:blip r:embed="rId2" cstate="print"/>
          <a:stretch>
            <a:fillRect/>
          </a:stretch>
        </p:blipFill>
        <p:spPr>
          <a:xfrm>
            <a:off x="179512" y="44624"/>
            <a:ext cx="1590373" cy="1645692"/>
          </a:xfrm>
          <a:prstGeom prst="rect">
            <a:avLst/>
          </a:prstGeom>
        </p:spPr>
      </p:pic>
      <p:sp>
        <p:nvSpPr>
          <p:cNvPr id="9" name="Rectangle 8"/>
          <p:cNvSpPr/>
          <p:nvPr/>
        </p:nvSpPr>
        <p:spPr>
          <a:xfrm>
            <a:off x="1331640" y="188640"/>
            <a:ext cx="1944216" cy="6001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a:t>
            </a:r>
          </a:p>
          <a:p>
            <a:pPr algn="ctr"/>
            <a:r>
              <a:rPr lang="en-CA" sz="800" dirty="0" smtClean="0">
                <a:solidFill>
                  <a:schemeClr val="tx1">
                    <a:lumMod val="75000"/>
                  </a:schemeClr>
                </a:solidFill>
              </a:rPr>
              <a:t>Microsoft Corporation. </a:t>
            </a:r>
          </a:p>
          <a:p>
            <a:pPr algn="ctr"/>
            <a:endParaRPr lang="en-CA" sz="900" dirty="0">
              <a:solidFill>
                <a:schemeClr val="tx1">
                  <a:lumMod val="75000"/>
                </a:schemeClr>
              </a:solidFill>
            </a:endParaRPr>
          </a:p>
        </p:txBody>
      </p:sp>
      <p:sp>
        <p:nvSpPr>
          <p:cNvPr id="11" name="TextBox 10"/>
          <p:cNvSpPr txBox="1"/>
          <p:nvPr/>
        </p:nvSpPr>
        <p:spPr>
          <a:xfrm>
            <a:off x="864096" y="1867858"/>
            <a:ext cx="7596336" cy="913070"/>
          </a:xfrm>
          <a:prstGeom prst="rect">
            <a:avLst/>
          </a:prstGeom>
          <a:noFill/>
        </p:spPr>
        <p:txBody>
          <a:bodyPr wrap="square" rtlCol="0">
            <a:spAutoFit/>
          </a:bodyPr>
          <a:lstStyle/>
          <a:p>
            <a:pPr algn="ctr">
              <a:lnSpc>
                <a:spcPts val="3200"/>
              </a:lnSpc>
            </a:pPr>
            <a:endParaRPr lang="en-CA" sz="32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Don’t let sin reign in you 6:12</a:t>
            </a:r>
          </a:p>
        </p:txBody>
      </p:sp>
      <p:sp>
        <p:nvSpPr>
          <p:cNvPr id="12" name="TextBox 11"/>
          <p:cNvSpPr txBox="1"/>
          <p:nvPr/>
        </p:nvSpPr>
        <p:spPr>
          <a:xfrm>
            <a:off x="1008112" y="2420888"/>
            <a:ext cx="7596336" cy="1323439"/>
          </a:xfrm>
          <a:prstGeom prst="rect">
            <a:avLst/>
          </a:prstGeom>
          <a:noFill/>
        </p:spPr>
        <p:txBody>
          <a:bodyPr wrap="square" rtlCol="0">
            <a:spAutoFit/>
          </a:bodyPr>
          <a:lstStyle/>
          <a:p>
            <a:pPr algn="ctr">
              <a:lnSpc>
                <a:spcPts val="3200"/>
              </a:lnSpc>
            </a:pPr>
            <a:endParaRPr lang="en-CA" sz="12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Don’t present your members to sin as </a:t>
            </a:r>
          </a:p>
          <a:p>
            <a:pPr algn="ctr">
              <a:lnSpc>
                <a:spcPts val="3200"/>
              </a:lnSpc>
            </a:pPr>
            <a:r>
              <a:rPr lang="en-CA" sz="2800" b="1" dirty="0" smtClean="0">
                <a:solidFill>
                  <a:schemeClr val="bg1"/>
                </a:solidFill>
                <a:latin typeface="Calibri" pitchFamily="34" charset="0"/>
              </a:rPr>
              <a:t>instruments for unrighteousness  6:13</a:t>
            </a:r>
          </a:p>
        </p:txBody>
      </p:sp>
      <p:sp>
        <p:nvSpPr>
          <p:cNvPr id="13" name="TextBox 12"/>
          <p:cNvSpPr txBox="1"/>
          <p:nvPr/>
        </p:nvSpPr>
        <p:spPr>
          <a:xfrm>
            <a:off x="1008112" y="3401705"/>
            <a:ext cx="7596336" cy="1323439"/>
          </a:xfrm>
          <a:prstGeom prst="rect">
            <a:avLst/>
          </a:prstGeom>
          <a:noFill/>
        </p:spPr>
        <p:txBody>
          <a:bodyPr wrap="square" rtlCol="0">
            <a:spAutoFit/>
          </a:bodyPr>
          <a:lstStyle/>
          <a:p>
            <a:pPr algn="ctr">
              <a:lnSpc>
                <a:spcPts val="3200"/>
              </a:lnSpc>
            </a:pPr>
            <a:endParaRPr lang="en-CA" sz="32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Present </a:t>
            </a:r>
            <a:r>
              <a:rPr lang="en-CA" sz="2800" b="1" smtClean="0">
                <a:solidFill>
                  <a:schemeClr val="bg1"/>
                </a:solidFill>
                <a:latin typeface="Calibri" pitchFamily="34" charset="0"/>
              </a:rPr>
              <a:t>yourselves and your </a:t>
            </a:r>
            <a:r>
              <a:rPr lang="en-CA" sz="2800" b="1" dirty="0" smtClean="0">
                <a:solidFill>
                  <a:schemeClr val="bg1"/>
                </a:solidFill>
                <a:latin typeface="Calibri" pitchFamily="34" charset="0"/>
              </a:rPr>
              <a:t>members to God as </a:t>
            </a:r>
          </a:p>
          <a:p>
            <a:pPr algn="ctr">
              <a:lnSpc>
                <a:spcPts val="3200"/>
              </a:lnSpc>
            </a:pPr>
            <a:r>
              <a:rPr lang="en-CA" sz="2800" b="1" dirty="0" smtClean="0">
                <a:solidFill>
                  <a:schemeClr val="bg1"/>
                </a:solidFill>
                <a:latin typeface="Calibri" pitchFamily="34" charset="0"/>
              </a:rPr>
              <a:t>instruments for righteousness  6:13,16,19,22</a:t>
            </a:r>
          </a:p>
        </p:txBody>
      </p:sp>
      <p:sp>
        <p:nvSpPr>
          <p:cNvPr id="14" name="TextBox 13"/>
          <p:cNvSpPr txBox="1"/>
          <p:nvPr/>
        </p:nvSpPr>
        <p:spPr>
          <a:xfrm>
            <a:off x="1008112" y="4388138"/>
            <a:ext cx="8135888" cy="913070"/>
          </a:xfrm>
          <a:prstGeom prst="rect">
            <a:avLst/>
          </a:prstGeom>
          <a:noFill/>
        </p:spPr>
        <p:txBody>
          <a:bodyPr wrap="square" rtlCol="0">
            <a:spAutoFit/>
          </a:bodyPr>
          <a:lstStyle/>
          <a:p>
            <a:pPr algn="ctr">
              <a:lnSpc>
                <a:spcPts val="3200"/>
              </a:lnSpc>
            </a:pPr>
            <a:endParaRPr lang="en-CA" sz="14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Walk in the Spirit not the flesh  8:4</a:t>
            </a:r>
          </a:p>
        </p:txBody>
      </p:sp>
      <p:sp>
        <p:nvSpPr>
          <p:cNvPr id="15" name="TextBox 14"/>
          <p:cNvSpPr txBox="1"/>
          <p:nvPr/>
        </p:nvSpPr>
        <p:spPr>
          <a:xfrm>
            <a:off x="1043608" y="4913873"/>
            <a:ext cx="8135888" cy="1323439"/>
          </a:xfrm>
          <a:prstGeom prst="rect">
            <a:avLst/>
          </a:prstGeom>
          <a:noFill/>
        </p:spPr>
        <p:txBody>
          <a:bodyPr wrap="square" rtlCol="0">
            <a:spAutoFit/>
          </a:bodyPr>
          <a:lstStyle/>
          <a:p>
            <a:pPr algn="ctr">
              <a:lnSpc>
                <a:spcPts val="3200"/>
              </a:lnSpc>
            </a:pPr>
            <a:endParaRPr lang="en-CA" sz="14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Set your mind on the Spirit not the flesh  8:5</a:t>
            </a:r>
          </a:p>
          <a:p>
            <a:pPr algn="ctr">
              <a:lnSpc>
                <a:spcPts val="3200"/>
              </a:lnSpc>
            </a:pPr>
            <a:endParaRPr lang="en-CA" sz="3200" b="1" dirty="0" smtClean="0">
              <a:solidFill>
                <a:schemeClr val="bg1"/>
              </a:solidFill>
              <a:latin typeface="Calibri" pitchFamily="34" charset="0"/>
            </a:endParaRPr>
          </a:p>
        </p:txBody>
      </p:sp>
      <p:sp>
        <p:nvSpPr>
          <p:cNvPr id="16" name="TextBox 15"/>
          <p:cNvSpPr txBox="1"/>
          <p:nvPr/>
        </p:nvSpPr>
        <p:spPr>
          <a:xfrm>
            <a:off x="1196008" y="6786081"/>
            <a:ext cx="8135888" cy="1323439"/>
          </a:xfrm>
          <a:prstGeom prst="rect">
            <a:avLst/>
          </a:prstGeom>
          <a:noFill/>
        </p:spPr>
        <p:txBody>
          <a:bodyPr wrap="square" rtlCol="0">
            <a:spAutoFit/>
          </a:bodyPr>
          <a:lstStyle/>
          <a:p>
            <a:pPr algn="ctr">
              <a:lnSpc>
                <a:spcPts val="3200"/>
              </a:lnSpc>
            </a:pPr>
            <a:endParaRPr lang="en-CA" sz="1400" b="1" dirty="0" smtClean="0">
              <a:solidFill>
                <a:schemeClr val="bg1"/>
              </a:solidFill>
              <a:latin typeface="Calibri" pitchFamily="34" charset="0"/>
            </a:endParaRPr>
          </a:p>
          <a:p>
            <a:pPr algn="ctr">
              <a:lnSpc>
                <a:spcPts val="3200"/>
              </a:lnSpc>
            </a:pPr>
            <a:r>
              <a:rPr lang="en-CA" sz="3200" b="1" dirty="0" smtClean="0">
                <a:solidFill>
                  <a:schemeClr val="bg1"/>
                </a:solidFill>
                <a:latin typeface="Calibri" pitchFamily="34" charset="0"/>
              </a:rPr>
              <a:t>Set your mind on the Spirit not the flesh  8:5</a:t>
            </a:r>
          </a:p>
          <a:p>
            <a:pPr algn="ctr">
              <a:lnSpc>
                <a:spcPts val="3200"/>
              </a:lnSpc>
            </a:pPr>
            <a:r>
              <a:rPr lang="en-CA" sz="3200" b="1" dirty="0" smtClean="0">
                <a:solidFill>
                  <a:schemeClr val="bg1"/>
                </a:solidFill>
                <a:latin typeface="Calibri" pitchFamily="34" charset="0"/>
              </a:rPr>
              <a:t>By the Spirit kill sinful temptations  8:13</a:t>
            </a:r>
          </a:p>
        </p:txBody>
      </p:sp>
      <p:sp>
        <p:nvSpPr>
          <p:cNvPr id="17" name="TextBox 16"/>
          <p:cNvSpPr txBox="1"/>
          <p:nvPr/>
        </p:nvSpPr>
        <p:spPr>
          <a:xfrm>
            <a:off x="1043608" y="5468258"/>
            <a:ext cx="8135888" cy="913070"/>
          </a:xfrm>
          <a:prstGeom prst="rect">
            <a:avLst/>
          </a:prstGeom>
          <a:noFill/>
        </p:spPr>
        <p:txBody>
          <a:bodyPr wrap="square" rtlCol="0">
            <a:spAutoFit/>
          </a:bodyPr>
          <a:lstStyle/>
          <a:p>
            <a:pPr algn="ctr">
              <a:lnSpc>
                <a:spcPts val="3200"/>
              </a:lnSpc>
            </a:pPr>
            <a:endParaRPr lang="en-CA" sz="1400" b="1" dirty="0" smtClean="0">
              <a:solidFill>
                <a:schemeClr val="bg1"/>
              </a:solidFill>
              <a:latin typeface="Calibri" pitchFamily="34" charset="0"/>
            </a:endParaRPr>
          </a:p>
          <a:p>
            <a:pPr algn="ctr">
              <a:lnSpc>
                <a:spcPts val="3200"/>
              </a:lnSpc>
            </a:pPr>
            <a:r>
              <a:rPr lang="en-CA" sz="2800" b="1" dirty="0" smtClean="0">
                <a:solidFill>
                  <a:schemeClr val="bg1"/>
                </a:solidFill>
                <a:latin typeface="Calibri" pitchFamily="34" charset="0"/>
              </a:rPr>
              <a:t>By the Spirit kill sinful temptations  8:13</a:t>
            </a:r>
          </a:p>
        </p:txBody>
      </p:sp>
      <p:sp>
        <p:nvSpPr>
          <p:cNvPr id="18" name="Title 2"/>
          <p:cNvSpPr txBox="1">
            <a:spLocks/>
          </p:cNvSpPr>
          <p:nvPr/>
        </p:nvSpPr>
        <p:spPr bwMode="auto">
          <a:xfrm>
            <a:off x="1008112" y="537240"/>
            <a:ext cx="8604448" cy="73152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algn="ctr">
              <a:lnSpc>
                <a:spcPts val="3000"/>
              </a:lnSpc>
            </a:pPr>
            <a:r>
              <a:rPr lang="en-CA" sz="2800" b="1" dirty="0" smtClean="0">
                <a:solidFill>
                  <a:srgbClr val="FF0000"/>
                </a:solidFill>
                <a:latin typeface="Calibri" pitchFamily="34" charset="0"/>
              </a:rPr>
              <a:t>How do we walk with Christ in the Spirit?</a:t>
            </a:r>
            <a:endParaRPr lang="en-CA" sz="2400" dirty="0" smtClean="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Resurrection pic by Yoon Namsun.jpg"/>
          <p:cNvPicPr>
            <a:picLocks noChangeAspect="1"/>
          </p:cNvPicPr>
          <p:nvPr/>
        </p:nvPicPr>
        <p:blipFill>
          <a:blip r:embed="rId2" cstate="print">
            <a:lum bright="10000"/>
          </a:blip>
          <a:srcRect t="3801"/>
          <a:stretch>
            <a:fillRect/>
          </a:stretch>
        </p:blipFill>
        <p:spPr>
          <a:xfrm>
            <a:off x="0" y="0"/>
            <a:ext cx="9144000" cy="6858000"/>
          </a:xfrm>
          <a:prstGeom prst="rect">
            <a:avLst/>
          </a:prstGeom>
        </p:spPr>
      </p:pic>
      <p:pic>
        <p:nvPicPr>
          <p:cNvPr id="18" name="Picture 17" descr="dove and sword large cropped.png"/>
          <p:cNvPicPr>
            <a:picLocks noChangeAspect="1"/>
          </p:cNvPicPr>
          <p:nvPr/>
        </p:nvPicPr>
        <p:blipFill>
          <a:blip r:embed="rId3" cstate="print"/>
          <a:stretch>
            <a:fillRect/>
          </a:stretch>
        </p:blipFill>
        <p:spPr>
          <a:xfrm>
            <a:off x="5076056" y="2888352"/>
            <a:ext cx="1148762" cy="1188720"/>
          </a:xfrm>
          <a:prstGeom prst="rect">
            <a:avLst/>
          </a:prstGeom>
        </p:spPr>
      </p:pic>
      <p:sp>
        <p:nvSpPr>
          <p:cNvPr id="19" name="Text Box 3"/>
          <p:cNvSpPr txBox="1">
            <a:spLocks noChangeArrowheads="1"/>
          </p:cNvSpPr>
          <p:nvPr/>
        </p:nvSpPr>
        <p:spPr bwMode="auto">
          <a:xfrm>
            <a:off x="7236296" y="4952201"/>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i="1"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sp>
        <p:nvSpPr>
          <p:cNvPr id="11" name="TextBox 10"/>
          <p:cNvSpPr txBox="1"/>
          <p:nvPr/>
        </p:nvSpPr>
        <p:spPr>
          <a:xfrm>
            <a:off x="3851920" y="5178678"/>
            <a:ext cx="1872208" cy="338554"/>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p:txBody>
      </p:sp>
      <p:sp>
        <p:nvSpPr>
          <p:cNvPr id="8" name="TextBox 7"/>
          <p:cNvSpPr txBox="1"/>
          <p:nvPr/>
        </p:nvSpPr>
        <p:spPr>
          <a:xfrm>
            <a:off x="-36512" y="-27384"/>
            <a:ext cx="9144000" cy="1938992"/>
          </a:xfrm>
          <a:prstGeom prst="rect">
            <a:avLst/>
          </a:prstGeom>
          <a:noFill/>
        </p:spPr>
        <p:txBody>
          <a:bodyPr wrap="square" rtlCol="0">
            <a:spAutoFit/>
          </a:bodyPr>
          <a:lstStyle/>
          <a:p>
            <a:pPr algn="ctr"/>
            <a:r>
              <a:rPr lang="en-CA" sz="2400" b="1" dirty="0" smtClean="0">
                <a:solidFill>
                  <a:srgbClr val="FF0000"/>
                </a:solidFill>
                <a:latin typeface="Calibri" pitchFamily="34" charset="0"/>
              </a:rPr>
              <a:t>How do we walk with Christ in the Spirit?</a:t>
            </a:r>
            <a:endParaRPr lang="en-CA" sz="2000" dirty="0" smtClean="0">
              <a:solidFill>
                <a:srgbClr val="FF0000"/>
              </a:solidFill>
              <a:latin typeface="Calibri" pitchFamily="34" charset="0"/>
            </a:endParaRPr>
          </a:p>
          <a:p>
            <a:pPr algn="ctr"/>
            <a:r>
              <a:rPr lang="en-US" sz="2400" b="1" dirty="0" smtClean="0">
                <a:solidFill>
                  <a:schemeClr val="bg1"/>
                </a:solidFill>
                <a:latin typeface="Calibri" pitchFamily="34" charset="0"/>
                <a:cs typeface="Calibri" pitchFamily="34" charset="0"/>
              </a:rPr>
              <a:t>“be filled with the Spirit; Speaking to yourselves </a:t>
            </a:r>
          </a:p>
          <a:p>
            <a:pPr algn="ctr"/>
            <a:r>
              <a:rPr lang="en-US" sz="2400" b="1" dirty="0" smtClean="0">
                <a:solidFill>
                  <a:schemeClr val="bg1"/>
                </a:solidFill>
                <a:latin typeface="Calibri" pitchFamily="34" charset="0"/>
                <a:cs typeface="Calibri" pitchFamily="34" charset="0"/>
              </a:rPr>
              <a:t>in psalms and hymns and spiritual songs, </a:t>
            </a:r>
          </a:p>
          <a:p>
            <a:r>
              <a:rPr lang="en-US" sz="2400" b="1" dirty="0" smtClean="0">
                <a:solidFill>
                  <a:schemeClr val="bg1"/>
                </a:solidFill>
                <a:latin typeface="Calibri" pitchFamily="34" charset="0"/>
                <a:cs typeface="Calibri" pitchFamily="34" charset="0"/>
              </a:rPr>
              <a:t>                                     singing and making melody </a:t>
            </a:r>
          </a:p>
          <a:p>
            <a:r>
              <a:rPr lang="en-US" sz="2400" b="1" dirty="0" smtClean="0">
                <a:solidFill>
                  <a:schemeClr val="bg1"/>
                </a:solidFill>
                <a:latin typeface="Calibri" pitchFamily="34" charset="0"/>
                <a:cs typeface="Calibri" pitchFamily="34" charset="0"/>
              </a:rPr>
              <a:t>                                        in your heart to the Lord;</a:t>
            </a:r>
            <a:endParaRPr lang="en-US" sz="2400" b="1" dirty="0">
              <a:solidFill>
                <a:schemeClr val="bg1"/>
              </a:solidFill>
              <a:latin typeface="Calibri" pitchFamily="34" charset="0"/>
              <a:cs typeface="Calibri" pitchFamily="34" charset="0"/>
            </a:endParaRPr>
          </a:p>
        </p:txBody>
      </p:sp>
      <p:sp>
        <p:nvSpPr>
          <p:cNvPr id="9" name="TextBox 8"/>
          <p:cNvSpPr txBox="1"/>
          <p:nvPr/>
        </p:nvSpPr>
        <p:spPr>
          <a:xfrm>
            <a:off x="0" y="5675764"/>
            <a:ext cx="9144000" cy="1200329"/>
          </a:xfrm>
          <a:prstGeom prst="rect">
            <a:avLst/>
          </a:prstGeom>
          <a:noFill/>
        </p:spPr>
        <p:txBody>
          <a:bodyPr wrap="square" rtlCol="0">
            <a:spAutoFit/>
          </a:bodyPr>
          <a:lstStyle/>
          <a:p>
            <a:pPr algn="ctr"/>
            <a:r>
              <a:rPr lang="en-US" sz="2400" b="1" dirty="0" smtClean="0">
                <a:solidFill>
                  <a:schemeClr val="bg1"/>
                </a:solidFill>
                <a:latin typeface="Calibri" pitchFamily="34" charset="0"/>
                <a:cs typeface="Calibri" pitchFamily="34" charset="0"/>
              </a:rPr>
              <a:t>Giving thanks always for all things unto God and the Father in the name of our Lord Jesus Christ; Submitting yourselves one to another</a:t>
            </a:r>
          </a:p>
          <a:p>
            <a:pPr algn="ctr"/>
            <a:r>
              <a:rPr lang="en-US" sz="2400" b="1" dirty="0" smtClean="0">
                <a:solidFill>
                  <a:schemeClr val="bg1"/>
                </a:solidFill>
                <a:latin typeface="Calibri" pitchFamily="34" charset="0"/>
                <a:cs typeface="Calibri" pitchFamily="34" charset="0"/>
              </a:rPr>
              <a:t>in the fear of God.”  Eph 5:18-21 KJV</a:t>
            </a:r>
          </a:p>
        </p:txBody>
      </p:sp>
    </p:spTree>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bg>
      <p:bgPr>
        <a:solidFill>
          <a:srgbClr val="CCCCFF"/>
        </a:solidFill>
        <a:effectLst/>
      </p:bgPr>
    </p:bg>
    <p:spTree>
      <p:nvGrpSpPr>
        <p:cNvPr id="1" name=""/>
        <p:cNvGrpSpPr/>
        <p:nvPr/>
      </p:nvGrpSpPr>
      <p:grpSpPr>
        <a:xfrm>
          <a:off x="0" y="0"/>
          <a:ext cx="0" cy="0"/>
          <a:chOff x="0" y="0"/>
          <a:chExt cx="0" cy="0"/>
        </a:xfrm>
      </p:grpSpPr>
      <p:pic>
        <p:nvPicPr>
          <p:cNvPr id="28" name="Picture 27" descr="Resurrection pic by Yoon Namsun.jpg"/>
          <p:cNvPicPr>
            <a:picLocks noChangeAspect="1"/>
          </p:cNvPicPr>
          <p:nvPr/>
        </p:nvPicPr>
        <p:blipFill>
          <a:blip r:embed="rId2" cstate="print">
            <a:lum bright="10000"/>
          </a:blip>
          <a:srcRect t="11497" r="9838" b="15354"/>
          <a:stretch>
            <a:fillRect/>
          </a:stretch>
        </p:blipFill>
        <p:spPr>
          <a:xfrm>
            <a:off x="-36512" y="692696"/>
            <a:ext cx="6489025" cy="4104456"/>
          </a:xfrm>
          <a:prstGeom prst="rect">
            <a:avLst/>
          </a:prstGeom>
        </p:spPr>
      </p:pic>
      <p:sp>
        <p:nvSpPr>
          <p:cNvPr id="26" name="TextBox 25"/>
          <p:cNvSpPr txBox="1"/>
          <p:nvPr/>
        </p:nvSpPr>
        <p:spPr>
          <a:xfrm>
            <a:off x="1619672" y="3769813"/>
            <a:ext cx="3960440" cy="667299"/>
          </a:xfrm>
          <a:prstGeom prst="rect">
            <a:avLst/>
          </a:prstGeom>
          <a:noFill/>
        </p:spPr>
        <p:txBody>
          <a:bodyPr wrap="square" rtlCol="0">
            <a:spAutoFit/>
          </a:bodyPr>
          <a:lstStyle/>
          <a:p>
            <a:pPr algn="ctr">
              <a:lnSpc>
                <a:spcPts val="2200"/>
              </a:lnSpc>
            </a:pPr>
            <a:r>
              <a:rPr lang="en-CA" sz="2400" b="1" spc="-20" dirty="0" smtClean="0">
                <a:solidFill>
                  <a:srgbClr val="00FFFF"/>
                </a:solidFill>
                <a:latin typeface="Calibri" pitchFamily="34" charset="0"/>
                <a:cs typeface="Arial" pitchFamily="34" charset="0"/>
              </a:rPr>
              <a:t>crucified and buried </a:t>
            </a:r>
          </a:p>
          <a:p>
            <a:pPr algn="ctr">
              <a:lnSpc>
                <a:spcPts val="2200"/>
              </a:lnSpc>
            </a:pPr>
            <a:r>
              <a:rPr lang="en-CA" sz="2400" b="1" spc="-20" dirty="0" smtClean="0">
                <a:solidFill>
                  <a:srgbClr val="00FFFF"/>
                </a:solidFill>
                <a:latin typeface="Calibri" pitchFamily="34" charset="0"/>
                <a:cs typeface="Arial" pitchFamily="34" charset="0"/>
              </a:rPr>
              <a:t> with Christ</a:t>
            </a:r>
            <a:endParaRPr lang="en-CA" sz="2400" b="1" spc="-20" dirty="0">
              <a:solidFill>
                <a:srgbClr val="00FFFF"/>
              </a:solidFill>
              <a:latin typeface="Calibri" pitchFamily="34" charset="0"/>
              <a:cs typeface="Arial" pitchFamily="34" charset="0"/>
            </a:endParaRPr>
          </a:p>
        </p:txBody>
      </p:sp>
      <p:sp>
        <p:nvSpPr>
          <p:cNvPr id="30" name="TextBox 29"/>
          <p:cNvSpPr txBox="1"/>
          <p:nvPr/>
        </p:nvSpPr>
        <p:spPr>
          <a:xfrm>
            <a:off x="6444208" y="703724"/>
            <a:ext cx="2664296" cy="4093428"/>
          </a:xfrm>
          <a:prstGeom prst="rect">
            <a:avLst/>
          </a:prstGeom>
          <a:solidFill>
            <a:srgbClr val="CCCCFF"/>
          </a:solidFill>
        </p:spPr>
        <p:txBody>
          <a:bodyPr wrap="square" rtlCol="0">
            <a:spAutoFit/>
          </a:bodyPr>
          <a:lstStyle/>
          <a:p>
            <a:pPr algn="ctr">
              <a:lnSpc>
                <a:spcPts val="2400"/>
              </a:lnSpc>
            </a:pPr>
            <a:endParaRPr lang="en-CA" sz="2400" b="1" dirty="0" smtClean="0">
              <a:solidFill>
                <a:srgbClr val="0000FF"/>
              </a:solidFill>
              <a:latin typeface="Calibri" pitchFamily="34" charset="0"/>
              <a:cs typeface="Arial" pitchFamily="34" charset="0"/>
            </a:endParaRPr>
          </a:p>
          <a:p>
            <a:pPr algn="ctr">
              <a:lnSpc>
                <a:spcPts val="2400"/>
              </a:lnSpc>
            </a:pPr>
            <a:endParaRPr lang="en-CA" sz="2400" b="1" dirty="0" smtClean="0">
              <a:solidFill>
                <a:srgbClr val="0000FF"/>
              </a:solidFill>
              <a:latin typeface="Calibri" pitchFamily="34" charset="0"/>
              <a:cs typeface="Arial" pitchFamily="34" charset="0"/>
            </a:endParaRPr>
          </a:p>
          <a:p>
            <a:pPr algn="ctr">
              <a:lnSpc>
                <a:spcPts val="2400"/>
              </a:lnSpc>
            </a:pPr>
            <a:endParaRPr lang="en-CA" sz="2400" b="1" dirty="0" smtClean="0">
              <a:solidFill>
                <a:srgbClr val="0000FF"/>
              </a:solidFill>
              <a:latin typeface="Calibri" pitchFamily="34" charset="0"/>
              <a:cs typeface="Arial" pitchFamily="34" charset="0"/>
            </a:endParaRPr>
          </a:p>
          <a:p>
            <a:pPr algn="ctr">
              <a:lnSpc>
                <a:spcPts val="2400"/>
              </a:lnSpc>
            </a:pPr>
            <a:endParaRPr lang="en-CA" sz="2400" b="1" dirty="0" smtClean="0">
              <a:solidFill>
                <a:srgbClr val="0000FF"/>
              </a:solidFill>
              <a:latin typeface="Calibri" pitchFamily="34" charset="0"/>
              <a:cs typeface="Arial" pitchFamily="34" charset="0"/>
            </a:endParaRPr>
          </a:p>
          <a:p>
            <a:pPr algn="ctr">
              <a:lnSpc>
                <a:spcPts val="2400"/>
              </a:lnSpc>
            </a:pPr>
            <a:endParaRPr lang="en-CA" sz="2400" b="1" dirty="0" smtClean="0">
              <a:solidFill>
                <a:srgbClr val="0000FF"/>
              </a:solidFill>
              <a:latin typeface="Calibri" pitchFamily="34" charset="0"/>
              <a:cs typeface="Arial" pitchFamily="34" charset="0"/>
            </a:endParaRPr>
          </a:p>
          <a:p>
            <a:pPr algn="ctr">
              <a:lnSpc>
                <a:spcPts val="2400"/>
              </a:lnSpc>
            </a:pPr>
            <a:endParaRPr lang="en-CA" sz="2400" b="1" dirty="0" smtClean="0">
              <a:solidFill>
                <a:srgbClr val="0000FF"/>
              </a:solidFill>
              <a:latin typeface="Calibri" pitchFamily="34" charset="0"/>
              <a:cs typeface="Arial" pitchFamily="34" charset="0"/>
            </a:endParaRPr>
          </a:p>
          <a:p>
            <a:pPr algn="ctr">
              <a:lnSpc>
                <a:spcPts val="2400"/>
              </a:lnSpc>
            </a:pPr>
            <a:endParaRPr lang="en-CA" sz="2400" b="1" dirty="0" smtClean="0">
              <a:solidFill>
                <a:srgbClr val="0000FF"/>
              </a:solidFill>
              <a:latin typeface="Calibri" pitchFamily="34" charset="0"/>
              <a:cs typeface="Arial" pitchFamily="34" charset="0"/>
            </a:endParaRPr>
          </a:p>
          <a:p>
            <a:pPr algn="ctr">
              <a:lnSpc>
                <a:spcPts val="2400"/>
              </a:lnSpc>
            </a:pPr>
            <a:endParaRPr lang="en-CA" sz="800" b="1" dirty="0" smtClean="0">
              <a:solidFill>
                <a:srgbClr val="0000FF"/>
              </a:solidFill>
              <a:latin typeface="Calibri" pitchFamily="34" charset="0"/>
              <a:cs typeface="Arial" pitchFamily="34" charset="0"/>
            </a:endParaRPr>
          </a:p>
          <a:p>
            <a:pPr algn="ctr">
              <a:lnSpc>
                <a:spcPts val="2400"/>
              </a:lnSpc>
            </a:pPr>
            <a:r>
              <a:rPr lang="en-CA" sz="2400" b="1" dirty="0" smtClean="0">
                <a:solidFill>
                  <a:srgbClr val="0000CC"/>
                </a:solidFill>
                <a:latin typeface="Calibri" pitchFamily="34" charset="0"/>
                <a:cs typeface="Arial" pitchFamily="34" charset="0"/>
              </a:rPr>
              <a:t>Set apart from </a:t>
            </a:r>
          </a:p>
          <a:p>
            <a:pPr algn="ctr">
              <a:lnSpc>
                <a:spcPts val="2400"/>
              </a:lnSpc>
            </a:pPr>
            <a:r>
              <a:rPr lang="en-CA" sz="2400" b="1" dirty="0" smtClean="0">
                <a:solidFill>
                  <a:srgbClr val="0000CC"/>
                </a:solidFill>
                <a:latin typeface="Calibri" pitchFamily="34" charset="0"/>
                <a:cs typeface="Arial" pitchFamily="34" charset="0"/>
              </a:rPr>
              <a:t>living in the flesh </a:t>
            </a:r>
          </a:p>
          <a:p>
            <a:pPr algn="ctr">
              <a:lnSpc>
                <a:spcPts val="2400"/>
              </a:lnSpc>
            </a:pPr>
            <a:r>
              <a:rPr lang="en-CA" sz="2400" b="1" dirty="0" smtClean="0">
                <a:solidFill>
                  <a:srgbClr val="0000CC"/>
                </a:solidFill>
                <a:latin typeface="Calibri" pitchFamily="34" charset="0"/>
                <a:cs typeface="Arial" pitchFamily="34" charset="0"/>
              </a:rPr>
              <a:t>to live in Christ in</a:t>
            </a:r>
          </a:p>
          <a:p>
            <a:pPr algn="ctr">
              <a:lnSpc>
                <a:spcPts val="2400"/>
              </a:lnSpc>
            </a:pPr>
            <a:r>
              <a:rPr lang="en-CA" sz="2400" b="1" dirty="0" smtClean="0">
                <a:solidFill>
                  <a:srgbClr val="0000CC"/>
                </a:solidFill>
                <a:latin typeface="Calibri" pitchFamily="34" charset="0"/>
                <a:cs typeface="Arial" pitchFamily="34" charset="0"/>
              </a:rPr>
              <a:t>the Spirit in God</a:t>
            </a:r>
          </a:p>
          <a:p>
            <a:pPr algn="ctr">
              <a:lnSpc>
                <a:spcPts val="2400"/>
              </a:lnSpc>
            </a:pPr>
            <a:r>
              <a:rPr lang="en-CA" sz="800" b="1" dirty="0" smtClean="0">
                <a:solidFill>
                  <a:srgbClr val="0000CC"/>
                </a:solidFill>
                <a:latin typeface="Calibri" pitchFamily="34" charset="0"/>
                <a:cs typeface="Arial" pitchFamily="34" charset="0"/>
              </a:rPr>
              <a:t> </a:t>
            </a:r>
          </a:p>
        </p:txBody>
      </p:sp>
      <p:sp>
        <p:nvSpPr>
          <p:cNvPr id="17" name="TextBox 16"/>
          <p:cNvSpPr txBox="1"/>
          <p:nvPr/>
        </p:nvSpPr>
        <p:spPr>
          <a:xfrm>
            <a:off x="107504" y="4797152"/>
            <a:ext cx="8964488" cy="2015936"/>
          </a:xfrm>
          <a:prstGeom prst="rect">
            <a:avLst/>
          </a:prstGeom>
          <a:noFill/>
        </p:spPr>
        <p:txBody>
          <a:bodyPr wrap="square" rtlCol="0">
            <a:spAutoFit/>
          </a:bodyPr>
          <a:lstStyle/>
          <a:p>
            <a:pPr algn="r">
              <a:lnSpc>
                <a:spcPts val="3000"/>
              </a:lnSpc>
            </a:pPr>
            <a:r>
              <a:rPr lang="en-CA" sz="2800" b="1" dirty="0" smtClean="0">
                <a:solidFill>
                  <a:schemeClr val="bg1"/>
                </a:solidFill>
                <a:latin typeface="Calibri" pitchFamily="34" charset="0"/>
              </a:rPr>
              <a:t>“In him also you were circumcised . . . without hands, by putting off the body of flesh, by the circumcision of Christ, having been buried with him in baptism, in which you </a:t>
            </a:r>
          </a:p>
          <a:p>
            <a:pPr algn="r">
              <a:lnSpc>
                <a:spcPts val="3000"/>
              </a:lnSpc>
            </a:pPr>
            <a:r>
              <a:rPr lang="en-CA" sz="2800" b="1" dirty="0" smtClean="0">
                <a:solidFill>
                  <a:schemeClr val="bg1"/>
                </a:solidFill>
                <a:latin typeface="Calibri" pitchFamily="34" charset="0"/>
              </a:rPr>
              <a:t>were also raised with him through faith” Col 2:11-12</a:t>
            </a:r>
          </a:p>
          <a:p>
            <a:pPr algn="r">
              <a:lnSpc>
                <a:spcPts val="3000"/>
              </a:lnSpc>
            </a:pPr>
            <a:r>
              <a:rPr lang="en-CA" sz="2800" b="1" dirty="0" smtClean="0">
                <a:solidFill>
                  <a:schemeClr val="bg1"/>
                </a:solidFill>
                <a:latin typeface="Calibri" pitchFamily="34" charset="0"/>
              </a:rPr>
              <a:t>  </a:t>
            </a:r>
            <a:r>
              <a:rPr lang="en-CA" sz="2800" b="1" spc="-20" dirty="0" smtClean="0">
                <a:solidFill>
                  <a:schemeClr val="bg1"/>
                </a:solidFill>
                <a:latin typeface="Calibri" pitchFamily="34" charset="0"/>
              </a:rPr>
              <a:t>“circumcision is . . . of the heart, by the Spirit” Rom 2:29</a:t>
            </a:r>
            <a:endParaRPr lang="en-CA" sz="2800" b="1" spc="-20" dirty="0" smtClean="0">
              <a:solidFill>
                <a:schemeClr val="bg1"/>
              </a:solidFill>
            </a:endParaRPr>
          </a:p>
        </p:txBody>
      </p:sp>
      <p:sp>
        <p:nvSpPr>
          <p:cNvPr id="23" name="Rectangle 7"/>
          <p:cNvSpPr>
            <a:spLocks noChangeArrowheads="1"/>
          </p:cNvSpPr>
          <p:nvPr/>
        </p:nvSpPr>
        <p:spPr bwMode="auto">
          <a:xfrm>
            <a:off x="0" y="-27384"/>
            <a:ext cx="9144000" cy="954107"/>
          </a:xfrm>
          <a:prstGeom prst="rect">
            <a:avLst/>
          </a:prstGeom>
          <a:solidFill>
            <a:schemeClr val="tx1"/>
          </a:solidFill>
          <a:ln w="9525">
            <a:noFill/>
            <a:miter lim="800000"/>
            <a:headEnd/>
            <a:tailEnd/>
          </a:ln>
        </p:spPr>
        <p:txBody>
          <a:bodyPr wrap="square" anchor="ctr">
            <a:spAutoFit/>
          </a:bodyPr>
          <a:lstStyle/>
          <a:p>
            <a:pPr algn="ctr" eaLnBrk="0" hangingPunct="0"/>
            <a:r>
              <a:rPr lang="en-US" sz="2800" b="1" dirty="0" smtClean="0">
                <a:solidFill>
                  <a:srgbClr val="FF0000"/>
                </a:solidFill>
                <a:latin typeface="Calibri" pitchFamily="34" charset="0"/>
                <a:cs typeface="Times New Roman" pitchFamily="18" charset="0"/>
              </a:rPr>
              <a:t>67. circumcised by Christ in the Spirit, putting off living in the flesh to</a:t>
            </a:r>
            <a:r>
              <a:rPr lang="en-US" b="1" dirty="0" smtClean="0">
                <a:solidFill>
                  <a:srgbClr val="FF0000"/>
                </a:solidFill>
                <a:latin typeface="Calibri" pitchFamily="34" charset="0"/>
                <a:cs typeface="Times New Roman" pitchFamily="18" charset="0"/>
              </a:rPr>
              <a:t> </a:t>
            </a:r>
            <a:r>
              <a:rPr lang="en-US" sz="2800" b="1" dirty="0" smtClean="0">
                <a:solidFill>
                  <a:srgbClr val="FF0000"/>
                </a:solidFill>
                <a:latin typeface="Calibri" pitchFamily="34" charset="0"/>
                <a:cs typeface="Times New Roman" pitchFamily="18" charset="0"/>
              </a:rPr>
              <a:t>live</a:t>
            </a:r>
            <a:r>
              <a:rPr lang="en-US" b="1" dirty="0" smtClean="0">
                <a:solidFill>
                  <a:srgbClr val="FF0000"/>
                </a:solidFill>
                <a:latin typeface="Calibri" pitchFamily="34" charset="0"/>
                <a:cs typeface="Times New Roman" pitchFamily="18" charset="0"/>
              </a:rPr>
              <a:t> </a:t>
            </a:r>
            <a:r>
              <a:rPr lang="en-US" sz="2800" b="1" dirty="0" smtClean="0">
                <a:solidFill>
                  <a:srgbClr val="FF0000"/>
                </a:solidFill>
                <a:latin typeface="Calibri" pitchFamily="34" charset="0"/>
                <a:cs typeface="Times New Roman" pitchFamily="18" charset="0"/>
              </a:rPr>
              <a:t>in</a:t>
            </a:r>
            <a:r>
              <a:rPr lang="en-US" b="1" dirty="0" smtClean="0">
                <a:solidFill>
                  <a:srgbClr val="FF0000"/>
                </a:solidFill>
                <a:latin typeface="Calibri" pitchFamily="34" charset="0"/>
                <a:cs typeface="Times New Roman" pitchFamily="18" charset="0"/>
              </a:rPr>
              <a:t> </a:t>
            </a:r>
            <a:r>
              <a:rPr lang="en-US" sz="2800" b="1" dirty="0" smtClean="0">
                <a:solidFill>
                  <a:srgbClr val="FF0000"/>
                </a:solidFill>
                <a:latin typeface="Calibri" pitchFamily="34" charset="0"/>
                <a:cs typeface="Times New Roman" pitchFamily="18" charset="0"/>
              </a:rPr>
              <a:t>Christ</a:t>
            </a:r>
            <a:r>
              <a:rPr lang="en-US" b="1" dirty="0" smtClean="0">
                <a:solidFill>
                  <a:srgbClr val="FF0000"/>
                </a:solidFill>
                <a:latin typeface="Calibri" pitchFamily="34" charset="0"/>
                <a:cs typeface="Times New Roman" pitchFamily="18" charset="0"/>
              </a:rPr>
              <a:t> </a:t>
            </a:r>
            <a:r>
              <a:rPr lang="en-US" sz="2800" b="1" dirty="0" smtClean="0">
                <a:solidFill>
                  <a:srgbClr val="FF0000"/>
                </a:solidFill>
                <a:latin typeface="Calibri" pitchFamily="34" charset="0"/>
                <a:cs typeface="Times New Roman" pitchFamily="18" charset="0"/>
              </a:rPr>
              <a:t>in</a:t>
            </a:r>
            <a:r>
              <a:rPr lang="en-US" b="1" dirty="0" smtClean="0">
                <a:solidFill>
                  <a:srgbClr val="FF0000"/>
                </a:solidFill>
                <a:latin typeface="Calibri" pitchFamily="34" charset="0"/>
                <a:cs typeface="Times New Roman" pitchFamily="18" charset="0"/>
              </a:rPr>
              <a:t> </a:t>
            </a:r>
            <a:r>
              <a:rPr lang="en-US" sz="2800" b="1" dirty="0" smtClean="0">
                <a:solidFill>
                  <a:srgbClr val="FF0000"/>
                </a:solidFill>
                <a:latin typeface="Calibri" pitchFamily="34" charset="0"/>
                <a:cs typeface="Times New Roman" pitchFamily="18" charset="0"/>
              </a:rPr>
              <a:t>the</a:t>
            </a:r>
            <a:r>
              <a:rPr lang="en-US" b="1" dirty="0" smtClean="0">
                <a:solidFill>
                  <a:srgbClr val="FF0000"/>
                </a:solidFill>
                <a:latin typeface="Calibri" pitchFamily="34" charset="0"/>
                <a:cs typeface="Times New Roman" pitchFamily="18" charset="0"/>
              </a:rPr>
              <a:t> </a:t>
            </a:r>
            <a:r>
              <a:rPr lang="en-US" sz="2800" b="1" dirty="0" smtClean="0">
                <a:solidFill>
                  <a:srgbClr val="FF0000"/>
                </a:solidFill>
                <a:latin typeface="Calibri" pitchFamily="34" charset="0"/>
                <a:cs typeface="Times New Roman" pitchFamily="18" charset="0"/>
              </a:rPr>
              <a:t>Spirit</a:t>
            </a:r>
            <a:r>
              <a:rPr lang="en-US" b="1" dirty="0" smtClean="0">
                <a:solidFill>
                  <a:srgbClr val="FF0000"/>
                </a:solidFill>
                <a:latin typeface="Calibri" pitchFamily="34" charset="0"/>
                <a:cs typeface="Times New Roman" pitchFamily="18" charset="0"/>
              </a:rPr>
              <a:t> </a:t>
            </a:r>
            <a:r>
              <a:rPr lang="en-US" sz="2800" b="1" dirty="0" smtClean="0">
                <a:solidFill>
                  <a:srgbClr val="FF0000"/>
                </a:solidFill>
                <a:latin typeface="Calibri" pitchFamily="34" charset="0"/>
                <a:cs typeface="Times New Roman" pitchFamily="18" charset="0"/>
              </a:rPr>
              <a:t>in</a:t>
            </a:r>
            <a:r>
              <a:rPr lang="en-US" b="1" dirty="0" smtClean="0">
                <a:solidFill>
                  <a:srgbClr val="FF0000"/>
                </a:solidFill>
                <a:latin typeface="Calibri" pitchFamily="34" charset="0"/>
                <a:cs typeface="Times New Roman" pitchFamily="18" charset="0"/>
              </a:rPr>
              <a:t> </a:t>
            </a:r>
            <a:r>
              <a:rPr lang="en-US" sz="2800" b="1" dirty="0" smtClean="0">
                <a:solidFill>
                  <a:srgbClr val="FF0000"/>
                </a:solidFill>
                <a:latin typeface="Calibri" pitchFamily="34" charset="0"/>
                <a:cs typeface="Times New Roman" pitchFamily="18" charset="0"/>
              </a:rPr>
              <a:t>God.  Thank you!</a:t>
            </a:r>
            <a:endParaRPr lang="en-CA" sz="2800" b="1" dirty="0">
              <a:solidFill>
                <a:srgbClr val="FF0000"/>
              </a:solidFill>
              <a:latin typeface="Calibri" pitchFamily="34" charset="0"/>
            </a:endParaRPr>
          </a:p>
        </p:txBody>
      </p:sp>
      <p:pic>
        <p:nvPicPr>
          <p:cNvPr id="19" name="Picture 18" descr="angry-face-01s.gif"/>
          <p:cNvPicPr>
            <a:picLocks noChangeAspect="1"/>
          </p:cNvPicPr>
          <p:nvPr/>
        </p:nvPicPr>
        <p:blipFill>
          <a:blip r:embed="rId3" cstate="print"/>
          <a:stretch>
            <a:fillRect/>
          </a:stretch>
        </p:blipFill>
        <p:spPr>
          <a:xfrm>
            <a:off x="35496" y="5733256"/>
            <a:ext cx="864096" cy="864096"/>
          </a:xfrm>
          <a:prstGeom prst="ellipse">
            <a:avLst/>
          </a:prstGeom>
        </p:spPr>
      </p:pic>
      <p:sp>
        <p:nvSpPr>
          <p:cNvPr id="31" name="TextBox 30"/>
          <p:cNvSpPr txBox="1"/>
          <p:nvPr/>
        </p:nvSpPr>
        <p:spPr>
          <a:xfrm>
            <a:off x="35496" y="5621178"/>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3" name="TextBox 8"/>
          <p:cNvSpPr txBox="1">
            <a:spLocks noChangeArrowheads="1"/>
          </p:cNvSpPr>
          <p:nvPr/>
        </p:nvSpPr>
        <p:spPr bwMode="auto">
          <a:xfrm>
            <a:off x="-36512"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27" name="TextBox 26"/>
          <p:cNvSpPr txBox="1"/>
          <p:nvPr/>
        </p:nvSpPr>
        <p:spPr>
          <a:xfrm>
            <a:off x="2483768" y="1568986"/>
            <a:ext cx="2592288" cy="707886"/>
          </a:xfrm>
          <a:prstGeom prst="rect">
            <a:avLst/>
          </a:prstGeom>
          <a:noFill/>
        </p:spPr>
        <p:txBody>
          <a:bodyPr wrap="square" rtlCol="0">
            <a:spAutoFit/>
          </a:bodyPr>
          <a:lstStyle/>
          <a:p>
            <a:pPr algn="ctr">
              <a:lnSpc>
                <a:spcPts val="2400"/>
              </a:lnSpc>
            </a:pPr>
            <a:r>
              <a:rPr lang="en-CA" sz="2400" b="1" dirty="0" smtClean="0">
                <a:solidFill>
                  <a:srgbClr val="0000CC"/>
                </a:solidFill>
                <a:latin typeface="Calibri" pitchFamily="34" charset="0"/>
                <a:cs typeface="Arial" pitchFamily="34" charset="0"/>
              </a:rPr>
              <a:t>Raised with Christ </a:t>
            </a:r>
          </a:p>
          <a:p>
            <a:pPr algn="ctr">
              <a:lnSpc>
                <a:spcPts val="2400"/>
              </a:lnSpc>
            </a:pPr>
            <a:r>
              <a:rPr lang="en-CA" sz="2400" b="1" dirty="0" smtClean="0">
                <a:solidFill>
                  <a:srgbClr val="0000CC"/>
                </a:solidFill>
                <a:latin typeface="Calibri" pitchFamily="34" charset="0"/>
                <a:cs typeface="Arial" pitchFamily="34" charset="0"/>
              </a:rPr>
              <a:t>in the Spirit</a:t>
            </a:r>
            <a:endParaRPr lang="en-CA" sz="2400" b="1" dirty="0">
              <a:solidFill>
                <a:srgbClr val="0000CC"/>
              </a:solidFill>
              <a:latin typeface="Calibri" pitchFamily="34" charset="0"/>
              <a:cs typeface="Arial" pitchFamily="34" charset="0"/>
            </a:endParaRPr>
          </a:p>
        </p:txBody>
      </p:sp>
      <p:sp>
        <p:nvSpPr>
          <p:cNvPr id="36" name="TextBox 35"/>
          <p:cNvSpPr txBox="1"/>
          <p:nvPr/>
        </p:nvSpPr>
        <p:spPr>
          <a:xfrm rot="16200000">
            <a:off x="-1497867" y="3090156"/>
            <a:ext cx="3528392" cy="461665"/>
          </a:xfrm>
          <a:prstGeom prst="rect">
            <a:avLst/>
          </a:prstGeom>
          <a:noFill/>
        </p:spPr>
        <p:txBody>
          <a:bodyPr wrap="square" rtlCol="0">
            <a:spAutoFit/>
          </a:bodyPr>
          <a:lstStyle/>
          <a:p>
            <a:pPr algn="ctr"/>
            <a:r>
              <a:rPr lang="en-CA" sz="2400" b="1" dirty="0" smtClean="0">
                <a:solidFill>
                  <a:schemeClr val="bg1"/>
                </a:solidFill>
                <a:latin typeface="Calibri" pitchFamily="34" charset="0"/>
                <a:cs typeface="Arial" pitchFamily="34" charset="0"/>
              </a:rPr>
              <a:t>living in the flesh</a:t>
            </a:r>
            <a:endParaRPr lang="en-CA" sz="2400" b="1" dirty="0" smtClean="0">
              <a:solidFill>
                <a:srgbClr val="00FFFF"/>
              </a:solidFill>
              <a:latin typeface="Calibri" pitchFamily="34" charset="0"/>
              <a:cs typeface="Arial" pitchFamily="34" charset="0"/>
            </a:endParaRPr>
          </a:p>
        </p:txBody>
      </p:sp>
      <p:pic>
        <p:nvPicPr>
          <p:cNvPr id="37" name="Picture 36" descr="dove and sword large cropped.png"/>
          <p:cNvPicPr>
            <a:picLocks noChangeAspect="1"/>
          </p:cNvPicPr>
          <p:nvPr/>
        </p:nvPicPr>
        <p:blipFill>
          <a:blip r:embed="rId4" cstate="print"/>
          <a:stretch>
            <a:fillRect/>
          </a:stretch>
        </p:blipFill>
        <p:spPr>
          <a:xfrm>
            <a:off x="3995936" y="2564904"/>
            <a:ext cx="983450" cy="1017658"/>
          </a:xfrm>
          <a:prstGeom prst="rect">
            <a:avLst/>
          </a:prstGeom>
        </p:spPr>
      </p:pic>
      <p:sp>
        <p:nvSpPr>
          <p:cNvPr id="40" name="Text Box 3"/>
          <p:cNvSpPr txBox="1">
            <a:spLocks noChangeArrowheads="1"/>
          </p:cNvSpPr>
          <p:nvPr/>
        </p:nvSpPr>
        <p:spPr bwMode="auto">
          <a:xfrm>
            <a:off x="5148064" y="4088105"/>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i="1"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sp>
        <p:nvSpPr>
          <p:cNvPr id="41" name="TextBox 40"/>
          <p:cNvSpPr txBox="1"/>
          <p:nvPr/>
        </p:nvSpPr>
        <p:spPr>
          <a:xfrm>
            <a:off x="2699792" y="4314582"/>
            <a:ext cx="1872208" cy="338554"/>
          </a:xfrm>
          <a:prstGeom prst="rect">
            <a:avLst/>
          </a:prstGeom>
          <a:noFill/>
        </p:spPr>
        <p:txBody>
          <a:bodyPr wrap="square" rtlCol="0">
            <a:spAutoFit/>
          </a:bodyPr>
          <a:lstStyle/>
          <a:p>
            <a:pPr algn="ctr"/>
            <a:r>
              <a:rPr lang="en-CA" sz="800" dirty="0" smtClean="0">
                <a:solidFill>
                  <a:schemeClr val="tx1">
                    <a:lumMod val="50000"/>
                  </a:schemeClr>
                </a:solidFill>
              </a:rPr>
              <a:t>Dove and Bible</a:t>
            </a:r>
          </a:p>
          <a:p>
            <a:pPr algn="ctr"/>
            <a:r>
              <a:rPr lang="en-CA" sz="800" dirty="0" smtClean="0">
                <a:solidFill>
                  <a:schemeClr val="tx1">
                    <a:lumMod val="50000"/>
                  </a:schemeClr>
                </a:solidFill>
              </a:rPr>
              <a:t>Microsoft clip art © 2013 </a:t>
            </a:r>
            <a:endParaRPr lang="en-CA" sz="800" dirty="0">
              <a:solidFill>
                <a:schemeClr val="tx1">
                  <a:lumMod val="50000"/>
                </a:schemeClr>
              </a:solidFill>
            </a:endParaRPr>
          </a:p>
        </p:txBody>
      </p:sp>
      <p:sp>
        <p:nvSpPr>
          <p:cNvPr id="22" name="Rectangle 21"/>
          <p:cNvSpPr/>
          <p:nvPr/>
        </p:nvSpPr>
        <p:spPr>
          <a:xfrm rot="16200000">
            <a:off x="7244288" y="2066568"/>
            <a:ext cx="1005840" cy="27432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Rectangle 23"/>
          <p:cNvSpPr/>
          <p:nvPr/>
        </p:nvSpPr>
        <p:spPr>
          <a:xfrm rot="10800000">
            <a:off x="7308304" y="1903112"/>
            <a:ext cx="914400" cy="301752"/>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5" name="Picture 14" descr="egyptian.gif"/>
          <p:cNvPicPr>
            <a:picLocks noChangeAspect="1"/>
          </p:cNvPicPr>
          <p:nvPr/>
        </p:nvPicPr>
        <p:blipFill>
          <a:blip r:embed="rId5" cstate="print"/>
          <a:stretch>
            <a:fillRect/>
          </a:stretch>
        </p:blipFill>
        <p:spPr>
          <a:xfrm>
            <a:off x="6948264" y="983000"/>
            <a:ext cx="1689818" cy="1005840"/>
          </a:xfrm>
          <a:prstGeom prst="rect">
            <a:avLst/>
          </a:prstGeom>
        </p:spPr>
      </p:pic>
      <p:pic>
        <p:nvPicPr>
          <p:cNvPr id="16" name="Picture 15" descr="egyptian.gif"/>
          <p:cNvPicPr>
            <a:picLocks noChangeAspect="1"/>
          </p:cNvPicPr>
          <p:nvPr/>
        </p:nvPicPr>
        <p:blipFill>
          <a:blip r:embed="rId5" cstate="print"/>
          <a:stretch>
            <a:fillRect/>
          </a:stretch>
        </p:blipFill>
        <p:spPr>
          <a:xfrm rot="14400000" flipH="1">
            <a:off x="6385289" y="2037042"/>
            <a:ext cx="1689811" cy="1005840"/>
          </a:xfrm>
          <a:prstGeom prst="rect">
            <a:avLst/>
          </a:prstGeom>
        </p:spPr>
      </p:pic>
      <p:pic>
        <p:nvPicPr>
          <p:cNvPr id="18" name="Picture 17" descr="egyptian.gif"/>
          <p:cNvPicPr>
            <a:picLocks noChangeAspect="1"/>
          </p:cNvPicPr>
          <p:nvPr/>
        </p:nvPicPr>
        <p:blipFill>
          <a:blip r:embed="rId5" cstate="print"/>
          <a:stretch>
            <a:fillRect/>
          </a:stretch>
        </p:blipFill>
        <p:spPr>
          <a:xfrm rot="7200000">
            <a:off x="7465408" y="2014915"/>
            <a:ext cx="1689817" cy="1005840"/>
          </a:xfrm>
          <a:prstGeom prst="rect">
            <a:avLst/>
          </a:prstGeom>
        </p:spPr>
      </p:pic>
      <p:pic>
        <p:nvPicPr>
          <p:cNvPr id="20" name="Picture 19" descr="www.fg-a.com valentine 2-jumping-heart.gif"/>
          <p:cNvPicPr>
            <a:picLocks noChangeAspect="1"/>
          </p:cNvPicPr>
          <p:nvPr/>
        </p:nvPicPr>
        <p:blipFill>
          <a:blip r:embed="rId6" cstate="print"/>
          <a:stretch>
            <a:fillRect/>
          </a:stretch>
        </p:blipFill>
        <p:spPr>
          <a:xfrm>
            <a:off x="7308304" y="1628800"/>
            <a:ext cx="914400" cy="1066800"/>
          </a:xfrm>
          <a:prstGeom prst="rect">
            <a:avLst/>
          </a:prstGeom>
        </p:spPr>
      </p:pic>
      <p:sp>
        <p:nvSpPr>
          <p:cNvPr id="21" name="TextBox 20"/>
          <p:cNvSpPr txBox="1"/>
          <p:nvPr/>
        </p:nvSpPr>
        <p:spPr>
          <a:xfrm rot="16200000">
            <a:off x="7895111" y="1639543"/>
            <a:ext cx="2088232" cy="338554"/>
          </a:xfrm>
          <a:prstGeom prst="rect">
            <a:avLst/>
          </a:prstGeom>
          <a:noFill/>
        </p:spPr>
        <p:txBody>
          <a:bodyPr wrap="square" rtlCol="0">
            <a:spAutoFit/>
          </a:bodyPr>
          <a:lstStyle/>
          <a:p>
            <a:pPr algn="ctr"/>
            <a:r>
              <a:rPr lang="en-CA" sz="800" dirty="0" smtClean="0">
                <a:solidFill>
                  <a:schemeClr val="tx1">
                    <a:lumMod val="65000"/>
                  </a:schemeClr>
                </a:solidFill>
              </a:rPr>
              <a:t>smiley © sherv.net</a:t>
            </a:r>
          </a:p>
          <a:p>
            <a:pPr algn="ctr"/>
            <a:r>
              <a:rPr lang="en-CA" sz="800" dirty="0" smtClean="0">
                <a:solidFill>
                  <a:schemeClr val="tx1">
                    <a:lumMod val="65000"/>
                  </a:schemeClr>
                </a:solidFill>
              </a:rPr>
              <a:t>Jumping heart © www.fg-a.com</a:t>
            </a:r>
          </a:p>
        </p:txBody>
      </p:sp>
      <p:sp>
        <p:nvSpPr>
          <p:cNvPr id="25" name="TextBox 24"/>
          <p:cNvSpPr txBox="1"/>
          <p:nvPr/>
        </p:nvSpPr>
        <p:spPr>
          <a:xfrm rot="1859555">
            <a:off x="-535978" y="1825525"/>
            <a:ext cx="3259161" cy="461665"/>
          </a:xfrm>
          <a:prstGeom prst="rect">
            <a:avLst/>
          </a:prstGeom>
          <a:noFill/>
        </p:spPr>
        <p:txBody>
          <a:bodyPr wrap="square" rtlCol="0">
            <a:spAutoFit/>
          </a:bodyPr>
          <a:lstStyle/>
          <a:p>
            <a:pPr algn="ctr"/>
            <a:r>
              <a:rPr lang="en-US" sz="2400" b="1" spc="-60" dirty="0" smtClean="0">
                <a:solidFill>
                  <a:srgbClr val="0000CC"/>
                </a:solidFill>
                <a:latin typeface="Calibri" pitchFamily="34" charset="0"/>
                <a:cs typeface="Calibri" pitchFamily="34" charset="0"/>
              </a:rPr>
              <a:t>Faith in Christ </a:t>
            </a:r>
            <a:endParaRPr lang="en-US" sz="2400" b="1" spc="-60" dirty="0">
              <a:solidFill>
                <a:srgbClr val="0000CC"/>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bg>
      <p:bgPr>
        <a:solidFill>
          <a:srgbClr val="99FF66"/>
        </a:solidFill>
        <a:effectLst/>
      </p:bgPr>
    </p:bg>
    <p:spTree>
      <p:nvGrpSpPr>
        <p:cNvPr id="1" name=""/>
        <p:cNvGrpSpPr/>
        <p:nvPr/>
      </p:nvGrpSpPr>
      <p:grpSpPr>
        <a:xfrm>
          <a:off x="0" y="0"/>
          <a:ext cx="0" cy="0"/>
          <a:chOff x="0" y="0"/>
          <a:chExt cx="0" cy="0"/>
        </a:xfrm>
      </p:grpSpPr>
      <p:pic>
        <p:nvPicPr>
          <p:cNvPr id="14" name="Picture 2" descr="arms,body builders,competitions,flexing,games,leisure,muscles,recreation,sports,weightlifters,biceps,triceps"/>
          <p:cNvPicPr>
            <a:picLocks noChangeAspect="1" noChangeArrowheads="1"/>
          </p:cNvPicPr>
          <p:nvPr/>
        </p:nvPicPr>
        <p:blipFill>
          <a:blip r:embed="rId2" cstate="print">
            <a:duotone>
              <a:prstClr val="black"/>
              <a:srgbClr val="66FF33">
                <a:tint val="45000"/>
                <a:satMod val="400000"/>
              </a:srgbClr>
            </a:duotone>
          </a:blip>
          <a:srcRect l="36364" b="22727"/>
          <a:stretch>
            <a:fillRect/>
          </a:stretch>
        </p:blipFill>
        <p:spPr bwMode="auto">
          <a:xfrm flipH="1">
            <a:off x="179512" y="260648"/>
            <a:ext cx="1728192" cy="2098518"/>
          </a:xfrm>
          <a:prstGeom prst="rect">
            <a:avLst/>
          </a:prstGeom>
          <a:noFill/>
        </p:spPr>
      </p:pic>
      <p:pic>
        <p:nvPicPr>
          <p:cNvPr id="88066" name="Picture 2" descr="arms,body builders,competitions,flexing,games,leisure,muscles,recreation,sports,weightlifters,biceps,triceps"/>
          <p:cNvPicPr>
            <a:picLocks noChangeAspect="1" noChangeArrowheads="1"/>
          </p:cNvPicPr>
          <p:nvPr/>
        </p:nvPicPr>
        <p:blipFill>
          <a:blip r:embed="rId2" cstate="print">
            <a:duotone>
              <a:prstClr val="black"/>
              <a:srgbClr val="66FF33">
                <a:tint val="45000"/>
                <a:satMod val="400000"/>
              </a:srgbClr>
            </a:duotone>
          </a:blip>
          <a:srcRect l="36364" b="22727"/>
          <a:stretch>
            <a:fillRect/>
          </a:stretch>
        </p:blipFill>
        <p:spPr bwMode="auto">
          <a:xfrm>
            <a:off x="3635896" y="260648"/>
            <a:ext cx="1728192" cy="2098518"/>
          </a:xfrm>
          <a:prstGeom prst="rect">
            <a:avLst/>
          </a:prstGeom>
          <a:noFill/>
        </p:spPr>
      </p:pic>
      <p:sp>
        <p:nvSpPr>
          <p:cNvPr id="4" name="Rounded Rectangle 3"/>
          <p:cNvSpPr/>
          <p:nvPr/>
        </p:nvSpPr>
        <p:spPr>
          <a:xfrm>
            <a:off x="1763787" y="1412776"/>
            <a:ext cx="2016125" cy="2376487"/>
          </a:xfrm>
          <a:prstGeom prst="roundRect">
            <a:avLst/>
          </a:prstGeom>
          <a:solidFill>
            <a:srgbClr val="99FF66"/>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6" name="Rectangle 5"/>
          <p:cNvSpPr/>
          <p:nvPr/>
        </p:nvSpPr>
        <p:spPr>
          <a:xfrm>
            <a:off x="2195984" y="3789040"/>
            <a:ext cx="431800" cy="1463040"/>
          </a:xfrm>
          <a:prstGeom prst="rect">
            <a:avLst/>
          </a:prstGeom>
          <a:solidFill>
            <a:srgbClr val="99FF66"/>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7" name="Rectangle 6"/>
          <p:cNvSpPr/>
          <p:nvPr/>
        </p:nvSpPr>
        <p:spPr>
          <a:xfrm>
            <a:off x="2916064" y="3789040"/>
            <a:ext cx="431800" cy="1463040"/>
          </a:xfrm>
          <a:prstGeom prst="rect">
            <a:avLst/>
          </a:prstGeom>
          <a:solidFill>
            <a:srgbClr val="99FF66"/>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5" name="Smiley Face 14"/>
          <p:cNvSpPr/>
          <p:nvPr/>
        </p:nvSpPr>
        <p:spPr>
          <a:xfrm>
            <a:off x="2159144" y="188640"/>
            <a:ext cx="1188720" cy="1188720"/>
          </a:xfrm>
          <a:prstGeom prst="smileyFace">
            <a:avLst>
              <a:gd name="adj" fmla="val 4653"/>
            </a:avLst>
          </a:prstGeom>
          <a:solidFill>
            <a:srgbClr val="99FF66"/>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TextBox 15"/>
          <p:cNvSpPr txBox="1"/>
          <p:nvPr/>
        </p:nvSpPr>
        <p:spPr>
          <a:xfrm>
            <a:off x="4644008" y="2348880"/>
            <a:ext cx="4114800" cy="3385542"/>
          </a:xfrm>
          <a:prstGeom prst="rect">
            <a:avLst/>
          </a:prstGeom>
          <a:noFill/>
        </p:spPr>
        <p:txBody>
          <a:bodyPr wrap="square" rtlCol="0">
            <a:spAutoFit/>
          </a:bodyPr>
          <a:lstStyle/>
          <a:p>
            <a:pPr algn="ctr"/>
            <a:r>
              <a:rPr lang="en-US" sz="2800" b="1" dirty="0" smtClean="0">
                <a:solidFill>
                  <a:schemeClr val="bg1"/>
                </a:solidFill>
                <a:latin typeface="Calibri" pitchFamily="34" charset="0"/>
              </a:rPr>
              <a:t>“Having the eyes of your hearts enlightened, that you may know what is  . . .  the immeasurable greatness of his power toward us who believe”  Eph 1:18-19</a:t>
            </a:r>
            <a:endParaRPr lang="en-CA" sz="2800" dirty="0" smtClean="0">
              <a:solidFill>
                <a:schemeClr val="bg1"/>
              </a:solidFill>
              <a:latin typeface="Calibri" pitchFamily="34" charset="0"/>
            </a:endParaRPr>
          </a:p>
          <a:p>
            <a:endParaRPr lang="en-CA" dirty="0"/>
          </a:p>
        </p:txBody>
      </p:sp>
      <p:pic>
        <p:nvPicPr>
          <p:cNvPr id="18" name="Picture 17" descr="angry-face-01s.gif"/>
          <p:cNvPicPr>
            <a:picLocks noChangeAspect="1"/>
          </p:cNvPicPr>
          <p:nvPr/>
        </p:nvPicPr>
        <p:blipFill>
          <a:blip r:embed="rId3" cstate="print"/>
          <a:stretch>
            <a:fillRect/>
          </a:stretch>
        </p:blipFill>
        <p:spPr>
          <a:xfrm>
            <a:off x="8172400" y="5877272"/>
            <a:ext cx="864096" cy="864096"/>
          </a:xfrm>
          <a:prstGeom prst="ellipse">
            <a:avLst/>
          </a:prstGeom>
        </p:spPr>
      </p:pic>
      <p:sp>
        <p:nvSpPr>
          <p:cNvPr id="21" name="TextBox 20"/>
          <p:cNvSpPr txBox="1"/>
          <p:nvPr/>
        </p:nvSpPr>
        <p:spPr>
          <a:xfrm>
            <a:off x="8172400"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2" name="TextBox 8"/>
          <p:cNvSpPr txBox="1">
            <a:spLocks noChangeArrowheads="1"/>
          </p:cNvSpPr>
          <p:nvPr/>
        </p:nvSpPr>
        <p:spPr bwMode="auto">
          <a:xfrm>
            <a:off x="8100392"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24" name="Title 1"/>
          <p:cNvSpPr txBox="1">
            <a:spLocks/>
          </p:cNvSpPr>
          <p:nvPr/>
        </p:nvSpPr>
        <p:spPr bwMode="auto">
          <a:xfrm>
            <a:off x="5508104" y="332656"/>
            <a:ext cx="3383280" cy="1512168"/>
          </a:xfrm>
          <a:prstGeom prst="rect">
            <a:avLst/>
          </a:prstGeom>
          <a:solidFill>
            <a:schemeClr val="tx1"/>
          </a:solidFill>
          <a:ln w="9525">
            <a:noFill/>
            <a:miter lim="800000"/>
            <a:headEnd/>
            <a:tailEnd/>
          </a:ln>
        </p:spPr>
        <p:txBody>
          <a:bodyPr anchor="ctr"/>
          <a:lstStyle/>
          <a:p>
            <a:pPr algn="ctr" eaLnBrk="0" hangingPunct="0">
              <a:defRPr/>
            </a:pPr>
            <a:r>
              <a:rPr lang="en-CA" sz="2800" b="1" kern="0" dirty="0" smtClean="0">
                <a:solidFill>
                  <a:srgbClr val="FF0000"/>
                </a:solidFill>
                <a:latin typeface="Calibri" pitchFamily="34" charset="0"/>
                <a:ea typeface="+mj-ea"/>
                <a:cs typeface="+mj-cs"/>
              </a:rPr>
              <a:t>68. immeasurable </a:t>
            </a:r>
          </a:p>
          <a:p>
            <a:pPr algn="ctr" eaLnBrk="0" hangingPunct="0">
              <a:defRPr/>
            </a:pPr>
            <a:r>
              <a:rPr lang="en-CA" sz="2800" b="1" kern="0" dirty="0" smtClean="0">
                <a:solidFill>
                  <a:srgbClr val="FF0000"/>
                </a:solidFill>
                <a:latin typeface="Calibri" pitchFamily="34" charset="0"/>
                <a:ea typeface="+mj-ea"/>
                <a:cs typeface="+mj-cs"/>
              </a:rPr>
              <a:t>power and strength.</a:t>
            </a:r>
          </a:p>
          <a:p>
            <a:pPr algn="ctr" eaLnBrk="0" hangingPunct="0">
              <a:defRPr/>
            </a:pPr>
            <a:r>
              <a:rPr lang="en-CA" sz="2800" b="1" kern="0" dirty="0" smtClean="0">
                <a:solidFill>
                  <a:srgbClr val="FF0000"/>
                </a:solidFill>
                <a:latin typeface="Calibri" pitchFamily="34" charset="0"/>
                <a:ea typeface="+mj-ea"/>
                <a:cs typeface="+mj-cs"/>
              </a:rPr>
              <a:t>Thank you, Lord!</a:t>
            </a:r>
            <a:endParaRPr lang="en-CA" sz="2800" b="1" kern="0" dirty="0">
              <a:solidFill>
                <a:srgbClr val="FF0000"/>
              </a:solidFill>
              <a:latin typeface="Calibri" pitchFamily="34" charset="0"/>
              <a:ea typeface="+mj-ea"/>
              <a:cs typeface="+mj-cs"/>
            </a:endParaRPr>
          </a:p>
        </p:txBody>
      </p:sp>
      <p:sp>
        <p:nvSpPr>
          <p:cNvPr id="29" name="TextBox 28"/>
          <p:cNvSpPr txBox="1"/>
          <p:nvPr/>
        </p:nvSpPr>
        <p:spPr>
          <a:xfrm>
            <a:off x="1763688" y="3501008"/>
            <a:ext cx="2088232" cy="246221"/>
          </a:xfrm>
          <a:prstGeom prst="rect">
            <a:avLst/>
          </a:prstGeom>
          <a:noFill/>
        </p:spPr>
        <p:txBody>
          <a:bodyPr wrap="square" rtlCol="0">
            <a:spAutoFit/>
          </a:bodyPr>
          <a:lstStyle/>
          <a:p>
            <a:pPr algn="ctr"/>
            <a:r>
              <a:rPr lang="en-CA" sz="1000" dirty="0" err="1" smtClean="0">
                <a:solidFill>
                  <a:schemeClr val="tx1">
                    <a:lumMod val="50000"/>
                  </a:schemeClr>
                </a:solidFill>
              </a:rPr>
              <a:t>smileys</a:t>
            </a:r>
            <a:r>
              <a:rPr lang="en-CA" sz="1000" dirty="0" smtClean="0">
                <a:solidFill>
                  <a:schemeClr val="tx1">
                    <a:lumMod val="50000"/>
                  </a:schemeClr>
                </a:solidFill>
              </a:rPr>
              <a:t> © sherv.net</a:t>
            </a:r>
          </a:p>
        </p:txBody>
      </p:sp>
      <p:sp>
        <p:nvSpPr>
          <p:cNvPr id="30" name="Rectangle 29"/>
          <p:cNvSpPr/>
          <p:nvPr/>
        </p:nvSpPr>
        <p:spPr>
          <a:xfrm>
            <a:off x="2699792" y="2348880"/>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rot="16200000">
            <a:off x="2686080" y="2251720"/>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descr="egyptian.gif"/>
          <p:cNvPicPr>
            <a:picLocks noChangeAspect="1"/>
          </p:cNvPicPr>
          <p:nvPr/>
        </p:nvPicPr>
        <p:blipFill>
          <a:blip r:embed="rId4" cstate="print"/>
          <a:stretch>
            <a:fillRect/>
          </a:stretch>
        </p:blipFill>
        <p:spPr>
          <a:xfrm>
            <a:off x="1637928" y="1276199"/>
            <a:ext cx="2286000" cy="1360713"/>
          </a:xfrm>
          <a:prstGeom prst="rect">
            <a:avLst/>
          </a:prstGeom>
        </p:spPr>
      </p:pic>
      <p:pic>
        <p:nvPicPr>
          <p:cNvPr id="26" name="Picture 25" descr="egyptian.gif"/>
          <p:cNvPicPr>
            <a:picLocks noChangeAspect="1"/>
          </p:cNvPicPr>
          <p:nvPr/>
        </p:nvPicPr>
        <p:blipFill>
          <a:blip r:embed="rId4" cstate="print"/>
          <a:stretch>
            <a:fillRect/>
          </a:stretch>
        </p:blipFill>
        <p:spPr>
          <a:xfrm rot="7200000">
            <a:off x="2340301" y="2422505"/>
            <a:ext cx="2286000" cy="1360713"/>
          </a:xfrm>
          <a:prstGeom prst="rect">
            <a:avLst/>
          </a:prstGeom>
        </p:spPr>
      </p:pic>
      <p:pic>
        <p:nvPicPr>
          <p:cNvPr id="27" name="Picture 26" descr="egyptian.gif"/>
          <p:cNvPicPr>
            <a:picLocks noChangeAspect="1"/>
          </p:cNvPicPr>
          <p:nvPr/>
        </p:nvPicPr>
        <p:blipFill>
          <a:blip r:embed="rId4" cstate="print"/>
          <a:stretch>
            <a:fillRect/>
          </a:stretch>
        </p:blipFill>
        <p:spPr>
          <a:xfrm rot="14400000" flipH="1">
            <a:off x="989307" y="2422505"/>
            <a:ext cx="2286000" cy="1360713"/>
          </a:xfrm>
          <a:prstGeom prst="rect">
            <a:avLst/>
          </a:prstGeom>
        </p:spPr>
      </p:pic>
      <p:sp>
        <p:nvSpPr>
          <p:cNvPr id="20" name="TextBox 19"/>
          <p:cNvSpPr txBox="1"/>
          <p:nvPr/>
        </p:nvSpPr>
        <p:spPr>
          <a:xfrm>
            <a:off x="4572000" y="5448126"/>
            <a:ext cx="4248472" cy="1077218"/>
          </a:xfrm>
          <a:prstGeom prst="rect">
            <a:avLst/>
          </a:prstGeom>
          <a:noFill/>
        </p:spPr>
        <p:txBody>
          <a:bodyPr wrap="square" rtlCol="0">
            <a:spAutoFit/>
          </a:bodyPr>
          <a:lstStyle/>
          <a:p>
            <a:pPr algn="ctr"/>
            <a:endParaRPr lang="en-CA" sz="800" b="1" dirty="0" smtClean="0">
              <a:solidFill>
                <a:schemeClr val="bg1"/>
              </a:solidFill>
              <a:latin typeface="Calibri" pitchFamily="34" charset="0"/>
            </a:endParaRPr>
          </a:p>
          <a:p>
            <a:pPr algn="ctr"/>
            <a:r>
              <a:rPr lang="en-CA" sz="2800" b="1" dirty="0" smtClean="0">
                <a:solidFill>
                  <a:schemeClr val="bg1"/>
                </a:solidFill>
                <a:latin typeface="Calibri" pitchFamily="34" charset="0"/>
              </a:rPr>
              <a:t>“clothed with power”</a:t>
            </a:r>
          </a:p>
          <a:p>
            <a:pPr algn="ctr"/>
            <a:r>
              <a:rPr lang="en-CA" sz="2800" b="1" dirty="0" smtClean="0">
                <a:solidFill>
                  <a:schemeClr val="bg1"/>
                </a:solidFill>
                <a:latin typeface="Calibri" pitchFamily="34" charset="0"/>
              </a:rPr>
              <a:t>Luke 24:49</a:t>
            </a:r>
            <a:endParaRPr lang="en-CA" dirty="0"/>
          </a:p>
        </p:txBody>
      </p:sp>
      <p:sp>
        <p:nvSpPr>
          <p:cNvPr id="25" name="TextBox 24"/>
          <p:cNvSpPr txBox="1"/>
          <p:nvPr/>
        </p:nvSpPr>
        <p:spPr>
          <a:xfrm>
            <a:off x="611560" y="5301208"/>
            <a:ext cx="4248472" cy="1384995"/>
          </a:xfrm>
          <a:prstGeom prst="rect">
            <a:avLst/>
          </a:prstGeom>
          <a:noFill/>
        </p:spPr>
        <p:txBody>
          <a:bodyPr wrap="square" rtlCol="0">
            <a:spAutoFit/>
          </a:bodyPr>
          <a:lstStyle/>
          <a:p>
            <a:pPr algn="ctr"/>
            <a:r>
              <a:rPr lang="en-CA" sz="2800" b="1" dirty="0" smtClean="0">
                <a:solidFill>
                  <a:schemeClr val="bg1"/>
                </a:solidFill>
                <a:latin typeface="Calibri" pitchFamily="34" charset="0"/>
              </a:rPr>
              <a:t>“I can do all things through him who strengthens me” Phil 4:13</a:t>
            </a:r>
            <a:endParaRPr lang="en-CA" dirty="0"/>
          </a:p>
        </p:txBody>
      </p:sp>
      <p:sp>
        <p:nvSpPr>
          <p:cNvPr id="28" name="TextBox 27"/>
          <p:cNvSpPr txBox="1"/>
          <p:nvPr/>
        </p:nvSpPr>
        <p:spPr>
          <a:xfrm>
            <a:off x="-36512" y="2564904"/>
            <a:ext cx="1872208" cy="507831"/>
          </a:xfrm>
          <a:prstGeom prst="rect">
            <a:avLst/>
          </a:prstGeom>
          <a:noFill/>
        </p:spPr>
        <p:txBody>
          <a:bodyPr wrap="square" rtlCol="0">
            <a:spAutoFit/>
          </a:bodyPr>
          <a:lstStyle/>
          <a:p>
            <a:pPr algn="ctr"/>
            <a:r>
              <a:rPr lang="en-CA" sz="900" dirty="0" smtClean="0">
                <a:solidFill>
                  <a:schemeClr val="tx1">
                    <a:lumMod val="65000"/>
                  </a:schemeClr>
                </a:solidFill>
              </a:rPr>
              <a:t>arms</a:t>
            </a:r>
          </a:p>
          <a:p>
            <a:pPr algn="ctr"/>
            <a:r>
              <a:rPr lang="en-CA" sz="900" dirty="0" smtClean="0">
                <a:solidFill>
                  <a:schemeClr val="tx1">
                    <a:lumMod val="65000"/>
                  </a:schemeClr>
                </a:solidFill>
              </a:rPr>
              <a:t>Microsoft clip art © 2013 </a:t>
            </a:r>
          </a:p>
          <a:p>
            <a:pPr algn="ctr"/>
            <a:r>
              <a:rPr lang="en-CA" sz="900" dirty="0" smtClean="0">
                <a:solidFill>
                  <a:schemeClr val="tx1">
                    <a:lumMod val="65000"/>
                  </a:schemeClr>
                </a:solidFill>
              </a:rPr>
              <a:t>Microsoft Corporation. </a:t>
            </a:r>
            <a:endParaRPr lang="en-CA" sz="900" dirty="0">
              <a:solidFill>
                <a:schemeClr val="tx1">
                  <a:lumMod val="65000"/>
                </a:schemeClr>
              </a:solidFill>
            </a:endParaRPr>
          </a:p>
        </p:txBody>
      </p:sp>
    </p:spTree>
  </p:cSld>
  <p:clrMapOvr>
    <a:masterClrMapping/>
  </p:clrMapOvr>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14338" name="Title 1"/>
          <p:cNvSpPr>
            <a:spLocks noGrp="1"/>
          </p:cNvSpPr>
          <p:nvPr>
            <p:ph type="title"/>
          </p:nvPr>
        </p:nvSpPr>
        <p:spPr>
          <a:xfrm>
            <a:off x="4176216" y="3357570"/>
            <a:ext cx="4788272" cy="1143000"/>
          </a:xfrm>
        </p:spPr>
        <p:txBody>
          <a:bodyPr>
            <a:noAutofit/>
          </a:bodyPr>
          <a:lstStyle/>
          <a:p>
            <a:r>
              <a:rPr lang="en-CA" sz="2800" b="1" dirty="0" smtClean="0">
                <a:solidFill>
                  <a:schemeClr val="bg1"/>
                </a:solidFill>
                <a:latin typeface="Calibri" pitchFamily="34" charset="0"/>
              </a:rPr>
              <a:t>“For we are his workmanship, created in Christ Jesus for good works, which God prepared beforehand, that we should walk in them” Eph 2:10</a:t>
            </a:r>
            <a:br>
              <a:rPr lang="en-CA" sz="2800" b="1" dirty="0" smtClean="0">
                <a:solidFill>
                  <a:schemeClr val="bg1"/>
                </a:solidFill>
                <a:latin typeface="Calibri" pitchFamily="34" charset="0"/>
              </a:rPr>
            </a:br>
            <a:r>
              <a:rPr lang="en-CA" sz="1000" b="1" dirty="0" smtClean="0">
                <a:solidFill>
                  <a:schemeClr val="bg1"/>
                </a:solidFill>
                <a:latin typeface="Calibri" pitchFamily="34" charset="0"/>
              </a:rPr>
              <a:t/>
            </a:r>
            <a:br>
              <a:rPr lang="en-CA" sz="1000" b="1" dirty="0" smtClean="0">
                <a:solidFill>
                  <a:schemeClr val="bg1"/>
                </a:solidFill>
                <a:latin typeface="Calibri" pitchFamily="34" charset="0"/>
              </a:rPr>
            </a:br>
            <a:r>
              <a:rPr lang="en-CA" sz="2800" b="1" dirty="0" smtClean="0">
                <a:solidFill>
                  <a:schemeClr val="bg1"/>
                </a:solidFill>
                <a:latin typeface="Calibri" pitchFamily="34" charset="0"/>
              </a:rPr>
              <a:t>“For it is God who works in you, both to will and to work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for his good pleasure”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Phil 2:13 </a:t>
            </a:r>
            <a:br>
              <a:rPr lang="en-CA" sz="2800" b="1" dirty="0" smtClean="0">
                <a:solidFill>
                  <a:schemeClr val="bg1"/>
                </a:solidFill>
                <a:latin typeface="Calibri" pitchFamily="34" charset="0"/>
              </a:rPr>
            </a:br>
            <a:r>
              <a:rPr lang="en-CA" sz="1000" b="1" dirty="0" smtClean="0"/>
              <a:t/>
            </a:r>
            <a:br>
              <a:rPr lang="en-CA" sz="1000" b="1" dirty="0" smtClean="0"/>
            </a:br>
            <a:endParaRPr lang="en-CA" sz="2800" b="1" dirty="0" smtClean="0"/>
          </a:p>
        </p:txBody>
      </p:sp>
      <p:pic>
        <p:nvPicPr>
          <p:cNvPr id="14339" name="Picture 2" descr="potter and pot MP900409431.JPG"/>
          <p:cNvPicPr>
            <a:picLocks noChangeAspect="1"/>
          </p:cNvPicPr>
          <p:nvPr/>
        </p:nvPicPr>
        <p:blipFill>
          <a:blip r:embed="rId2" cstate="print"/>
          <a:srcRect/>
          <a:stretch>
            <a:fillRect/>
          </a:stretch>
        </p:blipFill>
        <p:spPr bwMode="auto">
          <a:xfrm>
            <a:off x="107504" y="620688"/>
            <a:ext cx="3960440" cy="5558824"/>
          </a:xfrm>
          <a:prstGeom prst="rect">
            <a:avLst/>
          </a:prstGeom>
          <a:noFill/>
          <a:ln w="9525">
            <a:noFill/>
            <a:miter lim="800000"/>
            <a:headEnd/>
            <a:tailEnd/>
          </a:ln>
        </p:spPr>
      </p:pic>
      <p:sp>
        <p:nvSpPr>
          <p:cNvPr id="4" name="TextBox 3"/>
          <p:cNvSpPr txBox="1"/>
          <p:nvPr/>
        </p:nvSpPr>
        <p:spPr>
          <a:xfrm>
            <a:off x="2195736" y="5805264"/>
            <a:ext cx="1872208" cy="338554"/>
          </a:xfrm>
          <a:prstGeom prst="rect">
            <a:avLst/>
          </a:prstGeom>
          <a:noFill/>
        </p:spPr>
        <p:txBody>
          <a:bodyPr wrap="square" rtlCol="0">
            <a:spAutoFit/>
          </a:bodyPr>
          <a:lstStyle/>
          <a:p>
            <a:pPr algn="ctr"/>
            <a:r>
              <a:rPr lang="en-CA" sz="800" dirty="0" smtClean="0"/>
              <a:t>Microsoft clip art © 2013 </a:t>
            </a:r>
          </a:p>
          <a:p>
            <a:pPr algn="ctr"/>
            <a:r>
              <a:rPr lang="en-CA" sz="800" dirty="0" smtClean="0"/>
              <a:t>Microsoft Corporation. </a:t>
            </a:r>
            <a:endParaRPr lang="en-CA" sz="800" dirty="0"/>
          </a:p>
        </p:txBody>
      </p:sp>
      <p:pic>
        <p:nvPicPr>
          <p:cNvPr id="5" name="Picture 4" descr="angry-face-01s.gif"/>
          <p:cNvPicPr>
            <a:picLocks noChangeAspect="1"/>
          </p:cNvPicPr>
          <p:nvPr/>
        </p:nvPicPr>
        <p:blipFill>
          <a:blip r:embed="rId3" cstate="print"/>
          <a:stretch>
            <a:fillRect/>
          </a:stretch>
        </p:blipFill>
        <p:spPr>
          <a:xfrm>
            <a:off x="8172400" y="5877272"/>
            <a:ext cx="864096" cy="864096"/>
          </a:xfrm>
          <a:prstGeom prst="ellipse">
            <a:avLst/>
          </a:prstGeom>
        </p:spPr>
      </p:pic>
      <p:sp>
        <p:nvSpPr>
          <p:cNvPr id="6" name="TextBox 5"/>
          <p:cNvSpPr txBox="1"/>
          <p:nvPr/>
        </p:nvSpPr>
        <p:spPr>
          <a:xfrm>
            <a:off x="8172400"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7" name="TextBox 8"/>
          <p:cNvSpPr txBox="1">
            <a:spLocks noChangeArrowheads="1"/>
          </p:cNvSpPr>
          <p:nvPr/>
        </p:nvSpPr>
        <p:spPr bwMode="auto">
          <a:xfrm>
            <a:off x="8100392"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10" name="Title 1"/>
          <p:cNvSpPr txBox="1">
            <a:spLocks/>
          </p:cNvSpPr>
          <p:nvPr/>
        </p:nvSpPr>
        <p:spPr bwMode="auto">
          <a:xfrm>
            <a:off x="4714876" y="428604"/>
            <a:ext cx="3816424" cy="936104"/>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69. God’s workmanship.</a:t>
            </a:r>
          </a:p>
          <a:p>
            <a:pPr marL="0" marR="0" lvl="0" indent="0" algn="ctr" defTabSz="914400" rtl="0" eaLnBrk="0" fontAlgn="base" latinLnBrk="0" hangingPunct="0">
              <a:lnSpc>
                <a:spcPct val="100000"/>
              </a:lnSpc>
              <a:spcBef>
                <a:spcPct val="0"/>
              </a:spcBef>
              <a:spcAft>
                <a:spcPct val="0"/>
              </a:spcAft>
              <a:buClrTx/>
              <a:buSzTx/>
              <a:buFontTx/>
              <a:buNone/>
              <a:tabLst/>
              <a:defRPr/>
            </a:pPr>
            <a:r>
              <a:rPr lang="en-CA" sz="2800" b="1" kern="0" dirty="0" smtClean="0">
                <a:solidFill>
                  <a:srgbClr val="FF0000"/>
                </a:solidFill>
                <a:latin typeface="Calibri" pitchFamily="34" charset="0"/>
                <a:ea typeface="+mj-ea"/>
                <a:cs typeface="+mj-cs"/>
              </a:rPr>
              <a:t>Thank you, Lord!</a:t>
            </a:r>
            <a:endParaRPr kumimoji="0" lang="en-CA" sz="2800" b="1" i="0" u="none" strike="noStrike" kern="0" cap="none" spc="0" normalizeH="0" baseline="0" noProof="0" dirty="0" smtClean="0">
              <a:ln>
                <a:noFill/>
              </a:ln>
              <a:solidFill>
                <a:schemeClr val="tx2"/>
              </a:solidFill>
              <a:effectLst/>
              <a:uLnTx/>
              <a:uFillTx/>
              <a:latin typeface="+mj-lt"/>
              <a:ea typeface="+mj-ea"/>
              <a:cs typeface="+mj-cs"/>
            </a:endParaRPr>
          </a:p>
        </p:txBody>
      </p:sp>
      <p:sp>
        <p:nvSpPr>
          <p:cNvPr id="9" name="Smiley Face 8"/>
          <p:cNvSpPr/>
          <p:nvPr/>
        </p:nvSpPr>
        <p:spPr>
          <a:xfrm>
            <a:off x="1835696" y="2276872"/>
            <a:ext cx="731520" cy="731520"/>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Tree>
  </p:cSld>
  <p:clrMapOvr>
    <a:masterClrMapping/>
  </p:clrMapOvr>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Smiley Face 1"/>
          <p:cNvSpPr/>
          <p:nvPr/>
        </p:nvSpPr>
        <p:spPr>
          <a:xfrm>
            <a:off x="467544" y="1556792"/>
            <a:ext cx="576064" cy="576064"/>
          </a:xfrm>
          <a:prstGeom prst="smileyFace">
            <a:avLst/>
          </a:prstGeom>
          <a:blipFill>
            <a:blip r:embed="rId2" cstate="print"/>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Smiley Face 2"/>
          <p:cNvSpPr/>
          <p:nvPr/>
        </p:nvSpPr>
        <p:spPr>
          <a:xfrm>
            <a:off x="4283968" y="1700808"/>
            <a:ext cx="648072" cy="576064"/>
          </a:xfrm>
          <a:prstGeom prst="smileyFace">
            <a:avLst/>
          </a:prstGeom>
          <a:blipFill>
            <a:blip r:embed="rId3" cstate="print"/>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Smiley Face 3"/>
          <p:cNvSpPr/>
          <p:nvPr/>
        </p:nvSpPr>
        <p:spPr>
          <a:xfrm>
            <a:off x="1691680" y="2348880"/>
            <a:ext cx="504056" cy="432048"/>
          </a:xfrm>
          <a:prstGeom prst="smileyFace">
            <a:avLst>
              <a:gd name="adj" fmla="val 4653"/>
            </a:avLst>
          </a:prstGeom>
          <a:blipFill>
            <a:blip r:embed="rId4" cstate="print"/>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Smiley Face 4"/>
          <p:cNvSpPr/>
          <p:nvPr/>
        </p:nvSpPr>
        <p:spPr>
          <a:xfrm>
            <a:off x="2987824" y="3284984"/>
            <a:ext cx="432048" cy="432048"/>
          </a:xfrm>
          <a:prstGeom prst="smileyFace">
            <a:avLst/>
          </a:prstGeom>
          <a:blipFill>
            <a:blip r:embed="rId5" cstate="print"/>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Smiley Face 5"/>
          <p:cNvSpPr/>
          <p:nvPr/>
        </p:nvSpPr>
        <p:spPr>
          <a:xfrm>
            <a:off x="3707904" y="3284984"/>
            <a:ext cx="360040" cy="432048"/>
          </a:xfrm>
          <a:prstGeom prst="smileyFace">
            <a:avLst/>
          </a:prstGeom>
          <a:blipFill>
            <a:blip r:embed="rId6" cstate="print"/>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Smiley Face 6"/>
          <p:cNvSpPr/>
          <p:nvPr/>
        </p:nvSpPr>
        <p:spPr>
          <a:xfrm>
            <a:off x="2051720" y="2780928"/>
            <a:ext cx="648072" cy="576064"/>
          </a:xfrm>
          <a:prstGeom prst="smileyFace">
            <a:avLst/>
          </a:prstGeom>
          <a:blipFill>
            <a:blip r:embed="rId7" cstate="print"/>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Smiley Face 7"/>
          <p:cNvSpPr/>
          <p:nvPr/>
        </p:nvSpPr>
        <p:spPr>
          <a:xfrm>
            <a:off x="3635896" y="1628800"/>
            <a:ext cx="504056" cy="576064"/>
          </a:xfrm>
          <a:prstGeom prst="smileyFac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Smiley Face 8"/>
          <p:cNvSpPr/>
          <p:nvPr/>
        </p:nvSpPr>
        <p:spPr>
          <a:xfrm>
            <a:off x="611560" y="2564904"/>
            <a:ext cx="396552" cy="432048"/>
          </a:xfrm>
          <a:prstGeom prst="smileyFac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Smiley Face 9"/>
          <p:cNvSpPr/>
          <p:nvPr/>
        </p:nvSpPr>
        <p:spPr>
          <a:xfrm>
            <a:off x="2699792" y="2492896"/>
            <a:ext cx="504056" cy="504056"/>
          </a:xfrm>
          <a:prstGeom prst="smileyFace">
            <a:avLst/>
          </a:prstGeom>
          <a:solidFill>
            <a:srgbClr val="6600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Smiley Face 10"/>
          <p:cNvSpPr/>
          <p:nvPr/>
        </p:nvSpPr>
        <p:spPr>
          <a:xfrm>
            <a:off x="1619672" y="1628800"/>
            <a:ext cx="648072" cy="576064"/>
          </a:xfrm>
          <a:prstGeom prst="smileyFace">
            <a:avLst/>
          </a:prstGeom>
          <a:solidFill>
            <a:schemeClr val="accent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Smiley Face 11"/>
          <p:cNvSpPr/>
          <p:nvPr/>
        </p:nvSpPr>
        <p:spPr>
          <a:xfrm>
            <a:off x="2267744" y="2132856"/>
            <a:ext cx="432048" cy="432048"/>
          </a:xfrm>
          <a:prstGeom prst="smileyFace">
            <a:avLst/>
          </a:prstGeom>
          <a:solidFill>
            <a:schemeClr val="accent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Smiley Face 12"/>
          <p:cNvSpPr/>
          <p:nvPr/>
        </p:nvSpPr>
        <p:spPr>
          <a:xfrm>
            <a:off x="827584" y="3068960"/>
            <a:ext cx="360040" cy="360040"/>
          </a:xfrm>
          <a:prstGeom prst="smileyFace">
            <a:avLst/>
          </a:prstGeom>
          <a:solidFill>
            <a:srgbClr val="28F84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Smiley Face 13"/>
          <p:cNvSpPr/>
          <p:nvPr/>
        </p:nvSpPr>
        <p:spPr>
          <a:xfrm>
            <a:off x="5004048" y="2060848"/>
            <a:ext cx="432048" cy="432048"/>
          </a:xfrm>
          <a:prstGeom prst="smileyFace">
            <a:avLst/>
          </a:prstGeom>
          <a:solidFill>
            <a:srgbClr val="FF00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Smiley Face 14"/>
          <p:cNvSpPr/>
          <p:nvPr/>
        </p:nvSpPr>
        <p:spPr>
          <a:xfrm>
            <a:off x="971600" y="2060848"/>
            <a:ext cx="576064" cy="576064"/>
          </a:xfrm>
          <a:prstGeom prst="smileyFace">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Smiley Face 15"/>
          <p:cNvSpPr/>
          <p:nvPr/>
        </p:nvSpPr>
        <p:spPr>
          <a:xfrm>
            <a:off x="1259632" y="2708920"/>
            <a:ext cx="504056" cy="504056"/>
          </a:xfrm>
          <a:prstGeom prst="smileyFac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Smiley Face 16"/>
          <p:cNvSpPr/>
          <p:nvPr/>
        </p:nvSpPr>
        <p:spPr>
          <a:xfrm>
            <a:off x="3275856" y="2204864"/>
            <a:ext cx="504056" cy="432048"/>
          </a:xfrm>
          <a:prstGeom prst="smileyFace">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Smiley Face 17"/>
          <p:cNvSpPr/>
          <p:nvPr/>
        </p:nvSpPr>
        <p:spPr>
          <a:xfrm>
            <a:off x="2771800" y="1772816"/>
            <a:ext cx="504056" cy="504056"/>
          </a:xfrm>
          <a:prstGeom prst="smileyFac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Smiley Face 18"/>
          <p:cNvSpPr/>
          <p:nvPr/>
        </p:nvSpPr>
        <p:spPr>
          <a:xfrm>
            <a:off x="5076056" y="2708920"/>
            <a:ext cx="432048" cy="432048"/>
          </a:xfrm>
          <a:prstGeom prst="smileyFace">
            <a:avLst/>
          </a:prstGeom>
          <a:solidFill>
            <a:srgbClr val="A5002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Smiley Face 19"/>
          <p:cNvSpPr/>
          <p:nvPr/>
        </p:nvSpPr>
        <p:spPr>
          <a:xfrm>
            <a:off x="4499992" y="2420888"/>
            <a:ext cx="504056" cy="504056"/>
          </a:xfrm>
          <a:prstGeom prst="smileyFac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Smiley Face 20"/>
          <p:cNvSpPr/>
          <p:nvPr/>
        </p:nvSpPr>
        <p:spPr>
          <a:xfrm>
            <a:off x="1619672" y="3168352"/>
            <a:ext cx="504056" cy="476672"/>
          </a:xfrm>
          <a:prstGeom prst="smileyFac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Smiley Face 21"/>
          <p:cNvSpPr/>
          <p:nvPr/>
        </p:nvSpPr>
        <p:spPr>
          <a:xfrm>
            <a:off x="4572000" y="2996952"/>
            <a:ext cx="360040" cy="360040"/>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Smiley Face 22"/>
          <p:cNvSpPr/>
          <p:nvPr/>
        </p:nvSpPr>
        <p:spPr>
          <a:xfrm>
            <a:off x="3995936" y="2852936"/>
            <a:ext cx="504056" cy="576064"/>
          </a:xfrm>
          <a:prstGeom prst="smileyFace">
            <a:avLst/>
          </a:prstGeom>
          <a:blipFill>
            <a:blip r:embed="rId8" cstate="print"/>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Smiley Face 23"/>
          <p:cNvSpPr/>
          <p:nvPr/>
        </p:nvSpPr>
        <p:spPr>
          <a:xfrm>
            <a:off x="3275856" y="2708920"/>
            <a:ext cx="576064" cy="576064"/>
          </a:xfrm>
          <a:prstGeom prst="smileyFace">
            <a:avLst/>
          </a:prstGeom>
          <a:blipFill>
            <a:blip r:embed="rId9" cstate="print"/>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sp>
        <p:nvSpPr>
          <p:cNvPr id="25" name="Smiley Face 24"/>
          <p:cNvSpPr/>
          <p:nvPr/>
        </p:nvSpPr>
        <p:spPr>
          <a:xfrm>
            <a:off x="3851920" y="2276872"/>
            <a:ext cx="576064" cy="504056"/>
          </a:xfrm>
          <a:prstGeom prst="smileyFace">
            <a:avLst/>
          </a:prstGeom>
          <a:blipFill>
            <a:blip r:embed="rId10" cstate="print"/>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Explosion 1 28"/>
          <p:cNvSpPr/>
          <p:nvPr/>
        </p:nvSpPr>
        <p:spPr>
          <a:xfrm>
            <a:off x="6084168" y="1296144"/>
            <a:ext cx="2484313" cy="2492896"/>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pic>
        <p:nvPicPr>
          <p:cNvPr id="30" name="Picture 2" descr="j0237940[1]"/>
          <p:cNvPicPr>
            <a:picLocks noChangeAspect="1" noChangeArrowheads="1"/>
          </p:cNvPicPr>
          <p:nvPr/>
        </p:nvPicPr>
        <p:blipFill>
          <a:blip r:embed="rId11" cstate="print"/>
          <a:srcRect/>
          <a:stretch>
            <a:fillRect/>
          </a:stretch>
        </p:blipFill>
        <p:spPr bwMode="auto">
          <a:xfrm>
            <a:off x="6516216" y="1700982"/>
            <a:ext cx="1674812" cy="1223962"/>
          </a:xfrm>
          <a:prstGeom prst="rect">
            <a:avLst/>
          </a:prstGeom>
          <a:noFill/>
          <a:ln w="9525">
            <a:noFill/>
            <a:miter lim="800000"/>
            <a:headEnd/>
            <a:tailEnd/>
          </a:ln>
        </p:spPr>
      </p:pic>
      <p:cxnSp>
        <p:nvCxnSpPr>
          <p:cNvPr id="32" name="Straight Arrow Connector 31"/>
          <p:cNvCxnSpPr/>
          <p:nvPr/>
        </p:nvCxnSpPr>
        <p:spPr>
          <a:xfrm>
            <a:off x="1475656" y="4293096"/>
            <a:ext cx="648072"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5148064" y="4293096"/>
            <a:ext cx="648072"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3995936" y="4293096"/>
            <a:ext cx="648072"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2771800" y="4293096"/>
            <a:ext cx="648072"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36" name="Picture 6" descr="shwoosh"/>
          <p:cNvPicPr>
            <a:picLocks noChangeAspect="1" noChangeArrowheads="1"/>
          </p:cNvPicPr>
          <p:nvPr/>
        </p:nvPicPr>
        <p:blipFill>
          <a:blip r:embed="rId12" cstate="print"/>
          <a:srcRect/>
          <a:stretch>
            <a:fillRect/>
          </a:stretch>
        </p:blipFill>
        <p:spPr bwMode="auto">
          <a:xfrm>
            <a:off x="6732240" y="2981476"/>
            <a:ext cx="1223665" cy="375516"/>
          </a:xfrm>
          <a:prstGeom prst="rect">
            <a:avLst/>
          </a:prstGeom>
          <a:noFill/>
          <a:ln w="9525">
            <a:noFill/>
            <a:miter lim="800000"/>
            <a:headEnd/>
            <a:tailEnd/>
          </a:ln>
        </p:spPr>
      </p:pic>
      <p:sp>
        <p:nvSpPr>
          <p:cNvPr id="37" name="Text Box 7"/>
          <p:cNvSpPr txBox="1">
            <a:spLocks noChangeArrowheads="1"/>
          </p:cNvSpPr>
          <p:nvPr/>
        </p:nvSpPr>
        <p:spPr bwMode="auto">
          <a:xfrm>
            <a:off x="6732240" y="3440033"/>
            <a:ext cx="1296144" cy="276999"/>
          </a:xfrm>
          <a:prstGeom prst="rect">
            <a:avLst/>
          </a:prstGeom>
          <a:noFill/>
          <a:ln w="9525">
            <a:noFill/>
            <a:miter lim="800000"/>
            <a:headEnd/>
            <a:tailEnd/>
          </a:ln>
        </p:spPr>
        <p:txBody>
          <a:bodyPr wrap="square">
            <a:spAutoFit/>
          </a:bodyPr>
          <a:lstStyle/>
          <a:p>
            <a:pPr>
              <a:spcBef>
                <a:spcPct val="50000"/>
              </a:spcBef>
            </a:pPr>
            <a:r>
              <a:rPr lang="en-CA" sz="1200" dirty="0">
                <a:solidFill>
                  <a:schemeClr val="bg1"/>
                </a:solidFill>
                <a:latin typeface="Calibri" pitchFamily="34" charset="0"/>
              </a:rPr>
              <a:t>Copyright by Nike</a:t>
            </a:r>
          </a:p>
        </p:txBody>
      </p:sp>
      <p:cxnSp>
        <p:nvCxnSpPr>
          <p:cNvPr id="38" name="Straight Arrow Connector 37"/>
          <p:cNvCxnSpPr/>
          <p:nvPr/>
        </p:nvCxnSpPr>
        <p:spPr>
          <a:xfrm>
            <a:off x="8100392" y="4293096"/>
            <a:ext cx="648072"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6372200" y="2658398"/>
            <a:ext cx="1872208" cy="338554"/>
          </a:xfrm>
          <a:prstGeom prst="rect">
            <a:avLst/>
          </a:prstGeom>
          <a:noFill/>
        </p:spPr>
        <p:txBody>
          <a:bodyPr wrap="square" rtlCol="0">
            <a:spAutoFit/>
          </a:bodyPr>
          <a:lstStyle/>
          <a:p>
            <a:pPr algn="ctr"/>
            <a:r>
              <a:rPr lang="en-CA" sz="800" dirty="0" smtClean="0">
                <a:solidFill>
                  <a:srgbClr val="92D050"/>
                </a:solidFill>
              </a:rPr>
              <a:t>Microsoft clip art © 2013 </a:t>
            </a:r>
          </a:p>
          <a:p>
            <a:pPr algn="ctr"/>
            <a:r>
              <a:rPr lang="en-CA" sz="800" dirty="0" smtClean="0">
                <a:solidFill>
                  <a:srgbClr val="92D050"/>
                </a:solidFill>
              </a:rPr>
              <a:t>Microsoft Corporation. </a:t>
            </a:r>
            <a:endParaRPr lang="en-CA" sz="800" dirty="0">
              <a:solidFill>
                <a:srgbClr val="92D050"/>
              </a:solidFill>
            </a:endParaRPr>
          </a:p>
        </p:txBody>
      </p:sp>
      <p:sp>
        <p:nvSpPr>
          <p:cNvPr id="43" name="TextBox 42"/>
          <p:cNvSpPr txBox="1"/>
          <p:nvPr/>
        </p:nvSpPr>
        <p:spPr>
          <a:xfrm>
            <a:off x="0" y="3789040"/>
            <a:ext cx="9144000" cy="400110"/>
          </a:xfrm>
          <a:prstGeom prst="rect">
            <a:avLst/>
          </a:prstGeom>
          <a:noFill/>
        </p:spPr>
        <p:txBody>
          <a:bodyPr wrap="square" rtlCol="0">
            <a:spAutoFit/>
          </a:bodyPr>
          <a:lstStyle/>
          <a:p>
            <a:pPr algn="ctr"/>
            <a:r>
              <a:rPr lang="en-CA" sz="2000" b="1" dirty="0" smtClean="0">
                <a:solidFill>
                  <a:srgbClr val="008000"/>
                </a:solidFill>
                <a:latin typeface="Calibri" pitchFamily="34" charset="0"/>
              </a:rPr>
              <a:t>After his victory, our Commander Jesus leads his troops in triumphal procession</a:t>
            </a:r>
            <a:endParaRPr lang="en-CA" sz="2000" b="1" dirty="0">
              <a:solidFill>
                <a:srgbClr val="008000"/>
              </a:solidFill>
              <a:latin typeface="Calibri" pitchFamily="34" charset="0"/>
            </a:endParaRPr>
          </a:p>
        </p:txBody>
      </p:sp>
      <p:sp>
        <p:nvSpPr>
          <p:cNvPr id="41" name="TextBox 40"/>
          <p:cNvSpPr txBox="1"/>
          <p:nvPr/>
        </p:nvSpPr>
        <p:spPr>
          <a:xfrm>
            <a:off x="0" y="116632"/>
            <a:ext cx="9144000" cy="954107"/>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70-71. led in triumphal procession and </a:t>
            </a:r>
            <a:r>
              <a:rPr lang="en-CA" sz="2800" b="1" i="1" dirty="0" err="1" smtClean="0">
                <a:solidFill>
                  <a:srgbClr val="FF0000"/>
                </a:solidFill>
                <a:latin typeface="Calibri" pitchFamily="34" charset="0"/>
              </a:rPr>
              <a:t>nike</a:t>
            </a:r>
            <a:r>
              <a:rPr lang="en-CA" sz="2800" b="1" dirty="0" smtClean="0">
                <a:solidFill>
                  <a:srgbClr val="FF0000"/>
                </a:solidFill>
                <a:latin typeface="Calibri" pitchFamily="34" charset="0"/>
              </a:rPr>
              <a:t> victory in Christ.</a:t>
            </a:r>
          </a:p>
          <a:p>
            <a:pPr algn="ctr"/>
            <a:r>
              <a:rPr lang="en-CA" sz="2800" b="1" dirty="0" smtClean="0">
                <a:solidFill>
                  <a:srgbClr val="FF0000"/>
                </a:solidFill>
                <a:latin typeface="Calibri" pitchFamily="34" charset="0"/>
              </a:rPr>
              <a:t>Thank you, Lord!</a:t>
            </a:r>
            <a:endParaRPr lang="en-CA" sz="2800" b="1" dirty="0">
              <a:latin typeface="Calibri" pitchFamily="34" charset="0"/>
            </a:endParaRPr>
          </a:p>
        </p:txBody>
      </p:sp>
      <p:pic>
        <p:nvPicPr>
          <p:cNvPr id="42" name="Picture 41" descr="angry-face-01s.gif"/>
          <p:cNvPicPr>
            <a:picLocks noChangeAspect="1"/>
          </p:cNvPicPr>
          <p:nvPr/>
        </p:nvPicPr>
        <p:blipFill>
          <a:blip r:embed="rId13" cstate="print"/>
          <a:stretch>
            <a:fillRect/>
          </a:stretch>
        </p:blipFill>
        <p:spPr>
          <a:xfrm>
            <a:off x="107504" y="5877272"/>
            <a:ext cx="864096" cy="864096"/>
          </a:xfrm>
          <a:prstGeom prst="ellipse">
            <a:avLst/>
          </a:prstGeom>
        </p:spPr>
      </p:pic>
      <p:sp>
        <p:nvSpPr>
          <p:cNvPr id="44" name="TextBox 43"/>
          <p:cNvSpPr txBox="1"/>
          <p:nvPr/>
        </p:nvSpPr>
        <p:spPr>
          <a:xfrm>
            <a:off x="107504"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45" name="TextBox 8"/>
          <p:cNvSpPr txBox="1">
            <a:spLocks noChangeArrowheads="1"/>
          </p:cNvSpPr>
          <p:nvPr/>
        </p:nvSpPr>
        <p:spPr bwMode="auto">
          <a:xfrm>
            <a:off x="35496"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sp>
        <p:nvSpPr>
          <p:cNvPr id="47" name="TextBox 46"/>
          <p:cNvSpPr txBox="1"/>
          <p:nvPr/>
        </p:nvSpPr>
        <p:spPr>
          <a:xfrm>
            <a:off x="720080" y="4437112"/>
            <a:ext cx="8388424" cy="2554545"/>
          </a:xfrm>
          <a:prstGeom prst="rect">
            <a:avLst/>
          </a:prstGeom>
          <a:noFill/>
        </p:spPr>
        <p:txBody>
          <a:bodyPr wrap="square" rtlCol="0">
            <a:spAutoFit/>
          </a:bodyPr>
          <a:lstStyle/>
          <a:p>
            <a:pPr algn="ctr"/>
            <a:r>
              <a:rPr lang="en-US" sz="1000" b="1" dirty="0" smtClean="0">
                <a:solidFill>
                  <a:schemeClr val="bg1"/>
                </a:solidFill>
              </a:rPr>
              <a:t> </a:t>
            </a:r>
            <a:endParaRPr lang="en-CA" sz="1000" b="1" dirty="0" smtClean="0">
              <a:solidFill>
                <a:schemeClr val="bg1"/>
              </a:solidFill>
            </a:endParaRPr>
          </a:p>
          <a:p>
            <a:pPr algn="ctr"/>
            <a:r>
              <a:rPr lang="en-CA" sz="2800" b="1" dirty="0" smtClean="0">
                <a:solidFill>
                  <a:schemeClr val="bg1"/>
                </a:solidFill>
                <a:latin typeface="Calibri" pitchFamily="34" charset="0"/>
              </a:rPr>
              <a:t>“But thanks be to God, who in Christ always leads us </a:t>
            </a:r>
          </a:p>
          <a:p>
            <a:pPr algn="ctr"/>
            <a:r>
              <a:rPr lang="en-CA" sz="2800" b="1" dirty="0" smtClean="0">
                <a:solidFill>
                  <a:schemeClr val="bg1"/>
                </a:solidFill>
                <a:latin typeface="Calibri" pitchFamily="34" charset="0"/>
              </a:rPr>
              <a:t>in triumphal procession”  2 Co 2:14</a:t>
            </a:r>
          </a:p>
          <a:p>
            <a:pPr algn="ctr"/>
            <a:endParaRPr lang="en-CA" sz="1000" b="1" dirty="0" smtClean="0">
              <a:solidFill>
                <a:schemeClr val="bg1"/>
              </a:solidFill>
              <a:latin typeface="Calibri" pitchFamily="34" charset="0"/>
            </a:endParaRPr>
          </a:p>
          <a:p>
            <a:pPr algn="ctr"/>
            <a:r>
              <a:rPr lang="en-CA" sz="2800" b="1" dirty="0" smtClean="0">
                <a:solidFill>
                  <a:schemeClr val="bg1"/>
                </a:solidFill>
                <a:latin typeface="Calibri" pitchFamily="34" charset="0"/>
              </a:rPr>
              <a:t>“But thanks be to God, who gives us the victory (</a:t>
            </a:r>
            <a:r>
              <a:rPr lang="en-CA" sz="2800" b="1" dirty="0" err="1" smtClean="0">
                <a:solidFill>
                  <a:schemeClr val="bg1"/>
                </a:solidFill>
                <a:latin typeface="Calibri" pitchFamily="34" charset="0"/>
              </a:rPr>
              <a:t>nike</a:t>
            </a:r>
            <a:r>
              <a:rPr lang="en-CA" sz="2800" b="1" dirty="0" smtClean="0">
                <a:solidFill>
                  <a:schemeClr val="bg1"/>
                </a:solidFill>
                <a:latin typeface="Calibri" pitchFamily="34" charset="0"/>
              </a:rPr>
              <a:t>) through our Lord Jesus Christ”  1 </a:t>
            </a:r>
            <a:r>
              <a:rPr lang="en-CA" sz="2800" b="1" dirty="0" err="1" smtClean="0">
                <a:solidFill>
                  <a:schemeClr val="bg1"/>
                </a:solidFill>
                <a:latin typeface="Calibri" pitchFamily="34" charset="0"/>
              </a:rPr>
              <a:t>Cor</a:t>
            </a:r>
            <a:r>
              <a:rPr lang="en-CA" sz="2800" b="1" dirty="0" smtClean="0">
                <a:solidFill>
                  <a:schemeClr val="bg1"/>
                </a:solidFill>
                <a:latin typeface="Calibri" pitchFamily="34" charset="0"/>
              </a:rPr>
              <a:t> 15:57</a:t>
            </a:r>
          </a:p>
          <a:p>
            <a:pPr algn="ctr"/>
            <a:endParaRPr lang="en-CA" sz="2800" b="1" dirty="0" smtClean="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2290" name="Rectangle 5"/>
          <p:cNvSpPr>
            <a:spLocks noGrp="1" noChangeArrowheads="1"/>
          </p:cNvSpPr>
          <p:nvPr>
            <p:ph type="title"/>
          </p:nvPr>
        </p:nvSpPr>
        <p:spPr>
          <a:xfrm>
            <a:off x="457200" y="548680"/>
            <a:ext cx="4546848" cy="864096"/>
          </a:xfrm>
        </p:spPr>
        <p:txBody>
          <a:bodyPr/>
          <a:lstStyle/>
          <a:p>
            <a:pPr eaLnBrk="1" hangingPunct="1"/>
            <a:r>
              <a:rPr lang="en-CA" sz="2800" b="1" dirty="0" smtClean="0">
                <a:solidFill>
                  <a:schemeClr val="tx1"/>
                </a:solidFill>
              </a:rPr>
              <a:t>Jesus Christ has </a:t>
            </a:r>
            <a:r>
              <a:rPr lang="en-CA" sz="2800" b="1" dirty="0" err="1" smtClean="0">
                <a:solidFill>
                  <a:schemeClr val="tx1"/>
                </a:solidFill>
              </a:rPr>
              <a:t>niked</a:t>
            </a:r>
            <a:r>
              <a:rPr lang="en-CA" sz="2800" b="1" dirty="0" smtClean="0">
                <a:solidFill>
                  <a:schemeClr val="tx1"/>
                </a:solidFill>
              </a:rPr>
              <a:t/>
            </a:r>
            <a:br>
              <a:rPr lang="en-CA" sz="2800" b="1" dirty="0" smtClean="0">
                <a:solidFill>
                  <a:schemeClr val="tx1"/>
                </a:solidFill>
              </a:rPr>
            </a:br>
            <a:r>
              <a:rPr lang="en-CA" sz="2800" b="1" dirty="0" smtClean="0">
                <a:solidFill>
                  <a:schemeClr val="tx1"/>
                </a:solidFill>
              </a:rPr>
              <a:t>and gives us </a:t>
            </a:r>
            <a:r>
              <a:rPr lang="en-CA" sz="2800" b="1" dirty="0" err="1" smtClean="0">
                <a:solidFill>
                  <a:schemeClr val="tx1"/>
                </a:solidFill>
              </a:rPr>
              <a:t>nike</a:t>
            </a:r>
            <a:r>
              <a:rPr lang="en-CA" sz="2800" b="1" dirty="0" smtClean="0">
                <a:solidFill>
                  <a:schemeClr val="tx1"/>
                </a:solidFill>
              </a:rPr>
              <a:t> victory!</a:t>
            </a:r>
            <a:endParaRPr lang="en-CA" sz="4000" b="1" dirty="0" smtClean="0"/>
          </a:p>
        </p:txBody>
      </p:sp>
      <p:pic>
        <p:nvPicPr>
          <p:cNvPr id="12291" name="Picture 6" descr="shwoosh"/>
          <p:cNvPicPr>
            <a:picLocks noChangeAspect="1" noChangeArrowheads="1"/>
          </p:cNvPicPr>
          <p:nvPr/>
        </p:nvPicPr>
        <p:blipFill>
          <a:blip r:embed="rId2" cstate="print"/>
          <a:srcRect/>
          <a:stretch>
            <a:fillRect/>
          </a:stretch>
        </p:blipFill>
        <p:spPr bwMode="auto">
          <a:xfrm>
            <a:off x="5004048" y="404664"/>
            <a:ext cx="3887961" cy="1193131"/>
          </a:xfrm>
          <a:prstGeom prst="rect">
            <a:avLst/>
          </a:prstGeom>
          <a:noFill/>
          <a:ln w="9525">
            <a:noFill/>
            <a:miter lim="800000"/>
            <a:headEnd/>
            <a:tailEnd/>
          </a:ln>
        </p:spPr>
      </p:pic>
      <p:sp>
        <p:nvSpPr>
          <p:cNvPr id="12292" name="Text Box 7"/>
          <p:cNvSpPr txBox="1">
            <a:spLocks noChangeArrowheads="1"/>
          </p:cNvSpPr>
          <p:nvPr/>
        </p:nvSpPr>
        <p:spPr bwMode="auto">
          <a:xfrm>
            <a:off x="5653038" y="1628800"/>
            <a:ext cx="2519362" cy="246221"/>
          </a:xfrm>
          <a:prstGeom prst="rect">
            <a:avLst/>
          </a:prstGeom>
          <a:noFill/>
          <a:ln w="9525">
            <a:noFill/>
            <a:miter lim="800000"/>
            <a:headEnd/>
            <a:tailEnd/>
          </a:ln>
        </p:spPr>
        <p:txBody>
          <a:bodyPr>
            <a:spAutoFit/>
          </a:bodyPr>
          <a:lstStyle/>
          <a:p>
            <a:pPr algn="ctr">
              <a:spcBef>
                <a:spcPct val="50000"/>
              </a:spcBef>
            </a:pPr>
            <a:r>
              <a:rPr lang="en-CA" sz="1000" dirty="0" smtClean="0">
                <a:solidFill>
                  <a:schemeClr val="tx1">
                    <a:lumMod val="50000"/>
                  </a:schemeClr>
                </a:solidFill>
                <a:latin typeface="Calibri" pitchFamily="34" charset="0"/>
              </a:rPr>
              <a:t>© Copyright </a:t>
            </a:r>
            <a:r>
              <a:rPr lang="en-CA" sz="1000" dirty="0">
                <a:solidFill>
                  <a:schemeClr val="tx1">
                    <a:lumMod val="50000"/>
                  </a:schemeClr>
                </a:solidFill>
                <a:latin typeface="Calibri" pitchFamily="34" charset="0"/>
              </a:rPr>
              <a:t>by Nike</a:t>
            </a:r>
          </a:p>
        </p:txBody>
      </p:sp>
      <p:sp>
        <p:nvSpPr>
          <p:cNvPr id="5" name="TextBox 4"/>
          <p:cNvSpPr txBox="1"/>
          <p:nvPr/>
        </p:nvSpPr>
        <p:spPr>
          <a:xfrm>
            <a:off x="539552" y="2091620"/>
            <a:ext cx="8136904" cy="4278094"/>
          </a:xfrm>
          <a:prstGeom prst="rect">
            <a:avLst/>
          </a:prstGeom>
          <a:noFill/>
        </p:spPr>
        <p:txBody>
          <a:bodyPr wrap="square" rtlCol="0">
            <a:spAutoFit/>
          </a:bodyPr>
          <a:lstStyle/>
          <a:p>
            <a:pPr algn="ctr"/>
            <a:r>
              <a:rPr lang="en-US" sz="2800" dirty="0" smtClean="0">
                <a:solidFill>
                  <a:srgbClr val="FFFF00"/>
                </a:solidFill>
                <a:latin typeface="Calibri" pitchFamily="34" charset="0"/>
              </a:rPr>
              <a:t>For how Jesus and the Apostles use the Greek </a:t>
            </a:r>
            <a:r>
              <a:rPr lang="en-US" sz="3200" dirty="0" smtClean="0">
                <a:solidFill>
                  <a:srgbClr val="FFFF00"/>
                </a:solidFill>
                <a:latin typeface="Calibri" pitchFamily="34" charset="0"/>
              </a:rPr>
              <a:t>word  </a:t>
            </a:r>
            <a:r>
              <a:rPr lang="en-US" sz="3200" i="1" dirty="0" err="1" smtClean="0">
                <a:solidFill>
                  <a:srgbClr val="FFFF00"/>
                </a:solidFill>
                <a:latin typeface="Calibri" pitchFamily="34" charset="0"/>
              </a:rPr>
              <a:t>nike</a:t>
            </a:r>
            <a:r>
              <a:rPr lang="en-US" sz="3200" i="1" dirty="0" smtClean="0">
                <a:solidFill>
                  <a:srgbClr val="FFFF00"/>
                </a:solidFill>
                <a:latin typeface="Calibri" pitchFamily="34" charset="0"/>
              </a:rPr>
              <a:t> </a:t>
            </a:r>
            <a:r>
              <a:rPr lang="en-US" sz="3200" dirty="0" smtClean="0">
                <a:solidFill>
                  <a:srgbClr val="FFFF00"/>
                </a:solidFill>
                <a:latin typeface="Calibri" pitchFamily="34" charset="0"/>
              </a:rPr>
              <a:t>34 times in the Greek New Testament, </a:t>
            </a:r>
          </a:p>
          <a:p>
            <a:pPr algn="ctr"/>
            <a:r>
              <a:rPr lang="en-US" sz="3200" dirty="0" smtClean="0">
                <a:solidFill>
                  <a:srgbClr val="FFFF00"/>
                </a:solidFill>
                <a:latin typeface="Calibri" pitchFamily="34" charset="0"/>
              </a:rPr>
              <a:t>go to </a:t>
            </a:r>
            <a:r>
              <a:rPr lang="en-US" sz="3200" dirty="0" smtClean="0">
                <a:solidFill>
                  <a:srgbClr val="FFFF00"/>
                </a:solidFill>
                <a:latin typeface="Calibri" pitchFamily="34" charset="0"/>
                <a:hlinkClick r:id="rId3"/>
              </a:rPr>
              <a:t>www.GraceGodChrist.com</a:t>
            </a:r>
            <a:r>
              <a:rPr lang="en-US" sz="3200" dirty="0" smtClean="0">
                <a:solidFill>
                  <a:srgbClr val="FFFF00"/>
                </a:solidFill>
                <a:latin typeface="Calibri" pitchFamily="34" charset="0"/>
              </a:rPr>
              <a:t>  </a:t>
            </a:r>
          </a:p>
          <a:p>
            <a:pPr algn="ctr"/>
            <a:r>
              <a:rPr lang="en-US" sz="3200" dirty="0" smtClean="0">
                <a:solidFill>
                  <a:srgbClr val="FFFF00"/>
                </a:solidFill>
                <a:latin typeface="Calibri" pitchFamily="34" charset="0"/>
              </a:rPr>
              <a:t>then the “Nike in the New Testament” page, </a:t>
            </a:r>
          </a:p>
          <a:p>
            <a:pPr algn="ctr"/>
            <a:r>
              <a:rPr lang="en-US" sz="3200" dirty="0" smtClean="0">
                <a:solidFill>
                  <a:srgbClr val="FFFF00"/>
                </a:solidFill>
                <a:latin typeface="Calibri" pitchFamily="34" charset="0"/>
              </a:rPr>
              <a:t>for </a:t>
            </a:r>
            <a:r>
              <a:rPr lang="en-US" sz="2800" dirty="0" smtClean="0">
                <a:solidFill>
                  <a:srgbClr val="FFFF00"/>
                </a:solidFill>
                <a:latin typeface="Calibri" pitchFamily="34" charset="0"/>
              </a:rPr>
              <a:t>PPT and articles.</a:t>
            </a:r>
          </a:p>
          <a:p>
            <a:pPr algn="ctr"/>
            <a:endParaRPr lang="en-US" sz="2800" dirty="0" smtClean="0">
              <a:solidFill>
                <a:srgbClr val="FFFF00"/>
              </a:solidFill>
              <a:latin typeface="Calibri" pitchFamily="34" charset="0"/>
            </a:endParaRPr>
          </a:p>
          <a:p>
            <a:pPr algn="ctr"/>
            <a:r>
              <a:rPr lang="en-US" sz="2800" dirty="0" smtClean="0">
                <a:solidFill>
                  <a:srgbClr val="FFFF00"/>
                </a:solidFill>
                <a:latin typeface="Calibri" pitchFamily="34" charset="0"/>
              </a:rPr>
              <a:t>Download “What the word </a:t>
            </a:r>
            <a:r>
              <a:rPr lang="en-US" sz="2800" i="1" dirty="0" err="1" smtClean="0">
                <a:solidFill>
                  <a:srgbClr val="FFFF00"/>
                </a:solidFill>
                <a:latin typeface="Calibri" pitchFamily="34" charset="0"/>
              </a:rPr>
              <a:t>nike</a:t>
            </a:r>
            <a:r>
              <a:rPr lang="en-US" sz="2800" dirty="0" smtClean="0">
                <a:solidFill>
                  <a:srgbClr val="FFFF00"/>
                </a:solidFill>
                <a:latin typeface="Calibri" pitchFamily="34" charset="0"/>
              </a:rPr>
              <a:t> means” for a short summary I give to others that shares how Jesus </a:t>
            </a:r>
          </a:p>
          <a:p>
            <a:pPr algn="ctr"/>
            <a:r>
              <a:rPr lang="en-US" sz="2800" dirty="0" smtClean="0">
                <a:solidFill>
                  <a:srgbClr val="FFFF00"/>
                </a:solidFill>
                <a:latin typeface="Calibri" pitchFamily="34" charset="0"/>
              </a:rPr>
              <a:t>and the Apostles used the word “</a:t>
            </a:r>
            <a:r>
              <a:rPr lang="en-US" sz="2800" i="1" dirty="0" err="1" smtClean="0">
                <a:solidFill>
                  <a:srgbClr val="FFFF00"/>
                </a:solidFill>
                <a:latin typeface="Calibri" pitchFamily="34" charset="0"/>
              </a:rPr>
              <a:t>nike</a:t>
            </a:r>
            <a:r>
              <a:rPr lang="en-US" sz="2800" dirty="0" smtClean="0">
                <a:solidFill>
                  <a:srgbClr val="FFFF00"/>
                </a:solidFill>
                <a:latin typeface="Calibri" pitchFamily="34" charset="0"/>
              </a:rPr>
              <a:t>.”</a:t>
            </a:r>
            <a:endParaRPr lang="en-CA" sz="2800" dirty="0">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bg>
      <p:bgPr>
        <a:solidFill>
          <a:srgbClr val="0099FF"/>
        </a:solidFill>
        <a:effectLst/>
      </p:bgPr>
    </p:bg>
    <p:spTree>
      <p:nvGrpSpPr>
        <p:cNvPr id="1" name=""/>
        <p:cNvGrpSpPr/>
        <p:nvPr/>
      </p:nvGrpSpPr>
      <p:grpSpPr>
        <a:xfrm>
          <a:off x="0" y="0"/>
          <a:ext cx="0" cy="0"/>
          <a:chOff x="0" y="0"/>
          <a:chExt cx="0" cy="0"/>
        </a:xfrm>
      </p:grpSpPr>
      <p:sp>
        <p:nvSpPr>
          <p:cNvPr id="5" name="Oval 4"/>
          <p:cNvSpPr/>
          <p:nvPr/>
        </p:nvSpPr>
        <p:spPr>
          <a:xfrm>
            <a:off x="1835696" y="45720"/>
            <a:ext cx="7223760" cy="6766560"/>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123" name="Title 3"/>
          <p:cNvSpPr>
            <a:spLocks noGrp="1"/>
          </p:cNvSpPr>
          <p:nvPr>
            <p:ph type="title"/>
          </p:nvPr>
        </p:nvSpPr>
        <p:spPr>
          <a:xfrm>
            <a:off x="1763688" y="3078088"/>
            <a:ext cx="7380312" cy="1143000"/>
          </a:xfrm>
        </p:spPr>
        <p:txBody>
          <a:bodyPr>
            <a:noAutofit/>
          </a:bodyPr>
          <a:lstStyle/>
          <a:p>
            <a:pPr>
              <a:lnSpc>
                <a:spcPts val="2400"/>
              </a:lnSpc>
            </a:pPr>
            <a:r>
              <a:rPr lang="en-CA" sz="2600" b="1" dirty="0" smtClean="0">
                <a:solidFill>
                  <a:schemeClr val="bg1"/>
                </a:solidFill>
                <a:latin typeface="Calibri" pitchFamily="34" charset="0"/>
                <a:cs typeface="Calibri" pitchFamily="34" charset="0"/>
              </a:rPr>
              <a:t>the law of the Spirit sets free</a:t>
            </a:r>
            <a:br>
              <a:rPr lang="en-CA" sz="2600" b="1" dirty="0" smtClean="0">
                <a:solidFill>
                  <a:schemeClr val="bg1"/>
                </a:solidFill>
                <a:latin typeface="Calibri" pitchFamily="34" charset="0"/>
                <a:cs typeface="Calibri" pitchFamily="34" charset="0"/>
              </a:rPr>
            </a:br>
            <a:r>
              <a:rPr lang="en-CA" sz="2600" b="1" dirty="0" smtClean="0">
                <a:solidFill>
                  <a:schemeClr val="tx1"/>
                </a:solidFill>
                <a:latin typeface="Calibri" pitchFamily="34" charset="0"/>
                <a:cs typeface="Calibri" pitchFamily="34" charset="0"/>
              </a:rPr>
              <a:t>the </a:t>
            </a:r>
            <a:r>
              <a:rPr lang="en-US" sz="2600" b="1" dirty="0" smtClean="0">
                <a:solidFill>
                  <a:schemeClr val="tx1"/>
                </a:solidFill>
                <a:latin typeface="Calibri" pitchFamily="34" charset="0"/>
                <a:cs typeface="Calibri" pitchFamily="34" charset="0"/>
              </a:rPr>
              <a:t>Spirit and God’s love is poured in</a:t>
            </a:r>
            <a:br>
              <a:rPr lang="en-US" sz="2600" b="1" dirty="0" smtClean="0">
                <a:solidFill>
                  <a:schemeClr val="tx1"/>
                </a:solidFill>
                <a:latin typeface="Calibri" pitchFamily="34" charset="0"/>
                <a:cs typeface="Calibri" pitchFamily="34" charset="0"/>
              </a:rPr>
            </a:br>
            <a:r>
              <a:rPr lang="en-US" sz="2600" b="1" dirty="0" smtClean="0">
                <a:solidFill>
                  <a:schemeClr val="bg1"/>
                </a:solidFill>
                <a:latin typeface="Calibri" pitchFamily="34" charset="0"/>
                <a:cs typeface="Calibri" pitchFamily="34" charset="0"/>
              </a:rPr>
              <a:t>born of the Spirit, born of God </a:t>
            </a:r>
            <a:br>
              <a:rPr lang="en-US" sz="2600" b="1" dirty="0" smtClean="0">
                <a:solidFill>
                  <a:schemeClr val="bg1"/>
                </a:solidFill>
                <a:latin typeface="Calibri" pitchFamily="34" charset="0"/>
                <a:cs typeface="Calibri" pitchFamily="34" charset="0"/>
              </a:rPr>
            </a:br>
            <a:r>
              <a:rPr lang="en-US" sz="2600" b="1" dirty="0" smtClean="0">
                <a:solidFill>
                  <a:schemeClr val="tx1"/>
                </a:solidFill>
                <a:latin typeface="Calibri" pitchFamily="34" charset="0"/>
                <a:cs typeface="Calibri" pitchFamily="34" charset="0"/>
              </a:rPr>
              <a:t>given, receive, have the gift of the Spirit </a:t>
            </a:r>
            <a:r>
              <a:rPr lang="en-US" sz="2600" b="1" dirty="0" smtClean="0">
                <a:latin typeface="Calibri" pitchFamily="34" charset="0"/>
                <a:cs typeface="Calibri" pitchFamily="34" charset="0"/>
              </a:rPr>
              <a:t/>
            </a:r>
            <a:br>
              <a:rPr lang="en-US" sz="2600" b="1" dirty="0" smtClean="0">
                <a:latin typeface="Calibri" pitchFamily="34" charset="0"/>
                <a:cs typeface="Calibri" pitchFamily="34" charset="0"/>
              </a:rPr>
            </a:br>
            <a:r>
              <a:rPr lang="en-US" sz="2600" b="1" dirty="0" smtClean="0">
                <a:latin typeface="Calibri" pitchFamily="34" charset="0"/>
                <a:cs typeface="Calibri" pitchFamily="34" charset="0"/>
              </a:rPr>
              <a:t> </a:t>
            </a:r>
            <a:r>
              <a:rPr lang="en-US" sz="2600" b="1" dirty="0" smtClean="0">
                <a:solidFill>
                  <a:schemeClr val="bg1"/>
                </a:solidFill>
                <a:latin typeface="Calibri" pitchFamily="34" charset="0"/>
                <a:cs typeface="Calibri" pitchFamily="34" charset="0"/>
              </a:rPr>
              <a:t>rivers of life in the Spirit satisfy thirsty hearts</a:t>
            </a:r>
            <a:r>
              <a:rPr lang="en-US" sz="2600" b="1" dirty="0" smtClean="0">
                <a:latin typeface="Calibri" pitchFamily="34" charset="0"/>
                <a:cs typeface="Calibri" pitchFamily="34" charset="0"/>
              </a:rPr>
              <a:t/>
            </a:r>
            <a:br>
              <a:rPr lang="en-US" sz="2600" b="1" dirty="0" smtClean="0">
                <a:latin typeface="Calibri" pitchFamily="34" charset="0"/>
                <a:cs typeface="Calibri" pitchFamily="34" charset="0"/>
              </a:rPr>
            </a:br>
            <a:r>
              <a:rPr lang="en-CA" sz="2600" b="1" dirty="0" smtClean="0">
                <a:solidFill>
                  <a:schemeClr val="tx1"/>
                </a:solidFill>
                <a:latin typeface="Calibri" pitchFamily="34" charset="0"/>
                <a:cs typeface="Calibri" pitchFamily="34" charset="0"/>
              </a:rPr>
              <a:t>immersed in the Spirit</a:t>
            </a:r>
            <a:br>
              <a:rPr lang="en-CA" sz="2600" b="1" dirty="0" smtClean="0">
                <a:solidFill>
                  <a:schemeClr val="tx1"/>
                </a:solidFill>
                <a:latin typeface="Calibri" pitchFamily="34" charset="0"/>
                <a:cs typeface="Calibri" pitchFamily="34" charset="0"/>
              </a:rPr>
            </a:br>
            <a:r>
              <a:rPr lang="en-US" sz="2600" b="1" dirty="0" smtClean="0">
                <a:solidFill>
                  <a:schemeClr val="bg1"/>
                </a:solidFill>
                <a:latin typeface="Calibri" pitchFamily="34" charset="0"/>
                <a:cs typeface="Calibri" pitchFamily="34" charset="0"/>
              </a:rPr>
              <a:t>the Spirit comes on us, falls on us</a:t>
            </a:r>
            <a:r>
              <a:rPr lang="en-US" sz="2600" b="1" dirty="0" smtClean="0">
                <a:latin typeface="Calibri" pitchFamily="34" charset="0"/>
                <a:cs typeface="Calibri" pitchFamily="34" charset="0"/>
              </a:rPr>
              <a:t/>
            </a:r>
            <a:br>
              <a:rPr lang="en-US" sz="2600" b="1" dirty="0" smtClean="0">
                <a:latin typeface="Calibri" pitchFamily="34" charset="0"/>
                <a:cs typeface="Calibri" pitchFamily="34" charset="0"/>
              </a:rPr>
            </a:br>
            <a:r>
              <a:rPr lang="en-US" sz="2600" b="1" dirty="0" smtClean="0">
                <a:solidFill>
                  <a:schemeClr val="tx1"/>
                </a:solidFill>
                <a:latin typeface="Calibri" pitchFamily="34" charset="0"/>
                <a:cs typeface="Calibri" pitchFamily="34" charset="0"/>
              </a:rPr>
              <a:t>power of the Spirit to be ambassadors of Christ</a:t>
            </a:r>
            <a:r>
              <a:rPr lang="en-US" sz="2600" b="1" dirty="0" smtClean="0">
                <a:latin typeface="Calibri" pitchFamily="34" charset="0"/>
                <a:cs typeface="Calibri" pitchFamily="34" charset="0"/>
              </a:rPr>
              <a:t> </a:t>
            </a:r>
            <a:r>
              <a:rPr lang="en-US" sz="2600" b="1" dirty="0" smtClean="0">
                <a:solidFill>
                  <a:schemeClr val="bg1"/>
                </a:solidFill>
                <a:latin typeface="Calibri" pitchFamily="34" charset="0"/>
                <a:cs typeface="Calibri" pitchFamily="34" charset="0"/>
              </a:rPr>
              <a:t/>
            </a:r>
            <a:br>
              <a:rPr lang="en-US" sz="2600" b="1" dirty="0" smtClean="0">
                <a:solidFill>
                  <a:schemeClr val="bg1"/>
                </a:solidFill>
                <a:latin typeface="Calibri" pitchFamily="34" charset="0"/>
                <a:cs typeface="Calibri" pitchFamily="34" charset="0"/>
              </a:rPr>
            </a:br>
            <a:r>
              <a:rPr lang="en-US" sz="2600" b="1" dirty="0" smtClean="0">
                <a:solidFill>
                  <a:schemeClr val="bg1"/>
                </a:solidFill>
                <a:latin typeface="Calibri" pitchFamily="34" charset="0"/>
                <a:cs typeface="Calibri" pitchFamily="34" charset="0"/>
              </a:rPr>
              <a:t>anointed and sealed with the Spirit of guarantee</a:t>
            </a:r>
            <a:br>
              <a:rPr lang="en-US" sz="2600" b="1" dirty="0" smtClean="0">
                <a:solidFill>
                  <a:schemeClr val="bg1"/>
                </a:solidFill>
                <a:latin typeface="Calibri" pitchFamily="34" charset="0"/>
                <a:cs typeface="Calibri" pitchFamily="34" charset="0"/>
              </a:rPr>
            </a:br>
            <a:r>
              <a:rPr lang="en-US" sz="2600" b="1" spc="-20" dirty="0" smtClean="0">
                <a:solidFill>
                  <a:schemeClr val="tx1"/>
                </a:solidFill>
                <a:latin typeface="Calibri" pitchFamily="34" charset="0"/>
                <a:cs typeface="Calibri" pitchFamily="34" charset="0"/>
              </a:rPr>
              <a:t>the Spirit of truth helps and teaches us God’s word</a:t>
            </a:r>
            <a:r>
              <a:rPr lang="en-US" sz="2600" b="1" spc="-20" dirty="0" smtClean="0">
                <a:latin typeface="Calibri" pitchFamily="34" charset="0"/>
                <a:cs typeface="Calibri" pitchFamily="34" charset="0"/>
              </a:rPr>
              <a:t> </a:t>
            </a:r>
            <a:r>
              <a:rPr lang="en-US" sz="2600" b="1" dirty="0" smtClean="0">
                <a:latin typeface="Calibri" pitchFamily="34" charset="0"/>
                <a:cs typeface="Calibri" pitchFamily="34" charset="0"/>
              </a:rPr>
              <a:t/>
            </a:r>
            <a:br>
              <a:rPr lang="en-US" sz="2600" b="1" dirty="0" smtClean="0">
                <a:latin typeface="Calibri" pitchFamily="34" charset="0"/>
                <a:cs typeface="Calibri" pitchFamily="34" charset="0"/>
              </a:rPr>
            </a:br>
            <a:r>
              <a:rPr lang="en-US" sz="2600" b="1" spc="-30" dirty="0" smtClean="0">
                <a:solidFill>
                  <a:schemeClr val="bg1"/>
                </a:solidFill>
                <a:latin typeface="Calibri" pitchFamily="34" charset="0"/>
                <a:cs typeface="Calibri" pitchFamily="34" charset="0"/>
              </a:rPr>
              <a:t>the Spirit leads and sanctifies, producing holy fruit</a:t>
            </a:r>
            <a:r>
              <a:rPr lang="en-US" sz="2600" b="1" dirty="0" smtClean="0">
                <a:solidFill>
                  <a:schemeClr val="bg1"/>
                </a:solidFill>
                <a:latin typeface="Calibri" pitchFamily="34" charset="0"/>
                <a:cs typeface="Calibri" pitchFamily="34" charset="0"/>
              </a:rPr>
              <a:t/>
            </a:r>
            <a:br>
              <a:rPr lang="en-US" sz="2600" b="1" dirty="0" smtClean="0">
                <a:solidFill>
                  <a:schemeClr val="bg1"/>
                </a:solidFill>
                <a:latin typeface="Calibri" pitchFamily="34" charset="0"/>
                <a:cs typeface="Calibri" pitchFamily="34" charset="0"/>
              </a:rPr>
            </a:br>
            <a:r>
              <a:rPr lang="en-US" sz="2600" b="1" dirty="0" smtClean="0">
                <a:solidFill>
                  <a:schemeClr val="tx1"/>
                </a:solidFill>
                <a:latin typeface="Calibri" pitchFamily="34" charset="0"/>
                <a:cs typeface="Calibri" pitchFamily="34" charset="0"/>
              </a:rPr>
              <a:t>the Spirit gifts us for service to others </a:t>
            </a:r>
            <a:r>
              <a:rPr lang="en-CA" sz="2600" b="1" dirty="0" smtClean="0">
                <a:solidFill>
                  <a:schemeClr val="tx1"/>
                </a:solidFill>
                <a:latin typeface="Calibri" pitchFamily="34" charset="0"/>
                <a:cs typeface="Calibri" pitchFamily="34" charset="0"/>
              </a:rPr>
              <a:t/>
            </a:r>
            <a:br>
              <a:rPr lang="en-CA" sz="2600" b="1" dirty="0" smtClean="0">
                <a:solidFill>
                  <a:schemeClr val="tx1"/>
                </a:solidFill>
                <a:latin typeface="Calibri" pitchFamily="34" charset="0"/>
                <a:cs typeface="Calibri" pitchFamily="34" charset="0"/>
              </a:rPr>
            </a:br>
            <a:r>
              <a:rPr lang="en-US" sz="2600" b="1" dirty="0" smtClean="0">
                <a:solidFill>
                  <a:schemeClr val="bg1"/>
                </a:solidFill>
                <a:latin typeface="Calibri" pitchFamily="34" charset="0"/>
                <a:cs typeface="Calibri" pitchFamily="34" charset="0"/>
              </a:rPr>
              <a:t>the Spirit fills us to do the Lord’s will </a:t>
            </a:r>
            <a:br>
              <a:rPr lang="en-US" sz="2600" b="1" dirty="0" smtClean="0">
                <a:solidFill>
                  <a:schemeClr val="bg1"/>
                </a:solidFill>
                <a:latin typeface="Calibri" pitchFamily="34" charset="0"/>
                <a:cs typeface="Calibri" pitchFamily="34" charset="0"/>
              </a:rPr>
            </a:br>
            <a:r>
              <a:rPr lang="en-US" sz="2600" b="1" dirty="0" smtClean="0">
                <a:solidFill>
                  <a:schemeClr val="tx1"/>
                </a:solidFill>
                <a:latin typeface="Calibri" pitchFamily="34" charset="0"/>
                <a:cs typeface="Calibri" pitchFamily="34" charset="0"/>
              </a:rPr>
              <a:t>circumcised, set apart in the Spirit</a:t>
            </a:r>
            <a:r>
              <a:rPr lang="en-US" sz="2600" b="1" dirty="0" smtClean="0">
                <a:solidFill>
                  <a:schemeClr val="bg1"/>
                </a:solidFill>
                <a:latin typeface="Calibri" pitchFamily="34" charset="0"/>
                <a:cs typeface="Calibri" pitchFamily="34" charset="0"/>
              </a:rPr>
              <a:t/>
            </a:r>
            <a:br>
              <a:rPr lang="en-US" sz="2600" b="1" dirty="0" smtClean="0">
                <a:solidFill>
                  <a:schemeClr val="bg1"/>
                </a:solidFill>
                <a:latin typeface="Calibri" pitchFamily="34" charset="0"/>
                <a:cs typeface="Calibri" pitchFamily="34" charset="0"/>
              </a:rPr>
            </a:br>
            <a:r>
              <a:rPr lang="en-US" sz="2600" b="1" dirty="0" smtClean="0">
                <a:solidFill>
                  <a:schemeClr val="bg1"/>
                </a:solidFill>
                <a:latin typeface="Calibri" pitchFamily="34" charset="0"/>
                <a:cs typeface="Calibri" pitchFamily="34" charset="0"/>
              </a:rPr>
              <a:t>immeasurably great power of the Spirit</a:t>
            </a:r>
            <a:br>
              <a:rPr lang="en-US" sz="2600" b="1" dirty="0" smtClean="0">
                <a:solidFill>
                  <a:schemeClr val="bg1"/>
                </a:solidFill>
                <a:latin typeface="Calibri" pitchFamily="34" charset="0"/>
                <a:cs typeface="Calibri" pitchFamily="34" charset="0"/>
              </a:rPr>
            </a:br>
            <a:r>
              <a:rPr lang="en-US" sz="2600" b="1" dirty="0" smtClean="0">
                <a:solidFill>
                  <a:schemeClr val="tx1"/>
                </a:solidFill>
                <a:latin typeface="Calibri" pitchFamily="34" charset="0"/>
                <a:cs typeface="Calibri" pitchFamily="34" charset="0"/>
              </a:rPr>
              <a:t>God’s workmanship</a:t>
            </a:r>
            <a:r>
              <a:rPr lang="en-US" sz="2600" b="1" dirty="0" smtClean="0">
                <a:solidFill>
                  <a:schemeClr val="bg1"/>
                </a:solidFill>
                <a:latin typeface="Calibri" pitchFamily="34" charset="0"/>
                <a:cs typeface="Calibri" pitchFamily="34" charset="0"/>
              </a:rPr>
              <a:t/>
            </a:r>
            <a:br>
              <a:rPr lang="en-US" sz="2600" b="1" dirty="0" smtClean="0">
                <a:solidFill>
                  <a:schemeClr val="bg1"/>
                </a:solidFill>
                <a:latin typeface="Calibri" pitchFamily="34" charset="0"/>
                <a:cs typeface="Calibri" pitchFamily="34" charset="0"/>
              </a:rPr>
            </a:br>
            <a:r>
              <a:rPr lang="en-US" sz="2600" b="1" dirty="0" smtClean="0">
                <a:solidFill>
                  <a:schemeClr val="bg1"/>
                </a:solidFill>
                <a:latin typeface="Calibri" pitchFamily="34" charset="0"/>
                <a:cs typeface="Calibri" pitchFamily="34" charset="0"/>
              </a:rPr>
              <a:t>led in triumph and </a:t>
            </a:r>
            <a:r>
              <a:rPr lang="en-US" sz="2600" b="1" i="1" dirty="0" err="1" smtClean="0">
                <a:solidFill>
                  <a:schemeClr val="bg1"/>
                </a:solidFill>
                <a:latin typeface="Calibri" pitchFamily="34" charset="0"/>
                <a:cs typeface="Calibri" pitchFamily="34" charset="0"/>
              </a:rPr>
              <a:t>nike</a:t>
            </a:r>
            <a:r>
              <a:rPr lang="en-US" sz="2600" b="1" dirty="0" smtClean="0">
                <a:solidFill>
                  <a:schemeClr val="bg1"/>
                </a:solidFill>
                <a:latin typeface="Calibri" pitchFamily="34" charset="0"/>
                <a:cs typeface="Calibri" pitchFamily="34" charset="0"/>
              </a:rPr>
              <a:t> victory</a:t>
            </a:r>
            <a:r>
              <a:rPr lang="en-US" sz="2400" b="1" dirty="0" smtClean="0">
                <a:solidFill>
                  <a:schemeClr val="tx1"/>
                </a:solidFill>
                <a:latin typeface="Calibri" pitchFamily="34" charset="0"/>
                <a:cs typeface="Calibri" pitchFamily="34" charset="0"/>
              </a:rPr>
              <a:t/>
            </a:r>
            <a:br>
              <a:rPr lang="en-US" sz="2400" b="1" dirty="0" smtClean="0">
                <a:solidFill>
                  <a:schemeClr val="tx1"/>
                </a:solidFill>
                <a:latin typeface="Calibri" pitchFamily="34" charset="0"/>
                <a:cs typeface="Calibri" pitchFamily="34" charset="0"/>
              </a:rPr>
            </a:br>
            <a:endParaRPr lang="en-US" sz="2400" b="1" dirty="0" smtClean="0">
              <a:solidFill>
                <a:schemeClr val="tx1"/>
              </a:solidFill>
              <a:latin typeface="Calibri" pitchFamily="34" charset="0"/>
            </a:endParaRPr>
          </a:p>
        </p:txBody>
      </p:sp>
      <p:sp>
        <p:nvSpPr>
          <p:cNvPr id="9" name="Right Arrow 8"/>
          <p:cNvSpPr/>
          <p:nvPr/>
        </p:nvSpPr>
        <p:spPr>
          <a:xfrm>
            <a:off x="971600" y="1219200"/>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sp>
        <p:nvSpPr>
          <p:cNvPr id="10" name="Text Box 4"/>
          <p:cNvSpPr txBox="1">
            <a:spLocks noChangeArrowheads="1"/>
          </p:cNvSpPr>
          <p:nvPr/>
        </p:nvSpPr>
        <p:spPr bwMode="auto">
          <a:xfrm>
            <a:off x="395536" y="437763"/>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13" name="Title 3"/>
          <p:cNvSpPr txBox="1">
            <a:spLocks/>
          </p:cNvSpPr>
          <p:nvPr/>
        </p:nvSpPr>
        <p:spPr>
          <a:xfrm>
            <a:off x="2483768" y="-90264"/>
            <a:ext cx="5976664" cy="9144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bg1"/>
                </a:solidFill>
                <a:effectLst/>
                <a:uLnTx/>
                <a:uFillTx/>
                <a:latin typeface="Calibri" pitchFamily="34" charset="0"/>
                <a:ea typeface="+mj-ea"/>
                <a:cs typeface="+mj-cs"/>
              </a:rPr>
              <a:t>in Christ</a:t>
            </a:r>
          </a:p>
        </p:txBody>
      </p:sp>
      <p:sp>
        <p:nvSpPr>
          <p:cNvPr id="11" name="TextBox 5"/>
          <p:cNvSpPr txBox="1">
            <a:spLocks noChangeArrowheads="1"/>
          </p:cNvSpPr>
          <p:nvPr/>
        </p:nvSpPr>
        <p:spPr bwMode="auto">
          <a:xfrm>
            <a:off x="1691680" y="6165304"/>
            <a:ext cx="7488609" cy="492443"/>
          </a:xfrm>
          <a:prstGeom prst="rect">
            <a:avLst/>
          </a:prstGeom>
          <a:noFill/>
          <a:ln w="9525">
            <a:noFill/>
            <a:miter lim="800000"/>
            <a:headEnd/>
            <a:tailEnd/>
          </a:ln>
        </p:spPr>
        <p:txBody>
          <a:bodyPr wrap="square">
            <a:spAutoFit/>
          </a:bodyPr>
          <a:lstStyle/>
          <a:p>
            <a:pPr algn="ctr"/>
            <a:r>
              <a:rPr lang="en-CA" sz="2600" b="1" dirty="0" smtClean="0">
                <a:solidFill>
                  <a:srgbClr val="FFFF00"/>
                </a:solidFill>
                <a:latin typeface="Calibri" pitchFamily="34" charset="0"/>
              </a:rPr>
              <a:t>so we </a:t>
            </a:r>
            <a:r>
              <a:rPr lang="en-CA" sz="2600" b="1" dirty="0">
                <a:solidFill>
                  <a:srgbClr val="FFFF00"/>
                </a:solidFill>
                <a:latin typeface="Calibri" pitchFamily="34" charset="0"/>
              </a:rPr>
              <a:t>walk </a:t>
            </a:r>
            <a:r>
              <a:rPr lang="en-CA" sz="2600" b="1" dirty="0" smtClean="0">
                <a:solidFill>
                  <a:srgbClr val="FFFF00"/>
                </a:solidFill>
                <a:latin typeface="Calibri" pitchFamily="34" charset="0"/>
              </a:rPr>
              <a:t>in Christ in </a:t>
            </a:r>
            <a:r>
              <a:rPr lang="en-CA" sz="2600" b="1" dirty="0">
                <a:solidFill>
                  <a:srgbClr val="FFFF00"/>
                </a:solidFill>
                <a:latin typeface="Calibri" pitchFamily="34" charset="0"/>
              </a:rPr>
              <a:t>the </a:t>
            </a:r>
            <a:r>
              <a:rPr lang="en-CA" sz="2600" b="1" dirty="0" smtClean="0">
                <a:solidFill>
                  <a:srgbClr val="FFFF00"/>
                </a:solidFill>
                <a:latin typeface="Calibri" pitchFamily="34" charset="0"/>
              </a:rPr>
              <a:t>Spirit in </a:t>
            </a:r>
            <a:r>
              <a:rPr lang="en-CA" sz="2600" b="1" i="1" dirty="0" smtClean="0">
                <a:solidFill>
                  <a:srgbClr val="FFFF00"/>
                </a:solidFill>
                <a:latin typeface="Calibri" pitchFamily="34" charset="0"/>
              </a:rPr>
              <a:t>agape</a:t>
            </a:r>
            <a:r>
              <a:rPr lang="en-CA" sz="2600" b="1" dirty="0" smtClean="0">
                <a:solidFill>
                  <a:srgbClr val="FFFF00"/>
                </a:solidFill>
                <a:latin typeface="Calibri" pitchFamily="34" charset="0"/>
              </a:rPr>
              <a:t> love</a:t>
            </a:r>
            <a:endParaRPr lang="en-CA" sz="2600" b="1" dirty="0">
              <a:solidFill>
                <a:srgbClr val="FFFF00"/>
              </a:solidFill>
              <a:latin typeface="Calibri" pitchFamily="34" charset="0"/>
            </a:endParaRPr>
          </a:p>
        </p:txBody>
      </p:sp>
      <p:sp>
        <p:nvSpPr>
          <p:cNvPr id="14" name="TextBox 13"/>
          <p:cNvSpPr txBox="1">
            <a:spLocks noChangeArrowheads="1"/>
          </p:cNvSpPr>
          <p:nvPr/>
        </p:nvSpPr>
        <p:spPr bwMode="auto">
          <a:xfrm>
            <a:off x="-108520" y="1772816"/>
            <a:ext cx="2339752" cy="4401205"/>
          </a:xfrm>
          <a:prstGeom prst="rect">
            <a:avLst/>
          </a:prstGeom>
          <a:noFill/>
          <a:ln w="9525">
            <a:noFill/>
            <a:miter lim="800000"/>
            <a:headEnd/>
            <a:tailEnd/>
          </a:ln>
        </p:spPr>
        <p:txBody>
          <a:bodyPr wrap="square">
            <a:spAutoFit/>
          </a:bodyPr>
          <a:lstStyle/>
          <a:p>
            <a:pPr algn="ctr"/>
            <a:r>
              <a:rPr lang="en-CA" sz="2800" b="1" dirty="0" smtClean="0">
                <a:latin typeface="Calibri" pitchFamily="34" charset="0"/>
              </a:rPr>
              <a:t>Thank you </a:t>
            </a:r>
          </a:p>
          <a:p>
            <a:pPr algn="ctr"/>
            <a:r>
              <a:rPr lang="en-CA" sz="2800" b="1" dirty="0" smtClean="0">
                <a:latin typeface="Calibri" pitchFamily="34" charset="0"/>
              </a:rPr>
              <a:t>for the</a:t>
            </a:r>
          </a:p>
          <a:p>
            <a:pPr algn="ctr"/>
            <a:r>
              <a:rPr lang="en-CA" sz="2800" b="1" dirty="0" smtClean="0">
                <a:latin typeface="Calibri" pitchFamily="34" charset="0"/>
              </a:rPr>
              <a:t>grace </a:t>
            </a:r>
          </a:p>
          <a:p>
            <a:pPr algn="ctr"/>
            <a:r>
              <a:rPr lang="en-CA" sz="2800" b="1" dirty="0" smtClean="0">
                <a:latin typeface="Calibri" pitchFamily="34" charset="0"/>
              </a:rPr>
              <a:t>of the </a:t>
            </a:r>
          </a:p>
          <a:p>
            <a:pPr algn="ctr"/>
            <a:r>
              <a:rPr lang="en-CA" sz="2800" b="1" dirty="0" smtClean="0">
                <a:latin typeface="Calibri" pitchFamily="34" charset="0"/>
              </a:rPr>
              <a:t>Holy </a:t>
            </a:r>
          </a:p>
          <a:p>
            <a:pPr algn="ctr"/>
            <a:r>
              <a:rPr lang="en-CA" sz="2800" b="1" dirty="0" smtClean="0">
                <a:latin typeface="Calibri" pitchFamily="34" charset="0"/>
              </a:rPr>
              <a:t>Spirit</a:t>
            </a:r>
          </a:p>
          <a:p>
            <a:pPr algn="ctr"/>
            <a:r>
              <a:rPr lang="en-CA" sz="2800" b="1" dirty="0" smtClean="0">
                <a:latin typeface="Calibri" pitchFamily="34" charset="0"/>
              </a:rPr>
              <a:t>given </a:t>
            </a:r>
          </a:p>
          <a:p>
            <a:pPr algn="ctr"/>
            <a:r>
              <a:rPr lang="en-CA" sz="2800" b="1" dirty="0" smtClean="0">
                <a:latin typeface="Calibri" pitchFamily="34" charset="0"/>
              </a:rPr>
              <a:t>through</a:t>
            </a:r>
          </a:p>
          <a:p>
            <a:pPr algn="ctr"/>
            <a:r>
              <a:rPr lang="en-CA" sz="2800" b="1" dirty="0" smtClean="0">
                <a:latin typeface="Calibri" pitchFamily="34" charset="0"/>
              </a:rPr>
              <a:t>Christ’s </a:t>
            </a:r>
          </a:p>
          <a:p>
            <a:pPr algn="ctr"/>
            <a:r>
              <a:rPr lang="en-CA" sz="2800" b="1" dirty="0" smtClean="0">
                <a:latin typeface="Calibri" pitchFamily="34" charset="0"/>
              </a:rPr>
              <a:t>death!</a:t>
            </a:r>
            <a:endParaRPr lang="en-CA" sz="2800" b="1" dirty="0">
              <a:latin typeface="Calibri" pitchFamily="34" charset="0"/>
            </a:endParaRPr>
          </a:p>
        </p:txBody>
      </p:sp>
      <p:sp>
        <p:nvSpPr>
          <p:cNvPr id="15" name="Text Box 4"/>
          <p:cNvSpPr txBox="1">
            <a:spLocks noChangeArrowheads="1"/>
          </p:cNvSpPr>
          <p:nvPr/>
        </p:nvSpPr>
        <p:spPr bwMode="auto">
          <a:xfrm>
            <a:off x="7092280" y="44624"/>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48-71</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006080"/>
            <a:ext cx="8229600" cy="1143000"/>
          </a:xfrm>
        </p:spPr>
        <p:txBody>
          <a:bodyPr/>
          <a:lstStyle/>
          <a:p>
            <a:r>
              <a:rPr lang="en-US" sz="2800" b="1" dirty="0" smtClean="0">
                <a:solidFill>
                  <a:srgbClr val="00FF00"/>
                </a:solidFill>
                <a:latin typeface="Calibri" pitchFamily="34" charset="0"/>
              </a:rPr>
              <a:t>That’s not all!  Holy Spirit riches also include:</a:t>
            </a:r>
            <a:br>
              <a:rPr lang="en-US" sz="2800" b="1" dirty="0" smtClean="0">
                <a:solidFill>
                  <a:srgbClr val="00FF00"/>
                </a:solidFill>
                <a:latin typeface="Calibri" pitchFamily="34" charset="0"/>
              </a:rPr>
            </a:br>
            <a:r>
              <a:rPr lang="en-US" sz="1400" b="1" smtClean="0">
                <a:solidFill>
                  <a:srgbClr val="00FF00"/>
                </a:solidFill>
                <a:latin typeface="Calibri" pitchFamily="34" charset="0"/>
              </a:rPr>
              <a:t/>
            </a:r>
            <a:br>
              <a:rPr lang="en-US" sz="1400" b="1" smtClean="0">
                <a:solidFill>
                  <a:srgbClr val="00FF00"/>
                </a:solidFill>
                <a:latin typeface="Calibri" pitchFamily="34" charset="0"/>
              </a:rPr>
            </a:br>
            <a:r>
              <a:rPr lang="en-US" sz="2800" b="1" smtClean="0">
                <a:solidFill>
                  <a:srgbClr val="FFFF00"/>
                </a:solidFill>
                <a:latin typeface="Calibri" pitchFamily="34" charset="0"/>
              </a:rPr>
              <a:t>8 </a:t>
            </a:r>
            <a:r>
              <a:rPr lang="en-US" sz="2800" b="1" dirty="0" smtClean="0">
                <a:solidFill>
                  <a:srgbClr val="FFFF00"/>
                </a:solidFill>
                <a:latin typeface="Calibri" pitchFamily="34" charset="0"/>
              </a:rPr>
              <a:t>adopted as sons with the Spirit of God’s Son in heart</a:t>
            </a:r>
            <a:r>
              <a:rPr lang="en-CA" sz="2800" b="1" dirty="0" smtClean="0">
                <a:solidFill>
                  <a:srgbClr val="FFFF00"/>
                </a:solidFill>
                <a:latin typeface="Calibri" pitchFamily="34" charset="0"/>
              </a:rPr>
              <a:t/>
            </a:r>
            <a:br>
              <a:rPr lang="en-CA" sz="2800" b="1" dirty="0" smtClean="0">
                <a:solidFill>
                  <a:srgbClr val="FFFF00"/>
                </a:solidFill>
                <a:latin typeface="Calibri" pitchFamily="34" charset="0"/>
              </a:rPr>
            </a:br>
            <a:r>
              <a:rPr lang="en-US" sz="1400" b="1" dirty="0" smtClean="0">
                <a:latin typeface="Calibri" pitchFamily="34" charset="0"/>
              </a:rPr>
              <a:t> </a:t>
            </a:r>
            <a:r>
              <a:rPr lang="en-CA" sz="2800" b="1" dirty="0" smtClean="0">
                <a:latin typeface="Calibri" pitchFamily="34" charset="0"/>
              </a:rPr>
              <a:t/>
            </a:r>
            <a:br>
              <a:rPr lang="en-CA" sz="2800" b="1" dirty="0" smtClean="0">
                <a:latin typeface="Calibri" pitchFamily="34" charset="0"/>
              </a:rPr>
            </a:br>
            <a:r>
              <a:rPr lang="en-US" sz="2800" b="1" dirty="0" smtClean="0">
                <a:solidFill>
                  <a:srgbClr val="FFFF00"/>
                </a:solidFill>
                <a:latin typeface="Calibri" pitchFamily="34" charset="0"/>
              </a:rPr>
              <a:t>17, 18 in the Spirit and the Spirit in us, </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19 temples of the Holy Spirit </a:t>
            </a:r>
            <a:r>
              <a:rPr lang="en-CA" sz="2800" b="1" dirty="0" smtClean="0">
                <a:solidFill>
                  <a:srgbClr val="FFFF00"/>
                </a:solidFill>
                <a:latin typeface="Calibri" pitchFamily="34" charset="0"/>
              </a:rPr>
              <a:t/>
            </a:r>
            <a:br>
              <a:rPr lang="en-CA" sz="2800" b="1" dirty="0" smtClean="0">
                <a:solidFill>
                  <a:srgbClr val="FFFF00"/>
                </a:solidFill>
                <a:latin typeface="Calibri" pitchFamily="34" charset="0"/>
              </a:rPr>
            </a:br>
            <a:r>
              <a:rPr lang="en-CA" sz="1400" b="1" dirty="0" smtClean="0">
                <a:solidFill>
                  <a:srgbClr val="FFFF00"/>
                </a:solidFill>
                <a:latin typeface="Calibri" pitchFamily="34" charset="0"/>
              </a:rPr>
              <a:t/>
            </a:r>
            <a:br>
              <a:rPr lang="en-CA" sz="1400" b="1" dirty="0" smtClean="0">
                <a:solidFill>
                  <a:srgbClr val="FFFF00"/>
                </a:solidFill>
                <a:latin typeface="Calibri" pitchFamily="34" charset="0"/>
              </a:rPr>
            </a:br>
            <a:r>
              <a:rPr lang="en-US" sz="2800" b="1" dirty="0" smtClean="0">
                <a:solidFill>
                  <a:srgbClr val="FFFF00"/>
                </a:solidFill>
                <a:latin typeface="Calibri" pitchFamily="34" charset="0"/>
              </a:rPr>
              <a:t>22 immersed in the Father, Son and Spirit</a:t>
            </a:r>
            <a:r>
              <a:rPr lang="en-CA" sz="2800" b="1" dirty="0" smtClean="0">
                <a:solidFill>
                  <a:srgbClr val="FFFF00"/>
                </a:solidFill>
                <a:latin typeface="Calibri" pitchFamily="34" charset="0"/>
              </a:rPr>
              <a:t/>
            </a:r>
            <a:br>
              <a:rPr lang="en-CA" sz="2800" b="1" dirty="0" smtClean="0">
                <a:solidFill>
                  <a:srgbClr val="FFFF00"/>
                </a:solidFill>
                <a:latin typeface="Calibri" pitchFamily="34" charset="0"/>
              </a:rPr>
            </a:br>
            <a:r>
              <a:rPr lang="en-CA" sz="1400" b="1" dirty="0" smtClean="0">
                <a:solidFill>
                  <a:srgbClr val="FFFF00"/>
                </a:solidFill>
                <a:latin typeface="Calibri" pitchFamily="34" charset="0"/>
              </a:rPr>
              <a:t/>
            </a:r>
            <a:br>
              <a:rPr lang="en-CA" sz="1400" b="1" dirty="0" smtClean="0">
                <a:solidFill>
                  <a:srgbClr val="FFFF00"/>
                </a:solidFill>
                <a:latin typeface="Calibri" pitchFamily="34" charset="0"/>
              </a:rPr>
            </a:br>
            <a:r>
              <a:rPr lang="en-US" sz="2800" b="1" dirty="0" smtClean="0">
                <a:solidFill>
                  <a:srgbClr val="FFFF00"/>
                </a:solidFill>
                <a:latin typeface="Calibri" pitchFamily="34" charset="0"/>
              </a:rPr>
              <a:t>23 fellowship with the Spirit</a:t>
            </a:r>
            <a:r>
              <a:rPr lang="en-CA" sz="2800" b="1" dirty="0" smtClean="0">
                <a:solidFill>
                  <a:srgbClr val="FFFF00"/>
                </a:solidFill>
                <a:latin typeface="Calibri" pitchFamily="34" charset="0"/>
              </a:rPr>
              <a:t/>
            </a:r>
            <a:br>
              <a:rPr lang="en-CA" sz="2800" b="1" dirty="0" smtClean="0">
                <a:solidFill>
                  <a:srgbClr val="FFFF00"/>
                </a:solidFill>
                <a:latin typeface="Calibri" pitchFamily="34" charset="0"/>
              </a:rPr>
            </a:br>
            <a:r>
              <a:rPr lang="en-CA" sz="1400" b="1" dirty="0" smtClean="0">
                <a:solidFill>
                  <a:srgbClr val="FFFF00"/>
                </a:solidFill>
                <a:latin typeface="Calibri" pitchFamily="34" charset="0"/>
              </a:rPr>
              <a:t/>
            </a:r>
            <a:br>
              <a:rPr lang="en-CA" sz="1400" b="1" dirty="0" smtClean="0">
                <a:solidFill>
                  <a:srgbClr val="FFFF00"/>
                </a:solidFill>
                <a:latin typeface="Calibri" pitchFamily="34" charset="0"/>
              </a:rPr>
            </a:br>
            <a:r>
              <a:rPr lang="en-US" sz="2800" b="1" dirty="0" smtClean="0">
                <a:solidFill>
                  <a:srgbClr val="FFFF00"/>
                </a:solidFill>
                <a:latin typeface="Calibri" pitchFamily="34" charset="0"/>
              </a:rPr>
              <a:t>24 access to the Father through Christ </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in one Spirit (Eph 2:18)</a:t>
            </a:r>
            <a:r>
              <a:rPr lang="en-CA" sz="2800" b="1" dirty="0" smtClean="0">
                <a:solidFill>
                  <a:srgbClr val="FFFF00"/>
                </a:solidFill>
                <a:latin typeface="Calibri" pitchFamily="34" charset="0"/>
              </a:rPr>
              <a:t/>
            </a:r>
            <a:br>
              <a:rPr lang="en-CA" sz="2800" b="1" dirty="0" smtClean="0">
                <a:solidFill>
                  <a:srgbClr val="FFFF00"/>
                </a:solidFill>
                <a:latin typeface="Calibri" pitchFamily="34" charset="0"/>
              </a:rPr>
            </a:br>
            <a:r>
              <a:rPr lang="en-CA" sz="1400" b="1" dirty="0" smtClean="0">
                <a:solidFill>
                  <a:srgbClr val="FFFF00"/>
                </a:solidFill>
                <a:latin typeface="Calibri" pitchFamily="34" charset="0"/>
              </a:rPr>
              <a:t/>
            </a:r>
            <a:br>
              <a:rPr lang="en-CA" sz="1400" b="1" dirty="0" smtClean="0">
                <a:solidFill>
                  <a:srgbClr val="FFFF00"/>
                </a:solidFill>
                <a:latin typeface="Calibri" pitchFamily="34" charset="0"/>
              </a:rPr>
            </a:br>
            <a:r>
              <a:rPr lang="en-US" sz="2800" b="1" dirty="0" smtClean="0">
                <a:solidFill>
                  <a:srgbClr val="FFFF00"/>
                </a:solidFill>
                <a:latin typeface="Calibri" pitchFamily="34" charset="0"/>
              </a:rPr>
              <a:t>28, 29 the Spirit prays for us </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and helps us pray in the Spirit</a:t>
            </a:r>
            <a:r>
              <a:rPr lang="en-US" sz="2800" b="1" dirty="0" smtClean="0">
                <a:latin typeface="Calibri" pitchFamily="34" charset="0"/>
              </a:rPr>
              <a:t/>
            </a:r>
            <a:br>
              <a:rPr lang="en-US" sz="2800" b="1" dirty="0" smtClean="0">
                <a:latin typeface="Calibri" pitchFamily="34" charset="0"/>
              </a:rPr>
            </a:br>
            <a:r>
              <a:rPr lang="en-US" sz="1400" b="1" dirty="0" smtClean="0">
                <a:latin typeface="Calibri" pitchFamily="34" charset="0"/>
              </a:rPr>
              <a:t/>
            </a:r>
            <a:br>
              <a:rPr lang="en-US" sz="1400" b="1" dirty="0" smtClean="0">
                <a:latin typeface="Calibri" pitchFamily="34" charset="0"/>
              </a:rPr>
            </a:br>
            <a:r>
              <a:rPr lang="en-CA" sz="2800" b="1" dirty="0" smtClean="0">
                <a:solidFill>
                  <a:srgbClr val="00FF00"/>
                </a:solidFill>
                <a:latin typeface="Calibri" pitchFamily="34" charset="0"/>
              </a:rPr>
              <a:t>Wonderful, Lord!  Amazing!  Thank you!</a:t>
            </a:r>
            <a:br>
              <a:rPr lang="en-CA" sz="2800" b="1" dirty="0" smtClean="0">
                <a:solidFill>
                  <a:srgbClr val="00FF00"/>
                </a:solidFill>
                <a:latin typeface="Calibri" pitchFamily="34" charset="0"/>
              </a:rPr>
            </a:br>
            <a:endParaRPr lang="en-CA" sz="2800" b="1" dirty="0">
              <a:solidFill>
                <a:srgbClr val="00FF00"/>
              </a:solidFill>
              <a:latin typeface="Calibri" pitchFamily="34" charset="0"/>
            </a:endParaRPr>
          </a:p>
        </p:txBody>
      </p:sp>
    </p:spTree>
  </p:cSld>
  <p:clrMapOvr>
    <a:masterClrMapping/>
  </p:clrMapOvr>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bg>
      <p:bgPr>
        <a:solidFill>
          <a:srgbClr val="0099FF"/>
        </a:solidFill>
        <a:effectLst/>
      </p:bgPr>
    </p:bg>
    <p:spTree>
      <p:nvGrpSpPr>
        <p:cNvPr id="1" name=""/>
        <p:cNvGrpSpPr/>
        <p:nvPr/>
      </p:nvGrpSpPr>
      <p:grpSpPr>
        <a:xfrm>
          <a:off x="0" y="0"/>
          <a:ext cx="0" cy="0"/>
          <a:chOff x="0" y="0"/>
          <a:chExt cx="0" cy="0"/>
        </a:xfrm>
      </p:grpSpPr>
      <p:sp>
        <p:nvSpPr>
          <p:cNvPr id="5" name="Oval 4"/>
          <p:cNvSpPr/>
          <p:nvPr/>
        </p:nvSpPr>
        <p:spPr>
          <a:xfrm>
            <a:off x="1944216" y="45720"/>
            <a:ext cx="7020272" cy="6766560"/>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123" name="Title 3"/>
          <p:cNvSpPr>
            <a:spLocks noGrp="1"/>
          </p:cNvSpPr>
          <p:nvPr>
            <p:ph type="title"/>
          </p:nvPr>
        </p:nvSpPr>
        <p:spPr>
          <a:xfrm>
            <a:off x="1905000" y="3124200"/>
            <a:ext cx="7086600" cy="1143000"/>
          </a:xfrm>
        </p:spPr>
        <p:txBody>
          <a:bodyPr>
            <a:noAutofit/>
          </a:bodyPr>
          <a:lstStyle/>
          <a:p>
            <a:pPr>
              <a:lnSpc>
                <a:spcPts val="1900"/>
              </a:lnSpc>
            </a:pPr>
            <a:r>
              <a:rPr lang="en-CA" sz="2100" b="1" dirty="0" smtClean="0">
                <a:solidFill>
                  <a:schemeClr val="tx1"/>
                </a:solidFill>
                <a:latin typeface="Calibri" pitchFamily="34" charset="0"/>
                <a:cs typeface="Calibri" pitchFamily="34" charset="0"/>
              </a:rPr>
              <a:t>in the Spirit and the Spirit in us</a:t>
            </a:r>
            <a:br>
              <a:rPr lang="en-CA" sz="2100" b="1" dirty="0" smtClean="0">
                <a:solidFill>
                  <a:schemeClr val="tx1"/>
                </a:solidFill>
                <a:latin typeface="Calibri" pitchFamily="34" charset="0"/>
                <a:cs typeface="Calibri" pitchFamily="34" charset="0"/>
              </a:rPr>
            </a:br>
            <a:r>
              <a:rPr lang="en-CA" sz="2100" b="1" dirty="0" smtClean="0">
                <a:solidFill>
                  <a:schemeClr val="bg1"/>
                </a:solidFill>
                <a:latin typeface="Calibri" pitchFamily="34" charset="0"/>
                <a:cs typeface="Calibri" pitchFamily="34" charset="0"/>
              </a:rPr>
              <a:t>immersed in the Father, Son and Spirit</a:t>
            </a:r>
            <a:r>
              <a:rPr lang="en-CA" sz="2100" b="1" dirty="0" smtClean="0">
                <a:solidFill>
                  <a:schemeClr val="tx1"/>
                </a:solidFill>
                <a:latin typeface="Calibri" pitchFamily="34" charset="0"/>
                <a:cs typeface="Calibri" pitchFamily="34" charset="0"/>
              </a:rPr>
              <a:t/>
            </a:r>
            <a:br>
              <a:rPr lang="en-CA" sz="2100" b="1" dirty="0" smtClean="0">
                <a:solidFill>
                  <a:schemeClr val="tx1"/>
                </a:solidFill>
                <a:latin typeface="Calibri" pitchFamily="34" charset="0"/>
                <a:cs typeface="Calibri" pitchFamily="34" charset="0"/>
              </a:rPr>
            </a:br>
            <a:r>
              <a:rPr lang="en-CA" sz="2100" b="1" dirty="0" smtClean="0">
                <a:solidFill>
                  <a:schemeClr val="tx1"/>
                </a:solidFill>
                <a:latin typeface="Calibri" pitchFamily="34" charset="0"/>
                <a:cs typeface="Calibri" pitchFamily="34" charset="0"/>
              </a:rPr>
              <a:t>Father, Son and Spirit fellowship with us</a:t>
            </a:r>
            <a:r>
              <a:rPr lang="en-CA" sz="2100" b="1" dirty="0" smtClean="0">
                <a:latin typeface="Calibri" pitchFamily="34" charset="0"/>
                <a:cs typeface="Calibri" pitchFamily="34" charset="0"/>
              </a:rPr>
              <a:t> </a:t>
            </a:r>
            <a:br>
              <a:rPr lang="en-CA" sz="2100" b="1" dirty="0" smtClean="0">
                <a:latin typeface="Calibri" pitchFamily="34" charset="0"/>
                <a:cs typeface="Calibri" pitchFamily="34" charset="0"/>
              </a:rPr>
            </a:br>
            <a:r>
              <a:rPr lang="en-US" sz="2100" b="1" dirty="0" smtClean="0">
                <a:solidFill>
                  <a:schemeClr val="bg1"/>
                </a:solidFill>
                <a:latin typeface="Calibri" pitchFamily="34" charset="0"/>
                <a:cs typeface="Calibri" pitchFamily="34" charset="0"/>
              </a:rPr>
              <a:t> adopted as sons with the Spirit of the Son in us </a:t>
            </a:r>
            <a:br>
              <a:rPr lang="en-US" sz="2100" b="1" dirty="0" smtClean="0">
                <a:solidFill>
                  <a:schemeClr val="bg1"/>
                </a:solidFill>
                <a:latin typeface="Calibri" pitchFamily="34" charset="0"/>
                <a:cs typeface="Calibri" pitchFamily="34" charset="0"/>
              </a:rPr>
            </a:br>
            <a:r>
              <a:rPr lang="en-US" sz="2100" b="1" dirty="0" smtClean="0">
                <a:solidFill>
                  <a:schemeClr val="tx1"/>
                </a:solidFill>
                <a:latin typeface="Calibri" pitchFamily="34" charset="0"/>
                <a:cs typeface="Calibri" pitchFamily="34" charset="0"/>
              </a:rPr>
              <a:t>released from the Law to marry Christ in the Spirit</a:t>
            </a:r>
            <a:br>
              <a:rPr lang="en-US" sz="2100" b="1" dirty="0" smtClean="0">
                <a:solidFill>
                  <a:schemeClr val="tx1"/>
                </a:solidFill>
                <a:latin typeface="Calibri" pitchFamily="34" charset="0"/>
                <a:cs typeface="Calibri" pitchFamily="34" charset="0"/>
              </a:rPr>
            </a:br>
            <a:r>
              <a:rPr lang="en-US" sz="2100" b="1" dirty="0" smtClean="0">
                <a:solidFill>
                  <a:schemeClr val="bg1"/>
                </a:solidFill>
                <a:latin typeface="Calibri" pitchFamily="34" charset="0"/>
                <a:cs typeface="Calibri" pitchFamily="34" charset="0"/>
              </a:rPr>
              <a:t>law of Spirit of life in Christ sets free from law of sin    </a:t>
            </a:r>
            <a:r>
              <a:rPr lang="en-CA" sz="2100" b="1" dirty="0" smtClean="0">
                <a:solidFill>
                  <a:schemeClr val="bg1"/>
                </a:solidFill>
                <a:latin typeface="Calibri" pitchFamily="34" charset="0"/>
                <a:cs typeface="Calibri" pitchFamily="34" charset="0"/>
              </a:rPr>
              <a:t/>
            </a:r>
            <a:br>
              <a:rPr lang="en-CA" sz="2100" b="1" dirty="0" smtClean="0">
                <a:solidFill>
                  <a:schemeClr val="bg1"/>
                </a:solidFill>
                <a:latin typeface="Calibri" pitchFamily="34" charset="0"/>
                <a:cs typeface="Calibri" pitchFamily="34" charset="0"/>
              </a:rPr>
            </a:br>
            <a:r>
              <a:rPr lang="en-US" sz="2100" b="1" dirty="0" smtClean="0">
                <a:solidFill>
                  <a:schemeClr val="tx1"/>
                </a:solidFill>
                <a:latin typeface="Calibri" pitchFamily="34" charset="0"/>
                <a:cs typeface="Calibri" pitchFamily="34" charset="0"/>
              </a:rPr>
              <a:t>the Spirit and God’s love is poured into heart  </a:t>
            </a:r>
            <a:br>
              <a:rPr lang="en-US" sz="2100" b="1" dirty="0" smtClean="0">
                <a:solidFill>
                  <a:schemeClr val="tx1"/>
                </a:solidFill>
                <a:latin typeface="Calibri" pitchFamily="34" charset="0"/>
                <a:cs typeface="Calibri" pitchFamily="34" charset="0"/>
              </a:rPr>
            </a:br>
            <a:r>
              <a:rPr lang="en-US" sz="2100" b="1" dirty="0" smtClean="0">
                <a:latin typeface="Calibri" pitchFamily="34" charset="0"/>
                <a:cs typeface="Calibri" pitchFamily="34" charset="0"/>
              </a:rPr>
              <a:t>   </a:t>
            </a:r>
            <a:r>
              <a:rPr lang="en-US" sz="2100" b="1" dirty="0" smtClean="0">
                <a:solidFill>
                  <a:schemeClr val="bg1"/>
                </a:solidFill>
                <a:latin typeface="Calibri" pitchFamily="34" charset="0"/>
                <a:cs typeface="Calibri" pitchFamily="34" charset="0"/>
              </a:rPr>
              <a:t>born of the Spirit, born of God </a:t>
            </a:r>
            <a:br>
              <a:rPr lang="en-US" sz="2100" b="1" dirty="0" smtClean="0">
                <a:solidFill>
                  <a:schemeClr val="bg1"/>
                </a:solidFill>
                <a:latin typeface="Calibri" pitchFamily="34" charset="0"/>
                <a:cs typeface="Calibri" pitchFamily="34" charset="0"/>
              </a:rPr>
            </a:br>
            <a:r>
              <a:rPr lang="en-US" sz="2100" b="1" dirty="0" smtClean="0">
                <a:solidFill>
                  <a:schemeClr val="tx1"/>
                </a:solidFill>
                <a:latin typeface="Calibri" pitchFamily="34" charset="0"/>
                <a:cs typeface="Calibri" pitchFamily="34" charset="0"/>
              </a:rPr>
              <a:t>given, receive, have the gift of the Spirit </a:t>
            </a:r>
            <a:r>
              <a:rPr lang="en-US" sz="2100" b="1" dirty="0" smtClean="0">
                <a:latin typeface="Calibri" pitchFamily="34" charset="0"/>
                <a:cs typeface="Calibri" pitchFamily="34" charset="0"/>
              </a:rPr>
              <a:t/>
            </a:r>
            <a:br>
              <a:rPr lang="en-US" sz="2100" b="1" dirty="0" smtClean="0">
                <a:latin typeface="Calibri" pitchFamily="34" charset="0"/>
                <a:cs typeface="Calibri" pitchFamily="34" charset="0"/>
              </a:rPr>
            </a:br>
            <a:r>
              <a:rPr lang="en-US" sz="2100" b="1" dirty="0" smtClean="0">
                <a:latin typeface="Calibri" pitchFamily="34" charset="0"/>
                <a:cs typeface="Calibri" pitchFamily="34" charset="0"/>
              </a:rPr>
              <a:t> </a:t>
            </a:r>
            <a:r>
              <a:rPr lang="en-US" sz="2100" b="1" dirty="0" smtClean="0">
                <a:solidFill>
                  <a:schemeClr val="bg1"/>
                </a:solidFill>
                <a:latin typeface="Calibri" pitchFamily="34" charset="0"/>
                <a:cs typeface="Calibri" pitchFamily="34" charset="0"/>
              </a:rPr>
              <a:t>rivers of living water of the Spirit satisfy thirsty hearts</a:t>
            </a:r>
            <a:br>
              <a:rPr lang="en-US" sz="2100" b="1" dirty="0" smtClean="0">
                <a:solidFill>
                  <a:schemeClr val="bg1"/>
                </a:solidFill>
                <a:latin typeface="Calibri" pitchFamily="34" charset="0"/>
                <a:cs typeface="Calibri" pitchFamily="34" charset="0"/>
              </a:rPr>
            </a:br>
            <a:r>
              <a:rPr lang="en-US" sz="2100" b="1" dirty="0" smtClean="0">
                <a:solidFill>
                  <a:schemeClr val="bg1"/>
                </a:solidFill>
                <a:latin typeface="Calibri" pitchFamily="34" charset="0"/>
                <a:cs typeface="Calibri" pitchFamily="34" charset="0"/>
              </a:rPr>
              <a:t>the Spirit comes on us, falls on us</a:t>
            </a:r>
            <a:r>
              <a:rPr lang="en-US" sz="2100" b="1" dirty="0" smtClean="0">
                <a:latin typeface="Calibri" pitchFamily="34" charset="0"/>
                <a:cs typeface="Calibri" pitchFamily="34" charset="0"/>
              </a:rPr>
              <a:t/>
            </a:r>
            <a:br>
              <a:rPr lang="en-US" sz="2100" b="1" dirty="0" smtClean="0">
                <a:latin typeface="Calibri" pitchFamily="34" charset="0"/>
                <a:cs typeface="Calibri" pitchFamily="34" charset="0"/>
              </a:rPr>
            </a:br>
            <a:r>
              <a:rPr lang="en-US" sz="2100" b="1" dirty="0" smtClean="0">
                <a:solidFill>
                  <a:schemeClr val="tx1"/>
                </a:solidFill>
                <a:latin typeface="Calibri" pitchFamily="34" charset="0"/>
                <a:cs typeface="Calibri" pitchFamily="34" charset="0"/>
              </a:rPr>
              <a:t>power of the Spirit to be ambassadors of Christ</a:t>
            </a:r>
            <a:r>
              <a:rPr lang="en-US" sz="2100" b="1" dirty="0" smtClean="0">
                <a:latin typeface="Calibri" pitchFamily="34" charset="0"/>
                <a:cs typeface="Calibri" pitchFamily="34" charset="0"/>
              </a:rPr>
              <a:t> </a:t>
            </a:r>
            <a:br>
              <a:rPr lang="en-US" sz="2100" b="1" dirty="0" smtClean="0">
                <a:latin typeface="Calibri" pitchFamily="34" charset="0"/>
                <a:cs typeface="Calibri" pitchFamily="34" charset="0"/>
              </a:rPr>
            </a:br>
            <a:r>
              <a:rPr lang="en-US" sz="2100" b="1" dirty="0" smtClean="0">
                <a:solidFill>
                  <a:schemeClr val="bg1"/>
                </a:solidFill>
                <a:latin typeface="Calibri" pitchFamily="34" charset="0"/>
                <a:cs typeface="Calibri" pitchFamily="34" charset="0"/>
              </a:rPr>
              <a:t>anointed and sealed with the Spirit of guarantee </a:t>
            </a:r>
            <a:br>
              <a:rPr lang="en-US" sz="2100" b="1" dirty="0" smtClean="0">
                <a:solidFill>
                  <a:schemeClr val="bg1"/>
                </a:solidFill>
                <a:latin typeface="Calibri" pitchFamily="34" charset="0"/>
                <a:cs typeface="Calibri" pitchFamily="34" charset="0"/>
              </a:rPr>
            </a:br>
            <a:r>
              <a:rPr lang="en-US" sz="2100" b="1" dirty="0" smtClean="0">
                <a:solidFill>
                  <a:schemeClr val="tx1"/>
                </a:solidFill>
                <a:latin typeface="Calibri" pitchFamily="34" charset="0"/>
                <a:cs typeface="Calibri" pitchFamily="34" charset="0"/>
              </a:rPr>
              <a:t>the Spirit of truth helps and teaches us God’s word</a:t>
            </a:r>
            <a:r>
              <a:rPr lang="en-US" sz="2100" b="1" dirty="0" smtClean="0">
                <a:latin typeface="Calibri" pitchFamily="34" charset="0"/>
                <a:cs typeface="Calibri" pitchFamily="34" charset="0"/>
              </a:rPr>
              <a:t> </a:t>
            </a:r>
            <a:br>
              <a:rPr lang="en-US" sz="2100" b="1" dirty="0" smtClean="0">
                <a:latin typeface="Calibri" pitchFamily="34" charset="0"/>
                <a:cs typeface="Calibri" pitchFamily="34" charset="0"/>
              </a:rPr>
            </a:br>
            <a:r>
              <a:rPr lang="en-US" sz="2100" b="1" spc="-10" dirty="0" smtClean="0">
                <a:solidFill>
                  <a:schemeClr val="bg1"/>
                </a:solidFill>
                <a:latin typeface="Calibri" pitchFamily="34" charset="0"/>
                <a:cs typeface="Calibri" pitchFamily="34" charset="0"/>
              </a:rPr>
              <a:t>the Spirit prays for us and helps us pray with God’s Word</a:t>
            </a:r>
            <a:r>
              <a:rPr lang="en-US" sz="2100" b="1" dirty="0" smtClean="0">
                <a:solidFill>
                  <a:schemeClr val="bg1"/>
                </a:solidFill>
                <a:latin typeface="Calibri" pitchFamily="34" charset="0"/>
                <a:cs typeface="Calibri" pitchFamily="34" charset="0"/>
              </a:rPr>
              <a:t/>
            </a:r>
            <a:br>
              <a:rPr lang="en-US" sz="2100" b="1" dirty="0" smtClean="0">
                <a:solidFill>
                  <a:schemeClr val="bg1"/>
                </a:solidFill>
                <a:latin typeface="Calibri" pitchFamily="34" charset="0"/>
                <a:cs typeface="Calibri" pitchFamily="34" charset="0"/>
              </a:rPr>
            </a:br>
            <a:r>
              <a:rPr lang="en-US" sz="2100" b="1" dirty="0" smtClean="0">
                <a:solidFill>
                  <a:schemeClr val="tx1"/>
                </a:solidFill>
                <a:latin typeface="Calibri" pitchFamily="34" charset="0"/>
                <a:cs typeface="Calibri" pitchFamily="34" charset="0"/>
              </a:rPr>
              <a:t>the Spirit leads and sanctifies us, producing holy fruit</a:t>
            </a:r>
            <a:br>
              <a:rPr lang="en-US" sz="2100" b="1" dirty="0" smtClean="0">
                <a:solidFill>
                  <a:schemeClr val="tx1"/>
                </a:solidFill>
                <a:latin typeface="Calibri" pitchFamily="34" charset="0"/>
                <a:cs typeface="Calibri" pitchFamily="34" charset="0"/>
              </a:rPr>
            </a:br>
            <a:r>
              <a:rPr lang="en-US" sz="2100" b="1" dirty="0" smtClean="0">
                <a:solidFill>
                  <a:schemeClr val="bg1"/>
                </a:solidFill>
                <a:latin typeface="Calibri" pitchFamily="34" charset="0"/>
                <a:cs typeface="Calibri" pitchFamily="34" charset="0"/>
              </a:rPr>
              <a:t>the Spirit gifts us for service to others </a:t>
            </a:r>
            <a:r>
              <a:rPr lang="en-CA" sz="2100" b="1" dirty="0" smtClean="0">
                <a:solidFill>
                  <a:schemeClr val="bg1"/>
                </a:solidFill>
                <a:latin typeface="Calibri" pitchFamily="34" charset="0"/>
                <a:cs typeface="Calibri" pitchFamily="34" charset="0"/>
              </a:rPr>
              <a:t/>
            </a:r>
            <a:br>
              <a:rPr lang="en-CA" sz="2100" b="1" dirty="0" smtClean="0">
                <a:solidFill>
                  <a:schemeClr val="bg1"/>
                </a:solidFill>
                <a:latin typeface="Calibri" pitchFamily="34" charset="0"/>
                <a:cs typeface="Calibri" pitchFamily="34" charset="0"/>
              </a:rPr>
            </a:br>
            <a:r>
              <a:rPr lang="en-US" sz="2100" b="1" dirty="0" smtClean="0">
                <a:solidFill>
                  <a:schemeClr val="tx1"/>
                </a:solidFill>
                <a:latin typeface="Calibri" pitchFamily="34" charset="0"/>
                <a:cs typeface="Calibri" pitchFamily="34" charset="0"/>
              </a:rPr>
              <a:t>the Spirit fills us to do the Lord’s will </a:t>
            </a:r>
            <a:r>
              <a:rPr lang="en-US" sz="2100" b="1" dirty="0" smtClean="0">
                <a:latin typeface="Calibri" pitchFamily="34" charset="0"/>
                <a:cs typeface="Calibri" pitchFamily="34" charset="0"/>
              </a:rPr>
              <a:t/>
            </a:r>
            <a:br>
              <a:rPr lang="en-US" sz="2100" b="1" dirty="0" smtClean="0">
                <a:latin typeface="Calibri" pitchFamily="34" charset="0"/>
                <a:cs typeface="Calibri" pitchFamily="34" charset="0"/>
              </a:rPr>
            </a:br>
            <a:r>
              <a:rPr lang="en-US" sz="2100" b="1" dirty="0" smtClean="0">
                <a:solidFill>
                  <a:schemeClr val="bg1"/>
                </a:solidFill>
                <a:latin typeface="Calibri" pitchFamily="34" charset="0"/>
                <a:cs typeface="Calibri" pitchFamily="34" charset="0"/>
              </a:rPr>
              <a:t>circumcised, set apart in the Spirit</a:t>
            </a:r>
            <a:br>
              <a:rPr lang="en-US" sz="2100" b="1" dirty="0" smtClean="0">
                <a:solidFill>
                  <a:schemeClr val="bg1"/>
                </a:solidFill>
                <a:latin typeface="Calibri" pitchFamily="34" charset="0"/>
                <a:cs typeface="Calibri" pitchFamily="34" charset="0"/>
              </a:rPr>
            </a:br>
            <a:r>
              <a:rPr lang="en-US" sz="2100" b="1" dirty="0" smtClean="0">
                <a:solidFill>
                  <a:schemeClr val="bg1"/>
                </a:solidFill>
                <a:latin typeface="Calibri" pitchFamily="34" charset="0"/>
                <a:cs typeface="Calibri" pitchFamily="34" charset="0"/>
              </a:rPr>
              <a:t>immeasurably great power of the Spirit</a:t>
            </a:r>
            <a:br>
              <a:rPr lang="en-US" sz="2100" b="1" dirty="0" smtClean="0">
                <a:solidFill>
                  <a:schemeClr val="bg1"/>
                </a:solidFill>
                <a:latin typeface="Calibri" pitchFamily="34" charset="0"/>
                <a:cs typeface="Calibri" pitchFamily="34" charset="0"/>
              </a:rPr>
            </a:br>
            <a:r>
              <a:rPr lang="en-US" sz="2100" b="1" dirty="0" smtClean="0">
                <a:solidFill>
                  <a:schemeClr val="tx1"/>
                </a:solidFill>
                <a:latin typeface="Calibri" pitchFamily="34" charset="0"/>
                <a:cs typeface="Calibri" pitchFamily="34" charset="0"/>
              </a:rPr>
              <a:t>God’s workmanship</a:t>
            </a:r>
            <a:br>
              <a:rPr lang="en-US" sz="2100" b="1" dirty="0" smtClean="0">
                <a:solidFill>
                  <a:schemeClr val="tx1"/>
                </a:solidFill>
                <a:latin typeface="Calibri" pitchFamily="34" charset="0"/>
                <a:cs typeface="Calibri" pitchFamily="34" charset="0"/>
              </a:rPr>
            </a:br>
            <a:r>
              <a:rPr lang="en-US" sz="2100" b="1" dirty="0" smtClean="0">
                <a:solidFill>
                  <a:schemeClr val="bg1"/>
                </a:solidFill>
                <a:latin typeface="Calibri" pitchFamily="34" charset="0"/>
                <a:cs typeface="Calibri" pitchFamily="34" charset="0"/>
              </a:rPr>
              <a:t>led in triumph and </a:t>
            </a:r>
            <a:r>
              <a:rPr lang="en-US" sz="2100" b="1" i="1" dirty="0" err="1" smtClean="0">
                <a:solidFill>
                  <a:schemeClr val="bg1"/>
                </a:solidFill>
                <a:latin typeface="Calibri" pitchFamily="34" charset="0"/>
                <a:cs typeface="Calibri" pitchFamily="34" charset="0"/>
              </a:rPr>
              <a:t>nike</a:t>
            </a:r>
            <a:r>
              <a:rPr lang="en-US" sz="2100" b="1" dirty="0" smtClean="0">
                <a:solidFill>
                  <a:schemeClr val="bg1"/>
                </a:solidFill>
                <a:latin typeface="Calibri" pitchFamily="34" charset="0"/>
                <a:cs typeface="Calibri" pitchFamily="34" charset="0"/>
              </a:rPr>
              <a:t> victory</a:t>
            </a:r>
            <a:br>
              <a:rPr lang="en-US" sz="2100" b="1" dirty="0" smtClean="0">
                <a:solidFill>
                  <a:schemeClr val="bg1"/>
                </a:solidFill>
                <a:latin typeface="Calibri" pitchFamily="34" charset="0"/>
                <a:cs typeface="Calibri" pitchFamily="34" charset="0"/>
              </a:rPr>
            </a:br>
            <a:r>
              <a:rPr lang="en-US" sz="2100" b="1" dirty="0" smtClean="0">
                <a:solidFill>
                  <a:schemeClr val="tx1"/>
                </a:solidFill>
                <a:latin typeface="Calibri" pitchFamily="34" charset="0"/>
                <a:cs typeface="Calibri" pitchFamily="34" charset="0"/>
              </a:rPr>
              <a:t>conformed to Christ and </a:t>
            </a:r>
            <a:br>
              <a:rPr lang="en-US" sz="2100" b="1" dirty="0" smtClean="0">
                <a:solidFill>
                  <a:schemeClr val="tx1"/>
                </a:solidFill>
                <a:latin typeface="Calibri" pitchFamily="34" charset="0"/>
                <a:cs typeface="Calibri" pitchFamily="34" charset="0"/>
              </a:rPr>
            </a:br>
            <a:r>
              <a:rPr lang="en-US" sz="2100" b="1" dirty="0" smtClean="0">
                <a:solidFill>
                  <a:schemeClr val="tx1"/>
                </a:solidFill>
                <a:latin typeface="Calibri" pitchFamily="34" charset="0"/>
                <a:cs typeface="Calibri" pitchFamily="34" charset="0"/>
              </a:rPr>
              <a:t>his resurrection body</a:t>
            </a:r>
            <a:r>
              <a:rPr lang="en-US" sz="2100" b="1" dirty="0" smtClean="0">
                <a:latin typeface="Calibri" pitchFamily="34" charset="0"/>
              </a:rPr>
              <a:t/>
            </a:r>
            <a:br>
              <a:rPr lang="en-US" sz="2100" b="1" dirty="0" smtClean="0">
                <a:latin typeface="Calibri" pitchFamily="34" charset="0"/>
              </a:rPr>
            </a:br>
            <a:endParaRPr lang="en-US" sz="2100" b="1" dirty="0" smtClean="0">
              <a:latin typeface="Calibri" pitchFamily="34" charset="0"/>
            </a:endParaRPr>
          </a:p>
        </p:txBody>
      </p:sp>
      <p:sp>
        <p:nvSpPr>
          <p:cNvPr id="9" name="Right Arrow 8"/>
          <p:cNvSpPr/>
          <p:nvPr/>
        </p:nvSpPr>
        <p:spPr>
          <a:xfrm>
            <a:off x="971600" y="1196752"/>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sp>
        <p:nvSpPr>
          <p:cNvPr id="10" name="Text Box 4"/>
          <p:cNvSpPr txBox="1">
            <a:spLocks noChangeArrowheads="1"/>
          </p:cNvSpPr>
          <p:nvPr/>
        </p:nvSpPr>
        <p:spPr bwMode="auto">
          <a:xfrm>
            <a:off x="539552" y="381000"/>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13" name="Title 3"/>
          <p:cNvSpPr txBox="1">
            <a:spLocks/>
          </p:cNvSpPr>
          <p:nvPr/>
        </p:nvSpPr>
        <p:spPr>
          <a:xfrm>
            <a:off x="2483768" y="-77688"/>
            <a:ext cx="5976664" cy="9144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effectLst/>
                <a:uLnTx/>
                <a:uFillTx/>
                <a:latin typeface="Calibri" pitchFamily="34" charset="0"/>
                <a:ea typeface="+mj-ea"/>
                <a:cs typeface="+mj-cs"/>
              </a:rPr>
              <a:t>in Christ</a:t>
            </a:r>
          </a:p>
        </p:txBody>
      </p:sp>
      <p:sp>
        <p:nvSpPr>
          <p:cNvPr id="11" name="TextBox 5"/>
          <p:cNvSpPr txBox="1">
            <a:spLocks noChangeArrowheads="1"/>
          </p:cNvSpPr>
          <p:nvPr/>
        </p:nvSpPr>
        <p:spPr bwMode="auto">
          <a:xfrm>
            <a:off x="1691680" y="6365557"/>
            <a:ext cx="7488609" cy="492443"/>
          </a:xfrm>
          <a:prstGeom prst="rect">
            <a:avLst/>
          </a:prstGeom>
          <a:noFill/>
          <a:ln w="9525">
            <a:noFill/>
            <a:miter lim="800000"/>
            <a:headEnd/>
            <a:tailEnd/>
          </a:ln>
        </p:spPr>
        <p:txBody>
          <a:bodyPr wrap="square">
            <a:spAutoFit/>
          </a:bodyPr>
          <a:lstStyle/>
          <a:p>
            <a:pPr algn="ctr"/>
            <a:r>
              <a:rPr lang="en-CA" sz="2600" b="1" dirty="0" smtClean="0">
                <a:solidFill>
                  <a:schemeClr val="bg1"/>
                </a:solidFill>
                <a:latin typeface="Calibri" pitchFamily="34" charset="0"/>
              </a:rPr>
              <a:t>so we </a:t>
            </a:r>
            <a:r>
              <a:rPr lang="en-CA" sz="2600" b="1" dirty="0">
                <a:solidFill>
                  <a:schemeClr val="bg1"/>
                </a:solidFill>
                <a:latin typeface="Calibri" pitchFamily="34" charset="0"/>
              </a:rPr>
              <a:t>walk </a:t>
            </a:r>
            <a:r>
              <a:rPr lang="en-CA" sz="2600" b="1" dirty="0" smtClean="0">
                <a:solidFill>
                  <a:schemeClr val="bg1"/>
                </a:solidFill>
                <a:latin typeface="Calibri" pitchFamily="34" charset="0"/>
              </a:rPr>
              <a:t>in Christ in </a:t>
            </a:r>
            <a:r>
              <a:rPr lang="en-CA" sz="2600" b="1" dirty="0">
                <a:solidFill>
                  <a:schemeClr val="bg1"/>
                </a:solidFill>
                <a:latin typeface="Calibri" pitchFamily="34" charset="0"/>
              </a:rPr>
              <a:t>the </a:t>
            </a:r>
            <a:r>
              <a:rPr lang="en-CA" sz="2600" b="1" dirty="0" smtClean="0">
                <a:solidFill>
                  <a:schemeClr val="bg1"/>
                </a:solidFill>
                <a:latin typeface="Calibri" pitchFamily="34" charset="0"/>
              </a:rPr>
              <a:t>Spirit in </a:t>
            </a:r>
            <a:r>
              <a:rPr lang="en-CA" sz="2600" b="1" i="1" dirty="0" smtClean="0">
                <a:solidFill>
                  <a:schemeClr val="bg1"/>
                </a:solidFill>
                <a:latin typeface="Calibri" pitchFamily="34" charset="0"/>
              </a:rPr>
              <a:t>agape</a:t>
            </a:r>
            <a:r>
              <a:rPr lang="en-CA" sz="2600" b="1" dirty="0" smtClean="0">
                <a:solidFill>
                  <a:schemeClr val="bg1"/>
                </a:solidFill>
                <a:latin typeface="Calibri" pitchFamily="34" charset="0"/>
              </a:rPr>
              <a:t> love</a:t>
            </a:r>
            <a:endParaRPr lang="en-CA" sz="2600" b="1" dirty="0">
              <a:solidFill>
                <a:schemeClr val="bg1"/>
              </a:solidFill>
              <a:latin typeface="Calibri" pitchFamily="34" charset="0"/>
            </a:endParaRPr>
          </a:p>
        </p:txBody>
      </p:sp>
      <p:sp>
        <p:nvSpPr>
          <p:cNvPr id="12" name="TextBox 11"/>
          <p:cNvSpPr txBox="1">
            <a:spLocks noChangeArrowheads="1"/>
          </p:cNvSpPr>
          <p:nvPr/>
        </p:nvSpPr>
        <p:spPr bwMode="auto">
          <a:xfrm>
            <a:off x="-36512" y="2023170"/>
            <a:ext cx="2339752" cy="3970318"/>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Lord, </a:t>
            </a:r>
          </a:p>
          <a:p>
            <a:pPr algn="ctr"/>
            <a:r>
              <a:rPr lang="en-CA" sz="2800" b="1" dirty="0" smtClean="0">
                <a:solidFill>
                  <a:schemeClr val="bg1"/>
                </a:solidFill>
                <a:latin typeface="Calibri" pitchFamily="34" charset="0"/>
              </a:rPr>
              <a:t>thank you </a:t>
            </a:r>
          </a:p>
          <a:p>
            <a:pPr algn="ctr"/>
            <a:r>
              <a:rPr lang="en-CA" sz="2800" b="1" dirty="0" smtClean="0">
                <a:solidFill>
                  <a:schemeClr val="bg1"/>
                </a:solidFill>
                <a:latin typeface="Calibri" pitchFamily="34" charset="0"/>
              </a:rPr>
              <a:t>for the</a:t>
            </a:r>
          </a:p>
          <a:p>
            <a:pPr algn="ctr"/>
            <a:r>
              <a:rPr lang="en-CA" sz="2800" b="1" dirty="0" smtClean="0">
                <a:solidFill>
                  <a:schemeClr val="bg1"/>
                </a:solidFill>
                <a:latin typeface="Calibri" pitchFamily="34" charset="0"/>
              </a:rPr>
              <a:t>many </a:t>
            </a:r>
          </a:p>
          <a:p>
            <a:pPr algn="ctr"/>
            <a:r>
              <a:rPr lang="en-CA" sz="2800" b="1" dirty="0" smtClean="0">
                <a:solidFill>
                  <a:schemeClr val="bg1"/>
                </a:solidFill>
                <a:latin typeface="Calibri" pitchFamily="34" charset="0"/>
              </a:rPr>
              <a:t>ways </a:t>
            </a:r>
          </a:p>
          <a:p>
            <a:pPr algn="ctr"/>
            <a:r>
              <a:rPr lang="en-CA" sz="2800" b="1" dirty="0" smtClean="0">
                <a:solidFill>
                  <a:schemeClr val="bg1"/>
                </a:solidFill>
                <a:latin typeface="Calibri" pitchFamily="34" charset="0"/>
              </a:rPr>
              <a:t>your Spirit ministers</a:t>
            </a:r>
          </a:p>
          <a:p>
            <a:pPr algn="ctr"/>
            <a:r>
              <a:rPr lang="en-CA" sz="2800" b="1" dirty="0" smtClean="0">
                <a:solidFill>
                  <a:schemeClr val="bg1"/>
                </a:solidFill>
                <a:latin typeface="Calibri" pitchFamily="34" charset="0"/>
              </a:rPr>
              <a:t>to those </a:t>
            </a:r>
          </a:p>
          <a:p>
            <a:pPr algn="ctr"/>
            <a:r>
              <a:rPr lang="en-CA" sz="2800" b="1" dirty="0" smtClean="0">
                <a:solidFill>
                  <a:schemeClr val="bg1"/>
                </a:solidFill>
                <a:latin typeface="Calibri" pitchFamily="34" charset="0"/>
              </a:rPr>
              <a:t>in Christ!</a:t>
            </a:r>
            <a:endParaRPr lang="en-CA" sz="2800" b="1"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332656"/>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157192"/>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2" name="TextBox 11"/>
          <p:cNvSpPr txBox="1"/>
          <p:nvPr/>
        </p:nvSpPr>
        <p:spPr>
          <a:xfrm rot="18967428">
            <a:off x="236529" y="5395011"/>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414718"/>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492896"/>
            <a:ext cx="8496944" cy="2554545"/>
          </a:xfrm>
          <a:prstGeom prst="rect">
            <a:avLst/>
          </a:prstGeom>
          <a:noFill/>
        </p:spPr>
        <p:txBody>
          <a:bodyPr wrap="square" rtlCol="0">
            <a:spAutoFit/>
          </a:bodyPr>
          <a:lstStyle/>
          <a:p>
            <a:pPr algn="ctr"/>
            <a:r>
              <a:rPr lang="en-CA" sz="3200" dirty="0" smtClean="0">
                <a:latin typeface="Calibri" pitchFamily="34" charset="0"/>
                <a:cs typeface="Calibri" pitchFamily="34" charset="0"/>
              </a:rPr>
              <a:t>Can anyone else give us these gifts? </a:t>
            </a:r>
          </a:p>
          <a:p>
            <a:pPr algn="ctr"/>
            <a:r>
              <a:rPr lang="en-CA" sz="3200" dirty="0" smtClean="0">
                <a:latin typeface="Calibri" pitchFamily="34" charset="0"/>
                <a:cs typeface="Calibri" pitchFamily="34" charset="0"/>
              </a:rPr>
              <a:t>Has anyone else died as God’s once-for-all sacrifice for sin?  Is anyone else the infinite </a:t>
            </a:r>
          </a:p>
          <a:p>
            <a:pPr algn="ctr"/>
            <a:r>
              <a:rPr lang="en-CA" sz="3200" dirty="0" smtClean="0">
                <a:latin typeface="Calibri" pitchFamily="34" charset="0"/>
                <a:cs typeface="Calibri" pitchFamily="34" charset="0"/>
              </a:rPr>
              <a:t>Son of God, our resurrected Messiah and Lord,</a:t>
            </a:r>
          </a:p>
          <a:p>
            <a:pPr algn="ctr"/>
            <a:r>
              <a:rPr lang="en-CA" sz="3200" dirty="0" smtClean="0">
                <a:latin typeface="Calibri" pitchFamily="34" charset="0"/>
                <a:cs typeface="Calibri" pitchFamily="34" charset="0"/>
              </a:rPr>
              <a:t>who provides in himself all we need in God?</a:t>
            </a:r>
            <a:endParaRPr lang="en-CA" sz="3200" dirty="0">
              <a:latin typeface="Calibri" pitchFamily="34" charset="0"/>
              <a:cs typeface="Calibri" pitchFamily="34" charset="0"/>
            </a:endParaRPr>
          </a:p>
        </p:txBody>
      </p:sp>
      <p:sp>
        <p:nvSpPr>
          <p:cNvPr id="17" name="Rectangle 16"/>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496" y="1565920"/>
            <a:ext cx="2103120" cy="1143000"/>
          </a:xfrm>
        </p:spPr>
        <p:txBody>
          <a:bodyPr>
            <a:noAutofit/>
          </a:bodyPr>
          <a:lstStyle/>
          <a:p>
            <a:r>
              <a:rPr lang="en-US" sz="2800" b="1" dirty="0" smtClean="0">
                <a:solidFill>
                  <a:schemeClr val="tx1"/>
                </a:solidFill>
                <a:latin typeface="Calibri" pitchFamily="34" charset="0"/>
                <a:cs typeface="Calibri" pitchFamily="34" charset="0"/>
              </a:rPr>
              <a:t>Buddhism</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says:</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Do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You Do.</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600" dirty="0" smtClean="0">
                <a:solidFill>
                  <a:schemeClr val="tx1"/>
                </a:solidFill>
                <a:latin typeface="Calibri" pitchFamily="34" charset="0"/>
                <a:cs typeface="Calibri" pitchFamily="34" charset="0"/>
              </a:rPr>
              <a:t/>
            </a:r>
            <a:br>
              <a:rPr lang="en-US" sz="26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8-fold path</a:t>
            </a:r>
            <a:endParaRPr lang="en-US" sz="2800" dirty="0">
              <a:solidFill>
                <a:schemeClr val="tx1"/>
              </a:solidFill>
              <a:latin typeface="Calibri" pitchFamily="34" charset="0"/>
              <a:cs typeface="Calibri" pitchFamily="34" charset="0"/>
            </a:endParaRPr>
          </a:p>
        </p:txBody>
      </p:sp>
      <p:sp>
        <p:nvSpPr>
          <p:cNvPr id="3" name="Title 1"/>
          <p:cNvSpPr txBox="1">
            <a:spLocks/>
          </p:cNvSpPr>
          <p:nvPr/>
        </p:nvSpPr>
        <p:spPr>
          <a:xfrm>
            <a:off x="1945392" y="1565920"/>
            <a:ext cx="219456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Islam</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lang="en-US" sz="2800" dirty="0" smtClean="0">
                <a:latin typeface="Calibri" pitchFamily="34" charset="0"/>
                <a:ea typeface="+mj-ea"/>
                <a:cs typeface="Calibri" pitchFamily="34" charset="0"/>
              </a:rPr>
              <a:t> all Allah wants</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You Do.</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8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6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5 pillars</a:t>
            </a:r>
            <a:endParaRPr kumimoji="0" lang="en-US" sz="2800" b="0" i="0" u="none" strike="noStrike" kern="120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7" name="TextBox 6"/>
          <p:cNvSpPr txBox="1"/>
          <p:nvPr/>
        </p:nvSpPr>
        <p:spPr>
          <a:xfrm>
            <a:off x="152400" y="6106180"/>
            <a:ext cx="4267200" cy="523220"/>
          </a:xfrm>
          <a:prstGeom prst="rect">
            <a:avLst/>
          </a:prstGeom>
          <a:noFill/>
        </p:spPr>
        <p:txBody>
          <a:bodyPr wrap="square" rtlCol="0">
            <a:spAutoFit/>
          </a:bodyPr>
          <a:lstStyle/>
          <a:p>
            <a:pPr algn="ctr"/>
            <a:r>
              <a:rPr lang="en-US" sz="1400" dirty="0" smtClean="0"/>
              <a:t>More free resources on the grace of God in Christ </a:t>
            </a:r>
            <a:r>
              <a:rPr lang="en-CA" sz="1400" dirty="0" smtClean="0">
                <a:latin typeface="Arial Narrow" pitchFamily="34" charset="0"/>
              </a:rPr>
              <a:t>@</a:t>
            </a:r>
            <a:r>
              <a:rPr lang="en-US" sz="1400" dirty="0" smtClean="0"/>
              <a:t> www.GraceGodChrist.com</a:t>
            </a:r>
            <a:endParaRPr lang="en-US" sz="1400" dirty="0"/>
          </a:p>
        </p:txBody>
      </p:sp>
      <p:sp>
        <p:nvSpPr>
          <p:cNvPr id="8" name="Title 1"/>
          <p:cNvSpPr txBox="1">
            <a:spLocks/>
          </p:cNvSpPr>
          <p:nvPr/>
        </p:nvSpPr>
        <p:spPr bwMode="auto">
          <a:xfrm>
            <a:off x="4139952" y="1565920"/>
            <a:ext cx="210312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Hinduism</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kern="0" dirty="0" smtClean="0">
                <a:latin typeface="Calibri" pitchFamily="34" charset="0"/>
                <a:ea typeface="+mj-ea"/>
                <a:cs typeface="Calibri" pitchFamily="34" charset="0"/>
              </a:rPr>
              <a:t>Do </a:t>
            </a:r>
            <a:r>
              <a:rPr lang="en-US" sz="2800" kern="0" dirty="0" err="1" smtClean="0">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lang="en-US" sz="2800" kern="0" dirty="0" err="1" smtClean="0">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You Do.</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many paths</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9" name="Title 1"/>
          <p:cNvSpPr txBox="1">
            <a:spLocks/>
          </p:cNvSpPr>
          <p:nvPr/>
        </p:nvSpPr>
        <p:spPr bwMode="auto">
          <a:xfrm>
            <a:off x="6293296" y="2862064"/>
            <a:ext cx="2743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Jesus</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It is DONE.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 am all you need.</a:t>
            </a:r>
          </a:p>
          <a:p>
            <a:pPr algn="ctr" eaLnBrk="0" hangingPunct="0"/>
            <a:r>
              <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rPr>
              <a:t>I give, you receive.</a:t>
            </a:r>
            <a:br>
              <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rPr>
            </a:br>
            <a:r>
              <a:rPr lang="en-US" sz="2800" kern="0" dirty="0" smtClean="0">
                <a:latin typeface="Calibri" pitchFamily="34" charset="0"/>
                <a:ea typeface="+mj-ea"/>
                <a:cs typeface="Calibri" pitchFamily="34" charset="0"/>
              </a:rPr>
              <a:t>I DO 4 U.</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Come to me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and drink.</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10" name="Rectangle 9"/>
          <p:cNvSpPr/>
          <p:nvPr/>
        </p:nvSpPr>
        <p:spPr>
          <a:xfrm>
            <a:off x="7380312" y="3140968"/>
            <a:ext cx="548640" cy="2286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rot="16200000">
            <a:off x="7365464" y="2795777"/>
            <a:ext cx="548640" cy="21031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732240" y="3717032"/>
            <a:ext cx="1944216" cy="376706"/>
          </a:xfrm>
          <a:prstGeom prst="rect">
            <a:avLst/>
          </a:prstGeom>
          <a:noFill/>
        </p:spPr>
        <p:txBody>
          <a:bodyPr wrap="square" rtlCol="0">
            <a:spAutoFit/>
          </a:bodyPr>
          <a:lstStyle/>
          <a:p>
            <a:pPr algn="ctr">
              <a:lnSpc>
                <a:spcPts val="2000"/>
              </a:lnSpc>
            </a:pPr>
            <a:r>
              <a:rPr lang="en-US" sz="2800" b="1" kern="0" dirty="0" smtClean="0">
                <a:latin typeface="Calibri" pitchFamily="34" charset="0"/>
                <a:cs typeface="Calibri" pitchFamily="34" charset="0"/>
              </a:rPr>
              <a:t>I DO 4 U</a:t>
            </a:r>
            <a:endParaRPr lang="en-US" sz="2800" b="1" dirty="0"/>
          </a:p>
        </p:txBody>
      </p:sp>
    </p:spTree>
  </p:cSld>
  <p:clrMapOvr>
    <a:masterClrMapping/>
  </p:clrMapOvr>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13" name="Picture 12" descr="www.clipartbest.com dc6XLjAMi.gif"/>
          <p:cNvPicPr>
            <a:picLocks noChangeAspect="1"/>
          </p:cNvPicPr>
          <p:nvPr/>
        </p:nvPicPr>
        <p:blipFill>
          <a:blip r:embed="rId2" cstate="print"/>
          <a:stretch>
            <a:fillRect/>
          </a:stretch>
        </p:blipFill>
        <p:spPr>
          <a:xfrm>
            <a:off x="2555777" y="2322552"/>
            <a:ext cx="4104456" cy="2834640"/>
          </a:xfrm>
          <a:prstGeom prst="rect">
            <a:avLst/>
          </a:prstGeom>
        </p:spPr>
      </p:pic>
      <p:pic>
        <p:nvPicPr>
          <p:cNvPr id="18" name="Picture 17" descr="lord-jesus-christ-coming-293608.gif"/>
          <p:cNvPicPr>
            <a:picLocks noChangeAspect="1"/>
          </p:cNvPicPr>
          <p:nvPr/>
        </p:nvPicPr>
        <p:blipFill>
          <a:blip r:embed="rId3" cstate="print"/>
          <a:srcRect b="36140"/>
          <a:stretch>
            <a:fillRect/>
          </a:stretch>
        </p:blipFill>
        <p:spPr>
          <a:xfrm>
            <a:off x="2786608" y="1700808"/>
            <a:ext cx="3657600" cy="3401558"/>
          </a:xfrm>
          <a:prstGeom prst="star32">
            <a:avLst/>
          </a:prstGeom>
        </p:spPr>
      </p:pic>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8"/>
          <p:cNvSpPr txBox="1">
            <a:spLocks noChangeArrowheads="1"/>
          </p:cNvSpPr>
          <p:nvPr/>
        </p:nvSpPr>
        <p:spPr bwMode="auto">
          <a:xfrm>
            <a:off x="3635896" y="4499828"/>
            <a:ext cx="1944216"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accent1">
                    <a:lumMod val="40000"/>
                    <a:lumOff val="60000"/>
                  </a:schemeClr>
                </a:solidFill>
              </a:rPr>
              <a:t>Jesus © </a:t>
            </a:r>
            <a:r>
              <a:rPr lang="en-CA" sz="900" dirty="0" smtClean="0">
                <a:solidFill>
                  <a:schemeClr val="accent1">
                    <a:lumMod val="40000"/>
                    <a:lumOff val="60000"/>
                  </a:schemeClr>
                </a:solidFill>
              </a:rPr>
              <a:t>GospelGifs.com </a:t>
            </a:r>
          </a:p>
          <a:p>
            <a:pPr algn="ctr">
              <a:defRPr/>
            </a:pPr>
            <a:r>
              <a:rPr lang="en-CA" sz="900" dirty="0" smtClean="0">
                <a:solidFill>
                  <a:schemeClr val="accent1">
                    <a:lumMod val="40000"/>
                    <a:lumOff val="60000"/>
                  </a:schemeClr>
                </a:solidFill>
              </a:rPr>
              <a:t>Pulsing heart @</a:t>
            </a:r>
            <a:r>
              <a:rPr lang="en-CA" sz="900" dirty="0" err="1" smtClean="0">
                <a:solidFill>
                  <a:schemeClr val="accent1">
                    <a:lumMod val="40000"/>
                    <a:lumOff val="60000"/>
                  </a:schemeClr>
                </a:solidFill>
              </a:rPr>
              <a:t>clipartbest.com</a:t>
            </a:r>
            <a:endParaRPr lang="en-CA" sz="900" dirty="0" smtClean="0">
              <a:solidFill>
                <a:schemeClr val="accent1">
                  <a:lumMod val="40000"/>
                  <a:lumOff val="60000"/>
                </a:schemeClr>
              </a:solidFill>
            </a:endParaRPr>
          </a:p>
        </p:txBody>
      </p:sp>
      <p:sp>
        <p:nvSpPr>
          <p:cNvPr id="8" name="Rectangle 7"/>
          <p:cNvSpPr/>
          <p:nvPr/>
        </p:nvSpPr>
        <p:spPr>
          <a:xfrm>
            <a:off x="4499992" y="3068960"/>
            <a:ext cx="274320" cy="1371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rot="16200000">
            <a:off x="4495408" y="2795776"/>
            <a:ext cx="27432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923928" y="3212976"/>
            <a:ext cx="1440160" cy="400110"/>
          </a:xfrm>
          <a:prstGeom prst="rect">
            <a:avLst/>
          </a:prstGeom>
          <a:noFill/>
        </p:spPr>
        <p:txBody>
          <a:bodyPr wrap="square" rtlCol="0">
            <a:spAutoFit/>
          </a:bodyPr>
          <a:lstStyle/>
          <a:p>
            <a:pPr algn="ctr"/>
            <a:endParaRPr lang="en-US" sz="200" b="1" dirty="0" smtClean="0">
              <a:latin typeface="Arial Black" pitchFamily="34" charset="0"/>
            </a:endParaRPr>
          </a:p>
          <a:p>
            <a:pPr algn="ctr"/>
            <a:r>
              <a:rPr lang="en-US" b="1" dirty="0" smtClean="0">
                <a:latin typeface="Arial Black" pitchFamily="34" charset="0"/>
              </a:rPr>
              <a:t>I DO 4 U</a:t>
            </a:r>
            <a:endParaRPr lang="en-US" b="1" dirty="0">
              <a:latin typeface="Arial Black" pitchFamily="34" charset="0"/>
            </a:endParaRPr>
          </a:p>
        </p:txBody>
      </p:sp>
      <p:sp>
        <p:nvSpPr>
          <p:cNvPr id="9" name="Text Box 5"/>
          <p:cNvSpPr txBox="1">
            <a:spLocks noChangeArrowheads="1"/>
          </p:cNvSpPr>
          <p:nvPr/>
        </p:nvSpPr>
        <p:spPr bwMode="auto">
          <a:xfrm>
            <a:off x="35496" y="44624"/>
            <a:ext cx="9036496" cy="6669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ransomed, redeemed  Passover Lamb, sin atoned, wrath turned</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f</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orgiven     peace with God      reconciled    eternal life      adopted sons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welcomed, accepted                filled, complete        blessed with every blessing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the domain of darkness into the light of the kingdom of the beloved Son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Christ and Christ in us                          in the Spirit and the Spirit in us, made God’s temple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God the Father and the Father in us                              immersed in the Father, Son, and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Father, Son, and Spirit fellowship with us                                                 access to God and his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answered prayer                                                                                               grace at the throne of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need supplied                                                                            Holy Spirit prays for us, helps us pray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H.P. intercedes as our mediator                                    Christ our H.P. advocates in our defense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 Christ and his death and res.                                         united with Christ in his death and res.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old self crucified and buried with Christ                                                    new self raised and alive with Christ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set free from sin                                                                                                           instrument for righteousness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lang="en-CA" altLang="ko-KR" sz="1600" dirty="0" smtClean="0">
                <a:solidFill>
                  <a:schemeClr val="bg1"/>
                </a:solidFill>
                <a:latin typeface="Calibri" pitchFamily="34" charset="0"/>
                <a:ea typeface="Malgun Gothic" pitchFamily="34" charset="-127"/>
                <a:cs typeface="Calibri" pitchFamily="34" charset="0"/>
              </a:rPr>
              <a:t>one with Christ</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seated with Christ                                                                                                                 hidden with Christ in God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married to Christ                                                                                       under law of the Spirit</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lang="en-CA" altLang="ko-KR" sz="1600" dirty="0" smtClean="0">
                <a:solidFill>
                  <a:schemeClr val="bg1"/>
                </a:solidFill>
                <a:latin typeface="Calibri" pitchFamily="34" charset="0"/>
                <a:ea typeface="Malgun Gothic" pitchFamily="34" charset="-127"/>
                <a:cs typeface="Calibri" pitchFamily="34" charset="0"/>
              </a:rPr>
              <a:t>born of the Spirit     </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given, receive, have Spirit				                    rivers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Spirit power to be ambassadors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sealed with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guarantee of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sanctifies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fills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dirty="0" smtClean="0">
                <a:ln>
                  <a:noFill/>
                </a:ln>
                <a:solidFill>
                  <a:schemeClr val="bg1"/>
                </a:solidFill>
                <a:effectLst/>
                <a:latin typeface="Calibri" pitchFamily="34" charset="0"/>
                <a:ea typeface="Malgun Gothic" pitchFamily="34" charset="-127"/>
                <a:cs typeface="Calibri" pitchFamily="34" charset="0"/>
              </a:rPr>
              <a:t>circumcised, set apart in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immeasurably great power                                                                                                  God’s workmanship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led in triumph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                                                                               members of Christ’s body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brothers and sisters                                                                                                  branches in Christ’s vine</a:t>
            </a:r>
          </a:p>
          <a:p>
            <a:pPr marL="0" marR="0" lvl="1"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members of the household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citizenship in heaven                                 hope of glory                  inheritance, heir, fellow heir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into heavenly kingdom                   enter joy of Lord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wrath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good work completed   resurrection body like Jesus</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married to the Lamb</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tear wiped away</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b="1" dirty="0" smtClean="0">
                <a:solidFill>
                  <a:schemeClr val="bg1"/>
                </a:solidFill>
                <a:latin typeface="Calibri" pitchFamily="34" charset="0"/>
                <a:ea typeface="Malgun Gothic" pitchFamily="34" charset="-127"/>
                <a:cs typeface="Calibri" pitchFamily="34" charset="0"/>
              </a:rPr>
              <a:t>l</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oved  and</a:t>
            </a:r>
            <a:r>
              <a:rPr kumimoji="0" lang="en-CA" altLang="ko-KR" sz="1600" b="1"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saved  </a:t>
            </a:r>
            <a:r>
              <a:rPr lang="en-CA" altLang="ko-KR" sz="1600" b="1" dirty="0" smtClean="0">
                <a:solidFill>
                  <a:schemeClr val="bg1"/>
                </a:solidFill>
                <a:latin typeface="Calibri" pitchFamily="34" charset="0"/>
                <a:ea typeface="Malgun Gothic" pitchFamily="34" charset="-127"/>
                <a:cs typeface="Calibri" pitchFamily="34" charset="0"/>
              </a:rPr>
              <a:t>i</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the  New  Covenant</a:t>
            </a:r>
          </a:p>
          <a:p>
            <a:pPr marL="0" marR="0" lvl="0" indent="0" algn="ctr" defTabSz="914400" rtl="0" eaLnBrk="1" fontAlgn="base" latinLnBrk="0" hangingPunct="1">
              <a:spcBef>
                <a:spcPct val="0"/>
              </a:spcBef>
              <a:spcAft>
                <a:spcPts val="0"/>
              </a:spcAft>
              <a:buClrTx/>
              <a:buSzTx/>
              <a:buFontTx/>
              <a:buNone/>
              <a:tabLst/>
            </a:pPr>
            <a:endParaRPr kumimoji="0" lang="en-CA" altLang="ko-KR" sz="4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endParaRPr lang="en-CA" sz="1600" b="1" dirty="0" smtClean="0">
              <a:solidFill>
                <a:schemeClr val="bg1"/>
              </a:solidFill>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r>
              <a:rPr kumimoji="0" lang="en-CA" sz="3200" b="1"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Receive me - receive all I provide through my death</a:t>
            </a:r>
            <a:endParaRPr kumimoji="0" lang="en-US" sz="3200" b="0" i="0" u="none" strike="noStrike" cap="none" normalizeH="0" baseline="0" dirty="0" smtClean="0">
              <a:ln>
                <a:noFill/>
              </a:ln>
              <a:solidFill>
                <a:srgbClr val="FF0000"/>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26" name="Rectangle 25"/>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28" name="TextBox 27"/>
          <p:cNvSpPr txBox="1"/>
          <p:nvPr/>
        </p:nvSpPr>
        <p:spPr>
          <a:xfrm>
            <a:off x="1187624" y="4747210"/>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29" name="Title 1"/>
          <p:cNvSpPr txBox="1">
            <a:spLocks/>
          </p:cNvSpPr>
          <p:nvPr/>
        </p:nvSpPr>
        <p:spPr>
          <a:xfrm>
            <a:off x="0" y="5517232"/>
            <a:ext cx="9144000" cy="1368152"/>
          </a:xfrm>
          <a:prstGeom prst="rect">
            <a:avLst/>
          </a:prstGeom>
          <a:solidFill>
            <a:srgbClr val="002060"/>
          </a:solidFill>
        </p:spPr>
        <p:txBody>
          <a:bodyPr>
            <a:noAutofit/>
          </a:bodyPr>
          <a:lstStyle/>
          <a:p>
            <a:pPr lvl="0" algn="ctr" eaLnBrk="0" hangingPunct="0">
              <a:defRPr/>
            </a:pPr>
            <a:r>
              <a:rPr lang="en-US" sz="2600" spc="-20" dirty="0" smtClean="0">
                <a:latin typeface="Calibri" pitchFamily="34" charset="0"/>
                <a:cs typeface="Calibri" pitchFamily="34" charset="0"/>
              </a:rPr>
              <a:t>Joy and satisfaction are in Christ, not beauty, music, smart-phones, sports, cars, money, friends, romance, sex, food, drinking parties, homes or jobs!  Jesus had supreme joy without sex or money!</a:t>
            </a:r>
            <a:endParaRPr kumimoji="0" lang="en-US" sz="26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
        <p:nvSpPr>
          <p:cNvPr id="32" name="TextBox 31"/>
          <p:cNvSpPr txBox="1"/>
          <p:nvPr/>
        </p:nvSpPr>
        <p:spPr>
          <a:xfrm>
            <a:off x="72008" y="3934797"/>
            <a:ext cx="4427984" cy="769441"/>
          </a:xfrm>
          <a:prstGeom prst="rect">
            <a:avLst/>
          </a:prstGeom>
          <a:noFill/>
        </p:spPr>
        <p:txBody>
          <a:bodyPr wrap="square" rtlCol="0">
            <a:spAutoFit/>
          </a:bodyPr>
          <a:lstStyle/>
          <a:p>
            <a:pPr algn="ctr"/>
            <a:r>
              <a:rPr lang="en-CA" sz="2200" b="1" dirty="0" smtClean="0"/>
              <a:t>God’s completely different way </a:t>
            </a:r>
          </a:p>
          <a:p>
            <a:pPr algn="ctr"/>
            <a:r>
              <a:rPr lang="en-CA" sz="2200" b="1" dirty="0" smtClean="0"/>
              <a:t>to deepest joy and satisfaction</a:t>
            </a:r>
            <a:endParaRPr lang="en-CA" sz="2200" b="1" dirty="0"/>
          </a:p>
        </p:txBody>
      </p:sp>
    </p:spTree>
  </p:cSld>
  <p:clrMapOvr>
    <a:masterClrMapping/>
  </p:clrMapOvr>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06488" y="-1143000"/>
            <a:ext cx="6858000" cy="9144000"/>
          </a:xfrm>
          <a:prstGeom prst="rect">
            <a:avLst/>
          </a:prstGeom>
        </p:spPr>
      </p:pic>
      <p:sp>
        <p:nvSpPr>
          <p:cNvPr id="5" name="TextBox 4"/>
          <p:cNvSpPr txBox="1"/>
          <p:nvPr/>
        </p:nvSpPr>
        <p:spPr>
          <a:xfrm>
            <a:off x="2699792" y="404664"/>
            <a:ext cx="2304256" cy="1200329"/>
          </a:xfrm>
          <a:prstGeom prst="rect">
            <a:avLst/>
          </a:prstGeom>
          <a:noFill/>
        </p:spPr>
        <p:txBody>
          <a:bodyPr wrap="square" rtlCol="0">
            <a:spAutoFit/>
          </a:bodyPr>
          <a:lstStyle/>
          <a:p>
            <a:pPr algn="ctr"/>
            <a:r>
              <a:rPr lang="en-CA" b="1" dirty="0" smtClean="0"/>
              <a:t>I am your</a:t>
            </a:r>
          </a:p>
          <a:p>
            <a:pPr algn="ctr"/>
            <a:r>
              <a:rPr lang="en-CA" b="1" dirty="0" smtClean="0"/>
              <a:t>righteousness </a:t>
            </a:r>
          </a:p>
          <a:p>
            <a:pPr algn="ctr"/>
            <a:r>
              <a:rPr lang="en-CA" b="1" dirty="0" smtClean="0"/>
              <a:t>from God</a:t>
            </a:r>
          </a:p>
          <a:p>
            <a:pPr algn="ctr"/>
            <a:r>
              <a:rPr lang="en-CA" b="1" dirty="0" smtClean="0"/>
              <a:t>justification</a:t>
            </a:r>
            <a:endParaRPr lang="en-CA" b="1" dirty="0"/>
          </a:p>
        </p:txBody>
      </p:sp>
      <p:sp>
        <p:nvSpPr>
          <p:cNvPr id="9" name="TextBox 8"/>
          <p:cNvSpPr txBox="1"/>
          <p:nvPr/>
        </p:nvSpPr>
        <p:spPr>
          <a:xfrm>
            <a:off x="7848872" y="766445"/>
            <a:ext cx="1475656" cy="1200329"/>
          </a:xfrm>
          <a:prstGeom prst="rect">
            <a:avLst/>
          </a:prstGeom>
          <a:noFill/>
        </p:spPr>
        <p:txBody>
          <a:bodyPr wrap="square" rtlCol="0">
            <a:spAutoFit/>
          </a:bodyPr>
          <a:lstStyle/>
          <a:p>
            <a:pPr algn="ctr"/>
            <a:r>
              <a:rPr lang="en-CA" b="1" dirty="0" smtClean="0"/>
              <a:t>I am </a:t>
            </a:r>
          </a:p>
          <a:p>
            <a:pPr algn="ctr"/>
            <a:r>
              <a:rPr lang="en-CA" b="1" dirty="0" smtClean="0"/>
              <a:t>your</a:t>
            </a:r>
          </a:p>
          <a:p>
            <a:pPr algn="ctr"/>
            <a:r>
              <a:rPr lang="en-CA" b="1" dirty="0" smtClean="0"/>
              <a:t>peace </a:t>
            </a:r>
          </a:p>
          <a:p>
            <a:pPr algn="ctr"/>
            <a:r>
              <a:rPr lang="en-CA" b="1" dirty="0" smtClean="0"/>
              <a:t>with God</a:t>
            </a:r>
            <a:endParaRPr lang="en-CA" b="1"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at-one-</a:t>
            </a:r>
            <a:r>
              <a:rPr lang="en-CA" b="1" dirty="0" err="1" smtClean="0">
                <a:solidFill>
                  <a:srgbClr val="FF0000"/>
                </a:solidFill>
              </a:rPr>
              <a:t>ment</a:t>
            </a:r>
            <a:r>
              <a:rPr lang="en-CA" b="1" dirty="0" smtClean="0">
                <a:solidFill>
                  <a:srgbClr val="FF0000"/>
                </a:solidFill>
              </a:rPr>
              <a:t> with the Lord</a:t>
            </a:r>
          </a:p>
          <a:p>
            <a:pPr algn="ctr"/>
            <a:r>
              <a:rPr lang="en-CA" b="1" dirty="0" smtClean="0">
                <a:solidFill>
                  <a:srgbClr val="FF0000"/>
                </a:solidFill>
              </a:rPr>
              <a:t>God’s wrath turned away </a:t>
            </a:r>
          </a:p>
        </p:txBody>
      </p:sp>
      <p:sp>
        <p:nvSpPr>
          <p:cNvPr id="11" name="TextBox 10"/>
          <p:cNvSpPr txBox="1"/>
          <p:nvPr/>
        </p:nvSpPr>
        <p:spPr>
          <a:xfrm>
            <a:off x="4664854" y="44624"/>
            <a:ext cx="3579554" cy="646331"/>
          </a:xfrm>
          <a:prstGeom prst="rect">
            <a:avLst/>
          </a:prstGeom>
          <a:noFill/>
        </p:spPr>
        <p:txBody>
          <a:bodyPr wrap="square" rtlCol="0">
            <a:spAutoFit/>
          </a:bodyPr>
          <a:lstStyle/>
          <a:p>
            <a:pPr algn="ctr"/>
            <a:r>
              <a:rPr lang="en-CA" b="1" dirty="0" smtClean="0">
                <a:solidFill>
                  <a:srgbClr val="FF0000"/>
                </a:solidFill>
              </a:rPr>
              <a:t>I am your ransom</a:t>
            </a:r>
          </a:p>
          <a:p>
            <a:pPr algn="ctr"/>
            <a:r>
              <a:rPr lang="en-CA" b="1" dirty="0" smtClean="0">
                <a:solidFill>
                  <a:srgbClr val="FF0000"/>
                </a:solidFill>
              </a:rPr>
              <a:t>and redemption</a:t>
            </a:r>
            <a:endParaRPr lang="en-CA" b="1" dirty="0">
              <a:solidFill>
                <a:srgbClr val="FF0000"/>
              </a:solidFill>
            </a:endParaRPr>
          </a:p>
        </p:txBody>
      </p:sp>
      <p:sp>
        <p:nvSpPr>
          <p:cNvPr id="12" name="TextBox 11"/>
          <p:cNvSpPr txBox="1"/>
          <p:nvPr/>
        </p:nvSpPr>
        <p:spPr>
          <a:xfrm>
            <a:off x="5436096" y="764704"/>
            <a:ext cx="1800200" cy="923330"/>
          </a:xfrm>
          <a:prstGeom prst="rect">
            <a:avLst/>
          </a:prstGeom>
          <a:noFill/>
        </p:spPr>
        <p:txBody>
          <a:bodyPr wrap="square" rtlCol="0">
            <a:spAutoFit/>
          </a:bodyPr>
          <a:lstStyle/>
          <a:p>
            <a:pPr algn="ctr"/>
            <a:r>
              <a:rPr lang="en-CA" b="1" dirty="0" smtClean="0"/>
              <a:t> I am reconciliation</a:t>
            </a:r>
          </a:p>
          <a:p>
            <a:pPr algn="ctr"/>
            <a:r>
              <a:rPr lang="en-CA" b="1" dirty="0" smtClean="0"/>
              <a:t>to God</a:t>
            </a:r>
            <a:endParaRPr lang="en-CA" b="1" dirty="0"/>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b="1" dirty="0" smtClean="0"/>
              <a:t>I am your</a:t>
            </a:r>
          </a:p>
          <a:p>
            <a:pPr algn="ctr"/>
            <a:r>
              <a:rPr lang="en-CA" b="1" dirty="0" smtClean="0"/>
              <a:t>eternal</a:t>
            </a:r>
          </a:p>
          <a:p>
            <a:pPr algn="ctr"/>
            <a:r>
              <a:rPr lang="en-CA" b="1" dirty="0" smtClean="0"/>
              <a:t> life</a:t>
            </a:r>
            <a:endParaRPr lang="en-CA" b="1" dirty="0"/>
          </a:p>
        </p:txBody>
      </p:sp>
      <p:sp>
        <p:nvSpPr>
          <p:cNvPr id="15" name="TextBox 14"/>
          <p:cNvSpPr txBox="1"/>
          <p:nvPr/>
        </p:nvSpPr>
        <p:spPr>
          <a:xfrm>
            <a:off x="7596336" y="3212976"/>
            <a:ext cx="1512168" cy="2031325"/>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deliverance from darkness</a:t>
            </a:r>
          </a:p>
          <a:p>
            <a:pPr algn="ctr"/>
            <a:r>
              <a:rPr lang="en-CA" b="1" dirty="0" smtClean="0">
                <a:solidFill>
                  <a:srgbClr val="FF0000"/>
                </a:solidFill>
              </a:rPr>
              <a:t>into the kingdom of God’s Son</a:t>
            </a:r>
            <a:endParaRPr lang="en-CA" b="1" dirty="0">
              <a:solidFill>
                <a:srgbClr val="FF0000"/>
              </a:solidFill>
            </a:endParaRPr>
          </a:p>
        </p:txBody>
      </p:sp>
      <p:sp>
        <p:nvSpPr>
          <p:cNvPr id="16" name="TextBox 15"/>
          <p:cNvSpPr txBox="1"/>
          <p:nvPr/>
        </p:nvSpPr>
        <p:spPr>
          <a:xfrm>
            <a:off x="-468560" y="5097958"/>
            <a:ext cx="2267744" cy="923330"/>
          </a:xfrm>
          <a:prstGeom prst="rect">
            <a:avLst/>
          </a:prstGeom>
          <a:noFill/>
        </p:spPr>
        <p:txBody>
          <a:bodyPr wrap="square" rtlCol="0">
            <a:spAutoFit/>
          </a:bodyPr>
          <a:lstStyle/>
          <a:p>
            <a:pPr algn="ctr"/>
            <a:r>
              <a:rPr lang="en-CA" b="1" dirty="0" smtClean="0"/>
              <a:t>I am your </a:t>
            </a:r>
          </a:p>
          <a:p>
            <a:pPr algn="ctr"/>
            <a:r>
              <a:rPr lang="en-CA" b="1" dirty="0" smtClean="0"/>
              <a:t>fullness</a:t>
            </a:r>
          </a:p>
          <a:p>
            <a:pPr algn="ctr"/>
            <a:r>
              <a:rPr lang="en-CA" b="1" dirty="0" smtClean="0"/>
              <a:t>of blessing</a:t>
            </a:r>
            <a:endParaRPr lang="en-CA" b="1" dirty="0"/>
          </a:p>
        </p:txBody>
      </p:sp>
      <p:sp>
        <p:nvSpPr>
          <p:cNvPr id="19" name="TextBox 18"/>
          <p:cNvSpPr txBox="1"/>
          <p:nvPr/>
        </p:nvSpPr>
        <p:spPr>
          <a:xfrm>
            <a:off x="1259632" y="417438"/>
            <a:ext cx="1512168" cy="923330"/>
          </a:xfrm>
          <a:prstGeom prst="rect">
            <a:avLst/>
          </a:prstGeom>
          <a:noFill/>
        </p:spPr>
        <p:txBody>
          <a:bodyPr wrap="square" rtlCol="0">
            <a:spAutoFit/>
          </a:bodyPr>
          <a:lstStyle/>
          <a:p>
            <a:pPr algn="ctr"/>
            <a:r>
              <a:rPr lang="en-CA" b="1" dirty="0" smtClean="0"/>
              <a:t>I am your forgiveness</a:t>
            </a:r>
          </a:p>
          <a:p>
            <a:pPr algn="ctr"/>
            <a:r>
              <a:rPr lang="en-CA" b="1" dirty="0" smtClean="0"/>
              <a:t>from God</a:t>
            </a:r>
            <a:endParaRPr lang="en-CA" b="1" dirty="0"/>
          </a:p>
        </p:txBody>
      </p:sp>
      <p:sp>
        <p:nvSpPr>
          <p:cNvPr id="18" name="Title 1"/>
          <p:cNvSpPr txBox="1">
            <a:spLocks/>
          </p:cNvSpPr>
          <p:nvPr/>
        </p:nvSpPr>
        <p:spPr bwMode="auto">
          <a:xfrm rot="19958346">
            <a:off x="1493356" y="1980310"/>
            <a:ext cx="6473064" cy="2286000"/>
          </a:xfrm>
          <a:prstGeom prst="rect">
            <a:avLst/>
          </a:prstGeom>
          <a:solidFill>
            <a:srgbClr val="FF00FF"/>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kern="0" noProof="0" dirty="0" smtClean="0">
                <a:solidFill>
                  <a:schemeClr val="bg1"/>
                </a:solidFill>
                <a:latin typeface="Arial Black" pitchFamily="34" charset="0"/>
                <a:ea typeface="+mj-ea"/>
                <a:cs typeface="+mj-cs"/>
              </a:rPr>
              <a:t>Find joy and satisfaction in God</a:t>
            </a:r>
            <a:r>
              <a:rPr lang="en-CA" sz="2800" kern="0" dirty="0" smtClean="0">
                <a:solidFill>
                  <a:schemeClr val="bg1"/>
                </a:solidFill>
                <a:latin typeface="Arial Black" pitchFamily="34" charset="0"/>
                <a:ea typeface="+mj-ea"/>
                <a:cs typeface="+mj-cs"/>
              </a:rPr>
              <a:t>. Open Christ’s gifts to enjoy the Lord by faith </a:t>
            </a:r>
            <a:r>
              <a:rPr lang="en-CA" sz="2800" kern="0" noProof="0" dirty="0" smtClean="0">
                <a:solidFill>
                  <a:schemeClr val="bg1"/>
                </a:solidFill>
                <a:latin typeface="Arial Black" pitchFamily="34" charset="0"/>
                <a:ea typeface="+mj-ea"/>
                <a:cs typeface="+mj-cs"/>
              </a:rPr>
              <a:t>in God’s promises expressed in praise!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0" i="0" u="none" strike="noStrike" kern="0" cap="none" spc="0" normalizeH="0" baseline="0" dirty="0" smtClean="0">
                <a:ln>
                  <a:noFill/>
                </a:ln>
                <a:solidFill>
                  <a:schemeClr val="bg1"/>
                </a:solidFill>
                <a:effectLst/>
                <a:uLnTx/>
                <a:uFillTx/>
                <a:latin typeface="Arial Black" pitchFamily="34" charset="0"/>
                <a:ea typeface="+mj-ea"/>
                <a:cs typeface="+mj-cs"/>
              </a:rPr>
              <a:t>Promises - Faith - Praise</a:t>
            </a:r>
            <a:endParaRPr kumimoji="0" lang="en-CA" sz="2800" b="0" i="0" u="none" strike="noStrike" kern="0" cap="none" spc="0" normalizeH="0" baseline="0" noProof="0" dirty="0">
              <a:ln>
                <a:noFill/>
              </a:ln>
              <a:solidFill>
                <a:schemeClr val="bg1"/>
              </a:solidFill>
              <a:effectLst/>
              <a:uLnTx/>
              <a:uFillTx/>
              <a:latin typeface="Arial Black" pitchFamily="34" charset="0"/>
              <a:ea typeface="+mj-ea"/>
              <a:cs typeface="+mj-cs"/>
            </a:endParaRPr>
          </a:p>
        </p:txBody>
      </p:sp>
      <p:sp>
        <p:nvSpPr>
          <p:cNvPr id="20" name="TextBox 19"/>
          <p:cNvSpPr txBox="1"/>
          <p:nvPr/>
        </p:nvSpPr>
        <p:spPr>
          <a:xfrm>
            <a:off x="1292528" y="5662989"/>
            <a:ext cx="3135456" cy="646331"/>
          </a:xfrm>
          <a:prstGeom prst="rect">
            <a:avLst/>
          </a:prstGeom>
          <a:noFill/>
        </p:spPr>
        <p:txBody>
          <a:bodyPr wrap="square" rtlCol="0">
            <a:spAutoFit/>
          </a:bodyPr>
          <a:lstStyle/>
          <a:p>
            <a:pPr algn="ctr"/>
            <a:r>
              <a:rPr lang="en-CA" b="1" dirty="0" smtClean="0">
                <a:solidFill>
                  <a:srgbClr val="FF0000"/>
                </a:solidFill>
              </a:rPr>
              <a:t>I am your fullness </a:t>
            </a:r>
          </a:p>
          <a:p>
            <a:pPr algn="ctr"/>
            <a:r>
              <a:rPr lang="en-CA" b="1" dirty="0" smtClean="0">
                <a:solidFill>
                  <a:srgbClr val="FF0000"/>
                </a:solidFill>
              </a:rPr>
              <a:t>of the Spirit of God</a:t>
            </a:r>
            <a:endParaRPr lang="en-CA" b="1" dirty="0">
              <a:solidFill>
                <a:srgbClr val="FF0000"/>
              </a:solidFill>
            </a:endParaRPr>
          </a:p>
        </p:txBody>
      </p:sp>
      <p:sp>
        <p:nvSpPr>
          <p:cNvPr id="17" name="TextBox 16"/>
          <p:cNvSpPr txBox="1"/>
          <p:nvPr/>
        </p:nvSpPr>
        <p:spPr>
          <a:xfrm>
            <a:off x="4860032" y="3790781"/>
            <a:ext cx="2147210" cy="646331"/>
          </a:xfrm>
          <a:prstGeom prst="rect">
            <a:avLst/>
          </a:prstGeom>
          <a:noFill/>
        </p:spPr>
        <p:txBody>
          <a:bodyPr wrap="square" rtlCol="0">
            <a:spAutoFit/>
          </a:bodyPr>
          <a:lstStyle/>
          <a:p>
            <a:pPr algn="r"/>
            <a:r>
              <a:rPr lang="en-CA" b="1" dirty="0" smtClean="0"/>
              <a:t>I am your</a:t>
            </a:r>
          </a:p>
          <a:p>
            <a:pPr algn="r"/>
            <a:r>
              <a:rPr lang="en-CA" b="1" dirty="0" smtClean="0"/>
              <a:t>hope of glory</a:t>
            </a:r>
            <a:endParaRPr lang="en-CA" b="1" dirty="0"/>
          </a:p>
        </p:txBody>
      </p:sp>
      <p:sp>
        <p:nvSpPr>
          <p:cNvPr id="21" name="TextBox 20"/>
          <p:cNvSpPr txBox="1"/>
          <p:nvPr/>
        </p:nvSpPr>
        <p:spPr>
          <a:xfrm>
            <a:off x="-252536" y="2300679"/>
            <a:ext cx="1944216" cy="1200329"/>
          </a:xfrm>
          <a:prstGeom prst="rect">
            <a:avLst/>
          </a:prstGeom>
          <a:noFill/>
        </p:spPr>
        <p:txBody>
          <a:bodyPr wrap="square" rtlCol="0">
            <a:spAutoFit/>
          </a:bodyPr>
          <a:lstStyle/>
          <a:p>
            <a:pPr algn="ctr"/>
            <a:r>
              <a:rPr lang="en-CA" b="1" dirty="0" smtClean="0"/>
              <a:t>I am your</a:t>
            </a:r>
          </a:p>
          <a:p>
            <a:pPr algn="ctr"/>
            <a:r>
              <a:rPr lang="en-CA" b="1" dirty="0" smtClean="0"/>
              <a:t> adoption</a:t>
            </a:r>
          </a:p>
          <a:p>
            <a:pPr algn="ctr"/>
            <a:r>
              <a:rPr lang="en-CA" b="1" dirty="0" smtClean="0"/>
              <a:t> as God’s</a:t>
            </a:r>
          </a:p>
          <a:p>
            <a:pPr algn="ctr"/>
            <a:r>
              <a:rPr lang="en-CA" b="1" dirty="0" smtClean="0"/>
              <a:t>child</a:t>
            </a:r>
            <a:endParaRPr lang="en-CA" b="1" dirty="0"/>
          </a:p>
        </p:txBody>
      </p:sp>
    </p:spTree>
    <p:extLst>
      <p:ext uri="{BB962C8B-B14F-4D97-AF65-F5344CB8AC3E}">
        <p14:creationId xmlns:p14="http://schemas.microsoft.com/office/powerpoint/2010/main" xmlns="" val="379158180"/>
      </p:ext>
    </p:extLst>
  </p:cSld>
  <p:clrMapOvr>
    <a:masterClrMapping/>
  </p:clrMapOvr>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6186309"/>
          </a:xfrm>
          <a:prstGeom prst="rect">
            <a:avLst/>
          </a:prstGeom>
          <a:noFill/>
        </p:spPr>
        <p:txBody>
          <a:bodyPr wrap="square" rtlCol="0">
            <a:spAutoFit/>
          </a:bodyPr>
          <a:lstStyle/>
          <a:p>
            <a:r>
              <a:rPr lang="en-US" sz="2400" b="1" dirty="0" smtClean="0">
                <a:solidFill>
                  <a:schemeClr val="bg1"/>
                </a:solidFill>
                <a:cs typeface="Arial" pitchFamily="34" charset="0"/>
              </a:rPr>
              <a:t>Highly recommended</a:t>
            </a:r>
          </a:p>
          <a:p>
            <a:endParaRPr lang="en-US" sz="1200" b="1" dirty="0">
              <a:solidFill>
                <a:schemeClr val="bg1"/>
              </a:solidFill>
              <a:cs typeface="Arial" pitchFamily="34" charset="0"/>
            </a:endParaRPr>
          </a:p>
          <a:p>
            <a:r>
              <a:rPr lang="en-US" sz="2400" b="1" dirty="0" smtClean="0">
                <a:solidFill>
                  <a:schemeClr val="bg1"/>
                </a:solidFill>
              </a:rPr>
              <a:t>Develop the habit of praising the LORD every day for his grace in Christ.  Develop a mind and heart that rests in Christ for all. </a:t>
            </a:r>
          </a:p>
          <a:p>
            <a:endParaRPr lang="en-US" sz="1200" b="1" dirty="0" smtClean="0">
              <a:solidFill>
                <a:schemeClr val="bg1"/>
              </a:solidFill>
            </a:endParaRPr>
          </a:p>
          <a:p>
            <a:r>
              <a:rPr lang="en-US" sz="2400" b="1" dirty="0" smtClean="0">
                <a:solidFill>
                  <a:schemeClr val="bg1"/>
                </a:solidFill>
              </a:rPr>
              <a:t>During your prayer time each of the seven days of the week, praise the Lord through section 1 on Day 1, </a:t>
            </a:r>
          </a:p>
          <a:p>
            <a:r>
              <a:rPr lang="en-US" sz="2400" b="1" dirty="0" smtClean="0">
                <a:solidFill>
                  <a:schemeClr val="bg1"/>
                </a:solidFill>
              </a:rPr>
              <a:t>section two on Day 2, . . . seven on Day 7!</a:t>
            </a:r>
            <a:endParaRPr lang="en-CA" sz="2400" b="1" dirty="0" smtClean="0">
              <a:solidFill>
                <a:schemeClr val="bg1"/>
              </a:solidFill>
            </a:endParaRPr>
          </a:p>
          <a:p>
            <a:endParaRPr lang="en-US" sz="1200" b="1" dirty="0" smtClean="0">
              <a:solidFill>
                <a:schemeClr val="bg1"/>
              </a:solidFill>
              <a:latin typeface="Arial" pitchFamily="34" charset="0"/>
              <a:cs typeface="Arial" pitchFamily="34" charset="0"/>
            </a:endParaRPr>
          </a:p>
          <a:p>
            <a:r>
              <a:rPr lang="en-US" sz="2400" b="1" dirty="0" smtClean="0">
                <a:solidFill>
                  <a:schemeClr val="bg1"/>
                </a:solidFill>
                <a:cs typeface="Arial" pitchFamily="34" charset="0"/>
              </a:rPr>
              <a:t>	Monday – Section 1</a:t>
            </a:r>
          </a:p>
          <a:p>
            <a:r>
              <a:rPr lang="en-US" sz="2400" b="1" dirty="0" smtClean="0">
                <a:solidFill>
                  <a:schemeClr val="bg1"/>
                </a:solidFill>
                <a:cs typeface="Arial" pitchFamily="34" charset="0"/>
              </a:rPr>
              <a:t>	Tuesday – Section 2</a:t>
            </a:r>
          </a:p>
          <a:p>
            <a:r>
              <a:rPr lang="en-US" sz="2400" b="1" dirty="0" smtClean="0">
                <a:solidFill>
                  <a:schemeClr val="bg1"/>
                </a:solidFill>
                <a:cs typeface="Arial" pitchFamily="34" charset="0"/>
              </a:rPr>
              <a:t>	Wednesday – Section 3</a:t>
            </a:r>
          </a:p>
          <a:p>
            <a:r>
              <a:rPr lang="en-US" sz="2400" b="1" dirty="0" smtClean="0">
                <a:solidFill>
                  <a:schemeClr val="bg1"/>
                </a:solidFill>
                <a:cs typeface="Arial" pitchFamily="34" charset="0"/>
              </a:rPr>
              <a:t>	Thursday – Section 4</a:t>
            </a:r>
          </a:p>
          <a:p>
            <a:r>
              <a:rPr lang="en-US" sz="2400" b="1" dirty="0" smtClean="0">
                <a:solidFill>
                  <a:schemeClr val="bg1"/>
                </a:solidFill>
                <a:cs typeface="Arial" pitchFamily="34" charset="0"/>
              </a:rPr>
              <a:t>	Friday – Section 5</a:t>
            </a:r>
          </a:p>
          <a:p>
            <a:r>
              <a:rPr lang="en-US" sz="2400" b="1" dirty="0" smtClean="0">
                <a:solidFill>
                  <a:schemeClr val="bg1"/>
                </a:solidFill>
                <a:cs typeface="Arial" pitchFamily="34" charset="0"/>
              </a:rPr>
              <a:t>	</a:t>
            </a:r>
            <a:r>
              <a:rPr lang="en-US" sz="2400" b="1" dirty="0" smtClean="0">
                <a:solidFill>
                  <a:srgbClr val="FF0000"/>
                </a:solidFill>
                <a:cs typeface="Arial" pitchFamily="34" charset="0"/>
              </a:rPr>
              <a:t>Saturday – Section 6     </a:t>
            </a:r>
            <a:r>
              <a:rPr lang="en-US" sz="2400" b="1" dirty="0" smtClean="0">
                <a:solidFill>
                  <a:srgbClr val="FF0000"/>
                </a:solidFill>
                <a:latin typeface="Calibri" pitchFamily="34" charset="0"/>
                <a:cs typeface="Calibri" pitchFamily="34" charset="0"/>
              </a:rPr>
              <a:t>Gifts of being the body of Christ </a:t>
            </a:r>
            <a:endParaRPr lang="en-US" sz="2400" b="1" dirty="0" smtClean="0">
              <a:solidFill>
                <a:srgbClr val="FF0000"/>
              </a:solidFill>
              <a:cs typeface="Arial" pitchFamily="34" charset="0"/>
            </a:endParaRPr>
          </a:p>
          <a:p>
            <a:r>
              <a:rPr lang="en-US" sz="2400" b="1" dirty="0" smtClean="0">
                <a:solidFill>
                  <a:schemeClr val="bg1"/>
                </a:solidFill>
                <a:cs typeface="Arial" pitchFamily="34" charset="0"/>
              </a:rPr>
              <a:t>	Sunday – Section 7</a:t>
            </a:r>
          </a:p>
          <a:p>
            <a:endParaRPr lang="en-US" sz="2400" b="1"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366120"/>
            <a:ext cx="9144000" cy="1143000"/>
          </a:xfrm>
        </p:spPr>
        <p:txBody>
          <a:bodyPr/>
          <a:lstStyle/>
          <a:p>
            <a:r>
              <a:rPr lang="en-US" sz="3200" b="1" dirty="0" smtClean="0">
                <a:solidFill>
                  <a:srgbClr val="FFFF00"/>
                </a:solidFill>
                <a:latin typeface="Calibri" pitchFamily="34" charset="0"/>
                <a:cs typeface="Calibri" pitchFamily="34" charset="0"/>
              </a:rPr>
              <a:t>The Grace of God in Christ </a:t>
            </a:r>
            <a:br>
              <a:rPr lang="en-US" sz="3200" b="1" dirty="0" smtClean="0">
                <a:solidFill>
                  <a:srgbClr val="FFFF00"/>
                </a:solidFill>
                <a:latin typeface="Calibri" pitchFamily="34" charset="0"/>
                <a:cs typeface="Calibri" pitchFamily="34" charset="0"/>
              </a:rPr>
            </a:br>
            <a:r>
              <a:rPr lang="en-US" sz="2400" b="1" dirty="0" smtClean="0">
                <a:solidFill>
                  <a:srgbClr val="FFFF00"/>
                </a:solidFill>
                <a:latin typeface="Calibri" pitchFamily="34" charset="0"/>
                <a:cs typeface="Calibri" pitchFamily="34" charset="0"/>
              </a:rPr>
              <a:t>100 gifts of delight we receive in the Lord’s gift of Christ crucified</a:t>
            </a:r>
            <a:r>
              <a:rPr lang="en-US" sz="3200" b="1" dirty="0" smtClean="0">
                <a:solidFill>
                  <a:srgbClr val="FFFF00"/>
                </a:solidFill>
                <a:latin typeface="Calibri" pitchFamily="34" charset="0"/>
                <a:cs typeface="Calibri" pitchFamily="34" charset="0"/>
              </a:rPr>
              <a:t/>
            </a:r>
            <a:br>
              <a:rPr lang="en-US" sz="32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that are a firm foundation 1-14</a:t>
            </a:r>
            <a:br>
              <a:rPr lang="en-US" sz="3200" b="1" dirty="0" smtClean="0">
                <a:solidFill>
                  <a:schemeClr val="tx1"/>
                </a:solidFill>
                <a:latin typeface="Calibri" pitchFamily="34" charset="0"/>
                <a:cs typeface="Calibri" pitchFamily="34" charset="0"/>
              </a:rPr>
            </a:br>
            <a:r>
              <a:rPr lang="en-US" sz="3200" b="1" spc="-10" dirty="0" smtClean="0">
                <a:solidFill>
                  <a:schemeClr val="tx1"/>
                </a:solidFill>
                <a:latin typeface="Calibri" pitchFamily="34" charset="0"/>
                <a:cs typeface="Calibri" pitchFamily="34" charset="0"/>
              </a:rPr>
              <a:t>Gifts of connection with Father, Son and Spirit 15-23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at God’s throne 24-31</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set free from sin 32-48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in the Holy Spirit 48-71 </a:t>
            </a:r>
            <a:br>
              <a:rPr lang="en-US" sz="3200" b="1" dirty="0" smtClean="0">
                <a:solidFill>
                  <a:schemeClr val="tx1"/>
                </a:solidFill>
                <a:latin typeface="Calibri" pitchFamily="34" charset="0"/>
                <a:cs typeface="Calibri" pitchFamily="34" charset="0"/>
              </a:rPr>
            </a:br>
            <a:r>
              <a:rPr lang="en-US" sz="3200" b="1" dirty="0" smtClean="0">
                <a:solidFill>
                  <a:srgbClr val="00FF00"/>
                </a:solidFill>
                <a:latin typeface="Calibri" pitchFamily="34" charset="0"/>
                <a:cs typeface="Calibri" pitchFamily="34" charset="0"/>
              </a:rPr>
              <a:t>Gifts of being the body of Christ 72-82 </a:t>
            </a:r>
            <a:r>
              <a:rPr lang="en-US" sz="3200" dirty="0" smtClean="0">
                <a:solidFill>
                  <a:srgbClr val="00FF00"/>
                </a:solidFill>
                <a:latin typeface="Calibri" pitchFamily="34" charset="0"/>
                <a:cs typeface="Calibri" pitchFamily="34" charset="0"/>
              </a:rPr>
              <a:t/>
            </a:r>
            <a:br>
              <a:rPr lang="en-US" sz="3200" dirty="0" smtClean="0">
                <a:solidFill>
                  <a:srgbClr val="00FF00"/>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future glory 83-97</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Three great gifts that include all the others 98-100 </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solidFill>
                  <a:srgbClr val="FF0000"/>
                </a:solidFill>
                <a:latin typeface="Calibri" pitchFamily="34" charset="0"/>
                <a:cs typeface="Calibri" pitchFamily="34" charset="0"/>
              </a:rPr>
              <a:t>Use “search” on your smart-phone</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1400" b="1" dirty="0" smtClean="0">
                <a:latin typeface="+mn-lt"/>
              </a:rPr>
              <a:t/>
            </a:r>
            <a:br>
              <a:rPr lang="en-US" sz="1400" b="1" dirty="0" smtClean="0">
                <a:latin typeface="+mn-lt"/>
              </a:rPr>
            </a:br>
            <a:r>
              <a:rPr lang="en-CA" sz="3200" dirty="0" smtClean="0"/>
              <a:t/>
            </a:r>
            <a:br>
              <a:rPr lang="en-CA" sz="3200" dirty="0" smtClean="0"/>
            </a:br>
            <a:endParaRPr lang="en-CA" sz="3200" dirty="0"/>
          </a:p>
        </p:txBody>
      </p:sp>
    </p:spTree>
  </p:cSld>
  <p:clrMapOvr>
    <a:masterClrMapping/>
  </p:clrMapOvr>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5" name="Oval 4"/>
          <p:cNvSpPr/>
          <p:nvPr/>
        </p:nvSpPr>
        <p:spPr>
          <a:xfrm>
            <a:off x="1115616" y="188640"/>
            <a:ext cx="7200800" cy="6571109"/>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000" b="1" dirty="0" smtClean="0">
              <a:solidFill>
                <a:schemeClr val="bg1"/>
              </a:solidFill>
            </a:endParaRPr>
          </a:p>
          <a:p>
            <a:pPr algn="ctr"/>
            <a:endParaRPr lang="en-US" sz="1000" b="1" dirty="0" smtClean="0">
              <a:solidFill>
                <a:schemeClr val="bg1"/>
              </a:solidFill>
            </a:endParaRPr>
          </a:p>
          <a:p>
            <a:pPr algn="ctr">
              <a:defRPr/>
            </a:pPr>
            <a:endParaRPr lang="en-US" dirty="0"/>
          </a:p>
        </p:txBody>
      </p:sp>
      <p:sp>
        <p:nvSpPr>
          <p:cNvPr id="5123" name="Title 3"/>
          <p:cNvSpPr>
            <a:spLocks noGrp="1"/>
          </p:cNvSpPr>
          <p:nvPr>
            <p:ph type="title"/>
          </p:nvPr>
        </p:nvSpPr>
        <p:spPr>
          <a:xfrm>
            <a:off x="1619672" y="197768"/>
            <a:ext cx="6336704" cy="1143000"/>
          </a:xfrm>
        </p:spPr>
        <p:txBody>
          <a:bodyPr>
            <a:normAutofit/>
          </a:bodyPr>
          <a:lstStyle/>
          <a:p>
            <a:r>
              <a:rPr lang="en-US" sz="4800" b="1" dirty="0" smtClean="0">
                <a:solidFill>
                  <a:schemeClr val="bg1"/>
                </a:solidFill>
                <a:latin typeface="Calibri" pitchFamily="34" charset="0"/>
              </a:rPr>
              <a:t>in Christ</a:t>
            </a:r>
          </a:p>
        </p:txBody>
      </p:sp>
      <p:sp>
        <p:nvSpPr>
          <p:cNvPr id="5124" name="Text Box 3"/>
          <p:cNvSpPr txBox="1">
            <a:spLocks noChangeArrowheads="1"/>
          </p:cNvSpPr>
          <p:nvPr/>
        </p:nvSpPr>
        <p:spPr bwMode="auto">
          <a:xfrm>
            <a:off x="1259632" y="764704"/>
            <a:ext cx="6956425" cy="5386090"/>
          </a:xfrm>
          <a:prstGeom prst="rect">
            <a:avLst/>
          </a:prstGeom>
          <a:noFill/>
          <a:ln w="9525">
            <a:noFill/>
            <a:miter lim="800000"/>
            <a:headEnd/>
            <a:tailEnd/>
          </a:ln>
        </p:spPr>
        <p:txBody>
          <a:bodyPr>
            <a:spAutoFit/>
          </a:bodyPr>
          <a:lstStyle/>
          <a:p>
            <a:pPr algn="ctr"/>
            <a:endParaRPr lang="en-US" sz="1200" b="1" dirty="0" smtClean="0">
              <a:latin typeface="Calibri" pitchFamily="34" charset="0"/>
            </a:endParaRPr>
          </a:p>
          <a:p>
            <a:pPr algn="ctr"/>
            <a:endParaRPr lang="en-US" sz="1200" b="1" dirty="0" smtClean="0">
              <a:latin typeface="Calibri" pitchFamily="34" charset="0"/>
            </a:endParaRPr>
          </a:p>
          <a:p>
            <a:pPr algn="ctr"/>
            <a:r>
              <a:rPr lang="en-US" sz="3200" b="1" dirty="0" smtClean="0">
                <a:latin typeface="Calibri" pitchFamily="34" charset="0"/>
              </a:rPr>
              <a:t>members of Christ’s body</a:t>
            </a:r>
          </a:p>
          <a:p>
            <a:pPr algn="ctr"/>
            <a:r>
              <a:rPr lang="en-US" sz="3200" b="1" dirty="0" smtClean="0">
                <a:latin typeface="Calibri" pitchFamily="34" charset="0"/>
              </a:rPr>
              <a:t>brothers and sisters</a:t>
            </a:r>
          </a:p>
          <a:p>
            <a:pPr algn="ctr"/>
            <a:endParaRPr lang="en-US" sz="800" b="1" dirty="0" smtClean="0">
              <a:solidFill>
                <a:schemeClr val="bg1"/>
              </a:solidFill>
              <a:latin typeface="Calibri" pitchFamily="34" charset="0"/>
            </a:endParaRPr>
          </a:p>
          <a:p>
            <a:pPr algn="ctr"/>
            <a:r>
              <a:rPr lang="en-US" sz="3200" b="1" dirty="0" smtClean="0">
                <a:solidFill>
                  <a:schemeClr val="bg1"/>
                </a:solidFill>
                <a:latin typeface="Calibri" pitchFamily="34" charset="0"/>
              </a:rPr>
              <a:t>branches in Christ’s vine</a:t>
            </a:r>
          </a:p>
          <a:p>
            <a:pPr algn="ctr"/>
            <a:endParaRPr lang="en-US" sz="800" b="1" dirty="0" smtClean="0">
              <a:latin typeface="Calibri" pitchFamily="34" charset="0"/>
            </a:endParaRPr>
          </a:p>
          <a:p>
            <a:pPr algn="ctr"/>
            <a:r>
              <a:rPr lang="en-US" sz="3200" b="1" dirty="0" smtClean="0">
                <a:latin typeface="Calibri" pitchFamily="34" charset="0"/>
              </a:rPr>
              <a:t>a chosen race, </a:t>
            </a:r>
          </a:p>
          <a:p>
            <a:pPr algn="ctr"/>
            <a:r>
              <a:rPr lang="en-US" sz="3200" b="1" dirty="0" smtClean="0">
                <a:latin typeface="Calibri" pitchFamily="34" charset="0"/>
              </a:rPr>
              <a:t>royal priesthood, holy nation, </a:t>
            </a:r>
          </a:p>
          <a:p>
            <a:pPr algn="ctr"/>
            <a:r>
              <a:rPr lang="en-US" sz="3200" b="1" dirty="0" smtClean="0">
                <a:latin typeface="Calibri" pitchFamily="34" charset="0"/>
              </a:rPr>
              <a:t>God’s possession, God’s people </a:t>
            </a:r>
          </a:p>
          <a:p>
            <a:pPr algn="ctr"/>
            <a:endParaRPr lang="en-US" sz="800" b="1" dirty="0" smtClean="0">
              <a:solidFill>
                <a:schemeClr val="bg1"/>
              </a:solidFill>
              <a:latin typeface="Calibri" pitchFamily="34" charset="0"/>
            </a:endParaRPr>
          </a:p>
          <a:p>
            <a:pPr algn="ctr"/>
            <a:r>
              <a:rPr lang="en-US" sz="3200" b="1" dirty="0" smtClean="0">
                <a:solidFill>
                  <a:schemeClr val="bg1"/>
                </a:solidFill>
                <a:latin typeface="Calibri" pitchFamily="34" charset="0"/>
              </a:rPr>
              <a:t>fellow citizens with the </a:t>
            </a:r>
            <a:r>
              <a:rPr lang="en-US" sz="3200" b="1" dirty="0" smtClean="0">
                <a:latin typeface="Calibri" pitchFamily="34" charset="0"/>
              </a:rPr>
              <a:t>saints</a:t>
            </a:r>
            <a:r>
              <a:rPr lang="en-US" sz="3200" b="1" dirty="0" smtClean="0">
                <a:solidFill>
                  <a:schemeClr val="bg1"/>
                </a:solidFill>
                <a:latin typeface="Calibri" pitchFamily="34" charset="0"/>
              </a:rPr>
              <a:t> </a:t>
            </a:r>
          </a:p>
          <a:p>
            <a:pPr algn="ctr"/>
            <a:r>
              <a:rPr lang="en-US" sz="3200" b="1" dirty="0" smtClean="0">
                <a:solidFill>
                  <a:schemeClr val="bg1"/>
                </a:solidFill>
                <a:latin typeface="Calibri" pitchFamily="34" charset="0"/>
              </a:rPr>
              <a:t>and members of God’s household</a:t>
            </a:r>
          </a:p>
          <a:p>
            <a:pPr algn="ctr"/>
            <a:endParaRPr lang="en-US" sz="800" b="1" dirty="0" smtClean="0">
              <a:solidFill>
                <a:schemeClr val="bg1"/>
              </a:solidFill>
              <a:latin typeface="Calibri" pitchFamily="34" charset="0"/>
            </a:endParaRPr>
          </a:p>
          <a:p>
            <a:pPr algn="ctr"/>
            <a:endParaRPr lang="en-CA" sz="3200" b="1" dirty="0" smtClean="0">
              <a:solidFill>
                <a:schemeClr val="bg1"/>
              </a:solidFill>
              <a:latin typeface="Calibri" pitchFamily="34" charset="0"/>
            </a:endParaRPr>
          </a:p>
        </p:txBody>
      </p:sp>
      <p:sp>
        <p:nvSpPr>
          <p:cNvPr id="6" name="Right Arrow 5"/>
          <p:cNvSpPr/>
          <p:nvPr/>
        </p:nvSpPr>
        <p:spPr>
          <a:xfrm>
            <a:off x="539552" y="1268760"/>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4"/>
          <p:cNvSpPr txBox="1">
            <a:spLocks noChangeArrowheads="1"/>
          </p:cNvSpPr>
          <p:nvPr/>
        </p:nvSpPr>
        <p:spPr bwMode="auto">
          <a:xfrm>
            <a:off x="35496" y="476672"/>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8" name="TextBox 5"/>
          <p:cNvSpPr txBox="1">
            <a:spLocks noChangeArrowheads="1"/>
          </p:cNvSpPr>
          <p:nvPr/>
        </p:nvSpPr>
        <p:spPr bwMode="auto">
          <a:xfrm>
            <a:off x="1043608" y="5661248"/>
            <a:ext cx="7344816" cy="954107"/>
          </a:xfrm>
          <a:prstGeom prst="rect">
            <a:avLst/>
          </a:prstGeom>
          <a:solidFill>
            <a:srgbClr val="7030A0"/>
          </a:solidFill>
          <a:ln w="9525">
            <a:noFill/>
            <a:miter lim="800000"/>
            <a:headEnd/>
            <a:tailEnd/>
          </a:ln>
        </p:spPr>
        <p:txBody>
          <a:bodyPr wrap="square">
            <a:spAutoFit/>
          </a:bodyPr>
          <a:lstStyle/>
          <a:p>
            <a:pPr algn="ctr"/>
            <a:r>
              <a:rPr lang="en-CA" sz="2800" b="1" dirty="0" smtClean="0">
                <a:latin typeface="Calibri" pitchFamily="34" charset="0"/>
              </a:rPr>
              <a:t>Thank you for the body of Christ riches</a:t>
            </a:r>
          </a:p>
          <a:p>
            <a:pPr algn="ctr"/>
            <a:r>
              <a:rPr lang="en-CA" sz="2800" b="1" dirty="0" smtClean="0">
                <a:latin typeface="Calibri" pitchFamily="34" charset="0"/>
              </a:rPr>
              <a:t>provided for us by Christ’s death!</a:t>
            </a:r>
            <a:endParaRPr lang="en-CA" sz="2800" b="1" dirty="0">
              <a:latin typeface="Calibri" pitchFamily="34" charset="0"/>
            </a:endParaRPr>
          </a:p>
        </p:txBody>
      </p:sp>
      <p:sp>
        <p:nvSpPr>
          <p:cNvPr id="9" name="Text Box 4"/>
          <p:cNvSpPr txBox="1">
            <a:spLocks noChangeArrowheads="1"/>
          </p:cNvSpPr>
          <p:nvPr/>
        </p:nvSpPr>
        <p:spPr bwMode="auto">
          <a:xfrm>
            <a:off x="7092280" y="44624"/>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72-82</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26" name="Picture 25" descr="lord-jesus-christ-coming-293608.gif"/>
          <p:cNvPicPr>
            <a:picLocks noChangeAspect="1"/>
          </p:cNvPicPr>
          <p:nvPr/>
        </p:nvPicPr>
        <p:blipFill>
          <a:blip r:embed="rId2" cstate="print"/>
          <a:stretch>
            <a:fillRect/>
          </a:stretch>
        </p:blipFill>
        <p:spPr>
          <a:xfrm>
            <a:off x="251520" y="-31579"/>
            <a:ext cx="4752528" cy="6921158"/>
          </a:xfrm>
          <a:prstGeom prst="rect">
            <a:avLst/>
          </a:prstGeom>
        </p:spPr>
      </p:pic>
      <p:sp>
        <p:nvSpPr>
          <p:cNvPr id="30" name="Title 1"/>
          <p:cNvSpPr txBox="1">
            <a:spLocks/>
          </p:cNvSpPr>
          <p:nvPr/>
        </p:nvSpPr>
        <p:spPr bwMode="auto">
          <a:xfrm>
            <a:off x="5076502" y="3582144"/>
            <a:ext cx="4032002"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
            </a:r>
            <a:b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br>
            <a:r>
              <a:rPr kumimoji="0" lang="en-CA" sz="1400" b="1" i="0" u="none" strike="noStrike" kern="0" cap="none" spc="0" normalizeH="0" baseline="0" noProof="0" dirty="0" smtClean="0">
                <a:ln>
                  <a:noFill/>
                </a:ln>
                <a:solidFill>
                  <a:srgbClr val="FF0000"/>
                </a:solidFill>
                <a:effectLst/>
                <a:uLnTx/>
                <a:uFillTx/>
                <a:latin typeface="Calibri" pitchFamily="34" charset="0"/>
                <a:ea typeface="+mj-ea"/>
                <a:cs typeface="+mj-cs"/>
              </a:rPr>
              <a:t/>
            </a:r>
            <a:br>
              <a:rPr kumimoji="0" lang="en-CA" sz="1400" b="1" i="0" u="none" strike="noStrike" kern="0" cap="none" spc="0" normalizeH="0" baseline="0" noProof="0" dirty="0" smtClean="0">
                <a:ln>
                  <a:noFill/>
                </a:ln>
                <a:solidFill>
                  <a:srgbClr val="FF00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“Christ is the head of </a:t>
            </a:r>
            <a:b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the church, his body, . . . we are members </a:t>
            </a:r>
            <a:b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of his body” </a:t>
            </a:r>
            <a:b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t>Eph 5:23, 30</a:t>
            </a:r>
            <a:b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CA" sz="1400" b="1" i="0" u="none" strike="noStrike" kern="0" cap="none" spc="0" normalizeH="0" baseline="0" noProof="0" dirty="0" smtClean="0">
                <a:ln>
                  <a:noFill/>
                </a:ln>
                <a:solidFill>
                  <a:schemeClr val="tx1"/>
                </a:solidFill>
                <a:effectLst/>
                <a:uLnTx/>
                <a:uFillTx/>
                <a:latin typeface="Calibri" pitchFamily="34" charset="0"/>
                <a:ea typeface="+mj-ea"/>
                <a:cs typeface="+mj-cs"/>
              </a:rPr>
              <a:t/>
            </a:r>
            <a:br>
              <a:rPr kumimoji="0" lang="en-CA" sz="14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US" sz="2800" b="1" i="0" u="none" strike="noStrike" kern="0" cap="none" spc="0" normalizeH="0" baseline="30000" noProof="0" dirty="0" smtClean="0">
                <a:ln>
                  <a:noFill/>
                </a:ln>
                <a:solidFill>
                  <a:schemeClr val="tx1"/>
                </a:solidFill>
                <a:effectLst/>
                <a:uLnTx/>
                <a:uFillTx/>
                <a:latin typeface="Calibri" pitchFamily="34" charset="0"/>
                <a:ea typeface="+mj-ea"/>
                <a:cs typeface="+mj-cs"/>
              </a:rPr>
              <a:t> </a:t>
            </a: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t>“For in one Spirit </a:t>
            </a:r>
            <a:b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t>we were all baptized </a:t>
            </a:r>
            <a:b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t>into one body”</a:t>
            </a:r>
            <a:b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t>1 </a:t>
            </a:r>
            <a:r>
              <a:rPr kumimoji="0" lang="en-US" sz="2800" b="1" i="0" u="none" strike="noStrike" kern="0" cap="none" spc="0" normalizeH="0" baseline="0" noProof="0" dirty="0" err="1" smtClean="0">
                <a:ln>
                  <a:noFill/>
                </a:ln>
                <a:solidFill>
                  <a:schemeClr val="tx1"/>
                </a:solidFill>
                <a:effectLst/>
                <a:uLnTx/>
                <a:uFillTx/>
                <a:latin typeface="Calibri" pitchFamily="34" charset="0"/>
                <a:ea typeface="+mj-ea"/>
                <a:cs typeface="+mj-cs"/>
              </a:rPr>
              <a:t>Cor</a:t>
            </a: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mj-cs"/>
              </a:rPr>
              <a:t> 12:13</a:t>
            </a:r>
            <a:endPar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mj-cs"/>
            </a:endParaRPr>
          </a:p>
        </p:txBody>
      </p:sp>
      <p:pic>
        <p:nvPicPr>
          <p:cNvPr id="29" name="Picture 28" descr="angry-face-01s.gif"/>
          <p:cNvPicPr>
            <a:picLocks noChangeAspect="1"/>
          </p:cNvPicPr>
          <p:nvPr/>
        </p:nvPicPr>
        <p:blipFill>
          <a:blip r:embed="rId3" cstate="print"/>
          <a:stretch>
            <a:fillRect/>
          </a:stretch>
        </p:blipFill>
        <p:spPr>
          <a:xfrm>
            <a:off x="8172400" y="5877272"/>
            <a:ext cx="864096" cy="864096"/>
          </a:xfrm>
          <a:prstGeom prst="ellipse">
            <a:avLst/>
          </a:prstGeom>
        </p:spPr>
      </p:pic>
      <p:sp>
        <p:nvSpPr>
          <p:cNvPr id="31"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sp>
        <p:nvSpPr>
          <p:cNvPr id="32" name="TextBox 31"/>
          <p:cNvSpPr txBox="1"/>
          <p:nvPr/>
        </p:nvSpPr>
        <p:spPr>
          <a:xfrm>
            <a:off x="8172400" y="583720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pic>
        <p:nvPicPr>
          <p:cNvPr id="33" name="Picture 32" descr="www.fg-a.com valentine 2-jumping-heart.gif"/>
          <p:cNvPicPr>
            <a:picLocks noChangeAspect="1"/>
          </p:cNvPicPr>
          <p:nvPr/>
        </p:nvPicPr>
        <p:blipFill>
          <a:blip r:embed="rId4" cstate="print"/>
          <a:stretch>
            <a:fillRect/>
          </a:stretch>
        </p:blipFill>
        <p:spPr>
          <a:xfrm>
            <a:off x="2060848" y="1124744"/>
            <a:ext cx="1143000" cy="1333500"/>
          </a:xfrm>
          <a:prstGeom prst="rect">
            <a:avLst/>
          </a:prstGeom>
        </p:spPr>
      </p:pic>
      <p:pic>
        <p:nvPicPr>
          <p:cNvPr id="35" name="Picture 34" descr="www.fg-a.com valentine 2-jumping-heart.gif"/>
          <p:cNvPicPr>
            <a:picLocks noChangeAspect="1"/>
          </p:cNvPicPr>
          <p:nvPr/>
        </p:nvPicPr>
        <p:blipFill>
          <a:blip r:embed="rId4" cstate="print"/>
          <a:stretch>
            <a:fillRect/>
          </a:stretch>
        </p:blipFill>
        <p:spPr>
          <a:xfrm>
            <a:off x="2555776" y="3967708"/>
            <a:ext cx="1143000" cy="1333500"/>
          </a:xfrm>
          <a:prstGeom prst="rect">
            <a:avLst/>
          </a:prstGeom>
        </p:spPr>
      </p:pic>
      <p:pic>
        <p:nvPicPr>
          <p:cNvPr id="36" name="Picture 35" descr="www.fg-a.com valentine 2-jumping-heart.gif"/>
          <p:cNvPicPr>
            <a:picLocks noChangeAspect="1"/>
          </p:cNvPicPr>
          <p:nvPr/>
        </p:nvPicPr>
        <p:blipFill>
          <a:blip r:embed="rId4" cstate="print"/>
          <a:stretch>
            <a:fillRect/>
          </a:stretch>
        </p:blipFill>
        <p:spPr>
          <a:xfrm>
            <a:off x="1475656" y="3895700"/>
            <a:ext cx="1143000" cy="1333500"/>
          </a:xfrm>
          <a:prstGeom prst="rect">
            <a:avLst/>
          </a:prstGeom>
        </p:spPr>
      </p:pic>
      <p:pic>
        <p:nvPicPr>
          <p:cNvPr id="37" name="Picture 36" descr="www.fg-a.com valentine 2-jumping-heart.gif"/>
          <p:cNvPicPr>
            <a:picLocks noChangeAspect="1"/>
          </p:cNvPicPr>
          <p:nvPr/>
        </p:nvPicPr>
        <p:blipFill>
          <a:blip r:embed="rId4" cstate="print"/>
          <a:stretch>
            <a:fillRect/>
          </a:stretch>
        </p:blipFill>
        <p:spPr>
          <a:xfrm>
            <a:off x="2076872" y="3535660"/>
            <a:ext cx="1143000" cy="1333500"/>
          </a:xfrm>
          <a:prstGeom prst="rect">
            <a:avLst/>
          </a:prstGeom>
        </p:spPr>
      </p:pic>
      <p:pic>
        <p:nvPicPr>
          <p:cNvPr id="38" name="Picture 37" descr="www.fg-a.com valentine 2-jumping-heart.gif"/>
          <p:cNvPicPr>
            <a:picLocks noChangeAspect="1"/>
          </p:cNvPicPr>
          <p:nvPr/>
        </p:nvPicPr>
        <p:blipFill>
          <a:blip r:embed="rId4" cstate="print"/>
          <a:stretch>
            <a:fillRect/>
          </a:stretch>
        </p:blipFill>
        <p:spPr>
          <a:xfrm>
            <a:off x="1412776" y="4903812"/>
            <a:ext cx="1143000" cy="1333500"/>
          </a:xfrm>
          <a:prstGeom prst="rect">
            <a:avLst/>
          </a:prstGeom>
        </p:spPr>
      </p:pic>
      <p:pic>
        <p:nvPicPr>
          <p:cNvPr id="39" name="Picture 38" descr="www.fg-a.com valentine 2-jumping-heart.gif"/>
          <p:cNvPicPr>
            <a:picLocks noChangeAspect="1"/>
          </p:cNvPicPr>
          <p:nvPr/>
        </p:nvPicPr>
        <p:blipFill>
          <a:blip r:embed="rId4" cstate="print"/>
          <a:stretch>
            <a:fillRect/>
          </a:stretch>
        </p:blipFill>
        <p:spPr>
          <a:xfrm>
            <a:off x="2051720" y="4543772"/>
            <a:ext cx="1143000" cy="1333500"/>
          </a:xfrm>
          <a:prstGeom prst="rect">
            <a:avLst/>
          </a:prstGeom>
        </p:spPr>
      </p:pic>
      <p:pic>
        <p:nvPicPr>
          <p:cNvPr id="40" name="Picture 39" descr="www.fg-a.com valentine 2-jumping-heart.gif"/>
          <p:cNvPicPr>
            <a:picLocks noChangeAspect="1"/>
          </p:cNvPicPr>
          <p:nvPr/>
        </p:nvPicPr>
        <p:blipFill>
          <a:blip r:embed="rId4" cstate="print"/>
          <a:stretch>
            <a:fillRect/>
          </a:stretch>
        </p:blipFill>
        <p:spPr>
          <a:xfrm>
            <a:off x="2534072" y="5191844"/>
            <a:ext cx="1143000" cy="1333500"/>
          </a:xfrm>
          <a:prstGeom prst="rect">
            <a:avLst/>
          </a:prstGeom>
        </p:spPr>
      </p:pic>
      <p:pic>
        <p:nvPicPr>
          <p:cNvPr id="41" name="Picture 40" descr="www.fg-a.com valentine 2-jumping-heart.gif"/>
          <p:cNvPicPr>
            <a:picLocks noChangeAspect="1"/>
          </p:cNvPicPr>
          <p:nvPr/>
        </p:nvPicPr>
        <p:blipFill>
          <a:blip r:embed="rId4" cstate="print"/>
          <a:stretch>
            <a:fillRect/>
          </a:stretch>
        </p:blipFill>
        <p:spPr>
          <a:xfrm>
            <a:off x="1259632" y="1447428"/>
            <a:ext cx="1143000" cy="1333500"/>
          </a:xfrm>
          <a:prstGeom prst="rect">
            <a:avLst/>
          </a:prstGeom>
        </p:spPr>
      </p:pic>
      <p:pic>
        <p:nvPicPr>
          <p:cNvPr id="42" name="Picture 41" descr="www.fg-a.com valentine 2-jumping-heart.gif"/>
          <p:cNvPicPr>
            <a:picLocks noChangeAspect="1"/>
          </p:cNvPicPr>
          <p:nvPr/>
        </p:nvPicPr>
        <p:blipFill>
          <a:blip r:embed="rId4" cstate="print"/>
          <a:stretch>
            <a:fillRect/>
          </a:stretch>
        </p:blipFill>
        <p:spPr>
          <a:xfrm>
            <a:off x="2780928" y="1447428"/>
            <a:ext cx="1143000" cy="1333500"/>
          </a:xfrm>
          <a:prstGeom prst="rect">
            <a:avLst/>
          </a:prstGeom>
        </p:spPr>
      </p:pic>
      <p:pic>
        <p:nvPicPr>
          <p:cNvPr id="43" name="Picture 42" descr="www.fg-a.com valentine 2-jumping-heart.gif"/>
          <p:cNvPicPr>
            <a:picLocks noChangeAspect="1"/>
          </p:cNvPicPr>
          <p:nvPr/>
        </p:nvPicPr>
        <p:blipFill>
          <a:blip r:embed="rId4" cstate="print"/>
          <a:stretch>
            <a:fillRect/>
          </a:stretch>
        </p:blipFill>
        <p:spPr>
          <a:xfrm>
            <a:off x="1691680" y="2095500"/>
            <a:ext cx="1143000" cy="1333500"/>
          </a:xfrm>
          <a:prstGeom prst="rect">
            <a:avLst/>
          </a:prstGeom>
        </p:spPr>
      </p:pic>
      <p:pic>
        <p:nvPicPr>
          <p:cNvPr id="44" name="Picture 43" descr="www.fg-a.com valentine 2-jumping-heart.gif"/>
          <p:cNvPicPr>
            <a:picLocks noChangeAspect="1"/>
          </p:cNvPicPr>
          <p:nvPr/>
        </p:nvPicPr>
        <p:blipFill>
          <a:blip r:embed="rId4" cstate="print"/>
          <a:stretch>
            <a:fillRect/>
          </a:stretch>
        </p:blipFill>
        <p:spPr>
          <a:xfrm>
            <a:off x="2483768" y="2095500"/>
            <a:ext cx="1143000" cy="1333500"/>
          </a:xfrm>
          <a:prstGeom prst="rect">
            <a:avLst/>
          </a:prstGeom>
        </p:spPr>
      </p:pic>
      <p:pic>
        <p:nvPicPr>
          <p:cNvPr id="45" name="Picture 44" descr="www.fg-a.com valentine 2-jumping-heart.gif"/>
          <p:cNvPicPr>
            <a:picLocks noChangeAspect="1"/>
          </p:cNvPicPr>
          <p:nvPr/>
        </p:nvPicPr>
        <p:blipFill>
          <a:blip r:embed="rId4" cstate="print"/>
          <a:stretch>
            <a:fillRect/>
          </a:stretch>
        </p:blipFill>
        <p:spPr>
          <a:xfrm>
            <a:off x="1619672" y="2887588"/>
            <a:ext cx="1143000" cy="1333500"/>
          </a:xfrm>
          <a:prstGeom prst="rect">
            <a:avLst/>
          </a:prstGeom>
        </p:spPr>
      </p:pic>
      <p:pic>
        <p:nvPicPr>
          <p:cNvPr id="46" name="Picture 45" descr="www.fg-a.com valentine 2-jumping-heart.gif"/>
          <p:cNvPicPr>
            <a:picLocks noChangeAspect="1"/>
          </p:cNvPicPr>
          <p:nvPr/>
        </p:nvPicPr>
        <p:blipFill>
          <a:blip r:embed="rId4" cstate="print"/>
          <a:stretch>
            <a:fillRect/>
          </a:stretch>
        </p:blipFill>
        <p:spPr>
          <a:xfrm>
            <a:off x="2564904" y="2959596"/>
            <a:ext cx="1143000" cy="1333500"/>
          </a:xfrm>
          <a:prstGeom prst="rect">
            <a:avLst/>
          </a:prstGeom>
        </p:spPr>
      </p:pic>
      <p:sp>
        <p:nvSpPr>
          <p:cNvPr id="23" name="TextBox 22"/>
          <p:cNvSpPr txBox="1"/>
          <p:nvPr/>
        </p:nvSpPr>
        <p:spPr>
          <a:xfrm>
            <a:off x="5292080" y="71414"/>
            <a:ext cx="3600400" cy="2246769"/>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72.  members of </a:t>
            </a:r>
          </a:p>
          <a:p>
            <a:pPr algn="ctr"/>
            <a:r>
              <a:rPr lang="en-CA" sz="2800" b="1" dirty="0" smtClean="0">
                <a:solidFill>
                  <a:srgbClr val="FF0000"/>
                </a:solidFill>
                <a:latin typeface="Calibri" pitchFamily="34" charset="0"/>
              </a:rPr>
              <a:t>Christ’s body, the church, united with Christ our Head.</a:t>
            </a:r>
          </a:p>
          <a:p>
            <a:pPr algn="ctr"/>
            <a:r>
              <a:rPr lang="en-CA" sz="2800" b="1" dirty="0" smtClean="0">
                <a:solidFill>
                  <a:srgbClr val="FF0000"/>
                </a:solidFill>
                <a:latin typeface="Calibri" pitchFamily="34" charset="0"/>
              </a:rPr>
              <a:t>Thank you, Lord!</a:t>
            </a:r>
            <a:endParaRPr lang="en-CA" sz="2800" dirty="0"/>
          </a:p>
        </p:txBody>
      </p:sp>
      <p:sp>
        <p:nvSpPr>
          <p:cNvPr id="24" name="TextBox 23"/>
          <p:cNvSpPr txBox="1"/>
          <p:nvPr/>
        </p:nvSpPr>
        <p:spPr>
          <a:xfrm>
            <a:off x="1547664" y="6300028"/>
            <a:ext cx="2088232" cy="369332"/>
          </a:xfrm>
          <a:prstGeom prst="rect">
            <a:avLst/>
          </a:prstGeom>
          <a:noFill/>
        </p:spPr>
        <p:txBody>
          <a:bodyPr wrap="square" rtlCol="0">
            <a:spAutoFit/>
          </a:bodyPr>
          <a:lstStyle/>
          <a:p>
            <a:pPr algn="ctr"/>
            <a:endParaRPr lang="en-CA" sz="900" dirty="0" smtClean="0">
              <a:solidFill>
                <a:schemeClr val="tx1">
                  <a:lumMod val="85000"/>
                </a:schemeClr>
              </a:solidFill>
            </a:endParaRPr>
          </a:p>
          <a:p>
            <a:pPr algn="ctr"/>
            <a:r>
              <a:rPr lang="en-CA" sz="900" dirty="0" smtClean="0">
                <a:solidFill>
                  <a:schemeClr val="tx1">
                    <a:lumMod val="85000"/>
                  </a:schemeClr>
                </a:solidFill>
              </a:rPr>
              <a:t>Jumping heart © www.fg-a.com</a:t>
            </a:r>
          </a:p>
        </p:txBody>
      </p:sp>
      <p:sp>
        <p:nvSpPr>
          <p:cNvPr id="25" name="TextBox 8"/>
          <p:cNvSpPr txBox="1">
            <a:spLocks noChangeArrowheads="1"/>
          </p:cNvSpPr>
          <p:nvPr/>
        </p:nvSpPr>
        <p:spPr bwMode="auto">
          <a:xfrm>
            <a:off x="1403647" y="6597352"/>
            <a:ext cx="2448273" cy="230832"/>
          </a:xfrm>
          <a:prstGeom prst="rect">
            <a:avLst/>
          </a:prstGeom>
          <a:noFill/>
          <a:ln w="9525">
            <a:noFill/>
            <a:miter lim="800000"/>
            <a:headEnd/>
            <a:tailEnd/>
          </a:ln>
        </p:spPr>
        <p:txBody>
          <a:bodyPr wrap="square">
            <a:spAutoFit/>
          </a:bodyPr>
          <a:lstStyle/>
          <a:p>
            <a:pPr algn="ctr">
              <a:defRPr/>
            </a:pPr>
            <a:r>
              <a:rPr lang="en-CA" altLang="ko-KR" sz="900" dirty="0" smtClean="0">
                <a:solidFill>
                  <a:srgbClr val="00B0F0"/>
                </a:solidFill>
              </a:rPr>
              <a:t>Jesus © </a:t>
            </a:r>
            <a:r>
              <a:rPr lang="en-CA" sz="900" dirty="0" smtClean="0">
                <a:solidFill>
                  <a:srgbClr val="00B0F0"/>
                </a:solidFill>
              </a:rPr>
              <a:t>GospelGifs.com  with permission</a:t>
            </a:r>
            <a:endParaRPr lang="en-CA" sz="900" dirty="0">
              <a:solidFill>
                <a:srgbClr val="00B0F0"/>
              </a:solidFill>
            </a:endParaRPr>
          </a:p>
        </p:txBody>
      </p:sp>
    </p:spTree>
  </p:cSld>
  <p:clrMapOvr>
    <a:masterClrMapping/>
  </p:clrMapOvr>
  <p:timing>
    <p:tnLst>
      <p:par>
        <p:cT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26" name="Picture 25" descr="lord-jesus-christ-coming-293608.gif"/>
          <p:cNvPicPr>
            <a:picLocks noChangeAspect="1"/>
          </p:cNvPicPr>
          <p:nvPr/>
        </p:nvPicPr>
        <p:blipFill>
          <a:blip r:embed="rId2" cstate="print"/>
          <a:stretch>
            <a:fillRect/>
          </a:stretch>
        </p:blipFill>
        <p:spPr>
          <a:xfrm>
            <a:off x="251520" y="-35774"/>
            <a:ext cx="4752528" cy="6921158"/>
          </a:xfrm>
          <a:prstGeom prst="rect">
            <a:avLst/>
          </a:prstGeom>
        </p:spPr>
      </p:pic>
      <p:sp>
        <p:nvSpPr>
          <p:cNvPr id="27" name="TextBox 8"/>
          <p:cNvSpPr txBox="1">
            <a:spLocks noChangeArrowheads="1"/>
          </p:cNvSpPr>
          <p:nvPr/>
        </p:nvSpPr>
        <p:spPr bwMode="auto">
          <a:xfrm>
            <a:off x="1403647" y="6597352"/>
            <a:ext cx="2448273" cy="230832"/>
          </a:xfrm>
          <a:prstGeom prst="rect">
            <a:avLst/>
          </a:prstGeom>
          <a:noFill/>
          <a:ln w="9525">
            <a:noFill/>
            <a:miter lim="800000"/>
            <a:headEnd/>
            <a:tailEnd/>
          </a:ln>
        </p:spPr>
        <p:txBody>
          <a:bodyPr wrap="square">
            <a:spAutoFit/>
          </a:bodyPr>
          <a:lstStyle/>
          <a:p>
            <a:pPr algn="ctr">
              <a:defRPr/>
            </a:pPr>
            <a:r>
              <a:rPr lang="en-CA" altLang="ko-KR" sz="900" dirty="0" smtClean="0">
                <a:solidFill>
                  <a:srgbClr val="00B0F0"/>
                </a:solidFill>
              </a:rPr>
              <a:t>Jesus © </a:t>
            </a:r>
            <a:r>
              <a:rPr lang="en-CA" sz="900" dirty="0" smtClean="0">
                <a:solidFill>
                  <a:srgbClr val="00B0F0"/>
                </a:solidFill>
              </a:rPr>
              <a:t>GospelGifs.com  with permission</a:t>
            </a:r>
            <a:endParaRPr lang="en-CA" sz="900" dirty="0">
              <a:solidFill>
                <a:srgbClr val="00B0F0"/>
              </a:solidFill>
            </a:endParaRPr>
          </a:p>
        </p:txBody>
      </p:sp>
      <p:pic>
        <p:nvPicPr>
          <p:cNvPr id="29" name="Picture 28" descr="angry-face-01s.gif"/>
          <p:cNvPicPr>
            <a:picLocks noChangeAspect="1"/>
          </p:cNvPicPr>
          <p:nvPr/>
        </p:nvPicPr>
        <p:blipFill>
          <a:blip r:embed="rId3" cstate="print"/>
          <a:stretch>
            <a:fillRect/>
          </a:stretch>
        </p:blipFill>
        <p:spPr>
          <a:xfrm>
            <a:off x="8172400" y="5877272"/>
            <a:ext cx="864096" cy="864096"/>
          </a:xfrm>
          <a:prstGeom prst="ellipse">
            <a:avLst/>
          </a:prstGeom>
        </p:spPr>
      </p:pic>
      <p:sp>
        <p:nvSpPr>
          <p:cNvPr id="31"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sp>
        <p:nvSpPr>
          <p:cNvPr id="32" name="TextBox 31"/>
          <p:cNvSpPr txBox="1"/>
          <p:nvPr/>
        </p:nvSpPr>
        <p:spPr>
          <a:xfrm>
            <a:off x="8172400" y="583720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pic>
        <p:nvPicPr>
          <p:cNvPr id="33" name="Picture 32" descr="www.fg-a.com valentine 2-jumping-heart.gif"/>
          <p:cNvPicPr>
            <a:picLocks noChangeAspect="1"/>
          </p:cNvPicPr>
          <p:nvPr/>
        </p:nvPicPr>
        <p:blipFill>
          <a:blip r:embed="rId4" cstate="print"/>
          <a:stretch>
            <a:fillRect/>
          </a:stretch>
        </p:blipFill>
        <p:spPr>
          <a:xfrm>
            <a:off x="2060848" y="1124744"/>
            <a:ext cx="1143000" cy="1333500"/>
          </a:xfrm>
          <a:prstGeom prst="rect">
            <a:avLst/>
          </a:prstGeom>
        </p:spPr>
      </p:pic>
      <p:pic>
        <p:nvPicPr>
          <p:cNvPr id="35" name="Picture 34" descr="www.fg-a.com valentine 2-jumping-heart.gif"/>
          <p:cNvPicPr>
            <a:picLocks noChangeAspect="1"/>
          </p:cNvPicPr>
          <p:nvPr/>
        </p:nvPicPr>
        <p:blipFill>
          <a:blip r:embed="rId4" cstate="print"/>
          <a:stretch>
            <a:fillRect/>
          </a:stretch>
        </p:blipFill>
        <p:spPr>
          <a:xfrm>
            <a:off x="2555776" y="3967708"/>
            <a:ext cx="1143000" cy="1333500"/>
          </a:xfrm>
          <a:prstGeom prst="rect">
            <a:avLst/>
          </a:prstGeom>
        </p:spPr>
      </p:pic>
      <p:pic>
        <p:nvPicPr>
          <p:cNvPr id="36" name="Picture 35" descr="www.fg-a.com valentine 2-jumping-heart.gif"/>
          <p:cNvPicPr>
            <a:picLocks noChangeAspect="1"/>
          </p:cNvPicPr>
          <p:nvPr/>
        </p:nvPicPr>
        <p:blipFill>
          <a:blip r:embed="rId4" cstate="print"/>
          <a:stretch>
            <a:fillRect/>
          </a:stretch>
        </p:blipFill>
        <p:spPr>
          <a:xfrm>
            <a:off x="1475656" y="3895700"/>
            <a:ext cx="1143000" cy="1333500"/>
          </a:xfrm>
          <a:prstGeom prst="rect">
            <a:avLst/>
          </a:prstGeom>
        </p:spPr>
      </p:pic>
      <p:pic>
        <p:nvPicPr>
          <p:cNvPr id="37" name="Picture 36" descr="www.fg-a.com valentine 2-jumping-heart.gif"/>
          <p:cNvPicPr>
            <a:picLocks noChangeAspect="1"/>
          </p:cNvPicPr>
          <p:nvPr/>
        </p:nvPicPr>
        <p:blipFill>
          <a:blip r:embed="rId4" cstate="print"/>
          <a:stretch>
            <a:fillRect/>
          </a:stretch>
        </p:blipFill>
        <p:spPr>
          <a:xfrm>
            <a:off x="2076872" y="3535660"/>
            <a:ext cx="1143000" cy="1333500"/>
          </a:xfrm>
          <a:prstGeom prst="rect">
            <a:avLst/>
          </a:prstGeom>
        </p:spPr>
      </p:pic>
      <p:pic>
        <p:nvPicPr>
          <p:cNvPr id="38" name="Picture 37" descr="www.fg-a.com valentine 2-jumping-heart.gif"/>
          <p:cNvPicPr>
            <a:picLocks noChangeAspect="1"/>
          </p:cNvPicPr>
          <p:nvPr/>
        </p:nvPicPr>
        <p:blipFill>
          <a:blip r:embed="rId4" cstate="print"/>
          <a:stretch>
            <a:fillRect/>
          </a:stretch>
        </p:blipFill>
        <p:spPr>
          <a:xfrm>
            <a:off x="1412776" y="4903812"/>
            <a:ext cx="1143000" cy="1333500"/>
          </a:xfrm>
          <a:prstGeom prst="rect">
            <a:avLst/>
          </a:prstGeom>
        </p:spPr>
      </p:pic>
      <p:pic>
        <p:nvPicPr>
          <p:cNvPr id="39" name="Picture 38" descr="www.fg-a.com valentine 2-jumping-heart.gif"/>
          <p:cNvPicPr>
            <a:picLocks noChangeAspect="1"/>
          </p:cNvPicPr>
          <p:nvPr/>
        </p:nvPicPr>
        <p:blipFill>
          <a:blip r:embed="rId4" cstate="print"/>
          <a:stretch>
            <a:fillRect/>
          </a:stretch>
        </p:blipFill>
        <p:spPr>
          <a:xfrm>
            <a:off x="2051720" y="4543772"/>
            <a:ext cx="1143000" cy="1333500"/>
          </a:xfrm>
          <a:prstGeom prst="rect">
            <a:avLst/>
          </a:prstGeom>
        </p:spPr>
      </p:pic>
      <p:pic>
        <p:nvPicPr>
          <p:cNvPr id="40" name="Picture 39" descr="www.fg-a.com valentine 2-jumping-heart.gif"/>
          <p:cNvPicPr>
            <a:picLocks noChangeAspect="1"/>
          </p:cNvPicPr>
          <p:nvPr/>
        </p:nvPicPr>
        <p:blipFill>
          <a:blip r:embed="rId4" cstate="print"/>
          <a:stretch>
            <a:fillRect/>
          </a:stretch>
        </p:blipFill>
        <p:spPr>
          <a:xfrm>
            <a:off x="2534072" y="5191844"/>
            <a:ext cx="1143000" cy="1333500"/>
          </a:xfrm>
          <a:prstGeom prst="rect">
            <a:avLst/>
          </a:prstGeom>
        </p:spPr>
      </p:pic>
      <p:pic>
        <p:nvPicPr>
          <p:cNvPr id="41" name="Picture 40" descr="www.fg-a.com valentine 2-jumping-heart.gif"/>
          <p:cNvPicPr>
            <a:picLocks noChangeAspect="1"/>
          </p:cNvPicPr>
          <p:nvPr/>
        </p:nvPicPr>
        <p:blipFill>
          <a:blip r:embed="rId4" cstate="print"/>
          <a:stretch>
            <a:fillRect/>
          </a:stretch>
        </p:blipFill>
        <p:spPr>
          <a:xfrm>
            <a:off x="1259632" y="1447428"/>
            <a:ext cx="1143000" cy="1333500"/>
          </a:xfrm>
          <a:prstGeom prst="rect">
            <a:avLst/>
          </a:prstGeom>
        </p:spPr>
      </p:pic>
      <p:pic>
        <p:nvPicPr>
          <p:cNvPr id="42" name="Picture 41" descr="www.fg-a.com valentine 2-jumping-heart.gif"/>
          <p:cNvPicPr>
            <a:picLocks noChangeAspect="1"/>
          </p:cNvPicPr>
          <p:nvPr/>
        </p:nvPicPr>
        <p:blipFill>
          <a:blip r:embed="rId4" cstate="print"/>
          <a:stretch>
            <a:fillRect/>
          </a:stretch>
        </p:blipFill>
        <p:spPr>
          <a:xfrm>
            <a:off x="2780928" y="1447428"/>
            <a:ext cx="1143000" cy="1333500"/>
          </a:xfrm>
          <a:prstGeom prst="rect">
            <a:avLst/>
          </a:prstGeom>
        </p:spPr>
      </p:pic>
      <p:pic>
        <p:nvPicPr>
          <p:cNvPr id="43" name="Picture 42" descr="www.fg-a.com valentine 2-jumping-heart.gif"/>
          <p:cNvPicPr>
            <a:picLocks noChangeAspect="1"/>
          </p:cNvPicPr>
          <p:nvPr/>
        </p:nvPicPr>
        <p:blipFill>
          <a:blip r:embed="rId4" cstate="print"/>
          <a:stretch>
            <a:fillRect/>
          </a:stretch>
        </p:blipFill>
        <p:spPr>
          <a:xfrm>
            <a:off x="1691680" y="2095500"/>
            <a:ext cx="1143000" cy="1333500"/>
          </a:xfrm>
          <a:prstGeom prst="rect">
            <a:avLst/>
          </a:prstGeom>
        </p:spPr>
      </p:pic>
      <p:pic>
        <p:nvPicPr>
          <p:cNvPr id="44" name="Picture 43" descr="www.fg-a.com valentine 2-jumping-heart.gif"/>
          <p:cNvPicPr>
            <a:picLocks noChangeAspect="1"/>
          </p:cNvPicPr>
          <p:nvPr/>
        </p:nvPicPr>
        <p:blipFill>
          <a:blip r:embed="rId4" cstate="print"/>
          <a:stretch>
            <a:fillRect/>
          </a:stretch>
        </p:blipFill>
        <p:spPr>
          <a:xfrm>
            <a:off x="2483768" y="2095500"/>
            <a:ext cx="1143000" cy="1333500"/>
          </a:xfrm>
          <a:prstGeom prst="rect">
            <a:avLst/>
          </a:prstGeom>
        </p:spPr>
      </p:pic>
      <p:pic>
        <p:nvPicPr>
          <p:cNvPr id="45" name="Picture 44" descr="www.fg-a.com valentine 2-jumping-heart.gif"/>
          <p:cNvPicPr>
            <a:picLocks noChangeAspect="1"/>
          </p:cNvPicPr>
          <p:nvPr/>
        </p:nvPicPr>
        <p:blipFill>
          <a:blip r:embed="rId4" cstate="print"/>
          <a:stretch>
            <a:fillRect/>
          </a:stretch>
        </p:blipFill>
        <p:spPr>
          <a:xfrm>
            <a:off x="1619672" y="2887588"/>
            <a:ext cx="1143000" cy="1333500"/>
          </a:xfrm>
          <a:prstGeom prst="rect">
            <a:avLst/>
          </a:prstGeom>
        </p:spPr>
      </p:pic>
      <p:pic>
        <p:nvPicPr>
          <p:cNvPr id="46" name="Picture 45" descr="www.fg-a.com valentine 2-jumping-heart.gif"/>
          <p:cNvPicPr>
            <a:picLocks noChangeAspect="1"/>
          </p:cNvPicPr>
          <p:nvPr/>
        </p:nvPicPr>
        <p:blipFill>
          <a:blip r:embed="rId4" cstate="print"/>
          <a:stretch>
            <a:fillRect/>
          </a:stretch>
        </p:blipFill>
        <p:spPr>
          <a:xfrm>
            <a:off x="2564904" y="2959596"/>
            <a:ext cx="1143000" cy="1333500"/>
          </a:xfrm>
          <a:prstGeom prst="rect">
            <a:avLst/>
          </a:prstGeom>
        </p:spPr>
      </p:pic>
      <p:sp>
        <p:nvSpPr>
          <p:cNvPr id="47" name="TextBox 46"/>
          <p:cNvSpPr txBox="1"/>
          <p:nvPr/>
        </p:nvSpPr>
        <p:spPr>
          <a:xfrm>
            <a:off x="1547664" y="6300028"/>
            <a:ext cx="2088232" cy="369332"/>
          </a:xfrm>
          <a:prstGeom prst="rect">
            <a:avLst/>
          </a:prstGeom>
          <a:noFill/>
        </p:spPr>
        <p:txBody>
          <a:bodyPr wrap="square" rtlCol="0">
            <a:spAutoFit/>
          </a:bodyPr>
          <a:lstStyle/>
          <a:p>
            <a:pPr algn="ctr"/>
            <a:endParaRPr lang="en-CA" sz="900" dirty="0" smtClean="0">
              <a:solidFill>
                <a:schemeClr val="tx1">
                  <a:lumMod val="85000"/>
                </a:schemeClr>
              </a:solidFill>
            </a:endParaRPr>
          </a:p>
          <a:p>
            <a:pPr algn="ctr"/>
            <a:r>
              <a:rPr lang="en-CA" sz="900" dirty="0" smtClean="0">
                <a:solidFill>
                  <a:schemeClr val="tx1">
                    <a:lumMod val="85000"/>
                  </a:schemeClr>
                </a:solidFill>
              </a:rPr>
              <a:t>Jumping heart © www.fg-a.com</a:t>
            </a:r>
          </a:p>
        </p:txBody>
      </p:sp>
      <p:sp>
        <p:nvSpPr>
          <p:cNvPr id="25" name="Title 1"/>
          <p:cNvSpPr txBox="1">
            <a:spLocks/>
          </p:cNvSpPr>
          <p:nvPr/>
        </p:nvSpPr>
        <p:spPr bwMode="auto">
          <a:xfrm>
            <a:off x="5076502" y="3366120"/>
            <a:ext cx="4032002"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a:r>
              <a:rPr kumimoji="0" lang="en-CA"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r>
              <a:rPr lang="en-CA" sz="2800" b="1" dirty="0" smtClean="0">
                <a:latin typeface="Calibri" pitchFamily="34" charset="0"/>
                <a:cs typeface="Calibri" pitchFamily="34" charset="0"/>
              </a:rPr>
              <a:t>I commend to you our sister Phoebe”  Rom 16:1</a:t>
            </a:r>
          </a:p>
          <a:p>
            <a:pPr algn="ctr"/>
            <a:endParaRPr lang="x-none" sz="1200" b="1" smtClean="0">
              <a:latin typeface="Calibri" pitchFamily="34" charset="0"/>
              <a:cs typeface="Calibri" pitchFamily="34" charset="0"/>
            </a:endParaRPr>
          </a:p>
          <a:p>
            <a:pPr algn="ctr"/>
            <a:r>
              <a:rPr lang="en-CA" sz="2800" b="1" dirty="0" smtClean="0">
                <a:latin typeface="Calibri" pitchFamily="34" charset="0"/>
                <a:cs typeface="Calibri" pitchFamily="34" charset="0"/>
              </a:rPr>
              <a:t>“Greet . . .  the brothers who are with them.”  Rom 16:14</a:t>
            </a:r>
          </a:p>
          <a:p>
            <a:pPr algn="ctr"/>
            <a:endParaRPr lang="x-none" sz="1200" b="1" smtClean="0">
              <a:latin typeface="Calibri" pitchFamily="34" charset="0"/>
              <a:cs typeface="Calibri" pitchFamily="34" charset="0"/>
            </a:endParaRPr>
          </a:p>
          <a:p>
            <a:pPr algn="ctr"/>
            <a:r>
              <a:rPr lang="en-CA" sz="2800" b="1" dirty="0" smtClean="0">
                <a:latin typeface="Calibri" pitchFamily="34" charset="0"/>
                <a:cs typeface="Calibri" pitchFamily="34" charset="0"/>
              </a:rPr>
              <a:t>“If a brother or sister </a:t>
            </a:r>
          </a:p>
          <a:p>
            <a:pPr algn="ctr"/>
            <a:r>
              <a:rPr lang="en-CA" sz="2800" b="1" dirty="0" smtClean="0">
                <a:latin typeface="Calibri" pitchFamily="34" charset="0"/>
                <a:cs typeface="Calibri" pitchFamily="34" charset="0"/>
              </a:rPr>
              <a:t>is poorly clothed and lacking in daily food” </a:t>
            </a:r>
          </a:p>
          <a:p>
            <a:pPr algn="ctr"/>
            <a:r>
              <a:rPr lang="en-CA" sz="2800" b="1" dirty="0" smtClean="0">
                <a:latin typeface="Calibri" pitchFamily="34" charset="0"/>
                <a:cs typeface="Calibri" pitchFamily="34" charset="0"/>
              </a:rPr>
              <a:t>Jas 2:15</a:t>
            </a:r>
          </a:p>
        </p:txBody>
      </p:sp>
      <p:sp>
        <p:nvSpPr>
          <p:cNvPr id="24" name="TextBox 23"/>
          <p:cNvSpPr txBox="1"/>
          <p:nvPr/>
        </p:nvSpPr>
        <p:spPr>
          <a:xfrm>
            <a:off x="5292080" y="188640"/>
            <a:ext cx="3632448" cy="1384995"/>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73. brothers and sisters </a:t>
            </a:r>
          </a:p>
          <a:p>
            <a:pPr algn="ctr"/>
            <a:r>
              <a:rPr lang="en-CA" sz="2800" b="1" dirty="0" smtClean="0">
                <a:solidFill>
                  <a:srgbClr val="FF0000"/>
                </a:solidFill>
                <a:latin typeface="Calibri" pitchFamily="34" charset="0"/>
              </a:rPr>
              <a:t>in Christ.</a:t>
            </a:r>
          </a:p>
          <a:p>
            <a:pPr algn="ctr"/>
            <a:r>
              <a:rPr lang="en-CA" sz="2800" b="1" dirty="0" smtClean="0">
                <a:solidFill>
                  <a:srgbClr val="FF0000"/>
                </a:solidFill>
                <a:latin typeface="Calibri" pitchFamily="34" charset="0"/>
              </a:rPr>
              <a:t>Thank you, Lord!</a:t>
            </a:r>
            <a:endParaRPr lang="en-CA" sz="2800" dirty="0"/>
          </a:p>
        </p:txBody>
      </p:sp>
    </p:spTree>
  </p:cSld>
  <p:clrMapOvr>
    <a:masterClrMapping/>
  </p:clrMapOvr>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pic>
        <p:nvPicPr>
          <p:cNvPr id="21506" name="Picture 2" descr="grapevine5b1.jpg"/>
          <p:cNvPicPr>
            <a:picLocks noChangeAspect="1"/>
          </p:cNvPicPr>
          <p:nvPr/>
        </p:nvPicPr>
        <p:blipFill>
          <a:blip r:embed="rId2" cstate="print"/>
          <a:srcRect/>
          <a:stretch>
            <a:fillRect/>
          </a:stretch>
        </p:blipFill>
        <p:spPr bwMode="auto">
          <a:xfrm>
            <a:off x="684213" y="116632"/>
            <a:ext cx="7620000" cy="5715000"/>
          </a:xfrm>
          <a:prstGeom prst="rect">
            <a:avLst/>
          </a:prstGeom>
          <a:noFill/>
          <a:ln w="9525">
            <a:noFill/>
            <a:miter lim="800000"/>
            <a:headEnd/>
            <a:tailEnd/>
          </a:ln>
        </p:spPr>
      </p:pic>
      <p:sp>
        <p:nvSpPr>
          <p:cNvPr id="3" name="TextBox 2"/>
          <p:cNvSpPr txBox="1"/>
          <p:nvPr/>
        </p:nvSpPr>
        <p:spPr>
          <a:xfrm>
            <a:off x="539552" y="4581128"/>
            <a:ext cx="8136904" cy="2031325"/>
          </a:xfrm>
          <a:prstGeom prst="rect">
            <a:avLst/>
          </a:prstGeom>
          <a:solidFill>
            <a:srgbClr val="7030A0"/>
          </a:solidFill>
        </p:spPr>
        <p:txBody>
          <a:bodyPr wrap="square" rtlCol="0">
            <a:spAutoFit/>
          </a:bodyPr>
          <a:lstStyle/>
          <a:p>
            <a:pPr algn="ctr"/>
            <a:endParaRPr lang="en-CA" sz="1400" b="1" dirty="0" smtClean="0">
              <a:latin typeface="Calibri" pitchFamily="34" charset="0"/>
            </a:endParaRPr>
          </a:p>
          <a:p>
            <a:pPr algn="ctr"/>
            <a:r>
              <a:rPr lang="en-CA" sz="2800" b="1" dirty="0" smtClean="0">
                <a:latin typeface="Calibri" pitchFamily="34" charset="0"/>
              </a:rPr>
              <a:t>“I am the vine; you are the branches. </a:t>
            </a:r>
          </a:p>
          <a:p>
            <a:pPr algn="ctr"/>
            <a:r>
              <a:rPr lang="en-CA" sz="2800" b="1" dirty="0" smtClean="0">
                <a:latin typeface="Calibri" pitchFamily="34" charset="0"/>
              </a:rPr>
              <a:t>Whoever abides in me and I in him, </a:t>
            </a:r>
          </a:p>
          <a:p>
            <a:pPr algn="ctr"/>
            <a:r>
              <a:rPr lang="en-CA" sz="2800" b="1" dirty="0" smtClean="0">
                <a:latin typeface="Calibri" pitchFamily="34" charset="0"/>
              </a:rPr>
              <a:t>he it is that bears much fruit, for apart from me </a:t>
            </a:r>
          </a:p>
          <a:p>
            <a:pPr algn="ctr"/>
            <a:r>
              <a:rPr lang="en-CA" sz="2800" b="1" dirty="0" smtClean="0">
                <a:latin typeface="Calibri" pitchFamily="34" charset="0"/>
              </a:rPr>
              <a:t>you can do nothing”  John 15:5</a:t>
            </a:r>
          </a:p>
        </p:txBody>
      </p:sp>
      <p:sp>
        <p:nvSpPr>
          <p:cNvPr id="4" name="TextBox 3"/>
          <p:cNvSpPr txBox="1"/>
          <p:nvPr/>
        </p:nvSpPr>
        <p:spPr>
          <a:xfrm>
            <a:off x="3563888" y="3162454"/>
            <a:ext cx="1872208" cy="338554"/>
          </a:xfrm>
          <a:prstGeom prst="rect">
            <a:avLst/>
          </a:prstGeom>
          <a:noFill/>
        </p:spPr>
        <p:txBody>
          <a:bodyPr wrap="square" rtlCol="0">
            <a:spAutoFit/>
          </a:bodyPr>
          <a:lstStyle/>
          <a:p>
            <a:pPr algn="ctr"/>
            <a:r>
              <a:rPr lang="en-CA" sz="800" dirty="0" smtClean="0">
                <a:solidFill>
                  <a:srgbClr val="92D050"/>
                </a:solidFill>
              </a:rPr>
              <a:t>Microsoft clip art © 2013 </a:t>
            </a:r>
          </a:p>
          <a:p>
            <a:pPr algn="ctr"/>
            <a:r>
              <a:rPr lang="en-CA" sz="800" dirty="0" smtClean="0">
                <a:solidFill>
                  <a:srgbClr val="92D050"/>
                </a:solidFill>
              </a:rPr>
              <a:t>Microsoft Corporation. </a:t>
            </a:r>
            <a:endParaRPr lang="en-CA" sz="800" dirty="0">
              <a:solidFill>
                <a:srgbClr val="92D050"/>
              </a:solidFill>
            </a:endParaRPr>
          </a:p>
        </p:txBody>
      </p:sp>
      <p:pic>
        <p:nvPicPr>
          <p:cNvPr id="6" name="Picture 5" descr="angry-face-01s.gif"/>
          <p:cNvPicPr>
            <a:picLocks noChangeAspect="1"/>
          </p:cNvPicPr>
          <p:nvPr/>
        </p:nvPicPr>
        <p:blipFill>
          <a:blip r:embed="rId3" cstate="print"/>
          <a:stretch>
            <a:fillRect/>
          </a:stretch>
        </p:blipFill>
        <p:spPr>
          <a:xfrm>
            <a:off x="8172400" y="5877272"/>
            <a:ext cx="864096" cy="864096"/>
          </a:xfrm>
          <a:prstGeom prst="ellipse">
            <a:avLst/>
          </a:prstGeom>
        </p:spPr>
      </p:pic>
      <p:sp>
        <p:nvSpPr>
          <p:cNvPr id="7"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sp>
        <p:nvSpPr>
          <p:cNvPr id="8" name="TextBox 7"/>
          <p:cNvSpPr txBox="1"/>
          <p:nvPr/>
        </p:nvSpPr>
        <p:spPr>
          <a:xfrm>
            <a:off x="8172400" y="583720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9" name="TextBox 8"/>
          <p:cNvSpPr txBox="1"/>
          <p:nvPr/>
        </p:nvSpPr>
        <p:spPr>
          <a:xfrm>
            <a:off x="1267544" y="241484"/>
            <a:ext cx="6400800" cy="954107"/>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74. branches united with Christ our Vine.</a:t>
            </a:r>
          </a:p>
          <a:p>
            <a:pPr algn="ctr"/>
            <a:r>
              <a:rPr lang="en-CA" sz="2800" b="1" dirty="0" smtClean="0">
                <a:solidFill>
                  <a:srgbClr val="FF0000"/>
                </a:solidFill>
                <a:latin typeface="Calibri" pitchFamily="34" charset="0"/>
              </a:rPr>
              <a:t>Thank you, Lord!</a:t>
            </a:r>
            <a:endParaRPr lang="en-CA"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pic>
        <p:nvPicPr>
          <p:cNvPr id="21506" name="Picture 2" descr="grapevine5b1.jpg"/>
          <p:cNvPicPr>
            <a:picLocks noChangeAspect="1"/>
          </p:cNvPicPr>
          <p:nvPr/>
        </p:nvPicPr>
        <p:blipFill>
          <a:blip r:embed="rId2" cstate="print"/>
          <a:srcRect/>
          <a:stretch>
            <a:fillRect/>
          </a:stretch>
        </p:blipFill>
        <p:spPr bwMode="auto">
          <a:xfrm>
            <a:off x="684213" y="116632"/>
            <a:ext cx="7620000" cy="5715000"/>
          </a:xfrm>
          <a:prstGeom prst="rect">
            <a:avLst/>
          </a:prstGeom>
          <a:noFill/>
          <a:ln w="9525">
            <a:noFill/>
            <a:miter lim="800000"/>
            <a:headEnd/>
            <a:tailEnd/>
          </a:ln>
        </p:spPr>
      </p:pic>
      <p:sp>
        <p:nvSpPr>
          <p:cNvPr id="3" name="TextBox 2"/>
          <p:cNvSpPr txBox="1"/>
          <p:nvPr/>
        </p:nvSpPr>
        <p:spPr>
          <a:xfrm>
            <a:off x="539552" y="4581128"/>
            <a:ext cx="8136904" cy="2246769"/>
          </a:xfrm>
          <a:prstGeom prst="rect">
            <a:avLst/>
          </a:prstGeom>
          <a:solidFill>
            <a:srgbClr val="7030A0"/>
          </a:solidFill>
        </p:spPr>
        <p:txBody>
          <a:bodyPr wrap="square" rtlCol="0">
            <a:spAutoFit/>
          </a:bodyPr>
          <a:lstStyle/>
          <a:p>
            <a:r>
              <a:rPr lang="en-CA" sz="2800" b="1" dirty="0" smtClean="0">
                <a:latin typeface="Calibri" pitchFamily="34" charset="0"/>
                <a:cs typeface="Calibri" pitchFamily="34" charset="0"/>
              </a:rPr>
              <a:t>“Y</a:t>
            </a:r>
            <a:r>
              <a:rPr lang="en-US" sz="2800" b="1" dirty="0" err="1" smtClean="0">
                <a:latin typeface="Calibri" pitchFamily="34" charset="0"/>
                <a:cs typeface="Calibri" pitchFamily="34" charset="0"/>
              </a:rPr>
              <a:t>ou</a:t>
            </a:r>
            <a:r>
              <a:rPr lang="en-US" sz="2800" b="1" dirty="0" smtClean="0">
                <a:latin typeface="Calibri" pitchFamily="34" charset="0"/>
                <a:cs typeface="Calibri" pitchFamily="34" charset="0"/>
              </a:rPr>
              <a:t> (Gentiles), although a wild olive shoot, were grafted in . . . now share in the nourishing root of the olive tree, . . . you were cut from what is by nature </a:t>
            </a:r>
          </a:p>
          <a:p>
            <a:r>
              <a:rPr lang="en-US" sz="2800" b="1" dirty="0" smtClean="0">
                <a:latin typeface="Calibri" pitchFamily="34" charset="0"/>
                <a:cs typeface="Calibri" pitchFamily="34" charset="0"/>
              </a:rPr>
              <a:t>a wild olive tree, and grafted, contrary to nature, </a:t>
            </a:r>
          </a:p>
          <a:p>
            <a:r>
              <a:rPr lang="en-US" sz="2800" b="1" dirty="0" smtClean="0">
                <a:latin typeface="Calibri" pitchFamily="34" charset="0"/>
                <a:cs typeface="Calibri" pitchFamily="34" charset="0"/>
              </a:rPr>
              <a:t>into a cultivated olive tree” Rom 11:17,24</a:t>
            </a:r>
          </a:p>
        </p:txBody>
      </p:sp>
      <p:sp>
        <p:nvSpPr>
          <p:cNvPr id="4" name="TextBox 3"/>
          <p:cNvSpPr txBox="1"/>
          <p:nvPr/>
        </p:nvSpPr>
        <p:spPr>
          <a:xfrm>
            <a:off x="3563888" y="3162454"/>
            <a:ext cx="1872208" cy="338554"/>
          </a:xfrm>
          <a:prstGeom prst="rect">
            <a:avLst/>
          </a:prstGeom>
          <a:noFill/>
        </p:spPr>
        <p:txBody>
          <a:bodyPr wrap="square" rtlCol="0">
            <a:spAutoFit/>
          </a:bodyPr>
          <a:lstStyle/>
          <a:p>
            <a:pPr algn="ctr"/>
            <a:r>
              <a:rPr lang="en-CA" sz="800" dirty="0" smtClean="0">
                <a:solidFill>
                  <a:srgbClr val="92D050"/>
                </a:solidFill>
              </a:rPr>
              <a:t>Microsoft clip art © 2013 </a:t>
            </a:r>
          </a:p>
          <a:p>
            <a:pPr algn="ctr"/>
            <a:r>
              <a:rPr lang="en-CA" sz="800" dirty="0" smtClean="0">
                <a:solidFill>
                  <a:srgbClr val="92D050"/>
                </a:solidFill>
              </a:rPr>
              <a:t>Microsoft Corporation. </a:t>
            </a:r>
            <a:endParaRPr lang="en-CA" sz="800" dirty="0">
              <a:solidFill>
                <a:srgbClr val="92D050"/>
              </a:solidFill>
            </a:endParaRPr>
          </a:p>
        </p:txBody>
      </p:sp>
      <p:pic>
        <p:nvPicPr>
          <p:cNvPr id="6" name="Picture 5" descr="angry-face-01s.gif"/>
          <p:cNvPicPr>
            <a:picLocks noChangeAspect="1"/>
          </p:cNvPicPr>
          <p:nvPr/>
        </p:nvPicPr>
        <p:blipFill>
          <a:blip r:embed="rId3" cstate="print"/>
          <a:stretch>
            <a:fillRect/>
          </a:stretch>
        </p:blipFill>
        <p:spPr>
          <a:xfrm>
            <a:off x="8172400" y="5877272"/>
            <a:ext cx="864096" cy="864096"/>
          </a:xfrm>
          <a:prstGeom prst="ellipse">
            <a:avLst/>
          </a:prstGeom>
        </p:spPr>
      </p:pic>
      <p:sp>
        <p:nvSpPr>
          <p:cNvPr id="7"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sp>
        <p:nvSpPr>
          <p:cNvPr id="8" name="TextBox 7"/>
          <p:cNvSpPr txBox="1"/>
          <p:nvPr/>
        </p:nvSpPr>
        <p:spPr>
          <a:xfrm>
            <a:off x="8172400" y="583720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9" name="TextBox 8"/>
          <p:cNvSpPr txBox="1"/>
          <p:nvPr/>
        </p:nvSpPr>
        <p:spPr>
          <a:xfrm>
            <a:off x="3491880" y="2132856"/>
            <a:ext cx="1944216" cy="523220"/>
          </a:xfrm>
          <a:prstGeom prst="rect">
            <a:avLst/>
          </a:prstGeom>
          <a:noFill/>
        </p:spPr>
        <p:txBody>
          <a:bodyPr wrap="square" rtlCol="0">
            <a:spAutoFit/>
          </a:bodyPr>
          <a:lstStyle/>
          <a:p>
            <a:pPr algn="ctr"/>
            <a:r>
              <a:rPr lang="en-US" sz="2800" b="1" dirty="0" smtClean="0">
                <a:latin typeface="Calibri" pitchFamily="34" charset="0"/>
                <a:cs typeface="Calibri" pitchFamily="34" charset="0"/>
              </a:rPr>
              <a:t>John 15:5</a:t>
            </a:r>
            <a:endParaRPr lang="en-US" sz="2800" b="1" dirty="0">
              <a:latin typeface="Calibri" pitchFamily="34" charset="0"/>
              <a:cs typeface="Calibri" pitchFamily="34" charset="0"/>
            </a:endParaRPr>
          </a:p>
        </p:txBody>
      </p:sp>
      <p:sp>
        <p:nvSpPr>
          <p:cNvPr id="10" name="TextBox 9"/>
          <p:cNvSpPr txBox="1"/>
          <p:nvPr/>
        </p:nvSpPr>
        <p:spPr>
          <a:xfrm>
            <a:off x="1267544" y="241484"/>
            <a:ext cx="6400800" cy="954107"/>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74. branches united with Christ our Vine.</a:t>
            </a:r>
          </a:p>
          <a:p>
            <a:pPr algn="ctr"/>
            <a:r>
              <a:rPr lang="en-CA" sz="2800" b="1" dirty="0" smtClean="0">
                <a:solidFill>
                  <a:srgbClr val="FF0000"/>
                </a:solidFill>
                <a:latin typeface="Calibri" pitchFamily="34" charset="0"/>
              </a:rPr>
              <a:t>Thank you, Lord!</a:t>
            </a:r>
            <a:endParaRPr lang="en-CA"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40962" name="Picture 3" descr="C:\Users\Supernike\Pictures\Misc Pics\MC900444596.JPG"/>
          <p:cNvPicPr>
            <a:picLocks noChangeAspect="1" noChangeArrowheads="1"/>
          </p:cNvPicPr>
          <p:nvPr/>
        </p:nvPicPr>
        <p:blipFill>
          <a:blip r:embed="rId2" cstate="print"/>
          <a:srcRect/>
          <a:stretch>
            <a:fillRect/>
          </a:stretch>
        </p:blipFill>
        <p:spPr bwMode="auto">
          <a:xfrm>
            <a:off x="1692275" y="5135389"/>
            <a:ext cx="1295400" cy="1677987"/>
          </a:xfrm>
          <a:prstGeom prst="rect">
            <a:avLst/>
          </a:prstGeom>
          <a:noFill/>
          <a:ln w="9525">
            <a:noFill/>
            <a:miter lim="800000"/>
            <a:headEnd/>
            <a:tailEnd/>
          </a:ln>
        </p:spPr>
      </p:pic>
      <p:pic>
        <p:nvPicPr>
          <p:cNvPr id="40963" name="Picture 4" descr="C:\Users\Supernike\Pictures\Misc Pics\MC900444600.JPG"/>
          <p:cNvPicPr>
            <a:picLocks noChangeAspect="1" noChangeArrowheads="1"/>
          </p:cNvPicPr>
          <p:nvPr/>
        </p:nvPicPr>
        <p:blipFill>
          <a:blip r:embed="rId3" cstate="print"/>
          <a:srcRect/>
          <a:stretch>
            <a:fillRect/>
          </a:stretch>
        </p:blipFill>
        <p:spPr bwMode="auto">
          <a:xfrm>
            <a:off x="4643438" y="5135389"/>
            <a:ext cx="1296987" cy="1677987"/>
          </a:xfrm>
          <a:prstGeom prst="rect">
            <a:avLst/>
          </a:prstGeom>
          <a:noFill/>
          <a:ln w="9525">
            <a:noFill/>
            <a:miter lim="800000"/>
            <a:headEnd/>
            <a:tailEnd/>
          </a:ln>
        </p:spPr>
      </p:pic>
      <p:pic>
        <p:nvPicPr>
          <p:cNvPr id="40964" name="Picture 5" descr="C:\Users\Supernike\Pictures\Misc Pics\MC900444605.JPG"/>
          <p:cNvPicPr>
            <a:picLocks noChangeAspect="1" noChangeArrowheads="1"/>
          </p:cNvPicPr>
          <p:nvPr/>
        </p:nvPicPr>
        <p:blipFill>
          <a:blip r:embed="rId4" cstate="print"/>
          <a:srcRect/>
          <a:stretch>
            <a:fillRect/>
          </a:stretch>
        </p:blipFill>
        <p:spPr bwMode="auto">
          <a:xfrm>
            <a:off x="250825" y="5136976"/>
            <a:ext cx="1296988" cy="1676400"/>
          </a:xfrm>
          <a:prstGeom prst="rect">
            <a:avLst/>
          </a:prstGeom>
          <a:noFill/>
          <a:ln w="9525">
            <a:noFill/>
            <a:miter lim="800000"/>
            <a:headEnd/>
            <a:tailEnd/>
          </a:ln>
        </p:spPr>
      </p:pic>
      <p:pic>
        <p:nvPicPr>
          <p:cNvPr id="40965" name="Picture 6" descr="C:\Users\Supernike\Pictures\Misc Pics\MC900444615.JPG"/>
          <p:cNvPicPr>
            <a:picLocks noChangeAspect="1" noChangeArrowheads="1"/>
          </p:cNvPicPr>
          <p:nvPr/>
        </p:nvPicPr>
        <p:blipFill>
          <a:blip r:embed="rId5" cstate="print"/>
          <a:srcRect/>
          <a:stretch>
            <a:fillRect/>
          </a:stretch>
        </p:blipFill>
        <p:spPr bwMode="auto">
          <a:xfrm>
            <a:off x="3203575" y="5136976"/>
            <a:ext cx="1296988" cy="1676400"/>
          </a:xfrm>
          <a:prstGeom prst="rect">
            <a:avLst/>
          </a:prstGeom>
          <a:noFill/>
          <a:ln w="9525">
            <a:noFill/>
            <a:miter lim="800000"/>
            <a:headEnd/>
            <a:tailEnd/>
          </a:ln>
        </p:spPr>
      </p:pic>
      <p:pic>
        <p:nvPicPr>
          <p:cNvPr id="40966" name="Picture 7" descr="C:\Users\Supernike\Pictures\Misc Pics\MC900444623.JPG"/>
          <p:cNvPicPr>
            <a:picLocks noChangeAspect="1" noChangeArrowheads="1"/>
          </p:cNvPicPr>
          <p:nvPr/>
        </p:nvPicPr>
        <p:blipFill>
          <a:blip r:embed="rId6" cstate="print"/>
          <a:srcRect/>
          <a:stretch>
            <a:fillRect/>
          </a:stretch>
        </p:blipFill>
        <p:spPr bwMode="auto">
          <a:xfrm>
            <a:off x="6156325" y="5136976"/>
            <a:ext cx="1295400" cy="1676400"/>
          </a:xfrm>
          <a:prstGeom prst="rect">
            <a:avLst/>
          </a:prstGeom>
          <a:noFill/>
          <a:ln w="9525">
            <a:noFill/>
            <a:miter lim="800000"/>
            <a:headEnd/>
            <a:tailEnd/>
          </a:ln>
        </p:spPr>
      </p:pic>
      <p:pic>
        <p:nvPicPr>
          <p:cNvPr id="40967" name="Picture 8" descr="C:\Users\Supernike\Pictures\Misc Pics\MC900449069.JPG"/>
          <p:cNvPicPr>
            <a:picLocks noChangeAspect="1" noChangeArrowheads="1"/>
          </p:cNvPicPr>
          <p:nvPr/>
        </p:nvPicPr>
        <p:blipFill>
          <a:blip r:embed="rId7" cstate="print"/>
          <a:srcRect l="3265" t="29080" r="7848" b="7082"/>
          <a:stretch>
            <a:fillRect/>
          </a:stretch>
        </p:blipFill>
        <p:spPr bwMode="auto">
          <a:xfrm>
            <a:off x="1979613" y="0"/>
            <a:ext cx="5329237" cy="4175125"/>
          </a:xfrm>
          <a:prstGeom prst="rect">
            <a:avLst/>
          </a:prstGeom>
          <a:noFill/>
          <a:ln w="9525">
            <a:noFill/>
            <a:miter lim="800000"/>
            <a:headEnd/>
            <a:tailEnd/>
          </a:ln>
        </p:spPr>
      </p:pic>
      <p:pic>
        <p:nvPicPr>
          <p:cNvPr id="40968" name="Picture 9" descr="C:\Users\Supernike\Downloads\MC900444627.JPG"/>
          <p:cNvPicPr>
            <a:picLocks noChangeAspect="1" noChangeArrowheads="1"/>
          </p:cNvPicPr>
          <p:nvPr/>
        </p:nvPicPr>
        <p:blipFill>
          <a:blip r:embed="rId8" cstate="print"/>
          <a:srcRect/>
          <a:stretch>
            <a:fillRect/>
          </a:stretch>
        </p:blipFill>
        <p:spPr bwMode="auto">
          <a:xfrm>
            <a:off x="7667625" y="5136976"/>
            <a:ext cx="1296988" cy="1676400"/>
          </a:xfrm>
          <a:prstGeom prst="rect">
            <a:avLst/>
          </a:prstGeom>
          <a:noFill/>
          <a:ln w="9525">
            <a:noFill/>
            <a:miter lim="800000"/>
            <a:headEnd/>
            <a:tailEnd/>
          </a:ln>
        </p:spPr>
      </p:pic>
      <p:cxnSp>
        <p:nvCxnSpPr>
          <p:cNvPr id="12" name="Straight Arrow Connector 11"/>
          <p:cNvCxnSpPr/>
          <p:nvPr/>
        </p:nvCxnSpPr>
        <p:spPr>
          <a:xfrm rot="-900000" flipV="1">
            <a:off x="827088" y="4483968"/>
            <a:ext cx="457200" cy="4572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900000" flipV="1">
            <a:off x="2195513" y="4504599"/>
            <a:ext cx="457200" cy="4572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900000" flipH="1" flipV="1">
            <a:off x="7956550" y="4508499"/>
            <a:ext cx="457200" cy="4572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900000" flipH="1" flipV="1">
            <a:off x="6516688" y="4508499"/>
            <a:ext cx="457200" cy="4572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900000" flipV="1">
            <a:off x="3635375" y="4504599"/>
            <a:ext cx="457200" cy="4572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900000" flipH="1" flipV="1">
            <a:off x="5148263" y="4504599"/>
            <a:ext cx="457200" cy="4572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0975" name="Title 1"/>
          <p:cNvSpPr>
            <a:spLocks noGrp="1"/>
          </p:cNvSpPr>
          <p:nvPr>
            <p:ph type="title"/>
          </p:nvPr>
        </p:nvSpPr>
        <p:spPr>
          <a:xfrm>
            <a:off x="5436096" y="2132856"/>
            <a:ext cx="3707904" cy="1143000"/>
          </a:xfrm>
        </p:spPr>
        <p:txBody>
          <a:bodyPr>
            <a:noAutofit/>
          </a:bodyPr>
          <a:lstStyle/>
          <a:p>
            <a:r>
              <a:rPr lang="en-CA" sz="2800" b="1" dirty="0" smtClean="0">
                <a:solidFill>
                  <a:schemeClr val="bg1"/>
                </a:solidFill>
                <a:latin typeface="Calibri" pitchFamily="34" charset="0"/>
              </a:rPr>
              <a:t>“But you are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a chosen race,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a royal priesthood,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a holy nation,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a people for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his own possession . . .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Once you were not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a people, but now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you are God's people”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1 Pet 2:9-10</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endParaRPr lang="en-CA" sz="2800" b="1" dirty="0" smtClean="0">
              <a:solidFill>
                <a:schemeClr val="bg1"/>
              </a:solidFill>
              <a:latin typeface="Calibri" pitchFamily="34" charset="0"/>
            </a:endParaRPr>
          </a:p>
        </p:txBody>
      </p:sp>
      <p:sp>
        <p:nvSpPr>
          <p:cNvPr id="23" name="Rectangle 22"/>
          <p:cNvSpPr/>
          <p:nvPr/>
        </p:nvSpPr>
        <p:spPr>
          <a:xfrm>
            <a:off x="5076825" y="836613"/>
            <a:ext cx="142875" cy="100806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Rectangle 23"/>
          <p:cNvSpPr/>
          <p:nvPr/>
        </p:nvSpPr>
        <p:spPr>
          <a:xfrm>
            <a:off x="4679950" y="989013"/>
            <a:ext cx="936625" cy="14446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5" name="TextBox 24"/>
          <p:cNvSpPr txBox="1"/>
          <p:nvPr/>
        </p:nvSpPr>
        <p:spPr>
          <a:xfrm>
            <a:off x="1691680" y="3789040"/>
            <a:ext cx="2160240" cy="338554"/>
          </a:xfrm>
          <a:prstGeom prst="rect">
            <a:avLst/>
          </a:prstGeom>
          <a:noFill/>
        </p:spPr>
        <p:txBody>
          <a:bodyPr wrap="square" rtlCol="0">
            <a:spAutoFit/>
          </a:bodyPr>
          <a:lstStyle/>
          <a:p>
            <a:pPr algn="ctr"/>
            <a:r>
              <a:rPr lang="en-CA" sz="800" dirty="0" smtClean="0">
                <a:solidFill>
                  <a:schemeClr val="tx1">
                    <a:lumMod val="50000"/>
                  </a:schemeClr>
                </a:solidFill>
              </a:rPr>
              <a:t>Microsoft clip art © 2013  </a:t>
            </a:r>
          </a:p>
          <a:p>
            <a:pPr algn="ctr"/>
            <a:r>
              <a:rPr lang="en-CA" sz="800" dirty="0" smtClean="0">
                <a:solidFill>
                  <a:schemeClr val="tx1">
                    <a:lumMod val="50000"/>
                  </a:schemeClr>
                </a:solidFill>
              </a:rPr>
              <a:t>Microsoft Corporation. </a:t>
            </a:r>
            <a:endParaRPr lang="en-CA" sz="800" dirty="0">
              <a:solidFill>
                <a:schemeClr val="tx1">
                  <a:lumMod val="50000"/>
                </a:schemeClr>
              </a:solidFill>
            </a:endParaRPr>
          </a:p>
        </p:txBody>
      </p:sp>
      <p:sp>
        <p:nvSpPr>
          <p:cNvPr id="26" name="TextBox 25"/>
          <p:cNvSpPr txBox="1"/>
          <p:nvPr/>
        </p:nvSpPr>
        <p:spPr>
          <a:xfrm>
            <a:off x="2771800" y="6597932"/>
            <a:ext cx="3456384" cy="215444"/>
          </a:xfrm>
          <a:prstGeom prst="rect">
            <a:avLst/>
          </a:prstGeom>
          <a:noFill/>
        </p:spPr>
        <p:txBody>
          <a:bodyPr wrap="square" rtlCol="0">
            <a:spAutoFit/>
          </a:bodyPr>
          <a:lstStyle/>
          <a:p>
            <a:pPr algn="ctr"/>
            <a:r>
              <a:rPr lang="en-CA" sz="800" dirty="0" smtClean="0">
                <a:solidFill>
                  <a:schemeClr val="tx1">
                    <a:lumMod val="85000"/>
                  </a:schemeClr>
                </a:solidFill>
              </a:rPr>
              <a:t>Microsoft clip art © 2013         Microsoft Corporation. </a:t>
            </a:r>
            <a:endParaRPr lang="en-CA" sz="800" dirty="0">
              <a:solidFill>
                <a:schemeClr val="tx1">
                  <a:lumMod val="85000"/>
                </a:schemeClr>
              </a:solidFill>
            </a:endParaRPr>
          </a:p>
        </p:txBody>
      </p:sp>
      <p:pic>
        <p:nvPicPr>
          <p:cNvPr id="22" name="Picture 21" descr="angry-face-01s.gif"/>
          <p:cNvPicPr>
            <a:picLocks noChangeAspect="1"/>
          </p:cNvPicPr>
          <p:nvPr/>
        </p:nvPicPr>
        <p:blipFill>
          <a:blip r:embed="rId9" cstate="print"/>
          <a:stretch>
            <a:fillRect/>
          </a:stretch>
        </p:blipFill>
        <p:spPr>
          <a:xfrm>
            <a:off x="251520" y="3356992"/>
            <a:ext cx="864096" cy="864096"/>
          </a:xfrm>
          <a:prstGeom prst="ellipse">
            <a:avLst/>
          </a:prstGeom>
        </p:spPr>
      </p:pic>
      <p:sp>
        <p:nvSpPr>
          <p:cNvPr id="27" name="TextBox 8"/>
          <p:cNvSpPr txBox="1">
            <a:spLocks noChangeArrowheads="1"/>
          </p:cNvSpPr>
          <p:nvPr/>
        </p:nvSpPr>
        <p:spPr bwMode="auto">
          <a:xfrm>
            <a:off x="179512" y="414908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endParaRPr lang="en-CA" sz="800" dirty="0">
              <a:solidFill>
                <a:schemeClr val="tx1">
                  <a:lumMod val="50000"/>
                </a:schemeClr>
              </a:solidFill>
            </a:endParaRPr>
          </a:p>
        </p:txBody>
      </p:sp>
      <p:sp>
        <p:nvSpPr>
          <p:cNvPr id="28" name="TextBox 27"/>
          <p:cNvSpPr txBox="1"/>
          <p:nvPr/>
        </p:nvSpPr>
        <p:spPr>
          <a:xfrm>
            <a:off x="251520" y="328498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9" name="Title 1"/>
          <p:cNvSpPr txBox="1">
            <a:spLocks/>
          </p:cNvSpPr>
          <p:nvPr/>
        </p:nvSpPr>
        <p:spPr>
          <a:xfrm>
            <a:off x="35496" y="44624"/>
            <a:ext cx="3931920" cy="2194560"/>
          </a:xfrm>
          <a:prstGeom prst="rect">
            <a:avLst/>
          </a:prstGeom>
          <a:solidFill>
            <a:schemeClr val="tx1"/>
          </a:solidFill>
        </p:spPr>
        <p:txBody>
          <a:bodyPr vert="horz" lIns="91440" tIns="45720" rIns="91440" bIns="45720" rtlCol="0" anchor="ctr">
            <a:noAutofit/>
          </a:bodyPr>
          <a:lstStyle/>
          <a:p>
            <a:pPr marL="0" marR="0" lvl="0" indent="0" algn="ctr" defTabSz="914400" rtl="0" eaLnBrk="1" fontAlgn="auto" latinLnBrk="0" hangingPunct="1">
              <a:lnSpc>
                <a:spcPts val="2800"/>
              </a:lnSpc>
              <a:spcBef>
                <a:spcPct val="0"/>
              </a:spcBef>
              <a:spcAft>
                <a:spcPts val="0"/>
              </a:spcAft>
              <a:buClrTx/>
              <a:buSzTx/>
              <a:buFontTx/>
              <a:buNone/>
              <a:tabLst/>
              <a:defRPr/>
            </a:pPr>
            <a:r>
              <a:rPr kumimoji="0" lang="en-CA" sz="2800" b="1" i="0" u="none" strike="noStrike" kern="1200" cap="none" spc="-20" normalizeH="0" baseline="0" noProof="0" dirty="0" smtClean="0">
                <a:ln>
                  <a:noFill/>
                </a:ln>
                <a:solidFill>
                  <a:srgbClr val="FF0000"/>
                </a:solidFill>
                <a:effectLst/>
                <a:uLnTx/>
                <a:uFillTx/>
                <a:latin typeface="Calibri" pitchFamily="34" charset="0"/>
                <a:ea typeface="+mj-ea"/>
                <a:cs typeface="+mj-cs"/>
              </a:rPr>
              <a:t>75-79. a chosen race, </a:t>
            </a:r>
          </a:p>
          <a:p>
            <a:pPr marL="0" marR="0" lvl="0" indent="0" algn="ctr" defTabSz="914400" rtl="0" eaLnBrk="1" fontAlgn="auto" latinLnBrk="0" hangingPunct="1">
              <a:lnSpc>
                <a:spcPts val="2800"/>
              </a:lnSpc>
              <a:spcBef>
                <a:spcPct val="0"/>
              </a:spcBef>
              <a:spcAft>
                <a:spcPts val="0"/>
              </a:spcAft>
              <a:buClrTx/>
              <a:buSzTx/>
              <a:buFontTx/>
              <a:buNone/>
              <a:tabLst/>
              <a:defRPr/>
            </a:pPr>
            <a:r>
              <a:rPr kumimoji="0" lang="en-CA" sz="2800" b="1" i="0" u="none" strike="noStrike" kern="1200" cap="none" spc="-20" normalizeH="0" baseline="0" noProof="0" dirty="0" smtClean="0">
                <a:ln>
                  <a:noFill/>
                </a:ln>
                <a:solidFill>
                  <a:srgbClr val="FF0000"/>
                </a:solidFill>
                <a:effectLst/>
                <a:uLnTx/>
                <a:uFillTx/>
                <a:latin typeface="Calibri" pitchFamily="34" charset="0"/>
                <a:ea typeface="+mj-ea"/>
                <a:cs typeface="+mj-cs"/>
              </a:rPr>
              <a:t>a royal priesthood, </a:t>
            </a:r>
          </a:p>
          <a:p>
            <a:pPr marL="0" marR="0" lvl="0" indent="0" algn="ctr" defTabSz="914400" rtl="0" eaLnBrk="1" fontAlgn="auto" latinLnBrk="0" hangingPunct="1">
              <a:lnSpc>
                <a:spcPts val="2800"/>
              </a:lnSpc>
              <a:spcBef>
                <a:spcPct val="0"/>
              </a:spcBef>
              <a:spcAft>
                <a:spcPts val="0"/>
              </a:spcAft>
              <a:buClrTx/>
              <a:buSzTx/>
              <a:buFontTx/>
              <a:buNone/>
              <a:tabLst/>
              <a:defRPr/>
            </a:pPr>
            <a:r>
              <a:rPr kumimoji="0" lang="en-CA" sz="2800" b="1" i="0" u="none" strike="noStrike" kern="1200" cap="none" spc="-20" normalizeH="0" baseline="0" noProof="0" dirty="0" smtClean="0">
                <a:ln>
                  <a:noFill/>
                </a:ln>
                <a:solidFill>
                  <a:srgbClr val="FF0000"/>
                </a:solidFill>
                <a:effectLst/>
                <a:uLnTx/>
                <a:uFillTx/>
                <a:latin typeface="Calibri" pitchFamily="34" charset="0"/>
                <a:ea typeface="+mj-ea"/>
                <a:cs typeface="+mj-cs"/>
              </a:rPr>
              <a:t>a holy nation, </a:t>
            </a:r>
          </a:p>
          <a:p>
            <a:pPr marL="0" marR="0" lvl="0" indent="0" algn="ctr" defTabSz="914400" rtl="0" eaLnBrk="1" fontAlgn="auto" latinLnBrk="0" hangingPunct="1">
              <a:lnSpc>
                <a:spcPts val="2800"/>
              </a:lnSpc>
              <a:spcBef>
                <a:spcPct val="0"/>
              </a:spcBef>
              <a:spcAft>
                <a:spcPts val="0"/>
              </a:spcAft>
              <a:buClrTx/>
              <a:buSzTx/>
              <a:buFontTx/>
              <a:buNone/>
              <a:tabLst/>
              <a:defRPr/>
            </a:pPr>
            <a:r>
              <a:rPr lang="en-CA" sz="2800" b="1" spc="-20" dirty="0" smtClean="0">
                <a:solidFill>
                  <a:srgbClr val="FF0000"/>
                </a:solidFill>
                <a:latin typeface="Calibri" pitchFamily="34" charset="0"/>
                <a:ea typeface="+mj-ea"/>
                <a:cs typeface="+mj-cs"/>
              </a:rPr>
              <a:t>a </a:t>
            </a:r>
            <a:r>
              <a:rPr kumimoji="0" lang="en-CA" sz="2800" b="1" i="0" u="none" strike="noStrike" kern="1200" cap="none" spc="-20" normalizeH="0" baseline="0" noProof="0" dirty="0" smtClean="0">
                <a:ln>
                  <a:noFill/>
                </a:ln>
                <a:solidFill>
                  <a:srgbClr val="FF0000"/>
                </a:solidFill>
                <a:effectLst/>
                <a:uLnTx/>
                <a:uFillTx/>
                <a:latin typeface="Calibri" pitchFamily="34" charset="0"/>
                <a:ea typeface="+mj-ea"/>
                <a:cs typeface="+mj-cs"/>
              </a:rPr>
              <a:t>people for God’s own possession, </a:t>
            </a:r>
            <a:r>
              <a:rPr lang="en-CA" sz="2800" b="1" spc="-20" dirty="0" smtClean="0">
                <a:solidFill>
                  <a:srgbClr val="FF0000"/>
                </a:solidFill>
                <a:latin typeface="Calibri" pitchFamily="34" charset="0"/>
                <a:ea typeface="+mj-ea"/>
                <a:cs typeface="+mj-cs"/>
              </a:rPr>
              <a:t>God’s people.</a:t>
            </a:r>
          </a:p>
          <a:p>
            <a:pPr marL="0" marR="0" lvl="0" indent="0" algn="ctr" defTabSz="914400" rtl="0" eaLnBrk="1" fontAlgn="auto" latinLnBrk="0" hangingPunct="1">
              <a:lnSpc>
                <a:spcPts val="2800"/>
              </a:lnSpc>
              <a:spcBef>
                <a:spcPct val="0"/>
              </a:spcBef>
              <a:spcAft>
                <a:spcPts val="0"/>
              </a:spcAft>
              <a:buClrTx/>
              <a:buSzTx/>
              <a:buFontTx/>
              <a:buNone/>
              <a:tabLst/>
              <a:defRPr/>
            </a:pPr>
            <a:r>
              <a:rPr kumimoji="0" lang="en-CA" sz="2800" b="1" i="0" u="none" strike="noStrike" kern="1200" cap="none" spc="-20" normalizeH="0" baseline="0" noProof="0" dirty="0" smtClean="0">
                <a:ln>
                  <a:noFill/>
                </a:ln>
                <a:solidFill>
                  <a:srgbClr val="FF0000"/>
                </a:solidFill>
                <a:effectLst/>
                <a:uLnTx/>
                <a:uFillTx/>
                <a:latin typeface="Calibri" pitchFamily="34" charset="0"/>
                <a:ea typeface="+mj-ea"/>
                <a:cs typeface="+mj-cs"/>
              </a:rPr>
              <a:t>Thank you, Lord!</a:t>
            </a:r>
          </a:p>
        </p:txBody>
      </p:sp>
    </p:spTree>
  </p:cSld>
  <p:clrMapOvr>
    <a:masterClrMapping/>
  </p:clrMapOvr>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ame 36"/>
          <p:cNvSpPr/>
          <p:nvPr/>
        </p:nvSpPr>
        <p:spPr>
          <a:xfrm>
            <a:off x="0" y="5589240"/>
            <a:ext cx="1547664" cy="1268760"/>
          </a:xfrm>
          <a:prstGeom prst="frame">
            <a:avLst/>
          </a:prstGeom>
          <a:solidFill>
            <a:schemeClr val="tx1">
              <a:lumMod val="75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pic>
        <p:nvPicPr>
          <p:cNvPr id="37890" name="Picture 2" descr="happy heart DSCN8748.jpg"/>
          <p:cNvPicPr>
            <a:picLocks noChangeAspect="1"/>
          </p:cNvPicPr>
          <p:nvPr/>
        </p:nvPicPr>
        <p:blipFill>
          <a:blip r:embed="rId2" cstate="print"/>
          <a:srcRect l="14915" t="7269" r="14980" b="3275"/>
          <a:stretch>
            <a:fillRect/>
          </a:stretch>
        </p:blipFill>
        <p:spPr bwMode="auto">
          <a:xfrm>
            <a:off x="52388" y="44450"/>
            <a:ext cx="1501775" cy="1368425"/>
          </a:xfrm>
          <a:prstGeom prst="rect">
            <a:avLst/>
          </a:prstGeom>
          <a:noFill/>
          <a:ln w="9525">
            <a:noFill/>
            <a:miter lim="800000"/>
            <a:headEnd/>
            <a:tailEnd/>
          </a:ln>
        </p:spPr>
      </p:pic>
      <p:pic>
        <p:nvPicPr>
          <p:cNvPr id="37891" name="Picture 2" descr="happy heart DSCN8748.jpg"/>
          <p:cNvPicPr>
            <a:picLocks noChangeAspect="1"/>
          </p:cNvPicPr>
          <p:nvPr/>
        </p:nvPicPr>
        <p:blipFill>
          <a:blip r:embed="rId2" cstate="print"/>
          <a:srcRect l="14915" t="7269" r="14980" b="3275"/>
          <a:stretch>
            <a:fillRect/>
          </a:stretch>
        </p:blipFill>
        <p:spPr bwMode="auto">
          <a:xfrm>
            <a:off x="1581150" y="44450"/>
            <a:ext cx="1501775" cy="1368425"/>
          </a:xfrm>
          <a:prstGeom prst="rect">
            <a:avLst/>
          </a:prstGeom>
          <a:noFill/>
          <a:ln w="9525">
            <a:noFill/>
            <a:miter lim="800000"/>
            <a:headEnd/>
            <a:tailEnd/>
          </a:ln>
        </p:spPr>
      </p:pic>
      <p:pic>
        <p:nvPicPr>
          <p:cNvPr id="37892" name="Picture 2" descr="happy heart DSCN8748.jpg"/>
          <p:cNvPicPr>
            <a:picLocks noChangeAspect="1"/>
          </p:cNvPicPr>
          <p:nvPr/>
        </p:nvPicPr>
        <p:blipFill>
          <a:blip r:embed="rId2" cstate="print"/>
          <a:srcRect l="14915" t="7269" r="14980" b="3275"/>
          <a:stretch>
            <a:fillRect/>
          </a:stretch>
        </p:blipFill>
        <p:spPr bwMode="auto">
          <a:xfrm>
            <a:off x="3109913" y="44450"/>
            <a:ext cx="1503362" cy="1368425"/>
          </a:xfrm>
          <a:prstGeom prst="rect">
            <a:avLst/>
          </a:prstGeom>
          <a:noFill/>
          <a:ln w="9525">
            <a:noFill/>
            <a:miter lim="800000"/>
            <a:headEnd/>
            <a:tailEnd/>
          </a:ln>
        </p:spPr>
      </p:pic>
      <p:pic>
        <p:nvPicPr>
          <p:cNvPr id="37893" name="Picture 2" descr="happy heart DSCN8748.jpg"/>
          <p:cNvPicPr>
            <a:picLocks noChangeAspect="1"/>
          </p:cNvPicPr>
          <p:nvPr/>
        </p:nvPicPr>
        <p:blipFill>
          <a:blip r:embed="rId2" cstate="print"/>
          <a:srcRect l="14915" t="7269" r="14980" b="3275"/>
          <a:stretch>
            <a:fillRect/>
          </a:stretch>
        </p:blipFill>
        <p:spPr bwMode="auto">
          <a:xfrm>
            <a:off x="52388" y="1412875"/>
            <a:ext cx="1501775" cy="1368425"/>
          </a:xfrm>
          <a:prstGeom prst="rect">
            <a:avLst/>
          </a:prstGeom>
          <a:noFill/>
          <a:ln w="9525">
            <a:noFill/>
            <a:miter lim="800000"/>
            <a:headEnd/>
            <a:tailEnd/>
          </a:ln>
        </p:spPr>
      </p:pic>
      <p:pic>
        <p:nvPicPr>
          <p:cNvPr id="37894" name="Picture 2" descr="happy heart DSCN8748.jpg"/>
          <p:cNvPicPr>
            <a:picLocks noChangeAspect="1"/>
          </p:cNvPicPr>
          <p:nvPr/>
        </p:nvPicPr>
        <p:blipFill>
          <a:blip r:embed="rId2" cstate="print"/>
          <a:srcRect l="14915" t="7269" r="14980" b="3275"/>
          <a:stretch>
            <a:fillRect/>
          </a:stretch>
        </p:blipFill>
        <p:spPr bwMode="auto">
          <a:xfrm>
            <a:off x="1581150" y="1412875"/>
            <a:ext cx="1501775" cy="1368425"/>
          </a:xfrm>
          <a:prstGeom prst="rect">
            <a:avLst/>
          </a:prstGeom>
          <a:noFill/>
          <a:ln w="9525">
            <a:noFill/>
            <a:miter lim="800000"/>
            <a:headEnd/>
            <a:tailEnd/>
          </a:ln>
        </p:spPr>
      </p:pic>
      <p:pic>
        <p:nvPicPr>
          <p:cNvPr id="37895" name="Picture 2" descr="happy heart DSCN8748.jpg"/>
          <p:cNvPicPr>
            <a:picLocks noChangeAspect="1"/>
          </p:cNvPicPr>
          <p:nvPr/>
        </p:nvPicPr>
        <p:blipFill>
          <a:blip r:embed="rId2" cstate="print"/>
          <a:srcRect l="14915" t="7269" r="14980" b="3275"/>
          <a:stretch>
            <a:fillRect/>
          </a:stretch>
        </p:blipFill>
        <p:spPr bwMode="auto">
          <a:xfrm>
            <a:off x="3135313" y="1412875"/>
            <a:ext cx="1503362" cy="1368425"/>
          </a:xfrm>
          <a:prstGeom prst="rect">
            <a:avLst/>
          </a:prstGeom>
          <a:noFill/>
          <a:ln w="9525">
            <a:noFill/>
            <a:miter lim="800000"/>
            <a:headEnd/>
            <a:tailEnd/>
          </a:ln>
        </p:spPr>
      </p:pic>
      <p:pic>
        <p:nvPicPr>
          <p:cNvPr id="37896" name="Picture 2" descr="happy heart DSCN8748.jpg"/>
          <p:cNvPicPr>
            <a:picLocks noChangeAspect="1"/>
          </p:cNvPicPr>
          <p:nvPr/>
        </p:nvPicPr>
        <p:blipFill>
          <a:blip r:embed="rId2" cstate="print"/>
          <a:srcRect l="14915" t="7269" r="14980" b="3275"/>
          <a:stretch>
            <a:fillRect/>
          </a:stretch>
        </p:blipFill>
        <p:spPr bwMode="auto">
          <a:xfrm>
            <a:off x="4598988" y="1412875"/>
            <a:ext cx="1501775" cy="1368425"/>
          </a:xfrm>
          <a:prstGeom prst="rect">
            <a:avLst/>
          </a:prstGeom>
          <a:noFill/>
          <a:ln w="9525">
            <a:noFill/>
            <a:miter lim="800000"/>
            <a:headEnd/>
            <a:tailEnd/>
          </a:ln>
        </p:spPr>
      </p:pic>
      <p:pic>
        <p:nvPicPr>
          <p:cNvPr id="37897" name="Picture 2" descr="happy heart DSCN8748.jpg"/>
          <p:cNvPicPr>
            <a:picLocks noChangeAspect="1"/>
          </p:cNvPicPr>
          <p:nvPr/>
        </p:nvPicPr>
        <p:blipFill>
          <a:blip r:embed="rId2" cstate="print"/>
          <a:srcRect l="14915" t="7269" r="14980" b="3275"/>
          <a:stretch>
            <a:fillRect/>
          </a:stretch>
        </p:blipFill>
        <p:spPr bwMode="auto">
          <a:xfrm>
            <a:off x="6100763" y="1400175"/>
            <a:ext cx="1503362" cy="1366838"/>
          </a:xfrm>
          <a:prstGeom prst="rect">
            <a:avLst/>
          </a:prstGeom>
          <a:noFill/>
          <a:ln w="9525">
            <a:noFill/>
            <a:miter lim="800000"/>
            <a:headEnd/>
            <a:tailEnd/>
          </a:ln>
        </p:spPr>
      </p:pic>
      <p:pic>
        <p:nvPicPr>
          <p:cNvPr id="37898" name="Picture 2" descr="happy heart DSCN8748.jpg"/>
          <p:cNvPicPr>
            <a:picLocks noChangeAspect="1"/>
          </p:cNvPicPr>
          <p:nvPr/>
        </p:nvPicPr>
        <p:blipFill>
          <a:blip r:embed="rId2" cstate="print"/>
          <a:srcRect l="14915" t="7269" r="14980" b="3275"/>
          <a:stretch>
            <a:fillRect/>
          </a:stretch>
        </p:blipFill>
        <p:spPr bwMode="auto">
          <a:xfrm>
            <a:off x="52388" y="2781300"/>
            <a:ext cx="1501775" cy="1368425"/>
          </a:xfrm>
          <a:prstGeom prst="rect">
            <a:avLst/>
          </a:prstGeom>
          <a:noFill/>
          <a:ln w="9525">
            <a:noFill/>
            <a:miter lim="800000"/>
            <a:headEnd/>
            <a:tailEnd/>
          </a:ln>
        </p:spPr>
      </p:pic>
      <p:pic>
        <p:nvPicPr>
          <p:cNvPr id="37899" name="Picture 2" descr="happy heart DSCN8748.jpg"/>
          <p:cNvPicPr>
            <a:picLocks noChangeAspect="1"/>
          </p:cNvPicPr>
          <p:nvPr/>
        </p:nvPicPr>
        <p:blipFill>
          <a:blip r:embed="rId2" cstate="print"/>
          <a:srcRect l="14915" t="7269" r="14980" b="3275"/>
          <a:stretch>
            <a:fillRect/>
          </a:stretch>
        </p:blipFill>
        <p:spPr bwMode="auto">
          <a:xfrm>
            <a:off x="1581150" y="2781300"/>
            <a:ext cx="1501775" cy="1368425"/>
          </a:xfrm>
          <a:prstGeom prst="rect">
            <a:avLst/>
          </a:prstGeom>
          <a:noFill/>
          <a:ln w="9525">
            <a:noFill/>
            <a:miter lim="800000"/>
            <a:headEnd/>
            <a:tailEnd/>
          </a:ln>
        </p:spPr>
      </p:pic>
      <p:pic>
        <p:nvPicPr>
          <p:cNvPr id="37900" name="Picture 2" descr="happy heart DSCN8748.jpg"/>
          <p:cNvPicPr>
            <a:picLocks noChangeAspect="1"/>
          </p:cNvPicPr>
          <p:nvPr/>
        </p:nvPicPr>
        <p:blipFill>
          <a:blip r:embed="rId2" cstate="print"/>
          <a:srcRect l="14915" t="7269" r="14980" b="3275"/>
          <a:stretch>
            <a:fillRect/>
          </a:stretch>
        </p:blipFill>
        <p:spPr bwMode="auto">
          <a:xfrm>
            <a:off x="3109913" y="2781300"/>
            <a:ext cx="1503362" cy="1368425"/>
          </a:xfrm>
          <a:prstGeom prst="rect">
            <a:avLst/>
          </a:prstGeom>
          <a:noFill/>
          <a:ln w="9525">
            <a:noFill/>
            <a:miter lim="800000"/>
            <a:headEnd/>
            <a:tailEnd/>
          </a:ln>
        </p:spPr>
      </p:pic>
      <p:pic>
        <p:nvPicPr>
          <p:cNvPr id="37901" name="Picture 2" descr="happy heart DSCN8748.jpg"/>
          <p:cNvPicPr>
            <a:picLocks noChangeAspect="1"/>
          </p:cNvPicPr>
          <p:nvPr/>
        </p:nvPicPr>
        <p:blipFill>
          <a:blip r:embed="rId2" cstate="print"/>
          <a:srcRect l="14915" t="7269" r="14980" b="3275"/>
          <a:stretch>
            <a:fillRect/>
          </a:stretch>
        </p:blipFill>
        <p:spPr bwMode="auto">
          <a:xfrm>
            <a:off x="4598988" y="2781300"/>
            <a:ext cx="1501775" cy="1368425"/>
          </a:xfrm>
          <a:prstGeom prst="rect">
            <a:avLst/>
          </a:prstGeom>
          <a:noFill/>
          <a:ln w="9525">
            <a:noFill/>
            <a:miter lim="800000"/>
            <a:headEnd/>
            <a:tailEnd/>
          </a:ln>
        </p:spPr>
      </p:pic>
      <p:pic>
        <p:nvPicPr>
          <p:cNvPr id="37902" name="Picture 2" descr="happy heart DSCN8748.jpg"/>
          <p:cNvPicPr>
            <a:picLocks noChangeAspect="1"/>
          </p:cNvPicPr>
          <p:nvPr/>
        </p:nvPicPr>
        <p:blipFill>
          <a:blip r:embed="rId2" cstate="print"/>
          <a:srcRect l="14915" t="7269" r="14980" b="3275"/>
          <a:stretch>
            <a:fillRect/>
          </a:stretch>
        </p:blipFill>
        <p:spPr bwMode="auto">
          <a:xfrm>
            <a:off x="52388" y="4149725"/>
            <a:ext cx="1501775" cy="1366838"/>
          </a:xfrm>
          <a:prstGeom prst="rect">
            <a:avLst/>
          </a:prstGeom>
          <a:noFill/>
          <a:ln w="9525">
            <a:noFill/>
            <a:miter lim="800000"/>
            <a:headEnd/>
            <a:tailEnd/>
          </a:ln>
        </p:spPr>
      </p:pic>
      <p:pic>
        <p:nvPicPr>
          <p:cNvPr id="37903" name="Picture 2" descr="happy heart DSCN8748.jpg"/>
          <p:cNvPicPr>
            <a:picLocks noChangeAspect="1"/>
          </p:cNvPicPr>
          <p:nvPr/>
        </p:nvPicPr>
        <p:blipFill>
          <a:blip r:embed="rId2" cstate="print"/>
          <a:srcRect l="14915" t="7269" r="14980" b="3275"/>
          <a:stretch>
            <a:fillRect/>
          </a:stretch>
        </p:blipFill>
        <p:spPr bwMode="auto">
          <a:xfrm>
            <a:off x="1581150" y="4149725"/>
            <a:ext cx="1501775" cy="1366838"/>
          </a:xfrm>
          <a:prstGeom prst="rect">
            <a:avLst/>
          </a:prstGeom>
          <a:noFill/>
          <a:ln w="9525">
            <a:noFill/>
            <a:miter lim="800000"/>
            <a:headEnd/>
            <a:tailEnd/>
          </a:ln>
        </p:spPr>
      </p:pic>
      <p:pic>
        <p:nvPicPr>
          <p:cNvPr id="37904" name="Picture 2" descr="happy heart DSCN8748.jpg"/>
          <p:cNvPicPr>
            <a:picLocks noChangeAspect="1"/>
          </p:cNvPicPr>
          <p:nvPr/>
        </p:nvPicPr>
        <p:blipFill>
          <a:blip r:embed="rId2" cstate="print"/>
          <a:srcRect l="14915" t="7269" r="14980" b="3275"/>
          <a:stretch>
            <a:fillRect/>
          </a:stretch>
        </p:blipFill>
        <p:spPr bwMode="auto">
          <a:xfrm>
            <a:off x="3109913" y="4149725"/>
            <a:ext cx="1503362" cy="1366838"/>
          </a:xfrm>
          <a:prstGeom prst="rect">
            <a:avLst/>
          </a:prstGeom>
          <a:noFill/>
          <a:ln w="9525">
            <a:noFill/>
            <a:miter lim="800000"/>
            <a:headEnd/>
            <a:tailEnd/>
          </a:ln>
        </p:spPr>
      </p:pic>
      <p:pic>
        <p:nvPicPr>
          <p:cNvPr id="37905" name="Picture 2" descr="happy heart DSCN8748.jpg"/>
          <p:cNvPicPr>
            <a:picLocks noChangeAspect="1"/>
          </p:cNvPicPr>
          <p:nvPr/>
        </p:nvPicPr>
        <p:blipFill>
          <a:blip r:embed="rId2" cstate="print"/>
          <a:srcRect l="14915" t="7269" r="14980" b="3275"/>
          <a:stretch>
            <a:fillRect/>
          </a:stretch>
        </p:blipFill>
        <p:spPr bwMode="auto">
          <a:xfrm>
            <a:off x="4598988" y="4149725"/>
            <a:ext cx="1501775" cy="1366838"/>
          </a:xfrm>
          <a:prstGeom prst="rect">
            <a:avLst/>
          </a:prstGeom>
          <a:noFill/>
          <a:ln w="9525">
            <a:noFill/>
            <a:miter lim="800000"/>
            <a:headEnd/>
            <a:tailEnd/>
          </a:ln>
        </p:spPr>
      </p:pic>
      <p:pic>
        <p:nvPicPr>
          <p:cNvPr id="37906" name="Picture 2" descr="happy heart DSCN8748.jpg"/>
          <p:cNvPicPr>
            <a:picLocks noChangeAspect="1"/>
          </p:cNvPicPr>
          <p:nvPr/>
        </p:nvPicPr>
        <p:blipFill>
          <a:blip r:embed="rId2" cstate="print"/>
          <a:srcRect l="14915" t="7269" r="14980" b="3275"/>
          <a:stretch>
            <a:fillRect/>
          </a:stretch>
        </p:blipFill>
        <p:spPr bwMode="auto">
          <a:xfrm>
            <a:off x="6100763" y="2771775"/>
            <a:ext cx="1503362" cy="1366838"/>
          </a:xfrm>
          <a:prstGeom prst="rect">
            <a:avLst/>
          </a:prstGeom>
          <a:noFill/>
          <a:ln w="9525">
            <a:noFill/>
            <a:miter lim="800000"/>
            <a:headEnd/>
            <a:tailEnd/>
          </a:ln>
        </p:spPr>
      </p:pic>
      <p:pic>
        <p:nvPicPr>
          <p:cNvPr id="37907" name="Picture 2" descr="happy heart DSCN8748.jpg"/>
          <p:cNvPicPr>
            <a:picLocks noChangeAspect="1"/>
          </p:cNvPicPr>
          <p:nvPr/>
        </p:nvPicPr>
        <p:blipFill>
          <a:blip r:embed="rId2" cstate="print"/>
          <a:srcRect l="14915" t="7269" r="14980" b="3275"/>
          <a:stretch>
            <a:fillRect/>
          </a:stretch>
        </p:blipFill>
        <p:spPr bwMode="auto">
          <a:xfrm>
            <a:off x="6100763" y="4149725"/>
            <a:ext cx="1503362" cy="1366838"/>
          </a:xfrm>
          <a:prstGeom prst="rect">
            <a:avLst/>
          </a:prstGeom>
          <a:noFill/>
          <a:ln w="9525">
            <a:noFill/>
            <a:miter lim="800000"/>
            <a:headEnd/>
            <a:tailEnd/>
          </a:ln>
        </p:spPr>
      </p:pic>
      <p:pic>
        <p:nvPicPr>
          <p:cNvPr id="37908" name="Picture 2" descr="happy heart DSCN8748.jpg"/>
          <p:cNvPicPr>
            <a:picLocks noChangeAspect="1"/>
          </p:cNvPicPr>
          <p:nvPr/>
        </p:nvPicPr>
        <p:blipFill>
          <a:blip r:embed="rId2" cstate="print"/>
          <a:srcRect l="14915" t="7269" r="14980" b="3275"/>
          <a:stretch>
            <a:fillRect/>
          </a:stretch>
        </p:blipFill>
        <p:spPr bwMode="auto">
          <a:xfrm>
            <a:off x="7589838" y="44450"/>
            <a:ext cx="1501775" cy="1368425"/>
          </a:xfrm>
          <a:prstGeom prst="rect">
            <a:avLst/>
          </a:prstGeom>
          <a:noFill/>
          <a:ln w="9525">
            <a:noFill/>
            <a:miter lim="800000"/>
            <a:headEnd/>
            <a:tailEnd/>
          </a:ln>
        </p:spPr>
      </p:pic>
      <p:pic>
        <p:nvPicPr>
          <p:cNvPr id="37909" name="Picture 2" descr="happy heart DSCN8748.jpg"/>
          <p:cNvPicPr>
            <a:picLocks noChangeAspect="1"/>
          </p:cNvPicPr>
          <p:nvPr/>
        </p:nvPicPr>
        <p:blipFill>
          <a:blip r:embed="rId2" cstate="print"/>
          <a:srcRect l="14915" t="7269" r="14980" b="3275"/>
          <a:stretch>
            <a:fillRect/>
          </a:stretch>
        </p:blipFill>
        <p:spPr bwMode="auto">
          <a:xfrm>
            <a:off x="7589838" y="1412875"/>
            <a:ext cx="1501775" cy="1368425"/>
          </a:xfrm>
          <a:prstGeom prst="rect">
            <a:avLst/>
          </a:prstGeom>
          <a:noFill/>
          <a:ln w="9525">
            <a:noFill/>
            <a:miter lim="800000"/>
            <a:headEnd/>
            <a:tailEnd/>
          </a:ln>
        </p:spPr>
      </p:pic>
      <p:pic>
        <p:nvPicPr>
          <p:cNvPr id="37910" name="Picture 2" descr="happy heart DSCN8748.jpg"/>
          <p:cNvPicPr>
            <a:picLocks noChangeAspect="1"/>
          </p:cNvPicPr>
          <p:nvPr/>
        </p:nvPicPr>
        <p:blipFill>
          <a:blip r:embed="rId2" cstate="print"/>
          <a:srcRect l="14915" t="7269" r="14980" b="3275"/>
          <a:stretch>
            <a:fillRect/>
          </a:stretch>
        </p:blipFill>
        <p:spPr bwMode="auto">
          <a:xfrm>
            <a:off x="7589838" y="2781300"/>
            <a:ext cx="1501775" cy="1368425"/>
          </a:xfrm>
          <a:prstGeom prst="rect">
            <a:avLst/>
          </a:prstGeom>
          <a:noFill/>
          <a:ln w="9525">
            <a:noFill/>
            <a:miter lim="800000"/>
            <a:headEnd/>
            <a:tailEnd/>
          </a:ln>
        </p:spPr>
      </p:pic>
      <p:pic>
        <p:nvPicPr>
          <p:cNvPr id="37911" name="Picture 2" descr="happy heart DSCN8748.jpg"/>
          <p:cNvPicPr>
            <a:picLocks noChangeAspect="1"/>
          </p:cNvPicPr>
          <p:nvPr/>
        </p:nvPicPr>
        <p:blipFill>
          <a:blip r:embed="rId2" cstate="print"/>
          <a:srcRect l="14915" t="7269" r="14980" b="3275"/>
          <a:stretch>
            <a:fillRect/>
          </a:stretch>
        </p:blipFill>
        <p:spPr bwMode="auto">
          <a:xfrm>
            <a:off x="7589838" y="4149725"/>
            <a:ext cx="1501775" cy="1366838"/>
          </a:xfrm>
          <a:prstGeom prst="rect">
            <a:avLst/>
          </a:prstGeom>
          <a:noFill/>
          <a:ln w="9525">
            <a:noFill/>
            <a:miter lim="800000"/>
            <a:headEnd/>
            <a:tailEnd/>
          </a:ln>
        </p:spPr>
      </p:pic>
      <p:pic>
        <p:nvPicPr>
          <p:cNvPr id="37913" name="Picture 2" descr="happy heart DSCN8748.jpg"/>
          <p:cNvPicPr>
            <a:picLocks noChangeAspect="1"/>
          </p:cNvPicPr>
          <p:nvPr/>
        </p:nvPicPr>
        <p:blipFill>
          <a:blip r:embed="rId2" cstate="print"/>
          <a:srcRect l="14915" t="7269" r="14980" b="3275"/>
          <a:stretch>
            <a:fillRect/>
          </a:stretch>
        </p:blipFill>
        <p:spPr bwMode="auto">
          <a:xfrm>
            <a:off x="1581150" y="5516563"/>
            <a:ext cx="1501775" cy="1368425"/>
          </a:xfrm>
          <a:prstGeom prst="rect">
            <a:avLst/>
          </a:prstGeom>
          <a:noFill/>
          <a:ln w="9525">
            <a:noFill/>
            <a:miter lim="800000"/>
            <a:headEnd/>
            <a:tailEnd/>
          </a:ln>
        </p:spPr>
      </p:pic>
      <p:pic>
        <p:nvPicPr>
          <p:cNvPr id="37914" name="Picture 2" descr="happy heart DSCN8748.jpg"/>
          <p:cNvPicPr>
            <a:picLocks noChangeAspect="1"/>
          </p:cNvPicPr>
          <p:nvPr/>
        </p:nvPicPr>
        <p:blipFill>
          <a:blip r:embed="rId2" cstate="print"/>
          <a:srcRect l="14915" t="7269" r="14980" b="3275"/>
          <a:stretch>
            <a:fillRect/>
          </a:stretch>
        </p:blipFill>
        <p:spPr bwMode="auto">
          <a:xfrm>
            <a:off x="3109913" y="5516563"/>
            <a:ext cx="1503362" cy="1368425"/>
          </a:xfrm>
          <a:prstGeom prst="rect">
            <a:avLst/>
          </a:prstGeom>
          <a:noFill/>
          <a:ln w="9525">
            <a:noFill/>
            <a:miter lim="800000"/>
            <a:headEnd/>
            <a:tailEnd/>
          </a:ln>
        </p:spPr>
      </p:pic>
      <p:pic>
        <p:nvPicPr>
          <p:cNvPr id="37915" name="Picture 2" descr="happy heart DSCN8748.jpg"/>
          <p:cNvPicPr>
            <a:picLocks noChangeAspect="1"/>
          </p:cNvPicPr>
          <p:nvPr/>
        </p:nvPicPr>
        <p:blipFill>
          <a:blip r:embed="rId2" cstate="print"/>
          <a:srcRect l="14915" t="7269" r="14980" b="3275"/>
          <a:stretch>
            <a:fillRect/>
          </a:stretch>
        </p:blipFill>
        <p:spPr bwMode="auto">
          <a:xfrm>
            <a:off x="4598988" y="5516563"/>
            <a:ext cx="1501775" cy="1368425"/>
          </a:xfrm>
          <a:prstGeom prst="rect">
            <a:avLst/>
          </a:prstGeom>
          <a:noFill/>
          <a:ln w="9525">
            <a:noFill/>
            <a:miter lim="800000"/>
            <a:headEnd/>
            <a:tailEnd/>
          </a:ln>
        </p:spPr>
      </p:pic>
      <p:pic>
        <p:nvPicPr>
          <p:cNvPr id="37916" name="Picture 2" descr="happy heart DSCN8748.jpg"/>
          <p:cNvPicPr>
            <a:picLocks noChangeAspect="1"/>
          </p:cNvPicPr>
          <p:nvPr/>
        </p:nvPicPr>
        <p:blipFill>
          <a:blip r:embed="rId2" cstate="print"/>
          <a:srcRect l="14915" t="7269" r="14980" b="3275"/>
          <a:stretch>
            <a:fillRect/>
          </a:stretch>
        </p:blipFill>
        <p:spPr bwMode="auto">
          <a:xfrm>
            <a:off x="6100763" y="5516563"/>
            <a:ext cx="1503362" cy="1368425"/>
          </a:xfrm>
          <a:prstGeom prst="rect">
            <a:avLst/>
          </a:prstGeom>
          <a:noFill/>
          <a:ln w="9525">
            <a:noFill/>
            <a:miter lim="800000"/>
            <a:headEnd/>
            <a:tailEnd/>
          </a:ln>
        </p:spPr>
      </p:pic>
      <p:pic>
        <p:nvPicPr>
          <p:cNvPr id="37917" name="Picture 2" descr="happy heart DSCN8748.jpg"/>
          <p:cNvPicPr>
            <a:picLocks noChangeAspect="1"/>
          </p:cNvPicPr>
          <p:nvPr/>
        </p:nvPicPr>
        <p:blipFill>
          <a:blip r:embed="rId2" cstate="print"/>
          <a:srcRect l="14915" t="7269" r="14980" b="3275"/>
          <a:stretch>
            <a:fillRect/>
          </a:stretch>
        </p:blipFill>
        <p:spPr bwMode="auto">
          <a:xfrm>
            <a:off x="7589838" y="5516563"/>
            <a:ext cx="1501775" cy="1368425"/>
          </a:xfrm>
          <a:prstGeom prst="rect">
            <a:avLst/>
          </a:prstGeom>
          <a:noFill/>
          <a:ln w="9525">
            <a:noFill/>
            <a:miter lim="800000"/>
            <a:headEnd/>
            <a:tailEnd/>
          </a:ln>
        </p:spPr>
      </p:pic>
      <p:pic>
        <p:nvPicPr>
          <p:cNvPr id="37918" name="Picture 2" descr="happy heart DSCN8748.jpg"/>
          <p:cNvPicPr>
            <a:picLocks noChangeAspect="1"/>
          </p:cNvPicPr>
          <p:nvPr/>
        </p:nvPicPr>
        <p:blipFill>
          <a:blip r:embed="rId2" cstate="print"/>
          <a:srcRect l="14915" t="7269" r="14980" b="3275"/>
          <a:stretch>
            <a:fillRect/>
          </a:stretch>
        </p:blipFill>
        <p:spPr bwMode="auto">
          <a:xfrm>
            <a:off x="4598988" y="44450"/>
            <a:ext cx="1501775" cy="1368425"/>
          </a:xfrm>
          <a:prstGeom prst="rect">
            <a:avLst/>
          </a:prstGeom>
          <a:noFill/>
          <a:ln w="9525">
            <a:noFill/>
            <a:miter lim="800000"/>
            <a:headEnd/>
            <a:tailEnd/>
          </a:ln>
        </p:spPr>
      </p:pic>
      <p:pic>
        <p:nvPicPr>
          <p:cNvPr id="37919" name="Picture 2" descr="happy heart DSCN8748.jpg"/>
          <p:cNvPicPr>
            <a:picLocks noChangeAspect="1"/>
          </p:cNvPicPr>
          <p:nvPr/>
        </p:nvPicPr>
        <p:blipFill>
          <a:blip r:embed="rId2" cstate="print"/>
          <a:srcRect l="14915" t="7269" r="14980" b="3275"/>
          <a:stretch>
            <a:fillRect/>
          </a:stretch>
        </p:blipFill>
        <p:spPr bwMode="auto">
          <a:xfrm>
            <a:off x="6100763" y="44450"/>
            <a:ext cx="1503362" cy="1368425"/>
          </a:xfrm>
          <a:prstGeom prst="rect">
            <a:avLst/>
          </a:prstGeom>
          <a:noFill/>
          <a:ln w="9525">
            <a:noFill/>
            <a:miter lim="800000"/>
            <a:headEnd/>
            <a:tailEnd/>
          </a:ln>
        </p:spPr>
      </p:pic>
      <p:sp>
        <p:nvSpPr>
          <p:cNvPr id="37920" name="Title 4"/>
          <p:cNvSpPr txBox="1">
            <a:spLocks/>
          </p:cNvSpPr>
          <p:nvPr/>
        </p:nvSpPr>
        <p:spPr bwMode="auto">
          <a:xfrm>
            <a:off x="1115616" y="3353544"/>
            <a:ext cx="6984776" cy="1371600"/>
          </a:xfrm>
          <a:prstGeom prst="rect">
            <a:avLst/>
          </a:prstGeom>
          <a:solidFill>
            <a:schemeClr val="bg1"/>
          </a:solidFill>
          <a:ln w="9525">
            <a:noFill/>
            <a:miter lim="800000"/>
            <a:headEnd/>
            <a:tailEnd/>
          </a:ln>
        </p:spPr>
        <p:txBody>
          <a:bodyPr/>
          <a:lstStyle/>
          <a:p>
            <a:pPr algn="ctr"/>
            <a:r>
              <a:rPr lang="en-CA" sz="2800" b="1" dirty="0" smtClean="0">
                <a:latin typeface="Calibri" pitchFamily="34" charset="0"/>
              </a:rPr>
              <a:t>“you are no longer strangers and aliens, </a:t>
            </a:r>
          </a:p>
          <a:p>
            <a:pPr algn="ctr"/>
            <a:r>
              <a:rPr lang="en-CA" sz="2800" b="1" dirty="0" smtClean="0">
                <a:latin typeface="Calibri" pitchFamily="34" charset="0"/>
              </a:rPr>
              <a:t>but you are fellow citizens with the saints and members of the household of God” Eph 2:19</a:t>
            </a:r>
          </a:p>
        </p:txBody>
      </p:sp>
      <p:sp>
        <p:nvSpPr>
          <p:cNvPr id="33" name="Rectangle 32"/>
          <p:cNvSpPr/>
          <p:nvPr/>
        </p:nvSpPr>
        <p:spPr>
          <a:xfrm rot="19811255">
            <a:off x="7796906" y="6341775"/>
            <a:ext cx="1261884" cy="246221"/>
          </a:xfrm>
          <a:prstGeom prst="rect">
            <a:avLst/>
          </a:prstGeom>
        </p:spPr>
        <p:txBody>
          <a:bodyPr wrap="none">
            <a:spAutoFit/>
          </a:bodyPr>
          <a:lstStyle/>
          <a:p>
            <a:r>
              <a:rPr lang="en-CA" sz="1000" dirty="0" smtClean="0">
                <a:solidFill>
                  <a:schemeClr val="tx1">
                    <a:lumMod val="85000"/>
                  </a:schemeClr>
                </a:solidFill>
              </a:rPr>
              <a:t>photo John </a:t>
            </a:r>
            <a:r>
              <a:rPr lang="en-CA" sz="1000" dirty="0" err="1" smtClean="0">
                <a:solidFill>
                  <a:schemeClr val="tx1">
                    <a:lumMod val="85000"/>
                  </a:schemeClr>
                </a:solidFill>
              </a:rPr>
              <a:t>Crozier</a:t>
            </a:r>
            <a:endParaRPr lang="en-CA" sz="1000" dirty="0">
              <a:solidFill>
                <a:schemeClr val="tx1">
                  <a:lumMod val="85000"/>
                </a:schemeClr>
              </a:solidFill>
            </a:endParaRPr>
          </a:p>
        </p:txBody>
      </p:sp>
      <p:pic>
        <p:nvPicPr>
          <p:cNvPr id="34" name="Picture 33" descr="angry-face-01s.gif"/>
          <p:cNvPicPr>
            <a:picLocks noChangeAspect="1"/>
          </p:cNvPicPr>
          <p:nvPr/>
        </p:nvPicPr>
        <p:blipFill>
          <a:blip r:embed="rId3" cstate="print"/>
          <a:stretch>
            <a:fillRect/>
          </a:stretch>
        </p:blipFill>
        <p:spPr>
          <a:xfrm>
            <a:off x="323528" y="5805264"/>
            <a:ext cx="864096" cy="864096"/>
          </a:xfrm>
          <a:prstGeom prst="ellipse">
            <a:avLst/>
          </a:prstGeom>
        </p:spPr>
      </p:pic>
      <p:sp>
        <p:nvSpPr>
          <p:cNvPr id="35" name="TextBox 8"/>
          <p:cNvSpPr txBox="1">
            <a:spLocks noChangeArrowheads="1"/>
          </p:cNvSpPr>
          <p:nvPr/>
        </p:nvSpPr>
        <p:spPr bwMode="auto">
          <a:xfrm>
            <a:off x="1795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endParaRPr lang="en-CA" sz="800" dirty="0">
              <a:solidFill>
                <a:schemeClr val="tx1">
                  <a:lumMod val="50000"/>
                </a:schemeClr>
              </a:solidFill>
            </a:endParaRPr>
          </a:p>
        </p:txBody>
      </p:sp>
      <p:sp>
        <p:nvSpPr>
          <p:cNvPr id="36" name="TextBox 35"/>
          <p:cNvSpPr txBox="1"/>
          <p:nvPr/>
        </p:nvSpPr>
        <p:spPr>
          <a:xfrm>
            <a:off x="323528" y="5733256"/>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8" name="Title 4"/>
          <p:cNvSpPr txBox="1">
            <a:spLocks/>
          </p:cNvSpPr>
          <p:nvPr/>
        </p:nvSpPr>
        <p:spPr bwMode="auto">
          <a:xfrm>
            <a:off x="1475656" y="1985392"/>
            <a:ext cx="6217920" cy="1371600"/>
          </a:xfrm>
          <a:prstGeom prst="rect">
            <a:avLst/>
          </a:prstGeom>
          <a:solidFill>
            <a:schemeClr val="tx1"/>
          </a:solidFill>
          <a:ln w="9525">
            <a:noFill/>
            <a:miter lim="800000"/>
            <a:headEnd/>
            <a:tailEnd/>
          </a:ln>
        </p:spPr>
        <p:txBody>
          <a:bodyPr/>
          <a:lstStyle/>
          <a:p>
            <a:pPr algn="ctr"/>
            <a:r>
              <a:rPr lang="en-CA" sz="2800" b="1" dirty="0" smtClean="0">
                <a:solidFill>
                  <a:srgbClr val="FF0000"/>
                </a:solidFill>
                <a:latin typeface="Calibri" pitchFamily="34" charset="0"/>
              </a:rPr>
              <a:t>80-82. fellow citizens with the </a:t>
            </a:r>
            <a:r>
              <a:rPr lang="en-CA" sz="2800" b="1" dirty="0" smtClean="0">
                <a:solidFill>
                  <a:srgbClr val="0000FF"/>
                </a:solidFill>
                <a:latin typeface="Calibri" pitchFamily="34" charset="0"/>
              </a:rPr>
              <a:t>saints</a:t>
            </a:r>
            <a:r>
              <a:rPr lang="en-CA" sz="2800" b="1" dirty="0" smtClean="0">
                <a:latin typeface="Calibri" pitchFamily="34" charset="0"/>
              </a:rPr>
              <a:t> </a:t>
            </a:r>
          </a:p>
          <a:p>
            <a:pPr algn="ctr"/>
            <a:r>
              <a:rPr lang="en-CA" sz="2800" b="1" dirty="0" smtClean="0">
                <a:solidFill>
                  <a:srgbClr val="FF0000"/>
                </a:solidFill>
                <a:latin typeface="Calibri" pitchFamily="34" charset="0"/>
              </a:rPr>
              <a:t>and members of the household of God.</a:t>
            </a:r>
          </a:p>
          <a:p>
            <a:pPr algn="ctr"/>
            <a:r>
              <a:rPr lang="en-CA" sz="2800" b="1" dirty="0" smtClean="0">
                <a:solidFill>
                  <a:srgbClr val="FF0000"/>
                </a:solidFill>
                <a:latin typeface="Calibri" pitchFamily="34" charset="0"/>
              </a:rPr>
              <a:t>Thank you, Lord! </a:t>
            </a:r>
          </a:p>
        </p:txBody>
      </p:sp>
    </p:spTree>
  </p:cSld>
  <p:clrMapOvr>
    <a:masterClrMapping/>
  </p:clrMapOvr>
  <p:timing>
    <p:tnLst>
      <p:par>
        <p:cT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Oval 1"/>
          <p:cNvSpPr/>
          <p:nvPr/>
        </p:nvSpPr>
        <p:spPr>
          <a:xfrm>
            <a:off x="5220072" y="1196752"/>
            <a:ext cx="3657600" cy="3657600"/>
          </a:xfrm>
          <a:prstGeom prst="ellips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3" name="Title 12"/>
          <p:cNvSpPr txBox="1">
            <a:spLocks/>
          </p:cNvSpPr>
          <p:nvPr/>
        </p:nvSpPr>
        <p:spPr bwMode="auto">
          <a:xfrm>
            <a:off x="5940152" y="1340768"/>
            <a:ext cx="2286000"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CA" sz="2800" b="1" kern="0" dirty="0" smtClean="0">
                <a:solidFill>
                  <a:srgbClr val="FF0000"/>
                </a:solidFill>
                <a:latin typeface="Calibri" pitchFamily="34" charset="0"/>
                <a:ea typeface="+mj-ea"/>
                <a:cs typeface="Calibri" pitchFamily="34" charset="0"/>
              </a:rPr>
              <a:t>in Christ</a:t>
            </a:r>
            <a:endParaRPr kumimoji="0" lang="en-CA" sz="2800" b="1" i="0" u="none" strike="noStrike" kern="0" cap="none" spc="0" normalizeH="0" baseline="0" noProof="0" dirty="0">
              <a:ln>
                <a:noFill/>
              </a:ln>
              <a:solidFill>
                <a:srgbClr val="FF0000"/>
              </a:solidFill>
              <a:effectLst/>
              <a:uLnTx/>
              <a:uFillTx/>
              <a:latin typeface="Calibri" pitchFamily="34" charset="0"/>
              <a:ea typeface="+mj-ea"/>
              <a:cs typeface="Calibri" pitchFamily="34" charset="0"/>
            </a:endParaRPr>
          </a:p>
        </p:txBody>
      </p:sp>
      <p:sp>
        <p:nvSpPr>
          <p:cNvPr id="5" name="Freeform 4"/>
          <p:cNvSpPr/>
          <p:nvPr/>
        </p:nvSpPr>
        <p:spPr>
          <a:xfrm flipV="1">
            <a:off x="179512" y="1124744"/>
            <a:ext cx="4023360" cy="3749040"/>
          </a:xfrm>
          <a:custGeom>
            <a:avLst/>
            <a:gdLst>
              <a:gd name="connsiteX0" fmla="*/ 1144423 w 4445683"/>
              <a:gd name="connsiteY0" fmla="*/ 370114 h 4146394"/>
              <a:gd name="connsiteX1" fmla="*/ 1111765 w 4445683"/>
              <a:gd name="connsiteY1" fmla="*/ 359228 h 4146394"/>
              <a:gd name="connsiteX2" fmla="*/ 1068223 w 4445683"/>
              <a:gd name="connsiteY2" fmla="*/ 337457 h 4146394"/>
              <a:gd name="connsiteX3" fmla="*/ 937594 w 4445683"/>
              <a:gd name="connsiteY3" fmla="*/ 326571 h 4146394"/>
              <a:gd name="connsiteX4" fmla="*/ 785194 w 4445683"/>
              <a:gd name="connsiteY4" fmla="*/ 315685 h 4146394"/>
              <a:gd name="connsiteX5" fmla="*/ 752537 w 4445683"/>
              <a:gd name="connsiteY5" fmla="*/ 326571 h 4146394"/>
              <a:gd name="connsiteX6" fmla="*/ 665451 w 4445683"/>
              <a:gd name="connsiteY6" fmla="*/ 348342 h 4146394"/>
              <a:gd name="connsiteX7" fmla="*/ 654565 w 4445683"/>
              <a:gd name="connsiteY7" fmla="*/ 381000 h 4146394"/>
              <a:gd name="connsiteX8" fmla="*/ 556594 w 4445683"/>
              <a:gd name="connsiteY8" fmla="*/ 457200 h 4146394"/>
              <a:gd name="connsiteX9" fmla="*/ 513051 w 4445683"/>
              <a:gd name="connsiteY9" fmla="*/ 522514 h 4146394"/>
              <a:gd name="connsiteX10" fmla="*/ 502165 w 4445683"/>
              <a:gd name="connsiteY10" fmla="*/ 555171 h 4146394"/>
              <a:gd name="connsiteX11" fmla="*/ 458623 w 4445683"/>
              <a:gd name="connsiteY11" fmla="*/ 587828 h 4146394"/>
              <a:gd name="connsiteX12" fmla="*/ 436851 w 4445683"/>
              <a:gd name="connsiteY12" fmla="*/ 609600 h 4146394"/>
              <a:gd name="connsiteX13" fmla="*/ 393308 w 4445683"/>
              <a:gd name="connsiteY13" fmla="*/ 620485 h 4146394"/>
              <a:gd name="connsiteX14" fmla="*/ 371537 w 4445683"/>
              <a:gd name="connsiteY14" fmla="*/ 642257 h 4146394"/>
              <a:gd name="connsiteX15" fmla="*/ 349765 w 4445683"/>
              <a:gd name="connsiteY15" fmla="*/ 707571 h 4146394"/>
              <a:gd name="connsiteX16" fmla="*/ 338880 w 4445683"/>
              <a:gd name="connsiteY16" fmla="*/ 751114 h 4146394"/>
              <a:gd name="connsiteX17" fmla="*/ 284451 w 4445683"/>
              <a:gd name="connsiteY17" fmla="*/ 783771 h 4146394"/>
              <a:gd name="connsiteX18" fmla="*/ 251794 w 4445683"/>
              <a:gd name="connsiteY18" fmla="*/ 805542 h 4146394"/>
              <a:gd name="connsiteX19" fmla="*/ 230023 w 4445683"/>
              <a:gd name="connsiteY19" fmla="*/ 838200 h 4146394"/>
              <a:gd name="connsiteX20" fmla="*/ 208251 w 4445683"/>
              <a:gd name="connsiteY20" fmla="*/ 859971 h 4146394"/>
              <a:gd name="connsiteX21" fmla="*/ 197365 w 4445683"/>
              <a:gd name="connsiteY21" fmla="*/ 1034142 h 4146394"/>
              <a:gd name="connsiteX22" fmla="*/ 186480 w 4445683"/>
              <a:gd name="connsiteY22" fmla="*/ 1066800 h 4146394"/>
              <a:gd name="connsiteX23" fmla="*/ 142937 w 4445683"/>
              <a:gd name="connsiteY23" fmla="*/ 1175657 h 4146394"/>
              <a:gd name="connsiteX24" fmla="*/ 132051 w 4445683"/>
              <a:gd name="connsiteY24" fmla="*/ 1208314 h 4146394"/>
              <a:gd name="connsiteX25" fmla="*/ 153823 w 4445683"/>
              <a:gd name="connsiteY25" fmla="*/ 1328057 h 4146394"/>
              <a:gd name="connsiteX26" fmla="*/ 88508 w 4445683"/>
              <a:gd name="connsiteY26" fmla="*/ 1415142 h 4146394"/>
              <a:gd name="connsiteX27" fmla="*/ 77623 w 4445683"/>
              <a:gd name="connsiteY27" fmla="*/ 1458685 h 4146394"/>
              <a:gd name="connsiteX28" fmla="*/ 55851 w 4445683"/>
              <a:gd name="connsiteY28" fmla="*/ 1534885 h 4146394"/>
              <a:gd name="connsiteX29" fmla="*/ 34080 w 4445683"/>
              <a:gd name="connsiteY29" fmla="*/ 1621971 h 4146394"/>
              <a:gd name="connsiteX30" fmla="*/ 12308 w 4445683"/>
              <a:gd name="connsiteY30" fmla="*/ 1654628 h 4146394"/>
              <a:gd name="connsiteX31" fmla="*/ 1423 w 4445683"/>
              <a:gd name="connsiteY31" fmla="*/ 1687285 h 4146394"/>
              <a:gd name="connsiteX32" fmla="*/ 44965 w 4445683"/>
              <a:gd name="connsiteY32" fmla="*/ 1774371 h 4146394"/>
              <a:gd name="connsiteX33" fmla="*/ 77623 w 4445683"/>
              <a:gd name="connsiteY33" fmla="*/ 1785257 h 4146394"/>
              <a:gd name="connsiteX34" fmla="*/ 44965 w 4445683"/>
              <a:gd name="connsiteY34" fmla="*/ 1872342 h 4146394"/>
              <a:gd name="connsiteX35" fmla="*/ 12308 w 4445683"/>
              <a:gd name="connsiteY35" fmla="*/ 1926771 h 4146394"/>
              <a:gd name="connsiteX36" fmla="*/ 23194 w 4445683"/>
              <a:gd name="connsiteY36" fmla="*/ 2122714 h 4146394"/>
              <a:gd name="connsiteX37" fmla="*/ 34080 w 4445683"/>
              <a:gd name="connsiteY37" fmla="*/ 2155371 h 4146394"/>
              <a:gd name="connsiteX38" fmla="*/ 77623 w 4445683"/>
              <a:gd name="connsiteY38" fmla="*/ 2220685 h 4146394"/>
              <a:gd name="connsiteX39" fmla="*/ 142937 w 4445683"/>
              <a:gd name="connsiteY39" fmla="*/ 2264228 h 4146394"/>
              <a:gd name="connsiteX40" fmla="*/ 110280 w 4445683"/>
              <a:gd name="connsiteY40" fmla="*/ 2351314 h 4146394"/>
              <a:gd name="connsiteX41" fmla="*/ 88508 w 4445683"/>
              <a:gd name="connsiteY41" fmla="*/ 2416628 h 4146394"/>
              <a:gd name="connsiteX42" fmla="*/ 77623 w 4445683"/>
              <a:gd name="connsiteY42" fmla="*/ 2449285 h 4146394"/>
              <a:gd name="connsiteX43" fmla="*/ 44965 w 4445683"/>
              <a:gd name="connsiteY43" fmla="*/ 2471057 h 4146394"/>
              <a:gd name="connsiteX44" fmla="*/ 23194 w 4445683"/>
              <a:gd name="connsiteY44" fmla="*/ 2503714 h 4146394"/>
              <a:gd name="connsiteX45" fmla="*/ 23194 w 4445683"/>
              <a:gd name="connsiteY45" fmla="*/ 2601685 h 4146394"/>
              <a:gd name="connsiteX46" fmla="*/ 55851 w 4445683"/>
              <a:gd name="connsiteY46" fmla="*/ 2634342 h 4146394"/>
              <a:gd name="connsiteX47" fmla="*/ 88508 w 4445683"/>
              <a:gd name="connsiteY47" fmla="*/ 2645228 h 4146394"/>
              <a:gd name="connsiteX48" fmla="*/ 175594 w 4445683"/>
              <a:gd name="connsiteY48" fmla="*/ 2710542 h 4146394"/>
              <a:gd name="connsiteX49" fmla="*/ 197365 w 4445683"/>
              <a:gd name="connsiteY49" fmla="*/ 2732314 h 4146394"/>
              <a:gd name="connsiteX50" fmla="*/ 208251 w 4445683"/>
              <a:gd name="connsiteY50" fmla="*/ 2797628 h 4146394"/>
              <a:gd name="connsiteX51" fmla="*/ 251794 w 4445683"/>
              <a:gd name="connsiteY51" fmla="*/ 2819400 h 4146394"/>
              <a:gd name="connsiteX52" fmla="*/ 219137 w 4445683"/>
              <a:gd name="connsiteY52" fmla="*/ 2841171 h 4146394"/>
              <a:gd name="connsiteX53" fmla="*/ 208251 w 4445683"/>
              <a:gd name="connsiteY53" fmla="*/ 2873828 h 4146394"/>
              <a:gd name="connsiteX54" fmla="*/ 186480 w 4445683"/>
              <a:gd name="connsiteY54" fmla="*/ 2895600 h 4146394"/>
              <a:gd name="connsiteX55" fmla="*/ 219137 w 4445683"/>
              <a:gd name="connsiteY55" fmla="*/ 3178628 h 4146394"/>
              <a:gd name="connsiteX56" fmla="*/ 262680 w 4445683"/>
              <a:gd name="connsiteY56" fmla="*/ 3243942 h 4146394"/>
              <a:gd name="connsiteX57" fmla="*/ 295337 w 4445683"/>
              <a:gd name="connsiteY57" fmla="*/ 3396342 h 4146394"/>
              <a:gd name="connsiteX58" fmla="*/ 327994 w 4445683"/>
              <a:gd name="connsiteY58" fmla="*/ 3407228 h 4146394"/>
              <a:gd name="connsiteX59" fmla="*/ 349765 w 4445683"/>
              <a:gd name="connsiteY59" fmla="*/ 3439885 h 4146394"/>
              <a:gd name="connsiteX60" fmla="*/ 382423 w 4445683"/>
              <a:gd name="connsiteY60" fmla="*/ 3450771 h 4146394"/>
              <a:gd name="connsiteX61" fmla="*/ 393308 w 4445683"/>
              <a:gd name="connsiteY61" fmla="*/ 3483428 h 4146394"/>
              <a:gd name="connsiteX62" fmla="*/ 415080 w 4445683"/>
              <a:gd name="connsiteY62" fmla="*/ 3505200 h 4146394"/>
              <a:gd name="connsiteX63" fmla="*/ 480394 w 4445683"/>
              <a:gd name="connsiteY63" fmla="*/ 3537857 h 4146394"/>
              <a:gd name="connsiteX64" fmla="*/ 502165 w 4445683"/>
              <a:gd name="connsiteY64" fmla="*/ 3570514 h 4146394"/>
              <a:gd name="connsiteX65" fmla="*/ 534823 w 4445683"/>
              <a:gd name="connsiteY65" fmla="*/ 3581400 h 4146394"/>
              <a:gd name="connsiteX66" fmla="*/ 578365 w 4445683"/>
              <a:gd name="connsiteY66" fmla="*/ 3603171 h 4146394"/>
              <a:gd name="connsiteX67" fmla="*/ 611023 w 4445683"/>
              <a:gd name="connsiteY67" fmla="*/ 3614057 h 4146394"/>
              <a:gd name="connsiteX68" fmla="*/ 752537 w 4445683"/>
              <a:gd name="connsiteY68" fmla="*/ 3668485 h 4146394"/>
              <a:gd name="connsiteX69" fmla="*/ 904937 w 4445683"/>
              <a:gd name="connsiteY69" fmla="*/ 3744685 h 4146394"/>
              <a:gd name="connsiteX70" fmla="*/ 948480 w 4445683"/>
              <a:gd name="connsiteY70" fmla="*/ 3788228 h 4146394"/>
              <a:gd name="connsiteX71" fmla="*/ 992023 w 4445683"/>
              <a:gd name="connsiteY71" fmla="*/ 3820885 h 4146394"/>
              <a:gd name="connsiteX72" fmla="*/ 1013794 w 4445683"/>
              <a:gd name="connsiteY72" fmla="*/ 3864428 h 4146394"/>
              <a:gd name="connsiteX73" fmla="*/ 1024680 w 4445683"/>
              <a:gd name="connsiteY73" fmla="*/ 3897085 h 4146394"/>
              <a:gd name="connsiteX74" fmla="*/ 1046451 w 4445683"/>
              <a:gd name="connsiteY74" fmla="*/ 3918857 h 4146394"/>
              <a:gd name="connsiteX75" fmla="*/ 1057337 w 4445683"/>
              <a:gd name="connsiteY75" fmla="*/ 3962400 h 4146394"/>
              <a:gd name="connsiteX76" fmla="*/ 1089994 w 4445683"/>
              <a:gd name="connsiteY76" fmla="*/ 3973285 h 4146394"/>
              <a:gd name="connsiteX77" fmla="*/ 1264165 w 4445683"/>
              <a:gd name="connsiteY77" fmla="*/ 3984171 h 4146394"/>
              <a:gd name="connsiteX78" fmla="*/ 1775794 w 4445683"/>
              <a:gd name="connsiteY78" fmla="*/ 4049485 h 4146394"/>
              <a:gd name="connsiteX79" fmla="*/ 1862880 w 4445683"/>
              <a:gd name="connsiteY79" fmla="*/ 4060371 h 4146394"/>
              <a:gd name="connsiteX80" fmla="*/ 2407165 w 4445683"/>
              <a:gd name="connsiteY80" fmla="*/ 4049485 h 4146394"/>
              <a:gd name="connsiteX81" fmla="*/ 2581337 w 4445683"/>
              <a:gd name="connsiteY81" fmla="*/ 4027714 h 4146394"/>
              <a:gd name="connsiteX82" fmla="*/ 2646651 w 4445683"/>
              <a:gd name="connsiteY82" fmla="*/ 4005942 h 4146394"/>
              <a:gd name="connsiteX83" fmla="*/ 2657537 w 4445683"/>
              <a:gd name="connsiteY83" fmla="*/ 3973285 h 4146394"/>
              <a:gd name="connsiteX84" fmla="*/ 2711965 w 4445683"/>
              <a:gd name="connsiteY84" fmla="*/ 3907971 h 4146394"/>
              <a:gd name="connsiteX85" fmla="*/ 2744623 w 4445683"/>
              <a:gd name="connsiteY85" fmla="*/ 3842657 h 4146394"/>
              <a:gd name="connsiteX86" fmla="*/ 2733737 w 4445683"/>
              <a:gd name="connsiteY86" fmla="*/ 3810000 h 4146394"/>
              <a:gd name="connsiteX87" fmla="*/ 2711965 w 4445683"/>
              <a:gd name="connsiteY87" fmla="*/ 3777342 h 4146394"/>
              <a:gd name="connsiteX88" fmla="*/ 2722851 w 4445683"/>
              <a:gd name="connsiteY88" fmla="*/ 3722914 h 4146394"/>
              <a:gd name="connsiteX89" fmla="*/ 3430423 w 4445683"/>
              <a:gd name="connsiteY89" fmla="*/ 3712028 h 4146394"/>
              <a:gd name="connsiteX90" fmla="*/ 3452194 w 4445683"/>
              <a:gd name="connsiteY90" fmla="*/ 3679371 h 4146394"/>
              <a:gd name="connsiteX91" fmla="*/ 3463080 w 4445683"/>
              <a:gd name="connsiteY91" fmla="*/ 3646714 h 4146394"/>
              <a:gd name="connsiteX92" fmla="*/ 3495737 w 4445683"/>
              <a:gd name="connsiteY92" fmla="*/ 3624942 h 4146394"/>
              <a:gd name="connsiteX93" fmla="*/ 3713451 w 4445683"/>
              <a:gd name="connsiteY93" fmla="*/ 3603171 h 4146394"/>
              <a:gd name="connsiteX94" fmla="*/ 3756994 w 4445683"/>
              <a:gd name="connsiteY94" fmla="*/ 3592285 h 4146394"/>
              <a:gd name="connsiteX95" fmla="*/ 3800537 w 4445683"/>
              <a:gd name="connsiteY95" fmla="*/ 3516085 h 4146394"/>
              <a:gd name="connsiteX96" fmla="*/ 3811423 w 4445683"/>
              <a:gd name="connsiteY96" fmla="*/ 3483428 h 4146394"/>
              <a:gd name="connsiteX97" fmla="*/ 3789651 w 4445683"/>
              <a:gd name="connsiteY97" fmla="*/ 3450771 h 4146394"/>
              <a:gd name="connsiteX98" fmla="*/ 3724337 w 4445683"/>
              <a:gd name="connsiteY98" fmla="*/ 3429000 h 4146394"/>
              <a:gd name="connsiteX99" fmla="*/ 3615480 w 4445683"/>
              <a:gd name="connsiteY99" fmla="*/ 3352800 h 4146394"/>
              <a:gd name="connsiteX100" fmla="*/ 3550165 w 4445683"/>
              <a:gd name="connsiteY100" fmla="*/ 3287485 h 4146394"/>
              <a:gd name="connsiteX101" fmla="*/ 3473965 w 4445683"/>
              <a:gd name="connsiteY101" fmla="*/ 3222171 h 4146394"/>
              <a:gd name="connsiteX102" fmla="*/ 3430423 w 4445683"/>
              <a:gd name="connsiteY102" fmla="*/ 3211285 h 4146394"/>
              <a:gd name="connsiteX103" fmla="*/ 3397765 w 4445683"/>
              <a:gd name="connsiteY103" fmla="*/ 3200400 h 4146394"/>
              <a:gd name="connsiteX104" fmla="*/ 3310680 w 4445683"/>
              <a:gd name="connsiteY104" fmla="*/ 3178628 h 4146394"/>
              <a:gd name="connsiteX105" fmla="*/ 3201823 w 4445683"/>
              <a:gd name="connsiteY105" fmla="*/ 3145971 h 4146394"/>
              <a:gd name="connsiteX106" fmla="*/ 3180051 w 4445683"/>
              <a:gd name="connsiteY106" fmla="*/ 3124200 h 4146394"/>
              <a:gd name="connsiteX107" fmla="*/ 3288908 w 4445683"/>
              <a:gd name="connsiteY107" fmla="*/ 3026228 h 4146394"/>
              <a:gd name="connsiteX108" fmla="*/ 3310680 w 4445683"/>
              <a:gd name="connsiteY108" fmla="*/ 2993571 h 4146394"/>
              <a:gd name="connsiteX109" fmla="*/ 3343337 w 4445683"/>
              <a:gd name="connsiteY109" fmla="*/ 2895600 h 4146394"/>
              <a:gd name="connsiteX110" fmla="*/ 3365108 w 4445683"/>
              <a:gd name="connsiteY110" fmla="*/ 2862942 h 4146394"/>
              <a:gd name="connsiteX111" fmla="*/ 3386880 w 4445683"/>
              <a:gd name="connsiteY111" fmla="*/ 2764971 h 4146394"/>
              <a:gd name="connsiteX112" fmla="*/ 3452194 w 4445683"/>
              <a:gd name="connsiteY112" fmla="*/ 2688771 h 4146394"/>
              <a:gd name="connsiteX113" fmla="*/ 3517508 w 4445683"/>
              <a:gd name="connsiteY113" fmla="*/ 2656114 h 4146394"/>
              <a:gd name="connsiteX114" fmla="*/ 3571937 w 4445683"/>
              <a:gd name="connsiteY114" fmla="*/ 2590800 h 4146394"/>
              <a:gd name="connsiteX115" fmla="*/ 3582823 w 4445683"/>
              <a:gd name="connsiteY115" fmla="*/ 2405742 h 4146394"/>
              <a:gd name="connsiteX116" fmla="*/ 3713451 w 4445683"/>
              <a:gd name="connsiteY116" fmla="*/ 2340428 h 4146394"/>
              <a:gd name="connsiteX117" fmla="*/ 3844080 w 4445683"/>
              <a:gd name="connsiteY117" fmla="*/ 2286000 h 4146394"/>
              <a:gd name="connsiteX118" fmla="*/ 3963823 w 4445683"/>
              <a:gd name="connsiteY118" fmla="*/ 2209800 h 4146394"/>
              <a:gd name="connsiteX119" fmla="*/ 3996480 w 4445683"/>
              <a:gd name="connsiteY119" fmla="*/ 2188028 h 4146394"/>
              <a:gd name="connsiteX120" fmla="*/ 4040023 w 4445683"/>
              <a:gd name="connsiteY120" fmla="*/ 2122714 h 4146394"/>
              <a:gd name="connsiteX121" fmla="*/ 4061794 w 4445683"/>
              <a:gd name="connsiteY121" fmla="*/ 2090057 h 4146394"/>
              <a:gd name="connsiteX122" fmla="*/ 4159765 w 4445683"/>
              <a:gd name="connsiteY122" fmla="*/ 2035628 h 4146394"/>
              <a:gd name="connsiteX123" fmla="*/ 4225080 w 4445683"/>
              <a:gd name="connsiteY123" fmla="*/ 1992085 h 4146394"/>
              <a:gd name="connsiteX124" fmla="*/ 4257737 w 4445683"/>
              <a:gd name="connsiteY124" fmla="*/ 1959428 h 4146394"/>
              <a:gd name="connsiteX125" fmla="*/ 4290394 w 4445683"/>
              <a:gd name="connsiteY125" fmla="*/ 1937657 h 4146394"/>
              <a:gd name="connsiteX126" fmla="*/ 4312165 w 4445683"/>
              <a:gd name="connsiteY126" fmla="*/ 1905000 h 4146394"/>
              <a:gd name="connsiteX127" fmla="*/ 4323051 w 4445683"/>
              <a:gd name="connsiteY127" fmla="*/ 1872342 h 4146394"/>
              <a:gd name="connsiteX128" fmla="*/ 4377480 w 4445683"/>
              <a:gd name="connsiteY128" fmla="*/ 1817914 h 4146394"/>
              <a:gd name="connsiteX129" fmla="*/ 4399251 w 4445683"/>
              <a:gd name="connsiteY129" fmla="*/ 1796142 h 4146394"/>
              <a:gd name="connsiteX130" fmla="*/ 4442794 w 4445683"/>
              <a:gd name="connsiteY130" fmla="*/ 1709057 h 4146394"/>
              <a:gd name="connsiteX131" fmla="*/ 4431908 w 4445683"/>
              <a:gd name="connsiteY131" fmla="*/ 1632857 h 4146394"/>
              <a:gd name="connsiteX132" fmla="*/ 4366594 w 4445683"/>
              <a:gd name="connsiteY132" fmla="*/ 1589314 h 4146394"/>
              <a:gd name="connsiteX133" fmla="*/ 4301280 w 4445683"/>
              <a:gd name="connsiteY133" fmla="*/ 1534885 h 4146394"/>
              <a:gd name="connsiteX134" fmla="*/ 4235965 w 4445683"/>
              <a:gd name="connsiteY134" fmla="*/ 1436914 h 4146394"/>
              <a:gd name="connsiteX135" fmla="*/ 4127108 w 4445683"/>
              <a:gd name="connsiteY135" fmla="*/ 1338942 h 4146394"/>
              <a:gd name="connsiteX136" fmla="*/ 4018251 w 4445683"/>
              <a:gd name="connsiteY136" fmla="*/ 1273628 h 4146394"/>
              <a:gd name="connsiteX137" fmla="*/ 3931165 w 4445683"/>
              <a:gd name="connsiteY137" fmla="*/ 1262742 h 4146394"/>
              <a:gd name="connsiteX138" fmla="*/ 3691680 w 4445683"/>
              <a:gd name="connsiteY138" fmla="*/ 1186542 h 4146394"/>
              <a:gd name="connsiteX139" fmla="*/ 3571937 w 4445683"/>
              <a:gd name="connsiteY139" fmla="*/ 1153885 h 4146394"/>
              <a:gd name="connsiteX140" fmla="*/ 3473965 w 4445683"/>
              <a:gd name="connsiteY140" fmla="*/ 1099457 h 4146394"/>
              <a:gd name="connsiteX141" fmla="*/ 3386880 w 4445683"/>
              <a:gd name="connsiteY141" fmla="*/ 1012371 h 4146394"/>
              <a:gd name="connsiteX142" fmla="*/ 3375994 w 4445683"/>
              <a:gd name="connsiteY142" fmla="*/ 968828 h 4146394"/>
              <a:gd name="connsiteX143" fmla="*/ 3365108 w 4445683"/>
              <a:gd name="connsiteY143" fmla="*/ 337457 h 4146394"/>
              <a:gd name="connsiteX144" fmla="*/ 3299794 w 4445683"/>
              <a:gd name="connsiteY144" fmla="*/ 326571 h 4146394"/>
              <a:gd name="connsiteX145" fmla="*/ 3288908 w 4445683"/>
              <a:gd name="connsiteY145" fmla="*/ 250371 h 4146394"/>
              <a:gd name="connsiteX146" fmla="*/ 3267137 w 4445683"/>
              <a:gd name="connsiteY146" fmla="*/ 217714 h 4146394"/>
              <a:gd name="connsiteX147" fmla="*/ 3180051 w 4445683"/>
              <a:gd name="connsiteY147" fmla="*/ 141514 h 4146394"/>
              <a:gd name="connsiteX148" fmla="*/ 3038537 w 4445683"/>
              <a:gd name="connsiteY148" fmla="*/ 119742 h 4146394"/>
              <a:gd name="connsiteX149" fmla="*/ 3016765 w 4445683"/>
              <a:gd name="connsiteY149" fmla="*/ 54428 h 4146394"/>
              <a:gd name="connsiteX150" fmla="*/ 2962337 w 4445683"/>
              <a:gd name="connsiteY150" fmla="*/ 65314 h 4146394"/>
              <a:gd name="connsiteX151" fmla="*/ 2918794 w 4445683"/>
              <a:gd name="connsiteY151" fmla="*/ 119742 h 4146394"/>
              <a:gd name="connsiteX152" fmla="*/ 2886137 w 4445683"/>
              <a:gd name="connsiteY152" fmla="*/ 130628 h 4146394"/>
              <a:gd name="connsiteX153" fmla="*/ 2842594 w 4445683"/>
              <a:gd name="connsiteY153" fmla="*/ 152400 h 4146394"/>
              <a:gd name="connsiteX154" fmla="*/ 2788165 w 4445683"/>
              <a:gd name="connsiteY154" fmla="*/ 250371 h 4146394"/>
              <a:gd name="connsiteX155" fmla="*/ 2668423 w 4445683"/>
              <a:gd name="connsiteY155" fmla="*/ 446314 h 4146394"/>
              <a:gd name="connsiteX156" fmla="*/ 2635765 w 4445683"/>
              <a:gd name="connsiteY156" fmla="*/ 478971 h 4146394"/>
              <a:gd name="connsiteX157" fmla="*/ 2548680 w 4445683"/>
              <a:gd name="connsiteY157" fmla="*/ 609600 h 4146394"/>
              <a:gd name="connsiteX158" fmla="*/ 2494251 w 4445683"/>
              <a:gd name="connsiteY158" fmla="*/ 696685 h 4146394"/>
              <a:gd name="connsiteX159" fmla="*/ 2483365 w 4445683"/>
              <a:gd name="connsiteY159" fmla="*/ 631371 h 4146394"/>
              <a:gd name="connsiteX160" fmla="*/ 2450708 w 4445683"/>
              <a:gd name="connsiteY160" fmla="*/ 620485 h 4146394"/>
              <a:gd name="connsiteX161" fmla="*/ 2396280 w 4445683"/>
              <a:gd name="connsiteY161" fmla="*/ 609600 h 4146394"/>
              <a:gd name="connsiteX162" fmla="*/ 2145908 w 4445683"/>
              <a:gd name="connsiteY162" fmla="*/ 576942 h 4146394"/>
              <a:gd name="connsiteX163" fmla="*/ 2080594 w 4445683"/>
              <a:gd name="connsiteY163" fmla="*/ 555171 h 4146394"/>
              <a:gd name="connsiteX164" fmla="*/ 2047937 w 4445683"/>
              <a:gd name="connsiteY164" fmla="*/ 544285 h 4146394"/>
              <a:gd name="connsiteX165" fmla="*/ 2015280 w 4445683"/>
              <a:gd name="connsiteY165" fmla="*/ 522514 h 4146394"/>
              <a:gd name="connsiteX166" fmla="*/ 1993508 w 4445683"/>
              <a:gd name="connsiteY166" fmla="*/ 489857 h 4146394"/>
              <a:gd name="connsiteX167" fmla="*/ 1949965 w 4445683"/>
              <a:gd name="connsiteY167" fmla="*/ 402771 h 4146394"/>
              <a:gd name="connsiteX168" fmla="*/ 1917308 w 4445683"/>
              <a:gd name="connsiteY168" fmla="*/ 337457 h 4146394"/>
              <a:gd name="connsiteX169" fmla="*/ 1754023 w 4445683"/>
              <a:gd name="connsiteY169" fmla="*/ 304800 h 4146394"/>
              <a:gd name="connsiteX170" fmla="*/ 1666937 w 4445683"/>
              <a:gd name="connsiteY170" fmla="*/ 228600 h 4146394"/>
              <a:gd name="connsiteX171" fmla="*/ 1612508 w 4445683"/>
              <a:gd name="connsiteY171" fmla="*/ 174171 h 4146394"/>
              <a:gd name="connsiteX172" fmla="*/ 1601623 w 4445683"/>
              <a:gd name="connsiteY172" fmla="*/ 141514 h 4146394"/>
              <a:gd name="connsiteX173" fmla="*/ 1579851 w 4445683"/>
              <a:gd name="connsiteY173" fmla="*/ 119742 h 4146394"/>
              <a:gd name="connsiteX174" fmla="*/ 1536308 w 4445683"/>
              <a:gd name="connsiteY174" fmla="*/ 32657 h 4146394"/>
              <a:gd name="connsiteX175" fmla="*/ 1525423 w 4445683"/>
              <a:gd name="connsiteY175" fmla="*/ 0 h 4146394"/>
              <a:gd name="connsiteX176" fmla="*/ 1503651 w 4445683"/>
              <a:gd name="connsiteY176" fmla="*/ 32657 h 4146394"/>
              <a:gd name="connsiteX177" fmla="*/ 1460108 w 4445683"/>
              <a:gd name="connsiteY177" fmla="*/ 119742 h 4146394"/>
              <a:gd name="connsiteX178" fmla="*/ 1449223 w 4445683"/>
              <a:gd name="connsiteY178" fmla="*/ 152400 h 4146394"/>
              <a:gd name="connsiteX179" fmla="*/ 1373023 w 4445683"/>
              <a:gd name="connsiteY179" fmla="*/ 261257 h 4146394"/>
              <a:gd name="connsiteX180" fmla="*/ 1351251 w 4445683"/>
              <a:gd name="connsiteY180" fmla="*/ 283028 h 4146394"/>
              <a:gd name="connsiteX181" fmla="*/ 1318594 w 4445683"/>
              <a:gd name="connsiteY181" fmla="*/ 293914 h 4146394"/>
              <a:gd name="connsiteX182" fmla="*/ 1285937 w 4445683"/>
              <a:gd name="connsiteY182" fmla="*/ 315685 h 4146394"/>
              <a:gd name="connsiteX183" fmla="*/ 1220623 w 4445683"/>
              <a:gd name="connsiteY183" fmla="*/ 337457 h 4146394"/>
              <a:gd name="connsiteX184" fmla="*/ 1198851 w 4445683"/>
              <a:gd name="connsiteY184" fmla="*/ 359228 h 4146394"/>
              <a:gd name="connsiteX185" fmla="*/ 1144423 w 4445683"/>
              <a:gd name="connsiteY185" fmla="*/ 370114 h 4146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445683" h="4146394">
                <a:moveTo>
                  <a:pt x="1144423" y="370114"/>
                </a:moveTo>
                <a:cubicBezTo>
                  <a:pt x="1129909" y="370114"/>
                  <a:pt x="1122312" y="363748"/>
                  <a:pt x="1111765" y="359228"/>
                </a:cubicBezTo>
                <a:cubicBezTo>
                  <a:pt x="1096850" y="352836"/>
                  <a:pt x="1084172" y="340447"/>
                  <a:pt x="1068223" y="337457"/>
                </a:cubicBezTo>
                <a:cubicBezTo>
                  <a:pt x="1025277" y="329405"/>
                  <a:pt x="981137" y="330200"/>
                  <a:pt x="937594" y="326571"/>
                </a:cubicBezTo>
                <a:cubicBezTo>
                  <a:pt x="844527" y="295549"/>
                  <a:pt x="895052" y="301954"/>
                  <a:pt x="785194" y="315685"/>
                </a:cubicBezTo>
                <a:cubicBezTo>
                  <a:pt x="774308" y="319314"/>
                  <a:pt x="763607" y="323552"/>
                  <a:pt x="752537" y="326571"/>
                </a:cubicBezTo>
                <a:cubicBezTo>
                  <a:pt x="723669" y="334444"/>
                  <a:pt x="691608" y="333811"/>
                  <a:pt x="665451" y="348342"/>
                </a:cubicBezTo>
                <a:cubicBezTo>
                  <a:pt x="655420" y="353915"/>
                  <a:pt x="661610" y="371942"/>
                  <a:pt x="654565" y="381000"/>
                </a:cubicBezTo>
                <a:cubicBezTo>
                  <a:pt x="603166" y="447085"/>
                  <a:pt x="610250" y="439314"/>
                  <a:pt x="556594" y="457200"/>
                </a:cubicBezTo>
                <a:cubicBezTo>
                  <a:pt x="542080" y="478971"/>
                  <a:pt x="521326" y="497691"/>
                  <a:pt x="513051" y="522514"/>
                </a:cubicBezTo>
                <a:cubicBezTo>
                  <a:pt x="509422" y="533400"/>
                  <a:pt x="509511" y="546356"/>
                  <a:pt x="502165" y="555171"/>
                </a:cubicBezTo>
                <a:cubicBezTo>
                  <a:pt x="490550" y="569109"/>
                  <a:pt x="472560" y="576213"/>
                  <a:pt x="458623" y="587828"/>
                </a:cubicBezTo>
                <a:cubicBezTo>
                  <a:pt x="450738" y="594399"/>
                  <a:pt x="446031" y="605010"/>
                  <a:pt x="436851" y="609600"/>
                </a:cubicBezTo>
                <a:cubicBezTo>
                  <a:pt x="423469" y="616291"/>
                  <a:pt x="407822" y="616857"/>
                  <a:pt x="393308" y="620485"/>
                </a:cubicBezTo>
                <a:cubicBezTo>
                  <a:pt x="386051" y="627742"/>
                  <a:pt x="376127" y="633077"/>
                  <a:pt x="371537" y="642257"/>
                </a:cubicBezTo>
                <a:cubicBezTo>
                  <a:pt x="361274" y="662783"/>
                  <a:pt x="355331" y="685307"/>
                  <a:pt x="349765" y="707571"/>
                </a:cubicBezTo>
                <a:cubicBezTo>
                  <a:pt x="346137" y="722085"/>
                  <a:pt x="345571" y="737733"/>
                  <a:pt x="338880" y="751114"/>
                </a:cubicBezTo>
                <a:cubicBezTo>
                  <a:pt x="324706" y="779462"/>
                  <a:pt x="309278" y="771357"/>
                  <a:pt x="284451" y="783771"/>
                </a:cubicBezTo>
                <a:cubicBezTo>
                  <a:pt x="272749" y="789622"/>
                  <a:pt x="262680" y="798285"/>
                  <a:pt x="251794" y="805542"/>
                </a:cubicBezTo>
                <a:cubicBezTo>
                  <a:pt x="244537" y="816428"/>
                  <a:pt x="238196" y="827984"/>
                  <a:pt x="230023" y="838200"/>
                </a:cubicBezTo>
                <a:cubicBezTo>
                  <a:pt x="223612" y="846214"/>
                  <a:pt x="209938" y="849847"/>
                  <a:pt x="208251" y="859971"/>
                </a:cubicBezTo>
                <a:cubicBezTo>
                  <a:pt x="198688" y="917350"/>
                  <a:pt x="203454" y="976291"/>
                  <a:pt x="197365" y="1034142"/>
                </a:cubicBezTo>
                <a:cubicBezTo>
                  <a:pt x="196164" y="1045554"/>
                  <a:pt x="189499" y="1055730"/>
                  <a:pt x="186480" y="1066800"/>
                </a:cubicBezTo>
                <a:cubicBezTo>
                  <a:pt x="159187" y="1166873"/>
                  <a:pt x="186905" y="1131687"/>
                  <a:pt x="142937" y="1175657"/>
                </a:cubicBezTo>
                <a:cubicBezTo>
                  <a:pt x="139308" y="1186543"/>
                  <a:pt x="132051" y="1196839"/>
                  <a:pt x="132051" y="1208314"/>
                </a:cubicBezTo>
                <a:cubicBezTo>
                  <a:pt x="132051" y="1269859"/>
                  <a:pt x="138514" y="1282131"/>
                  <a:pt x="153823" y="1328057"/>
                </a:cubicBezTo>
                <a:cubicBezTo>
                  <a:pt x="119983" y="1361896"/>
                  <a:pt x="110149" y="1366449"/>
                  <a:pt x="88508" y="1415142"/>
                </a:cubicBezTo>
                <a:cubicBezTo>
                  <a:pt x="82432" y="1428814"/>
                  <a:pt x="81733" y="1444300"/>
                  <a:pt x="77623" y="1458685"/>
                </a:cubicBezTo>
                <a:cubicBezTo>
                  <a:pt x="59436" y="1522341"/>
                  <a:pt x="72871" y="1458298"/>
                  <a:pt x="55851" y="1534885"/>
                </a:cubicBezTo>
                <a:cubicBezTo>
                  <a:pt x="50884" y="1557236"/>
                  <a:pt x="45749" y="1598632"/>
                  <a:pt x="34080" y="1621971"/>
                </a:cubicBezTo>
                <a:cubicBezTo>
                  <a:pt x="28229" y="1633673"/>
                  <a:pt x="19565" y="1643742"/>
                  <a:pt x="12308" y="1654628"/>
                </a:cubicBezTo>
                <a:cubicBezTo>
                  <a:pt x="8680" y="1665514"/>
                  <a:pt x="0" y="1675899"/>
                  <a:pt x="1423" y="1687285"/>
                </a:cubicBezTo>
                <a:cubicBezTo>
                  <a:pt x="2975" y="1699704"/>
                  <a:pt x="29145" y="1761715"/>
                  <a:pt x="44965" y="1774371"/>
                </a:cubicBezTo>
                <a:cubicBezTo>
                  <a:pt x="53925" y="1781539"/>
                  <a:pt x="66737" y="1781628"/>
                  <a:pt x="77623" y="1785257"/>
                </a:cubicBezTo>
                <a:cubicBezTo>
                  <a:pt x="52681" y="1934906"/>
                  <a:pt x="88096" y="1800456"/>
                  <a:pt x="44965" y="1872342"/>
                </a:cubicBezTo>
                <a:cubicBezTo>
                  <a:pt x="2572" y="1942998"/>
                  <a:pt x="67473" y="1871609"/>
                  <a:pt x="12308" y="1926771"/>
                </a:cubicBezTo>
                <a:cubicBezTo>
                  <a:pt x="15937" y="1992085"/>
                  <a:pt x="16992" y="2057594"/>
                  <a:pt x="23194" y="2122714"/>
                </a:cubicBezTo>
                <a:cubicBezTo>
                  <a:pt x="24282" y="2134137"/>
                  <a:pt x="28507" y="2145340"/>
                  <a:pt x="34080" y="2155371"/>
                </a:cubicBezTo>
                <a:cubicBezTo>
                  <a:pt x="46787" y="2178244"/>
                  <a:pt x="55852" y="2206171"/>
                  <a:pt x="77623" y="2220685"/>
                </a:cubicBezTo>
                <a:lnTo>
                  <a:pt x="142937" y="2264228"/>
                </a:lnTo>
                <a:cubicBezTo>
                  <a:pt x="119369" y="2358498"/>
                  <a:pt x="148228" y="2256444"/>
                  <a:pt x="110280" y="2351314"/>
                </a:cubicBezTo>
                <a:cubicBezTo>
                  <a:pt x="101757" y="2372622"/>
                  <a:pt x="95765" y="2394857"/>
                  <a:pt x="88508" y="2416628"/>
                </a:cubicBezTo>
                <a:cubicBezTo>
                  <a:pt x="84879" y="2427514"/>
                  <a:pt x="87170" y="2442920"/>
                  <a:pt x="77623" y="2449285"/>
                </a:cubicBezTo>
                <a:lnTo>
                  <a:pt x="44965" y="2471057"/>
                </a:lnTo>
                <a:cubicBezTo>
                  <a:pt x="37708" y="2481943"/>
                  <a:pt x="29045" y="2492012"/>
                  <a:pt x="23194" y="2503714"/>
                </a:cubicBezTo>
                <a:cubicBezTo>
                  <a:pt x="6983" y="2536135"/>
                  <a:pt x="7237" y="2565783"/>
                  <a:pt x="23194" y="2601685"/>
                </a:cubicBezTo>
                <a:cubicBezTo>
                  <a:pt x="29446" y="2615753"/>
                  <a:pt x="43042" y="2625803"/>
                  <a:pt x="55851" y="2634342"/>
                </a:cubicBezTo>
                <a:cubicBezTo>
                  <a:pt x="65398" y="2640707"/>
                  <a:pt x="77622" y="2641599"/>
                  <a:pt x="88508" y="2645228"/>
                </a:cubicBezTo>
                <a:cubicBezTo>
                  <a:pt x="151051" y="2707771"/>
                  <a:pt x="118595" y="2691544"/>
                  <a:pt x="175594" y="2710542"/>
                </a:cubicBezTo>
                <a:cubicBezTo>
                  <a:pt x="182851" y="2717799"/>
                  <a:pt x="193761" y="2722704"/>
                  <a:pt x="197365" y="2732314"/>
                </a:cubicBezTo>
                <a:cubicBezTo>
                  <a:pt x="205115" y="2752980"/>
                  <a:pt x="196553" y="2778911"/>
                  <a:pt x="208251" y="2797628"/>
                </a:cubicBezTo>
                <a:cubicBezTo>
                  <a:pt x="216852" y="2811389"/>
                  <a:pt x="237280" y="2812143"/>
                  <a:pt x="251794" y="2819400"/>
                </a:cubicBezTo>
                <a:cubicBezTo>
                  <a:pt x="240908" y="2826657"/>
                  <a:pt x="227310" y="2830955"/>
                  <a:pt x="219137" y="2841171"/>
                </a:cubicBezTo>
                <a:cubicBezTo>
                  <a:pt x="211969" y="2850131"/>
                  <a:pt x="214155" y="2863989"/>
                  <a:pt x="208251" y="2873828"/>
                </a:cubicBezTo>
                <a:cubicBezTo>
                  <a:pt x="202971" y="2882629"/>
                  <a:pt x="193737" y="2888343"/>
                  <a:pt x="186480" y="2895600"/>
                </a:cubicBezTo>
                <a:cubicBezTo>
                  <a:pt x="187991" y="2916753"/>
                  <a:pt x="199843" y="3149687"/>
                  <a:pt x="219137" y="3178628"/>
                </a:cubicBezTo>
                <a:lnTo>
                  <a:pt x="262680" y="3243942"/>
                </a:lnTo>
                <a:cubicBezTo>
                  <a:pt x="266551" y="3290396"/>
                  <a:pt x="244516" y="3365850"/>
                  <a:pt x="295337" y="3396342"/>
                </a:cubicBezTo>
                <a:cubicBezTo>
                  <a:pt x="305176" y="3402246"/>
                  <a:pt x="317108" y="3403599"/>
                  <a:pt x="327994" y="3407228"/>
                </a:cubicBezTo>
                <a:cubicBezTo>
                  <a:pt x="335251" y="3418114"/>
                  <a:pt x="339549" y="3431712"/>
                  <a:pt x="349765" y="3439885"/>
                </a:cubicBezTo>
                <a:cubicBezTo>
                  <a:pt x="358725" y="3447053"/>
                  <a:pt x="374309" y="3442657"/>
                  <a:pt x="382423" y="3450771"/>
                </a:cubicBezTo>
                <a:cubicBezTo>
                  <a:pt x="390537" y="3458885"/>
                  <a:pt x="387405" y="3473589"/>
                  <a:pt x="393308" y="3483428"/>
                </a:cubicBezTo>
                <a:cubicBezTo>
                  <a:pt x="398588" y="3492229"/>
                  <a:pt x="407066" y="3498789"/>
                  <a:pt x="415080" y="3505200"/>
                </a:cubicBezTo>
                <a:cubicBezTo>
                  <a:pt x="445225" y="3529316"/>
                  <a:pt x="445902" y="3526359"/>
                  <a:pt x="480394" y="3537857"/>
                </a:cubicBezTo>
                <a:cubicBezTo>
                  <a:pt x="487651" y="3548743"/>
                  <a:pt x="491949" y="3562341"/>
                  <a:pt x="502165" y="3570514"/>
                </a:cubicBezTo>
                <a:cubicBezTo>
                  <a:pt x="511125" y="3577682"/>
                  <a:pt x="524276" y="3576880"/>
                  <a:pt x="534823" y="3581400"/>
                </a:cubicBezTo>
                <a:cubicBezTo>
                  <a:pt x="549738" y="3587792"/>
                  <a:pt x="563450" y="3596779"/>
                  <a:pt x="578365" y="3603171"/>
                </a:cubicBezTo>
                <a:cubicBezTo>
                  <a:pt x="588912" y="3607691"/>
                  <a:pt x="600537" y="3609397"/>
                  <a:pt x="611023" y="3614057"/>
                </a:cubicBezTo>
                <a:cubicBezTo>
                  <a:pt x="831655" y="3712116"/>
                  <a:pt x="510014" y="3581871"/>
                  <a:pt x="752537" y="3668485"/>
                </a:cubicBezTo>
                <a:cubicBezTo>
                  <a:pt x="795882" y="3683965"/>
                  <a:pt x="867991" y="3717815"/>
                  <a:pt x="904937" y="3744685"/>
                </a:cubicBezTo>
                <a:cubicBezTo>
                  <a:pt x="921537" y="3756758"/>
                  <a:pt x="933032" y="3774711"/>
                  <a:pt x="948480" y="3788228"/>
                </a:cubicBezTo>
                <a:cubicBezTo>
                  <a:pt x="962134" y="3800175"/>
                  <a:pt x="977509" y="3809999"/>
                  <a:pt x="992023" y="3820885"/>
                </a:cubicBezTo>
                <a:cubicBezTo>
                  <a:pt x="999280" y="3835399"/>
                  <a:pt x="1007402" y="3849513"/>
                  <a:pt x="1013794" y="3864428"/>
                </a:cubicBezTo>
                <a:cubicBezTo>
                  <a:pt x="1018314" y="3874975"/>
                  <a:pt x="1018776" y="3887246"/>
                  <a:pt x="1024680" y="3897085"/>
                </a:cubicBezTo>
                <a:cubicBezTo>
                  <a:pt x="1029960" y="3905886"/>
                  <a:pt x="1039194" y="3911600"/>
                  <a:pt x="1046451" y="3918857"/>
                </a:cubicBezTo>
                <a:cubicBezTo>
                  <a:pt x="1050080" y="3933371"/>
                  <a:pt x="1047991" y="3950717"/>
                  <a:pt x="1057337" y="3962400"/>
                </a:cubicBezTo>
                <a:cubicBezTo>
                  <a:pt x="1064505" y="3971360"/>
                  <a:pt x="1078583" y="3972084"/>
                  <a:pt x="1089994" y="3973285"/>
                </a:cubicBezTo>
                <a:cubicBezTo>
                  <a:pt x="1147845" y="3979374"/>
                  <a:pt x="1206108" y="3980542"/>
                  <a:pt x="1264165" y="3984171"/>
                </a:cubicBezTo>
                <a:cubicBezTo>
                  <a:pt x="1426388" y="4146394"/>
                  <a:pt x="1292943" y="4037989"/>
                  <a:pt x="1775794" y="4049485"/>
                </a:cubicBezTo>
                <a:cubicBezTo>
                  <a:pt x="1858219" y="4090698"/>
                  <a:pt x="1780084" y="4063438"/>
                  <a:pt x="1862880" y="4060371"/>
                </a:cubicBezTo>
                <a:cubicBezTo>
                  <a:pt x="2044220" y="4053655"/>
                  <a:pt x="2225737" y="4053114"/>
                  <a:pt x="2407165" y="4049485"/>
                </a:cubicBezTo>
                <a:cubicBezTo>
                  <a:pt x="2501832" y="4017932"/>
                  <a:pt x="2357771" y="4063015"/>
                  <a:pt x="2581337" y="4027714"/>
                </a:cubicBezTo>
                <a:cubicBezTo>
                  <a:pt x="2604005" y="4024135"/>
                  <a:pt x="2646651" y="4005942"/>
                  <a:pt x="2646651" y="4005942"/>
                </a:cubicBezTo>
                <a:cubicBezTo>
                  <a:pt x="2650280" y="3995056"/>
                  <a:pt x="2651172" y="3982832"/>
                  <a:pt x="2657537" y="3973285"/>
                </a:cubicBezTo>
                <a:cubicBezTo>
                  <a:pt x="2705687" y="3901060"/>
                  <a:pt x="2676350" y="3979201"/>
                  <a:pt x="2711965" y="3907971"/>
                </a:cubicBezTo>
                <a:cubicBezTo>
                  <a:pt x="2757030" y="3817842"/>
                  <a:pt x="2682234" y="3936238"/>
                  <a:pt x="2744623" y="3842657"/>
                </a:cubicBezTo>
                <a:cubicBezTo>
                  <a:pt x="2740994" y="3831771"/>
                  <a:pt x="2738869" y="3820263"/>
                  <a:pt x="2733737" y="3810000"/>
                </a:cubicBezTo>
                <a:cubicBezTo>
                  <a:pt x="2727886" y="3798298"/>
                  <a:pt x="2713588" y="3790324"/>
                  <a:pt x="2711965" y="3777342"/>
                </a:cubicBezTo>
                <a:cubicBezTo>
                  <a:pt x="2709670" y="3758983"/>
                  <a:pt x="2704425" y="3724589"/>
                  <a:pt x="2722851" y="3722914"/>
                </a:cubicBezTo>
                <a:cubicBezTo>
                  <a:pt x="2957768" y="3701558"/>
                  <a:pt x="3194566" y="3715657"/>
                  <a:pt x="3430423" y="3712028"/>
                </a:cubicBezTo>
                <a:cubicBezTo>
                  <a:pt x="3437680" y="3701142"/>
                  <a:pt x="3446343" y="3691073"/>
                  <a:pt x="3452194" y="3679371"/>
                </a:cubicBezTo>
                <a:cubicBezTo>
                  <a:pt x="3457326" y="3669108"/>
                  <a:pt x="3455912" y="3655674"/>
                  <a:pt x="3463080" y="3646714"/>
                </a:cubicBezTo>
                <a:cubicBezTo>
                  <a:pt x="3471253" y="3636498"/>
                  <a:pt x="3484035" y="3630793"/>
                  <a:pt x="3495737" y="3624942"/>
                </a:cubicBezTo>
                <a:cubicBezTo>
                  <a:pt x="3552528" y="3596546"/>
                  <a:pt x="3702662" y="3603806"/>
                  <a:pt x="3713451" y="3603171"/>
                </a:cubicBezTo>
                <a:cubicBezTo>
                  <a:pt x="3727965" y="3599542"/>
                  <a:pt x="3744004" y="3599708"/>
                  <a:pt x="3756994" y="3592285"/>
                </a:cubicBezTo>
                <a:cubicBezTo>
                  <a:pt x="3796471" y="3569727"/>
                  <a:pt x="3789570" y="3554468"/>
                  <a:pt x="3800537" y="3516085"/>
                </a:cubicBezTo>
                <a:cubicBezTo>
                  <a:pt x="3803689" y="3505052"/>
                  <a:pt x="3807794" y="3494314"/>
                  <a:pt x="3811423" y="3483428"/>
                </a:cubicBezTo>
                <a:cubicBezTo>
                  <a:pt x="3804166" y="3472542"/>
                  <a:pt x="3800745" y="3457705"/>
                  <a:pt x="3789651" y="3450771"/>
                </a:cubicBezTo>
                <a:cubicBezTo>
                  <a:pt x="3770190" y="3438608"/>
                  <a:pt x="3724337" y="3429000"/>
                  <a:pt x="3724337" y="3429000"/>
                </a:cubicBezTo>
                <a:cubicBezTo>
                  <a:pt x="3703709" y="3415248"/>
                  <a:pt x="3638505" y="3373522"/>
                  <a:pt x="3615480" y="3352800"/>
                </a:cubicBezTo>
                <a:cubicBezTo>
                  <a:pt x="3592594" y="3332203"/>
                  <a:pt x="3571937" y="3309257"/>
                  <a:pt x="3550165" y="3287485"/>
                </a:cubicBezTo>
                <a:cubicBezTo>
                  <a:pt x="3528377" y="3265697"/>
                  <a:pt x="3501895" y="3236136"/>
                  <a:pt x="3473965" y="3222171"/>
                </a:cubicBezTo>
                <a:cubicBezTo>
                  <a:pt x="3460584" y="3215480"/>
                  <a:pt x="3444808" y="3215395"/>
                  <a:pt x="3430423" y="3211285"/>
                </a:cubicBezTo>
                <a:cubicBezTo>
                  <a:pt x="3419390" y="3208133"/>
                  <a:pt x="3408835" y="3203419"/>
                  <a:pt x="3397765" y="3200400"/>
                </a:cubicBezTo>
                <a:cubicBezTo>
                  <a:pt x="3368898" y="3192527"/>
                  <a:pt x="3339451" y="3186848"/>
                  <a:pt x="3310680" y="3178628"/>
                </a:cubicBezTo>
                <a:cubicBezTo>
                  <a:pt x="3125155" y="3125621"/>
                  <a:pt x="3336742" y="3179702"/>
                  <a:pt x="3201823" y="3145971"/>
                </a:cubicBezTo>
                <a:cubicBezTo>
                  <a:pt x="3194566" y="3138714"/>
                  <a:pt x="3175461" y="3133380"/>
                  <a:pt x="3180051" y="3124200"/>
                </a:cubicBezTo>
                <a:cubicBezTo>
                  <a:pt x="3208975" y="3066351"/>
                  <a:pt x="3249736" y="3065400"/>
                  <a:pt x="3288908" y="3026228"/>
                </a:cubicBezTo>
                <a:cubicBezTo>
                  <a:pt x="3298159" y="3016977"/>
                  <a:pt x="3303423" y="3004457"/>
                  <a:pt x="3310680" y="2993571"/>
                </a:cubicBezTo>
                <a:cubicBezTo>
                  <a:pt x="3321075" y="2951990"/>
                  <a:pt x="3322838" y="2936597"/>
                  <a:pt x="3343337" y="2895600"/>
                </a:cubicBezTo>
                <a:cubicBezTo>
                  <a:pt x="3349188" y="2883898"/>
                  <a:pt x="3357851" y="2873828"/>
                  <a:pt x="3365108" y="2862942"/>
                </a:cubicBezTo>
                <a:cubicBezTo>
                  <a:pt x="3366253" y="2857216"/>
                  <a:pt x="3381756" y="2775220"/>
                  <a:pt x="3386880" y="2764971"/>
                </a:cubicBezTo>
                <a:cubicBezTo>
                  <a:pt x="3394426" y="2749879"/>
                  <a:pt x="3435853" y="2699665"/>
                  <a:pt x="3452194" y="2688771"/>
                </a:cubicBezTo>
                <a:cubicBezTo>
                  <a:pt x="3550384" y="2623310"/>
                  <a:pt x="3414736" y="2741757"/>
                  <a:pt x="3517508" y="2656114"/>
                </a:cubicBezTo>
                <a:cubicBezTo>
                  <a:pt x="3548938" y="2629922"/>
                  <a:pt x="3550530" y="2622909"/>
                  <a:pt x="3571937" y="2590800"/>
                </a:cubicBezTo>
                <a:cubicBezTo>
                  <a:pt x="3575566" y="2529114"/>
                  <a:pt x="3552418" y="2459536"/>
                  <a:pt x="3582823" y="2405742"/>
                </a:cubicBezTo>
                <a:cubicBezTo>
                  <a:pt x="3606777" y="2363361"/>
                  <a:pt x="3671706" y="2365475"/>
                  <a:pt x="3713451" y="2340428"/>
                </a:cubicBezTo>
                <a:cubicBezTo>
                  <a:pt x="3816027" y="2278883"/>
                  <a:pt x="3715705" y="2332682"/>
                  <a:pt x="3844080" y="2286000"/>
                </a:cubicBezTo>
                <a:cubicBezTo>
                  <a:pt x="3889262" y="2269570"/>
                  <a:pt x="3925440" y="2237216"/>
                  <a:pt x="3963823" y="2209800"/>
                </a:cubicBezTo>
                <a:cubicBezTo>
                  <a:pt x="3974469" y="2202196"/>
                  <a:pt x="3985594" y="2195285"/>
                  <a:pt x="3996480" y="2188028"/>
                </a:cubicBezTo>
                <a:cubicBezTo>
                  <a:pt x="4016269" y="2108868"/>
                  <a:pt x="3989905" y="2172831"/>
                  <a:pt x="4040023" y="2122714"/>
                </a:cubicBezTo>
                <a:cubicBezTo>
                  <a:pt x="4049274" y="2113463"/>
                  <a:pt x="4051948" y="2098672"/>
                  <a:pt x="4061794" y="2090057"/>
                </a:cubicBezTo>
                <a:cubicBezTo>
                  <a:pt x="4107862" y="2049747"/>
                  <a:pt x="4114912" y="2050580"/>
                  <a:pt x="4159765" y="2035628"/>
                </a:cubicBezTo>
                <a:cubicBezTo>
                  <a:pt x="4218024" y="1977372"/>
                  <a:pt x="4132809" y="2057993"/>
                  <a:pt x="4225080" y="1992085"/>
                </a:cubicBezTo>
                <a:cubicBezTo>
                  <a:pt x="4237607" y="1983137"/>
                  <a:pt x="4245910" y="1969283"/>
                  <a:pt x="4257737" y="1959428"/>
                </a:cubicBezTo>
                <a:cubicBezTo>
                  <a:pt x="4267788" y="1951053"/>
                  <a:pt x="4279508" y="1944914"/>
                  <a:pt x="4290394" y="1937657"/>
                </a:cubicBezTo>
                <a:cubicBezTo>
                  <a:pt x="4297651" y="1926771"/>
                  <a:pt x="4306314" y="1916702"/>
                  <a:pt x="4312165" y="1905000"/>
                </a:cubicBezTo>
                <a:cubicBezTo>
                  <a:pt x="4317297" y="1894737"/>
                  <a:pt x="4316166" y="1881522"/>
                  <a:pt x="4323051" y="1872342"/>
                </a:cubicBezTo>
                <a:cubicBezTo>
                  <a:pt x="4338446" y="1851816"/>
                  <a:pt x="4359337" y="1836057"/>
                  <a:pt x="4377480" y="1817914"/>
                </a:cubicBezTo>
                <a:cubicBezTo>
                  <a:pt x="4384737" y="1810657"/>
                  <a:pt x="4394661" y="1805322"/>
                  <a:pt x="4399251" y="1796142"/>
                </a:cubicBezTo>
                <a:lnTo>
                  <a:pt x="4442794" y="1709057"/>
                </a:lnTo>
                <a:cubicBezTo>
                  <a:pt x="4439165" y="1683657"/>
                  <a:pt x="4445683" y="1654504"/>
                  <a:pt x="4431908" y="1632857"/>
                </a:cubicBezTo>
                <a:cubicBezTo>
                  <a:pt x="4417860" y="1610782"/>
                  <a:pt x="4387527" y="1605014"/>
                  <a:pt x="4366594" y="1589314"/>
                </a:cubicBezTo>
                <a:cubicBezTo>
                  <a:pt x="4343922" y="1572310"/>
                  <a:pt x="4321319" y="1554925"/>
                  <a:pt x="4301280" y="1534885"/>
                </a:cubicBezTo>
                <a:cubicBezTo>
                  <a:pt x="4247502" y="1481107"/>
                  <a:pt x="4287784" y="1499096"/>
                  <a:pt x="4235965" y="1436914"/>
                </a:cubicBezTo>
                <a:cubicBezTo>
                  <a:pt x="4156696" y="1341792"/>
                  <a:pt x="4187401" y="1384162"/>
                  <a:pt x="4127108" y="1338942"/>
                </a:cubicBezTo>
                <a:cubicBezTo>
                  <a:pt x="4080165" y="1303735"/>
                  <a:pt x="4075124" y="1286753"/>
                  <a:pt x="4018251" y="1273628"/>
                </a:cubicBezTo>
                <a:cubicBezTo>
                  <a:pt x="3989746" y="1267050"/>
                  <a:pt x="3960194" y="1266371"/>
                  <a:pt x="3931165" y="1262742"/>
                </a:cubicBezTo>
                <a:cubicBezTo>
                  <a:pt x="3821592" y="1218913"/>
                  <a:pt x="3880494" y="1240489"/>
                  <a:pt x="3691680" y="1186542"/>
                </a:cubicBezTo>
                <a:cubicBezTo>
                  <a:pt x="3651900" y="1175176"/>
                  <a:pt x="3571937" y="1153885"/>
                  <a:pt x="3571937" y="1153885"/>
                </a:cubicBezTo>
                <a:cubicBezTo>
                  <a:pt x="3539280" y="1135742"/>
                  <a:pt x="3503641" y="1122150"/>
                  <a:pt x="3473965" y="1099457"/>
                </a:cubicBezTo>
                <a:cubicBezTo>
                  <a:pt x="3441355" y="1074520"/>
                  <a:pt x="3386880" y="1012371"/>
                  <a:pt x="3386880" y="1012371"/>
                </a:cubicBezTo>
                <a:cubicBezTo>
                  <a:pt x="3383251" y="997857"/>
                  <a:pt x="3376476" y="983781"/>
                  <a:pt x="3375994" y="968828"/>
                </a:cubicBezTo>
                <a:cubicBezTo>
                  <a:pt x="3369207" y="758449"/>
                  <a:pt x="3389907" y="546479"/>
                  <a:pt x="3365108" y="337457"/>
                </a:cubicBezTo>
                <a:cubicBezTo>
                  <a:pt x="3362508" y="315539"/>
                  <a:pt x="3321565" y="330200"/>
                  <a:pt x="3299794" y="326571"/>
                </a:cubicBezTo>
                <a:cubicBezTo>
                  <a:pt x="3296165" y="301171"/>
                  <a:pt x="3296281" y="274947"/>
                  <a:pt x="3288908" y="250371"/>
                </a:cubicBezTo>
                <a:cubicBezTo>
                  <a:pt x="3285149" y="237840"/>
                  <a:pt x="3275752" y="227560"/>
                  <a:pt x="3267137" y="217714"/>
                </a:cubicBezTo>
                <a:cubicBezTo>
                  <a:pt x="3263072" y="213068"/>
                  <a:pt x="3203660" y="147416"/>
                  <a:pt x="3180051" y="141514"/>
                </a:cubicBezTo>
                <a:cubicBezTo>
                  <a:pt x="3133750" y="129939"/>
                  <a:pt x="3085708" y="126999"/>
                  <a:pt x="3038537" y="119742"/>
                </a:cubicBezTo>
                <a:cubicBezTo>
                  <a:pt x="3031280" y="97971"/>
                  <a:pt x="3035439" y="67767"/>
                  <a:pt x="3016765" y="54428"/>
                </a:cubicBezTo>
                <a:cubicBezTo>
                  <a:pt x="3001709" y="43674"/>
                  <a:pt x="2979343" y="58026"/>
                  <a:pt x="2962337" y="65314"/>
                </a:cubicBezTo>
                <a:cubicBezTo>
                  <a:pt x="2938434" y="75558"/>
                  <a:pt x="2937182" y="105031"/>
                  <a:pt x="2918794" y="119742"/>
                </a:cubicBezTo>
                <a:cubicBezTo>
                  <a:pt x="2909834" y="126910"/>
                  <a:pt x="2896684" y="126108"/>
                  <a:pt x="2886137" y="130628"/>
                </a:cubicBezTo>
                <a:cubicBezTo>
                  <a:pt x="2871222" y="137021"/>
                  <a:pt x="2857108" y="145143"/>
                  <a:pt x="2842594" y="152400"/>
                </a:cubicBezTo>
                <a:cubicBezTo>
                  <a:pt x="2779727" y="246702"/>
                  <a:pt x="2878014" y="96344"/>
                  <a:pt x="2788165" y="250371"/>
                </a:cubicBezTo>
                <a:cubicBezTo>
                  <a:pt x="2749596" y="316489"/>
                  <a:pt x="2708337" y="381000"/>
                  <a:pt x="2668423" y="446314"/>
                </a:cubicBezTo>
                <a:cubicBezTo>
                  <a:pt x="2660395" y="459450"/>
                  <a:pt x="2644869" y="466556"/>
                  <a:pt x="2635765" y="478971"/>
                </a:cubicBezTo>
                <a:cubicBezTo>
                  <a:pt x="2604818" y="521172"/>
                  <a:pt x="2572084" y="562793"/>
                  <a:pt x="2548680" y="609600"/>
                </a:cubicBezTo>
                <a:cubicBezTo>
                  <a:pt x="2518794" y="669369"/>
                  <a:pt x="2536644" y="640160"/>
                  <a:pt x="2494251" y="696685"/>
                </a:cubicBezTo>
                <a:cubicBezTo>
                  <a:pt x="2490622" y="674914"/>
                  <a:pt x="2494316" y="650535"/>
                  <a:pt x="2483365" y="631371"/>
                </a:cubicBezTo>
                <a:cubicBezTo>
                  <a:pt x="2477672" y="621408"/>
                  <a:pt x="2461840" y="623268"/>
                  <a:pt x="2450708" y="620485"/>
                </a:cubicBezTo>
                <a:cubicBezTo>
                  <a:pt x="2432758" y="615998"/>
                  <a:pt x="2414308" y="613760"/>
                  <a:pt x="2396280" y="609600"/>
                </a:cubicBezTo>
                <a:cubicBezTo>
                  <a:pt x="2239861" y="573503"/>
                  <a:pt x="2368971" y="591813"/>
                  <a:pt x="2145908" y="576942"/>
                </a:cubicBezTo>
                <a:lnTo>
                  <a:pt x="2080594" y="555171"/>
                </a:lnTo>
                <a:cubicBezTo>
                  <a:pt x="2069708" y="551542"/>
                  <a:pt x="2057484" y="550650"/>
                  <a:pt x="2047937" y="544285"/>
                </a:cubicBezTo>
                <a:lnTo>
                  <a:pt x="2015280" y="522514"/>
                </a:lnTo>
                <a:cubicBezTo>
                  <a:pt x="2008023" y="511628"/>
                  <a:pt x="1998822" y="501812"/>
                  <a:pt x="1993508" y="489857"/>
                </a:cubicBezTo>
                <a:cubicBezTo>
                  <a:pt x="1953481" y="399795"/>
                  <a:pt x="1994678" y="447482"/>
                  <a:pt x="1949965" y="402771"/>
                </a:cubicBezTo>
                <a:cubicBezTo>
                  <a:pt x="1944813" y="387313"/>
                  <a:pt x="1934192" y="345899"/>
                  <a:pt x="1917308" y="337457"/>
                </a:cubicBezTo>
                <a:cubicBezTo>
                  <a:pt x="1883711" y="320658"/>
                  <a:pt x="1792634" y="310315"/>
                  <a:pt x="1754023" y="304800"/>
                </a:cubicBezTo>
                <a:cubicBezTo>
                  <a:pt x="1623392" y="217713"/>
                  <a:pt x="1730437" y="301172"/>
                  <a:pt x="1666937" y="228600"/>
                </a:cubicBezTo>
                <a:cubicBezTo>
                  <a:pt x="1650041" y="209290"/>
                  <a:pt x="1612508" y="174171"/>
                  <a:pt x="1612508" y="174171"/>
                </a:cubicBezTo>
                <a:cubicBezTo>
                  <a:pt x="1608880" y="163285"/>
                  <a:pt x="1607526" y="151353"/>
                  <a:pt x="1601623" y="141514"/>
                </a:cubicBezTo>
                <a:cubicBezTo>
                  <a:pt x="1596343" y="132713"/>
                  <a:pt x="1584441" y="128922"/>
                  <a:pt x="1579851" y="119742"/>
                </a:cubicBezTo>
                <a:cubicBezTo>
                  <a:pt x="1529818" y="19676"/>
                  <a:pt x="1585496" y="81842"/>
                  <a:pt x="1536308" y="32657"/>
                </a:cubicBezTo>
                <a:cubicBezTo>
                  <a:pt x="1532680" y="21771"/>
                  <a:pt x="1536897" y="0"/>
                  <a:pt x="1525423" y="0"/>
                </a:cubicBezTo>
                <a:cubicBezTo>
                  <a:pt x="1512340" y="0"/>
                  <a:pt x="1508965" y="20702"/>
                  <a:pt x="1503651" y="32657"/>
                </a:cubicBezTo>
                <a:cubicBezTo>
                  <a:pt x="1463624" y="122718"/>
                  <a:pt x="1504821" y="75031"/>
                  <a:pt x="1460108" y="119742"/>
                </a:cubicBezTo>
                <a:cubicBezTo>
                  <a:pt x="1456480" y="130628"/>
                  <a:pt x="1454796" y="142369"/>
                  <a:pt x="1449223" y="152400"/>
                </a:cubicBezTo>
                <a:cubicBezTo>
                  <a:pt x="1437921" y="172744"/>
                  <a:pt x="1392046" y="238429"/>
                  <a:pt x="1373023" y="261257"/>
                </a:cubicBezTo>
                <a:cubicBezTo>
                  <a:pt x="1366453" y="269141"/>
                  <a:pt x="1360052" y="277748"/>
                  <a:pt x="1351251" y="283028"/>
                </a:cubicBezTo>
                <a:cubicBezTo>
                  <a:pt x="1341412" y="288932"/>
                  <a:pt x="1328857" y="288782"/>
                  <a:pt x="1318594" y="293914"/>
                </a:cubicBezTo>
                <a:cubicBezTo>
                  <a:pt x="1306892" y="299765"/>
                  <a:pt x="1297892" y="310372"/>
                  <a:pt x="1285937" y="315685"/>
                </a:cubicBezTo>
                <a:cubicBezTo>
                  <a:pt x="1264966" y="325006"/>
                  <a:pt x="1220623" y="337457"/>
                  <a:pt x="1220623" y="337457"/>
                </a:cubicBezTo>
                <a:cubicBezTo>
                  <a:pt x="1213366" y="344714"/>
                  <a:pt x="1207652" y="353948"/>
                  <a:pt x="1198851" y="359228"/>
                </a:cubicBezTo>
                <a:cubicBezTo>
                  <a:pt x="1174970" y="373556"/>
                  <a:pt x="1158937" y="370114"/>
                  <a:pt x="1144423" y="370114"/>
                </a:cubicBezTo>
                <a:close/>
              </a:path>
            </a:pathLst>
          </a:cu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2"/>
          <p:cNvSpPr txBox="1">
            <a:spLocks/>
          </p:cNvSpPr>
          <p:nvPr/>
        </p:nvSpPr>
        <p:spPr bwMode="auto">
          <a:xfrm>
            <a:off x="755576" y="1412776"/>
            <a:ext cx="2286000"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CA" sz="2800" b="1" kern="0" dirty="0" err="1" smtClean="0">
                <a:solidFill>
                  <a:schemeClr val="bg1">
                    <a:lumMod val="50000"/>
                    <a:lumOff val="50000"/>
                  </a:schemeClr>
                </a:solidFill>
                <a:latin typeface="Calibri" pitchFamily="34" charset="0"/>
                <a:ea typeface="+mj-ea"/>
                <a:cs typeface="Calibri" pitchFamily="34" charset="0"/>
              </a:rPr>
              <a:t>i</a:t>
            </a:r>
            <a:r>
              <a:rPr lang="en-CA" sz="2800" b="1" kern="0" noProof="0" dirty="0" smtClean="0">
                <a:solidFill>
                  <a:schemeClr val="bg1">
                    <a:lumMod val="50000"/>
                    <a:lumOff val="50000"/>
                  </a:schemeClr>
                </a:solidFill>
                <a:latin typeface="Calibri" pitchFamily="34" charset="0"/>
                <a:ea typeface="+mj-ea"/>
                <a:cs typeface="Calibri" pitchFamily="34" charset="0"/>
              </a:rPr>
              <a:t>n sin</a:t>
            </a:r>
            <a:endParaRPr kumimoji="0" lang="en-CA" sz="2800" b="1" i="0" u="none" strike="noStrike" kern="0" cap="none" spc="0" normalizeH="0" baseline="0" noProof="0" dirty="0">
              <a:ln>
                <a:noFill/>
              </a:ln>
              <a:solidFill>
                <a:schemeClr val="bg1">
                  <a:lumMod val="50000"/>
                  <a:lumOff val="50000"/>
                </a:schemeClr>
              </a:solidFill>
              <a:effectLst/>
              <a:uLnTx/>
              <a:uFillTx/>
              <a:latin typeface="Calibri" pitchFamily="34" charset="0"/>
              <a:ea typeface="+mj-ea"/>
              <a:cs typeface="Calibri" pitchFamily="34" charset="0"/>
            </a:endParaRPr>
          </a:p>
        </p:txBody>
      </p:sp>
      <p:pic>
        <p:nvPicPr>
          <p:cNvPr id="7" name="Picture 6" descr="red-angry-face-smiley-emoticon sherv.net.gif"/>
          <p:cNvPicPr>
            <a:picLocks noChangeAspect="1"/>
          </p:cNvPicPr>
          <p:nvPr/>
        </p:nvPicPr>
        <p:blipFill>
          <a:blip r:embed="rId2" cstate="print"/>
          <a:stretch>
            <a:fillRect/>
          </a:stretch>
        </p:blipFill>
        <p:spPr>
          <a:xfrm>
            <a:off x="539552" y="1916832"/>
            <a:ext cx="632368" cy="640080"/>
          </a:xfrm>
          <a:prstGeom prst="rect">
            <a:avLst/>
          </a:prstGeom>
        </p:spPr>
      </p:pic>
      <p:pic>
        <p:nvPicPr>
          <p:cNvPr id="8" name="Picture 7" descr="red-angry-face-smiley-emoticon sherv.net.gif"/>
          <p:cNvPicPr>
            <a:picLocks noChangeAspect="1"/>
          </p:cNvPicPr>
          <p:nvPr/>
        </p:nvPicPr>
        <p:blipFill>
          <a:blip r:embed="rId2" cstate="print"/>
          <a:stretch>
            <a:fillRect/>
          </a:stretch>
        </p:blipFill>
        <p:spPr>
          <a:xfrm>
            <a:off x="1475656" y="2132856"/>
            <a:ext cx="632368" cy="640080"/>
          </a:xfrm>
          <a:prstGeom prst="rect">
            <a:avLst/>
          </a:prstGeom>
        </p:spPr>
      </p:pic>
      <p:pic>
        <p:nvPicPr>
          <p:cNvPr id="9" name="Picture 8" descr="red-angry-face-smiley-emoticon sherv.net.gif"/>
          <p:cNvPicPr>
            <a:picLocks noChangeAspect="1"/>
          </p:cNvPicPr>
          <p:nvPr/>
        </p:nvPicPr>
        <p:blipFill>
          <a:blip r:embed="rId2" cstate="print"/>
          <a:stretch>
            <a:fillRect/>
          </a:stretch>
        </p:blipFill>
        <p:spPr>
          <a:xfrm>
            <a:off x="2427463" y="1988840"/>
            <a:ext cx="632369" cy="640080"/>
          </a:xfrm>
          <a:prstGeom prst="rect">
            <a:avLst/>
          </a:prstGeom>
        </p:spPr>
      </p:pic>
      <p:pic>
        <p:nvPicPr>
          <p:cNvPr id="10" name="Picture 9" descr="red-angry-face-smiley-emoticon sherv.net.gif"/>
          <p:cNvPicPr>
            <a:picLocks noChangeAspect="1"/>
          </p:cNvPicPr>
          <p:nvPr/>
        </p:nvPicPr>
        <p:blipFill>
          <a:blip r:embed="rId2" cstate="print"/>
          <a:stretch>
            <a:fillRect/>
          </a:stretch>
        </p:blipFill>
        <p:spPr>
          <a:xfrm>
            <a:off x="683568" y="3645024"/>
            <a:ext cx="632368" cy="640080"/>
          </a:xfrm>
          <a:prstGeom prst="rect">
            <a:avLst/>
          </a:prstGeom>
        </p:spPr>
      </p:pic>
      <p:pic>
        <p:nvPicPr>
          <p:cNvPr id="12" name="Picture 11" descr="red-angry-face-smiley-emoticon sherv.net.gif"/>
          <p:cNvPicPr>
            <a:picLocks noChangeAspect="1"/>
          </p:cNvPicPr>
          <p:nvPr/>
        </p:nvPicPr>
        <p:blipFill>
          <a:blip r:embed="rId2" cstate="print"/>
          <a:stretch>
            <a:fillRect/>
          </a:stretch>
        </p:blipFill>
        <p:spPr>
          <a:xfrm>
            <a:off x="2499472" y="3717032"/>
            <a:ext cx="632368" cy="640080"/>
          </a:xfrm>
          <a:prstGeom prst="rect">
            <a:avLst/>
          </a:prstGeom>
        </p:spPr>
      </p:pic>
      <p:pic>
        <p:nvPicPr>
          <p:cNvPr id="13" name="Picture 12" descr="red-angry-face-smiley-emoticon sherv.net.gif"/>
          <p:cNvPicPr>
            <a:picLocks noChangeAspect="1"/>
          </p:cNvPicPr>
          <p:nvPr/>
        </p:nvPicPr>
        <p:blipFill>
          <a:blip r:embed="rId2" cstate="print"/>
          <a:stretch>
            <a:fillRect/>
          </a:stretch>
        </p:blipFill>
        <p:spPr>
          <a:xfrm>
            <a:off x="3275856" y="2996952"/>
            <a:ext cx="632368" cy="640080"/>
          </a:xfrm>
          <a:prstGeom prst="rect">
            <a:avLst/>
          </a:prstGeom>
        </p:spPr>
      </p:pic>
      <p:pic>
        <p:nvPicPr>
          <p:cNvPr id="14" name="Picture 13" descr="red-angry-face-smiley-emoticon sherv.net.gif"/>
          <p:cNvPicPr>
            <a:picLocks noChangeAspect="1"/>
          </p:cNvPicPr>
          <p:nvPr/>
        </p:nvPicPr>
        <p:blipFill>
          <a:blip r:embed="rId2" cstate="print"/>
          <a:stretch>
            <a:fillRect/>
          </a:stretch>
        </p:blipFill>
        <p:spPr>
          <a:xfrm>
            <a:off x="771280" y="2780928"/>
            <a:ext cx="632368" cy="640080"/>
          </a:xfrm>
          <a:prstGeom prst="rect">
            <a:avLst/>
          </a:prstGeom>
        </p:spPr>
      </p:pic>
      <p:pic>
        <p:nvPicPr>
          <p:cNvPr id="15" name="Picture 14" descr="red-angry-face-smiley-emoticon sherv.net.gif"/>
          <p:cNvPicPr>
            <a:picLocks noChangeAspect="1"/>
          </p:cNvPicPr>
          <p:nvPr/>
        </p:nvPicPr>
        <p:blipFill>
          <a:blip r:embed="rId2" cstate="print"/>
          <a:stretch>
            <a:fillRect/>
          </a:stretch>
        </p:blipFill>
        <p:spPr>
          <a:xfrm>
            <a:off x="2195736" y="2852936"/>
            <a:ext cx="632368" cy="640080"/>
          </a:xfrm>
          <a:prstGeom prst="rect">
            <a:avLst/>
          </a:prstGeom>
        </p:spPr>
      </p:pic>
      <p:pic>
        <p:nvPicPr>
          <p:cNvPr id="16" name="Picture 15" descr="red-angry-face-smiley-emoticon sherv.net.gif"/>
          <p:cNvPicPr>
            <a:picLocks noChangeAspect="1"/>
          </p:cNvPicPr>
          <p:nvPr/>
        </p:nvPicPr>
        <p:blipFill>
          <a:blip r:embed="rId2" cstate="print"/>
          <a:stretch>
            <a:fillRect/>
          </a:stretch>
        </p:blipFill>
        <p:spPr>
          <a:xfrm>
            <a:off x="1635376" y="3509000"/>
            <a:ext cx="632368" cy="640080"/>
          </a:xfrm>
          <a:prstGeom prst="rect">
            <a:avLst/>
          </a:prstGeom>
        </p:spPr>
      </p:pic>
      <p:pic>
        <p:nvPicPr>
          <p:cNvPr id="17" name="Picture 16" descr="www.fg-a.com valentine 2-jumping-heart.gif"/>
          <p:cNvPicPr>
            <a:picLocks noChangeAspect="1"/>
          </p:cNvPicPr>
          <p:nvPr/>
        </p:nvPicPr>
        <p:blipFill>
          <a:blip r:embed="rId3" cstate="print"/>
          <a:stretch>
            <a:fillRect/>
          </a:stretch>
        </p:blipFill>
        <p:spPr>
          <a:xfrm>
            <a:off x="6444208" y="1484784"/>
            <a:ext cx="1143000" cy="1333500"/>
          </a:xfrm>
          <a:prstGeom prst="rect">
            <a:avLst/>
          </a:prstGeom>
        </p:spPr>
      </p:pic>
      <p:pic>
        <p:nvPicPr>
          <p:cNvPr id="18" name="Picture 17" descr="www.fg-a.com valentine 2-jumping-heart.gif"/>
          <p:cNvPicPr>
            <a:picLocks noChangeAspect="1"/>
          </p:cNvPicPr>
          <p:nvPr/>
        </p:nvPicPr>
        <p:blipFill>
          <a:blip r:embed="rId3" cstate="print"/>
          <a:stretch>
            <a:fillRect/>
          </a:stretch>
        </p:blipFill>
        <p:spPr>
          <a:xfrm>
            <a:off x="6876256" y="2492896"/>
            <a:ext cx="1143000" cy="1333500"/>
          </a:xfrm>
          <a:prstGeom prst="rect">
            <a:avLst/>
          </a:prstGeom>
        </p:spPr>
      </p:pic>
      <p:pic>
        <p:nvPicPr>
          <p:cNvPr id="19" name="Picture 18" descr="www.fg-a.com valentine 2-jumping-heart.gif"/>
          <p:cNvPicPr>
            <a:picLocks noChangeAspect="1"/>
          </p:cNvPicPr>
          <p:nvPr/>
        </p:nvPicPr>
        <p:blipFill>
          <a:blip r:embed="rId3" cstate="print"/>
          <a:stretch>
            <a:fillRect/>
          </a:stretch>
        </p:blipFill>
        <p:spPr>
          <a:xfrm>
            <a:off x="7740352" y="2492896"/>
            <a:ext cx="1143000" cy="1333500"/>
          </a:xfrm>
          <a:prstGeom prst="rect">
            <a:avLst/>
          </a:prstGeom>
        </p:spPr>
      </p:pic>
      <p:pic>
        <p:nvPicPr>
          <p:cNvPr id="21" name="Picture 20" descr="www.fg-a.com valentine 2-jumping-heart.gif"/>
          <p:cNvPicPr>
            <a:picLocks noChangeAspect="1"/>
          </p:cNvPicPr>
          <p:nvPr/>
        </p:nvPicPr>
        <p:blipFill>
          <a:blip r:embed="rId3" cstate="print"/>
          <a:stretch>
            <a:fillRect/>
          </a:stretch>
        </p:blipFill>
        <p:spPr>
          <a:xfrm>
            <a:off x="6876256" y="3429000"/>
            <a:ext cx="1143000" cy="1333500"/>
          </a:xfrm>
          <a:prstGeom prst="rect">
            <a:avLst/>
          </a:prstGeom>
        </p:spPr>
      </p:pic>
      <p:pic>
        <p:nvPicPr>
          <p:cNvPr id="22" name="Picture 21" descr="www.fg-a.com valentine 2-jumping-heart.gif"/>
          <p:cNvPicPr>
            <a:picLocks noChangeAspect="1"/>
          </p:cNvPicPr>
          <p:nvPr/>
        </p:nvPicPr>
        <p:blipFill>
          <a:blip r:embed="rId3" cstate="print"/>
          <a:stretch>
            <a:fillRect/>
          </a:stretch>
        </p:blipFill>
        <p:spPr>
          <a:xfrm>
            <a:off x="7308304" y="1484784"/>
            <a:ext cx="1143000" cy="1333500"/>
          </a:xfrm>
          <a:prstGeom prst="rect">
            <a:avLst/>
          </a:prstGeom>
        </p:spPr>
      </p:pic>
      <p:pic>
        <p:nvPicPr>
          <p:cNvPr id="23" name="Picture 22" descr="www.fg-a.com valentine 2-jumping-heart.gif"/>
          <p:cNvPicPr>
            <a:picLocks noChangeAspect="1"/>
          </p:cNvPicPr>
          <p:nvPr/>
        </p:nvPicPr>
        <p:blipFill>
          <a:blip r:embed="rId3" cstate="print"/>
          <a:stretch>
            <a:fillRect/>
          </a:stretch>
        </p:blipFill>
        <p:spPr>
          <a:xfrm>
            <a:off x="5148064" y="2492896"/>
            <a:ext cx="1143000" cy="1333500"/>
          </a:xfrm>
          <a:prstGeom prst="rect">
            <a:avLst/>
          </a:prstGeom>
        </p:spPr>
      </p:pic>
      <p:pic>
        <p:nvPicPr>
          <p:cNvPr id="24" name="Picture 23" descr="www.fg-a.com valentine 2-jumping-heart.gif"/>
          <p:cNvPicPr>
            <a:picLocks noChangeAspect="1"/>
          </p:cNvPicPr>
          <p:nvPr/>
        </p:nvPicPr>
        <p:blipFill>
          <a:blip r:embed="rId3" cstate="print"/>
          <a:stretch>
            <a:fillRect/>
          </a:stretch>
        </p:blipFill>
        <p:spPr>
          <a:xfrm>
            <a:off x="6012160" y="3429000"/>
            <a:ext cx="1143000" cy="1333500"/>
          </a:xfrm>
          <a:prstGeom prst="rect">
            <a:avLst/>
          </a:prstGeom>
        </p:spPr>
      </p:pic>
      <p:pic>
        <p:nvPicPr>
          <p:cNvPr id="25" name="Picture 24" descr="www.fg-a.com valentine 2-jumping-heart.gif"/>
          <p:cNvPicPr>
            <a:picLocks noChangeAspect="1"/>
          </p:cNvPicPr>
          <p:nvPr/>
        </p:nvPicPr>
        <p:blipFill>
          <a:blip r:embed="rId3" cstate="print"/>
          <a:stretch>
            <a:fillRect/>
          </a:stretch>
        </p:blipFill>
        <p:spPr>
          <a:xfrm>
            <a:off x="5580112" y="1484784"/>
            <a:ext cx="1143000" cy="1333500"/>
          </a:xfrm>
          <a:prstGeom prst="rect">
            <a:avLst/>
          </a:prstGeom>
        </p:spPr>
      </p:pic>
      <p:pic>
        <p:nvPicPr>
          <p:cNvPr id="26" name="Picture 25" descr="www.fg-a.com valentine 2-jumping-heart.gif"/>
          <p:cNvPicPr>
            <a:picLocks noChangeAspect="1"/>
          </p:cNvPicPr>
          <p:nvPr/>
        </p:nvPicPr>
        <p:blipFill>
          <a:blip r:embed="rId3" cstate="print"/>
          <a:stretch>
            <a:fillRect/>
          </a:stretch>
        </p:blipFill>
        <p:spPr>
          <a:xfrm>
            <a:off x="6012160" y="2492896"/>
            <a:ext cx="1143000" cy="1333500"/>
          </a:xfrm>
          <a:prstGeom prst="rect">
            <a:avLst/>
          </a:prstGeom>
        </p:spPr>
      </p:pic>
      <p:sp>
        <p:nvSpPr>
          <p:cNvPr id="32" name="Rectangle 31"/>
          <p:cNvSpPr/>
          <p:nvPr/>
        </p:nvSpPr>
        <p:spPr>
          <a:xfrm>
            <a:off x="4283968" y="2132856"/>
            <a:ext cx="27432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rot="16200000">
            <a:off x="4298816" y="1989976"/>
            <a:ext cx="27432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p:cNvSpPr txBox="1"/>
          <p:nvPr/>
        </p:nvSpPr>
        <p:spPr>
          <a:xfrm>
            <a:off x="3419872" y="4293096"/>
            <a:ext cx="2088232" cy="369332"/>
          </a:xfrm>
          <a:prstGeom prst="rect">
            <a:avLst/>
          </a:prstGeom>
          <a:noFill/>
        </p:spPr>
        <p:txBody>
          <a:bodyPr wrap="square" rtlCol="0">
            <a:spAutoFit/>
          </a:bodyPr>
          <a:lstStyle/>
          <a:p>
            <a:pPr algn="ctr"/>
            <a:r>
              <a:rPr lang="en-CA" sz="900" dirty="0" smtClean="0">
                <a:solidFill>
                  <a:schemeClr val="tx1">
                    <a:lumMod val="85000"/>
                  </a:schemeClr>
                </a:solidFill>
              </a:rPr>
              <a:t>angry smiley © sherv.net</a:t>
            </a:r>
          </a:p>
          <a:p>
            <a:pPr algn="ctr"/>
            <a:r>
              <a:rPr lang="en-CA" sz="900" dirty="0" smtClean="0">
                <a:solidFill>
                  <a:schemeClr val="tx1">
                    <a:lumMod val="85000"/>
                  </a:schemeClr>
                </a:solidFill>
              </a:rPr>
              <a:t>Jumping heart © www.fg-a.com</a:t>
            </a:r>
          </a:p>
        </p:txBody>
      </p:sp>
      <p:sp>
        <p:nvSpPr>
          <p:cNvPr id="30" name="TextBox 29"/>
          <p:cNvSpPr txBox="1"/>
          <p:nvPr/>
        </p:nvSpPr>
        <p:spPr>
          <a:xfrm>
            <a:off x="323528" y="44624"/>
            <a:ext cx="8496944" cy="954107"/>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cs typeface="Calibri" pitchFamily="34" charset="0"/>
              </a:rPr>
              <a:t>Are you a saint, set apart from sin and Satan, </a:t>
            </a:r>
          </a:p>
          <a:p>
            <a:pPr algn="ctr"/>
            <a:r>
              <a:rPr lang="en-US" sz="2800" b="1" dirty="0" smtClean="0">
                <a:solidFill>
                  <a:srgbClr val="FF0000"/>
                </a:solidFill>
                <a:latin typeface="Calibri" pitchFamily="34" charset="0"/>
                <a:cs typeface="Calibri" pitchFamily="34" charset="0"/>
              </a:rPr>
              <a:t>made holy to the LORD in Christ in the Holy Spirit?</a:t>
            </a:r>
            <a:endParaRPr lang="en-US" sz="2800" b="1" dirty="0">
              <a:solidFill>
                <a:srgbClr val="FF0000"/>
              </a:solidFill>
              <a:latin typeface="Calibri" pitchFamily="34" charset="0"/>
              <a:cs typeface="Calibri" pitchFamily="34" charset="0"/>
            </a:endParaRPr>
          </a:p>
        </p:txBody>
      </p:sp>
      <p:sp>
        <p:nvSpPr>
          <p:cNvPr id="29" name="TextBox 28"/>
          <p:cNvSpPr txBox="1"/>
          <p:nvPr/>
        </p:nvSpPr>
        <p:spPr>
          <a:xfrm>
            <a:off x="0" y="4869448"/>
            <a:ext cx="9108504" cy="2015936"/>
          </a:xfrm>
          <a:prstGeom prst="rect">
            <a:avLst/>
          </a:prstGeom>
          <a:noFill/>
        </p:spPr>
        <p:txBody>
          <a:bodyPr wrap="square" rtlCol="0">
            <a:spAutoFit/>
          </a:bodyPr>
          <a:lstStyle/>
          <a:p>
            <a:pPr algn="ctr">
              <a:lnSpc>
                <a:spcPts val="3000"/>
              </a:lnSpc>
            </a:pPr>
            <a:r>
              <a:rPr lang="en-CA" sz="2800" b="1" spc="-10" dirty="0" smtClean="0">
                <a:solidFill>
                  <a:schemeClr val="bg1"/>
                </a:solidFill>
                <a:latin typeface="Calibri" pitchFamily="34" charset="0"/>
                <a:cs typeface="Calibri" pitchFamily="34" charset="0"/>
              </a:rPr>
              <a:t>“called to be saints . . . the Spirit intercedes for the saints . . .  </a:t>
            </a:r>
          </a:p>
          <a:p>
            <a:pPr algn="ctr">
              <a:lnSpc>
                <a:spcPts val="3000"/>
              </a:lnSpc>
            </a:pPr>
            <a:r>
              <a:rPr lang="en-CA" sz="2800" b="1" dirty="0" smtClean="0">
                <a:solidFill>
                  <a:schemeClr val="bg1"/>
                </a:solidFill>
                <a:latin typeface="Calibri" pitchFamily="34" charset="0"/>
                <a:cs typeface="Calibri" pitchFamily="34" charset="0"/>
              </a:rPr>
              <a:t>sanctified by the Holy Spirit . . . worthy of the saints” </a:t>
            </a:r>
          </a:p>
          <a:p>
            <a:pPr algn="ctr">
              <a:lnSpc>
                <a:spcPts val="3000"/>
              </a:lnSpc>
            </a:pPr>
            <a:r>
              <a:rPr lang="en-CA" sz="2800" b="1" dirty="0" smtClean="0">
                <a:solidFill>
                  <a:schemeClr val="bg1"/>
                </a:solidFill>
                <a:latin typeface="Calibri" pitchFamily="34" charset="0"/>
                <a:cs typeface="Calibri" pitchFamily="34" charset="0"/>
              </a:rPr>
              <a:t>Rom 1:7; 8:27; 15:16; 16:2</a:t>
            </a:r>
          </a:p>
          <a:p>
            <a:pPr algn="ctr">
              <a:lnSpc>
                <a:spcPts val="3000"/>
              </a:lnSpc>
            </a:pPr>
            <a:r>
              <a:rPr lang="en-CA" sz="2800" b="1" dirty="0" smtClean="0">
                <a:latin typeface="Calibri" pitchFamily="34" charset="0"/>
                <a:cs typeface="Calibri" pitchFamily="34" charset="0"/>
              </a:rPr>
              <a:t>“the church of God . . . sanctified in Christ Jesus, </a:t>
            </a:r>
          </a:p>
          <a:p>
            <a:pPr algn="ctr">
              <a:lnSpc>
                <a:spcPts val="3000"/>
              </a:lnSpc>
            </a:pPr>
            <a:r>
              <a:rPr lang="en-CA" sz="2800" b="1" dirty="0" smtClean="0">
                <a:latin typeface="Calibri" pitchFamily="34" charset="0"/>
                <a:cs typeface="Calibri" pitchFamily="34" charset="0"/>
              </a:rPr>
              <a:t>called to be saints” 1 </a:t>
            </a:r>
            <a:r>
              <a:rPr lang="en-CA" sz="2800" b="1" dirty="0" err="1" smtClean="0">
                <a:latin typeface="Calibri" pitchFamily="34" charset="0"/>
                <a:cs typeface="Calibri" pitchFamily="34" charset="0"/>
              </a:rPr>
              <a:t>Cor</a:t>
            </a:r>
            <a:r>
              <a:rPr lang="en-CA" sz="2800" b="1" dirty="0" smtClean="0">
                <a:latin typeface="Calibri" pitchFamily="34" charset="0"/>
                <a:cs typeface="Calibri" pitchFamily="34" charset="0"/>
              </a:rPr>
              <a:t> 1:2</a:t>
            </a:r>
            <a:endParaRPr lang="en-US" sz="2800" b="1" dirty="0"/>
          </a:p>
        </p:txBody>
      </p:sp>
    </p:spTree>
  </p:cSld>
  <p:clrMapOvr>
    <a:masterClrMapping/>
  </p:clrMapOvr>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5" name="Oval 4"/>
          <p:cNvSpPr/>
          <p:nvPr/>
        </p:nvSpPr>
        <p:spPr>
          <a:xfrm>
            <a:off x="1115616" y="188640"/>
            <a:ext cx="7200800" cy="6571109"/>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000" b="1" dirty="0" smtClean="0">
              <a:solidFill>
                <a:schemeClr val="bg1"/>
              </a:solidFill>
            </a:endParaRPr>
          </a:p>
          <a:p>
            <a:pPr algn="ctr"/>
            <a:endParaRPr lang="en-US" sz="1000" b="1" dirty="0" smtClean="0">
              <a:solidFill>
                <a:schemeClr val="bg1"/>
              </a:solidFill>
            </a:endParaRPr>
          </a:p>
          <a:p>
            <a:pPr algn="ctr">
              <a:defRPr/>
            </a:pPr>
            <a:endParaRPr lang="en-US" dirty="0"/>
          </a:p>
        </p:txBody>
      </p:sp>
      <p:sp>
        <p:nvSpPr>
          <p:cNvPr id="5123" name="Title 3"/>
          <p:cNvSpPr>
            <a:spLocks noGrp="1"/>
          </p:cNvSpPr>
          <p:nvPr>
            <p:ph type="title"/>
          </p:nvPr>
        </p:nvSpPr>
        <p:spPr>
          <a:xfrm>
            <a:off x="1619672" y="197768"/>
            <a:ext cx="6336704" cy="1143000"/>
          </a:xfrm>
        </p:spPr>
        <p:txBody>
          <a:bodyPr>
            <a:normAutofit/>
          </a:bodyPr>
          <a:lstStyle/>
          <a:p>
            <a:r>
              <a:rPr lang="en-US" sz="4800" b="1" dirty="0" smtClean="0">
                <a:solidFill>
                  <a:schemeClr val="bg1"/>
                </a:solidFill>
                <a:latin typeface="Calibri" pitchFamily="34" charset="0"/>
              </a:rPr>
              <a:t>in Christ</a:t>
            </a:r>
          </a:p>
        </p:txBody>
      </p:sp>
      <p:sp>
        <p:nvSpPr>
          <p:cNvPr id="5124" name="Text Box 3"/>
          <p:cNvSpPr txBox="1">
            <a:spLocks noChangeArrowheads="1"/>
          </p:cNvSpPr>
          <p:nvPr/>
        </p:nvSpPr>
        <p:spPr bwMode="auto">
          <a:xfrm>
            <a:off x="1259632" y="764704"/>
            <a:ext cx="6956425" cy="5386090"/>
          </a:xfrm>
          <a:prstGeom prst="rect">
            <a:avLst/>
          </a:prstGeom>
          <a:noFill/>
          <a:ln w="9525">
            <a:noFill/>
            <a:miter lim="800000"/>
            <a:headEnd/>
            <a:tailEnd/>
          </a:ln>
        </p:spPr>
        <p:txBody>
          <a:bodyPr>
            <a:spAutoFit/>
          </a:bodyPr>
          <a:lstStyle/>
          <a:p>
            <a:pPr algn="ctr"/>
            <a:endParaRPr lang="en-US" sz="1200" b="1" dirty="0" smtClean="0">
              <a:latin typeface="Calibri" pitchFamily="34" charset="0"/>
            </a:endParaRPr>
          </a:p>
          <a:p>
            <a:pPr algn="ctr"/>
            <a:endParaRPr lang="en-US" sz="1200" b="1" dirty="0" smtClean="0">
              <a:latin typeface="Calibri" pitchFamily="34" charset="0"/>
            </a:endParaRPr>
          </a:p>
          <a:p>
            <a:pPr algn="ctr"/>
            <a:r>
              <a:rPr lang="en-US" sz="3200" b="1" dirty="0" smtClean="0">
                <a:latin typeface="Calibri" pitchFamily="34" charset="0"/>
              </a:rPr>
              <a:t>members of Christ’s body</a:t>
            </a:r>
          </a:p>
          <a:p>
            <a:pPr algn="ctr"/>
            <a:r>
              <a:rPr lang="en-US" sz="3200" b="1" dirty="0" smtClean="0">
                <a:latin typeface="Calibri" pitchFamily="34" charset="0"/>
              </a:rPr>
              <a:t>brothers and sisters</a:t>
            </a:r>
          </a:p>
          <a:p>
            <a:pPr algn="ctr"/>
            <a:endParaRPr lang="en-US" sz="800" b="1" dirty="0" smtClean="0">
              <a:solidFill>
                <a:schemeClr val="bg1"/>
              </a:solidFill>
              <a:latin typeface="Calibri" pitchFamily="34" charset="0"/>
            </a:endParaRPr>
          </a:p>
          <a:p>
            <a:pPr algn="ctr"/>
            <a:r>
              <a:rPr lang="en-US" sz="3200" b="1" dirty="0" smtClean="0">
                <a:solidFill>
                  <a:schemeClr val="bg1"/>
                </a:solidFill>
                <a:latin typeface="Calibri" pitchFamily="34" charset="0"/>
              </a:rPr>
              <a:t>branches in Christ’s vine</a:t>
            </a:r>
          </a:p>
          <a:p>
            <a:pPr algn="ctr"/>
            <a:endParaRPr lang="en-US" sz="800" b="1" dirty="0" smtClean="0">
              <a:latin typeface="Calibri" pitchFamily="34" charset="0"/>
            </a:endParaRPr>
          </a:p>
          <a:p>
            <a:pPr algn="ctr"/>
            <a:r>
              <a:rPr lang="en-US" sz="3200" b="1" dirty="0" smtClean="0">
                <a:latin typeface="Calibri" pitchFamily="34" charset="0"/>
              </a:rPr>
              <a:t>a chosen race, </a:t>
            </a:r>
          </a:p>
          <a:p>
            <a:pPr algn="ctr"/>
            <a:r>
              <a:rPr lang="en-US" sz="3200" b="1" dirty="0" smtClean="0">
                <a:latin typeface="Calibri" pitchFamily="34" charset="0"/>
              </a:rPr>
              <a:t>royal priesthood, holy nation, </a:t>
            </a:r>
          </a:p>
          <a:p>
            <a:pPr algn="ctr"/>
            <a:r>
              <a:rPr lang="en-US" sz="3200" b="1" dirty="0" smtClean="0">
                <a:latin typeface="Calibri" pitchFamily="34" charset="0"/>
              </a:rPr>
              <a:t>God’s possession, God’s people </a:t>
            </a:r>
          </a:p>
          <a:p>
            <a:pPr algn="ctr"/>
            <a:endParaRPr lang="en-US" sz="800" b="1" dirty="0" smtClean="0">
              <a:solidFill>
                <a:schemeClr val="bg1"/>
              </a:solidFill>
              <a:latin typeface="Calibri" pitchFamily="34" charset="0"/>
            </a:endParaRPr>
          </a:p>
          <a:p>
            <a:pPr algn="ctr"/>
            <a:r>
              <a:rPr lang="en-US" sz="3200" b="1" dirty="0" smtClean="0">
                <a:solidFill>
                  <a:schemeClr val="bg1"/>
                </a:solidFill>
                <a:latin typeface="Calibri" pitchFamily="34" charset="0"/>
              </a:rPr>
              <a:t>fellow citizens with the </a:t>
            </a:r>
            <a:r>
              <a:rPr lang="en-US" sz="3200" b="1" dirty="0" smtClean="0">
                <a:latin typeface="Calibri" pitchFamily="34" charset="0"/>
              </a:rPr>
              <a:t>saints</a:t>
            </a:r>
            <a:r>
              <a:rPr lang="en-US" sz="3200" b="1" dirty="0" smtClean="0">
                <a:solidFill>
                  <a:schemeClr val="bg1"/>
                </a:solidFill>
                <a:latin typeface="Calibri" pitchFamily="34" charset="0"/>
              </a:rPr>
              <a:t> </a:t>
            </a:r>
          </a:p>
          <a:p>
            <a:pPr algn="ctr"/>
            <a:r>
              <a:rPr lang="en-US" sz="3200" b="1" dirty="0" smtClean="0">
                <a:solidFill>
                  <a:schemeClr val="bg1"/>
                </a:solidFill>
                <a:latin typeface="Calibri" pitchFamily="34" charset="0"/>
              </a:rPr>
              <a:t>and members of God’s household</a:t>
            </a:r>
          </a:p>
          <a:p>
            <a:pPr algn="ctr"/>
            <a:endParaRPr lang="en-US" sz="800" b="1" dirty="0" smtClean="0">
              <a:solidFill>
                <a:schemeClr val="bg1"/>
              </a:solidFill>
              <a:latin typeface="Calibri" pitchFamily="34" charset="0"/>
            </a:endParaRPr>
          </a:p>
          <a:p>
            <a:pPr algn="ctr"/>
            <a:endParaRPr lang="en-CA" sz="3200" b="1" dirty="0" smtClean="0">
              <a:solidFill>
                <a:schemeClr val="bg1"/>
              </a:solidFill>
              <a:latin typeface="Calibri" pitchFamily="34" charset="0"/>
            </a:endParaRPr>
          </a:p>
        </p:txBody>
      </p:sp>
      <p:sp>
        <p:nvSpPr>
          <p:cNvPr id="6" name="Right Arrow 5"/>
          <p:cNvSpPr/>
          <p:nvPr/>
        </p:nvSpPr>
        <p:spPr>
          <a:xfrm>
            <a:off x="539552" y="1268760"/>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4"/>
          <p:cNvSpPr txBox="1">
            <a:spLocks noChangeArrowheads="1"/>
          </p:cNvSpPr>
          <p:nvPr/>
        </p:nvSpPr>
        <p:spPr bwMode="auto">
          <a:xfrm>
            <a:off x="35496" y="476672"/>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8" name="TextBox 5"/>
          <p:cNvSpPr txBox="1">
            <a:spLocks noChangeArrowheads="1"/>
          </p:cNvSpPr>
          <p:nvPr/>
        </p:nvSpPr>
        <p:spPr bwMode="auto">
          <a:xfrm>
            <a:off x="1043608" y="5661248"/>
            <a:ext cx="7344816" cy="954107"/>
          </a:xfrm>
          <a:prstGeom prst="rect">
            <a:avLst/>
          </a:prstGeom>
          <a:solidFill>
            <a:srgbClr val="7030A0"/>
          </a:solidFill>
          <a:ln w="9525">
            <a:noFill/>
            <a:miter lim="800000"/>
            <a:headEnd/>
            <a:tailEnd/>
          </a:ln>
        </p:spPr>
        <p:txBody>
          <a:bodyPr wrap="square">
            <a:spAutoFit/>
          </a:bodyPr>
          <a:lstStyle/>
          <a:p>
            <a:pPr algn="ctr"/>
            <a:r>
              <a:rPr lang="en-CA" sz="2800" b="1" dirty="0" smtClean="0">
                <a:latin typeface="Calibri" pitchFamily="34" charset="0"/>
              </a:rPr>
              <a:t>Thank you for the body of Christ riches</a:t>
            </a:r>
          </a:p>
          <a:p>
            <a:pPr algn="ctr"/>
            <a:r>
              <a:rPr lang="en-CA" sz="2800" b="1" dirty="0" smtClean="0">
                <a:latin typeface="Calibri" pitchFamily="34" charset="0"/>
              </a:rPr>
              <a:t>provided for us by Christ’s death!</a:t>
            </a:r>
            <a:endParaRPr lang="en-CA" sz="2800" b="1" dirty="0">
              <a:latin typeface="Calibri" pitchFamily="34" charset="0"/>
            </a:endParaRPr>
          </a:p>
        </p:txBody>
      </p:sp>
      <p:sp>
        <p:nvSpPr>
          <p:cNvPr id="9" name="Text Box 4"/>
          <p:cNvSpPr txBox="1">
            <a:spLocks noChangeArrowheads="1"/>
          </p:cNvSpPr>
          <p:nvPr/>
        </p:nvSpPr>
        <p:spPr bwMode="auto">
          <a:xfrm>
            <a:off x="7092280" y="44624"/>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72-82</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332656"/>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157192"/>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2" name="TextBox 11"/>
          <p:cNvSpPr txBox="1"/>
          <p:nvPr/>
        </p:nvSpPr>
        <p:spPr>
          <a:xfrm rot="18967428">
            <a:off x="236529" y="5395011"/>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414718"/>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492896"/>
            <a:ext cx="8496944" cy="2554545"/>
          </a:xfrm>
          <a:prstGeom prst="rect">
            <a:avLst/>
          </a:prstGeom>
          <a:noFill/>
        </p:spPr>
        <p:txBody>
          <a:bodyPr wrap="square" rtlCol="0">
            <a:spAutoFit/>
          </a:bodyPr>
          <a:lstStyle/>
          <a:p>
            <a:pPr algn="ctr"/>
            <a:r>
              <a:rPr lang="en-CA" sz="3200" dirty="0" smtClean="0">
                <a:latin typeface="Calibri" pitchFamily="34" charset="0"/>
                <a:cs typeface="Calibri" pitchFamily="34" charset="0"/>
              </a:rPr>
              <a:t>Can anyone else give us these gifts? </a:t>
            </a:r>
          </a:p>
          <a:p>
            <a:pPr algn="ctr"/>
            <a:r>
              <a:rPr lang="en-CA" sz="3200" dirty="0" smtClean="0">
                <a:latin typeface="Calibri" pitchFamily="34" charset="0"/>
                <a:cs typeface="Calibri" pitchFamily="34" charset="0"/>
              </a:rPr>
              <a:t>Has anyone else died as God’s once-for-all sacrifice for sin?  Is anyone else the infinite </a:t>
            </a:r>
          </a:p>
          <a:p>
            <a:pPr algn="ctr"/>
            <a:r>
              <a:rPr lang="en-CA" sz="3200" dirty="0" smtClean="0">
                <a:latin typeface="Calibri" pitchFamily="34" charset="0"/>
                <a:cs typeface="Calibri" pitchFamily="34" charset="0"/>
              </a:rPr>
              <a:t>Son of God, our resurrected Messiah and Lord,</a:t>
            </a:r>
          </a:p>
          <a:p>
            <a:pPr algn="ctr"/>
            <a:r>
              <a:rPr lang="en-CA" sz="3200" dirty="0" smtClean="0">
                <a:latin typeface="Calibri" pitchFamily="34" charset="0"/>
                <a:cs typeface="Calibri" pitchFamily="34" charset="0"/>
              </a:rPr>
              <a:t>who provides in himself all we need in God?</a:t>
            </a:r>
            <a:endParaRPr lang="en-CA" sz="3200" dirty="0">
              <a:latin typeface="Calibri" pitchFamily="34" charset="0"/>
              <a:cs typeface="Calibri" pitchFamily="34" charset="0"/>
            </a:endParaRPr>
          </a:p>
        </p:txBody>
      </p:sp>
      <p:sp>
        <p:nvSpPr>
          <p:cNvPr id="17" name="Rectangle 16"/>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496" y="1340768"/>
            <a:ext cx="2103120" cy="1143000"/>
          </a:xfrm>
        </p:spPr>
        <p:txBody>
          <a:bodyPr>
            <a:noAutofit/>
          </a:bodyPr>
          <a:lstStyle/>
          <a:p>
            <a:r>
              <a:rPr lang="en-US" sz="2800" b="1" dirty="0" smtClean="0">
                <a:solidFill>
                  <a:schemeClr val="tx1"/>
                </a:solidFill>
                <a:latin typeface="Calibri" pitchFamily="34" charset="0"/>
                <a:cs typeface="Calibri" pitchFamily="34" charset="0"/>
              </a:rPr>
              <a:t>Buddhism</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says:</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Do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You Do.</a:t>
            </a:r>
            <a:br>
              <a:rPr lang="en-US" sz="2800" dirty="0" smtClean="0">
                <a:solidFill>
                  <a:schemeClr val="tx1"/>
                </a:solidFill>
                <a:latin typeface="Calibri" pitchFamily="34" charset="0"/>
                <a:cs typeface="Calibri" pitchFamily="34" charset="0"/>
              </a:rPr>
            </a:br>
            <a:r>
              <a:rPr lang="en-US" sz="2600" dirty="0" smtClean="0">
                <a:solidFill>
                  <a:schemeClr val="tx1"/>
                </a:solidFill>
                <a:latin typeface="Calibri" pitchFamily="34" charset="0"/>
                <a:cs typeface="Calibri" pitchFamily="34" charset="0"/>
              </a:rPr>
              <a:t/>
            </a:r>
            <a:br>
              <a:rPr lang="en-US" sz="26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8-fold path</a:t>
            </a:r>
            <a:endParaRPr lang="en-US" sz="2800" dirty="0">
              <a:solidFill>
                <a:schemeClr val="tx1"/>
              </a:solidFill>
              <a:latin typeface="Calibri" pitchFamily="34" charset="0"/>
              <a:cs typeface="Calibri" pitchFamily="34" charset="0"/>
            </a:endParaRPr>
          </a:p>
        </p:txBody>
      </p:sp>
      <p:sp>
        <p:nvSpPr>
          <p:cNvPr id="3" name="Title 1"/>
          <p:cNvSpPr txBox="1">
            <a:spLocks/>
          </p:cNvSpPr>
          <p:nvPr/>
        </p:nvSpPr>
        <p:spPr>
          <a:xfrm>
            <a:off x="1945392" y="1340768"/>
            <a:ext cx="219456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Islam</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lang="en-US" sz="2800" dirty="0" smtClean="0">
                <a:latin typeface="Calibri" pitchFamily="34" charset="0"/>
                <a:ea typeface="+mj-ea"/>
                <a:cs typeface="Calibri" pitchFamily="34" charset="0"/>
              </a:rPr>
              <a:t> all Allah wants</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You Do.</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6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5 pillars</a:t>
            </a:r>
            <a:endParaRPr kumimoji="0" lang="en-US" sz="2800" b="0" i="0" u="none" strike="noStrike" kern="120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7" name="TextBox 6"/>
          <p:cNvSpPr txBox="1"/>
          <p:nvPr/>
        </p:nvSpPr>
        <p:spPr>
          <a:xfrm>
            <a:off x="152400" y="6106180"/>
            <a:ext cx="4267200" cy="523220"/>
          </a:xfrm>
          <a:prstGeom prst="rect">
            <a:avLst/>
          </a:prstGeom>
          <a:noFill/>
        </p:spPr>
        <p:txBody>
          <a:bodyPr wrap="square" rtlCol="0">
            <a:spAutoFit/>
          </a:bodyPr>
          <a:lstStyle/>
          <a:p>
            <a:pPr algn="ctr"/>
            <a:r>
              <a:rPr lang="en-US" sz="1400" dirty="0" smtClean="0"/>
              <a:t>More free resources on the grace of God in Christ </a:t>
            </a:r>
            <a:r>
              <a:rPr lang="en-CA" sz="1400" dirty="0" smtClean="0">
                <a:latin typeface="Arial Narrow" pitchFamily="34" charset="0"/>
              </a:rPr>
              <a:t>@</a:t>
            </a:r>
            <a:r>
              <a:rPr lang="en-US" sz="1400" dirty="0" smtClean="0"/>
              <a:t> www.GraceGodChrist.com</a:t>
            </a:r>
            <a:endParaRPr lang="en-US" sz="1400" dirty="0"/>
          </a:p>
        </p:txBody>
      </p:sp>
      <p:sp>
        <p:nvSpPr>
          <p:cNvPr id="8" name="Title 1"/>
          <p:cNvSpPr txBox="1">
            <a:spLocks/>
          </p:cNvSpPr>
          <p:nvPr/>
        </p:nvSpPr>
        <p:spPr bwMode="auto">
          <a:xfrm>
            <a:off x="4139952" y="1340768"/>
            <a:ext cx="210312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Hinduism</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kern="0" dirty="0" smtClean="0">
                <a:latin typeface="Calibri" pitchFamily="34" charset="0"/>
                <a:ea typeface="+mj-ea"/>
                <a:cs typeface="Calibri" pitchFamily="34" charset="0"/>
              </a:rPr>
              <a:t>Do </a:t>
            </a:r>
            <a:r>
              <a:rPr lang="en-US" sz="2800" kern="0" dirty="0" err="1" smtClean="0">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lang="en-US" sz="2800" kern="0" dirty="0" err="1" smtClean="0">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You Do.</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many paths</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9" name="Title 1"/>
          <p:cNvSpPr txBox="1">
            <a:spLocks/>
          </p:cNvSpPr>
          <p:nvPr/>
        </p:nvSpPr>
        <p:spPr bwMode="auto">
          <a:xfrm>
            <a:off x="6293296" y="2862064"/>
            <a:ext cx="2743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Jesus</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It is DONE.</a:t>
            </a:r>
          </a:p>
          <a:p>
            <a:pPr algn="ctr" eaLnBrk="0" hangingPunct="0"/>
            <a:r>
              <a:rPr lang="en-US" sz="2800" kern="0" dirty="0" smtClean="0">
                <a:latin typeface="Calibri" pitchFamily="34" charset="0"/>
                <a:ea typeface="+mj-ea"/>
                <a:cs typeface="Calibri" pitchFamily="34" charset="0"/>
              </a:rPr>
              <a:t>I DO 4 U.</a:t>
            </a:r>
          </a:p>
          <a:p>
            <a:pPr algn="ctr" eaLnBrk="0" hangingPunct="0"/>
            <a:r>
              <a:rPr lang="en-US" sz="2800" kern="0" dirty="0" smtClean="0">
                <a:latin typeface="Calibri" pitchFamily="34" charset="0"/>
                <a:ea typeface="+mj-ea"/>
                <a:cs typeface="Calibri" pitchFamily="34" charset="0"/>
              </a:rPr>
              <a:t>Believe and receive all.</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Come to me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and drink.</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10" name="Rectangle 9"/>
          <p:cNvSpPr/>
          <p:nvPr/>
        </p:nvSpPr>
        <p:spPr>
          <a:xfrm>
            <a:off x="7380312" y="3140968"/>
            <a:ext cx="548640" cy="2286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rot="16200000">
            <a:off x="7365464" y="2795777"/>
            <a:ext cx="548640" cy="21031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732240" y="3717032"/>
            <a:ext cx="1944216" cy="376706"/>
          </a:xfrm>
          <a:prstGeom prst="rect">
            <a:avLst/>
          </a:prstGeom>
          <a:noFill/>
        </p:spPr>
        <p:txBody>
          <a:bodyPr wrap="square" rtlCol="0">
            <a:spAutoFit/>
          </a:bodyPr>
          <a:lstStyle/>
          <a:p>
            <a:pPr algn="ctr">
              <a:lnSpc>
                <a:spcPts val="2000"/>
              </a:lnSpc>
            </a:pPr>
            <a:r>
              <a:rPr lang="en-US" sz="2800" b="1" kern="0" dirty="0" smtClean="0">
                <a:latin typeface="Calibri" pitchFamily="34" charset="0"/>
                <a:cs typeface="Calibri" pitchFamily="34" charset="0"/>
              </a:rPr>
              <a:t>I DO 4 U</a:t>
            </a:r>
            <a:endParaRPr lang="en-US" sz="2800" b="1" dirty="0"/>
          </a:p>
        </p:txBody>
      </p:sp>
      <p:sp>
        <p:nvSpPr>
          <p:cNvPr id="13" name="TextBox 12"/>
          <p:cNvSpPr txBox="1"/>
          <p:nvPr/>
        </p:nvSpPr>
        <p:spPr>
          <a:xfrm>
            <a:off x="-36512" y="4005064"/>
            <a:ext cx="6781800" cy="1815882"/>
          </a:xfrm>
          <a:prstGeom prst="rect">
            <a:avLst/>
          </a:prstGeom>
          <a:noFill/>
        </p:spPr>
        <p:txBody>
          <a:bodyPr wrap="square" rtlCol="0">
            <a:spAutoFit/>
          </a:bodyPr>
          <a:lstStyle/>
          <a:p>
            <a:pPr algn="ctr"/>
            <a:r>
              <a:rPr lang="en-US" sz="2800" b="1" dirty="0" smtClean="0">
                <a:solidFill>
                  <a:srgbClr val="00FF00"/>
                </a:solidFill>
                <a:latin typeface="Calibri" pitchFamily="34" charset="0"/>
                <a:cs typeface="Calibri" pitchFamily="34" charset="0"/>
              </a:rPr>
              <a:t>There is no one else like Jesus!</a:t>
            </a:r>
          </a:p>
          <a:p>
            <a:pPr algn="ctr"/>
            <a:r>
              <a:rPr lang="en-US" sz="2800" b="1" dirty="0" smtClean="0">
                <a:solidFill>
                  <a:srgbClr val="00FF00"/>
                </a:solidFill>
                <a:latin typeface="Calibri" pitchFamily="34" charset="0"/>
                <a:cs typeface="Calibri" pitchFamily="34" charset="0"/>
              </a:rPr>
              <a:t>Jesus is the crucified and reigning </a:t>
            </a:r>
          </a:p>
          <a:p>
            <a:pPr algn="ctr"/>
            <a:r>
              <a:rPr lang="en-US" sz="2800" b="1" dirty="0" smtClean="0">
                <a:solidFill>
                  <a:srgbClr val="00FF00"/>
                </a:solidFill>
                <a:latin typeface="Calibri" pitchFamily="34" charset="0"/>
                <a:cs typeface="Calibri" pitchFamily="34" charset="0"/>
              </a:rPr>
              <a:t>Messiah, Son of God and Savior </a:t>
            </a:r>
          </a:p>
          <a:p>
            <a:pPr algn="ctr"/>
            <a:r>
              <a:rPr lang="en-US" sz="2800" b="1" dirty="0" smtClean="0">
                <a:solidFill>
                  <a:srgbClr val="00FF00"/>
                </a:solidFill>
                <a:latin typeface="Calibri" pitchFamily="34" charset="0"/>
                <a:cs typeface="Calibri" pitchFamily="34" charset="0"/>
              </a:rPr>
              <a:t>who is “I DO 4 U” not “U DO.” </a:t>
            </a:r>
            <a:endParaRPr lang="en-US" sz="2800" b="1" dirty="0">
              <a:solidFill>
                <a:srgbClr val="00FF0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26" name="Rectangle 25"/>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28" name="TextBox 27"/>
          <p:cNvSpPr txBox="1"/>
          <p:nvPr/>
        </p:nvSpPr>
        <p:spPr>
          <a:xfrm>
            <a:off x="1187624" y="4747210"/>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29" name="Title 1"/>
          <p:cNvSpPr txBox="1">
            <a:spLocks/>
          </p:cNvSpPr>
          <p:nvPr/>
        </p:nvSpPr>
        <p:spPr>
          <a:xfrm>
            <a:off x="0" y="5517232"/>
            <a:ext cx="9144000" cy="1368152"/>
          </a:xfrm>
          <a:prstGeom prst="rect">
            <a:avLst/>
          </a:prstGeom>
          <a:solidFill>
            <a:srgbClr val="002060"/>
          </a:solidFill>
        </p:spPr>
        <p:txBody>
          <a:bodyPr>
            <a:noAutofit/>
          </a:bodyPr>
          <a:lstStyle/>
          <a:p>
            <a:pPr lvl="0" algn="ctr" eaLnBrk="0" hangingPunct="0">
              <a:defRPr/>
            </a:pPr>
            <a:r>
              <a:rPr lang="en-US" sz="2600" spc="-20" dirty="0" smtClean="0">
                <a:latin typeface="Calibri" pitchFamily="34" charset="0"/>
                <a:cs typeface="Calibri" pitchFamily="34" charset="0"/>
              </a:rPr>
              <a:t>Joy and satisfaction are in Christ, not beauty, music, smart-phones, sports, cars, money, friends, romance, sex, food, drinking parties, homes or jobs!  Jesus had supreme joy without sex or money!</a:t>
            </a:r>
            <a:endParaRPr kumimoji="0" lang="en-US" sz="26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
        <p:nvSpPr>
          <p:cNvPr id="32" name="TextBox 31"/>
          <p:cNvSpPr txBox="1"/>
          <p:nvPr/>
        </p:nvSpPr>
        <p:spPr>
          <a:xfrm>
            <a:off x="72008" y="3934797"/>
            <a:ext cx="4427984" cy="769441"/>
          </a:xfrm>
          <a:prstGeom prst="rect">
            <a:avLst/>
          </a:prstGeom>
          <a:noFill/>
        </p:spPr>
        <p:txBody>
          <a:bodyPr wrap="square" rtlCol="0">
            <a:spAutoFit/>
          </a:bodyPr>
          <a:lstStyle/>
          <a:p>
            <a:pPr algn="ctr"/>
            <a:r>
              <a:rPr lang="en-CA" sz="2200" b="1" dirty="0" smtClean="0"/>
              <a:t>God’s completely different way </a:t>
            </a:r>
          </a:p>
          <a:p>
            <a:pPr algn="ctr"/>
            <a:r>
              <a:rPr lang="en-CA" sz="2200" b="1" dirty="0" smtClean="0"/>
              <a:t>to deepest joy and satisfaction</a:t>
            </a:r>
            <a:endParaRPr lang="en-CA" sz="2200" b="1" dirty="0"/>
          </a:p>
        </p:txBody>
      </p:sp>
    </p:spTree>
  </p:cSld>
  <p:clrMapOvr>
    <a:masterClrMapping/>
  </p:clrMapOvr>
  <p:timing>
    <p:tnLst>
      <p:par>
        <p:cT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06488" y="-1143000"/>
            <a:ext cx="6858000" cy="9144000"/>
          </a:xfrm>
          <a:prstGeom prst="rect">
            <a:avLst/>
          </a:prstGeom>
        </p:spPr>
      </p:pic>
      <p:sp>
        <p:nvSpPr>
          <p:cNvPr id="5" name="TextBox 4"/>
          <p:cNvSpPr txBox="1"/>
          <p:nvPr/>
        </p:nvSpPr>
        <p:spPr>
          <a:xfrm>
            <a:off x="2699792" y="404664"/>
            <a:ext cx="2304256" cy="1200329"/>
          </a:xfrm>
          <a:prstGeom prst="rect">
            <a:avLst/>
          </a:prstGeom>
          <a:noFill/>
        </p:spPr>
        <p:txBody>
          <a:bodyPr wrap="square" rtlCol="0">
            <a:spAutoFit/>
          </a:bodyPr>
          <a:lstStyle/>
          <a:p>
            <a:pPr algn="ctr"/>
            <a:r>
              <a:rPr lang="en-CA" b="1" dirty="0" smtClean="0"/>
              <a:t>I am your</a:t>
            </a:r>
          </a:p>
          <a:p>
            <a:pPr algn="ctr"/>
            <a:r>
              <a:rPr lang="en-CA" b="1" dirty="0" smtClean="0"/>
              <a:t>righteousness </a:t>
            </a:r>
          </a:p>
          <a:p>
            <a:pPr algn="ctr"/>
            <a:r>
              <a:rPr lang="en-CA" b="1" dirty="0" smtClean="0"/>
              <a:t>from God</a:t>
            </a:r>
          </a:p>
          <a:p>
            <a:pPr algn="ctr"/>
            <a:r>
              <a:rPr lang="en-CA" b="1" dirty="0" smtClean="0"/>
              <a:t>justification</a:t>
            </a:r>
            <a:endParaRPr lang="en-CA" b="1" dirty="0"/>
          </a:p>
        </p:txBody>
      </p:sp>
      <p:sp>
        <p:nvSpPr>
          <p:cNvPr id="9" name="TextBox 8"/>
          <p:cNvSpPr txBox="1"/>
          <p:nvPr/>
        </p:nvSpPr>
        <p:spPr>
          <a:xfrm>
            <a:off x="7848872" y="766445"/>
            <a:ext cx="1475656" cy="1200329"/>
          </a:xfrm>
          <a:prstGeom prst="rect">
            <a:avLst/>
          </a:prstGeom>
          <a:noFill/>
        </p:spPr>
        <p:txBody>
          <a:bodyPr wrap="square" rtlCol="0">
            <a:spAutoFit/>
          </a:bodyPr>
          <a:lstStyle/>
          <a:p>
            <a:pPr algn="ctr"/>
            <a:r>
              <a:rPr lang="en-CA" b="1" dirty="0" smtClean="0"/>
              <a:t>I am </a:t>
            </a:r>
          </a:p>
          <a:p>
            <a:pPr algn="ctr"/>
            <a:r>
              <a:rPr lang="en-CA" b="1" dirty="0" smtClean="0"/>
              <a:t>your</a:t>
            </a:r>
          </a:p>
          <a:p>
            <a:pPr algn="ctr"/>
            <a:r>
              <a:rPr lang="en-CA" b="1" dirty="0" smtClean="0"/>
              <a:t>peace </a:t>
            </a:r>
          </a:p>
          <a:p>
            <a:pPr algn="ctr"/>
            <a:r>
              <a:rPr lang="en-CA" b="1" dirty="0" smtClean="0"/>
              <a:t>with God</a:t>
            </a:r>
            <a:endParaRPr lang="en-CA" b="1"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at-one-</a:t>
            </a:r>
            <a:r>
              <a:rPr lang="en-CA" b="1" dirty="0" err="1" smtClean="0">
                <a:solidFill>
                  <a:srgbClr val="FF0000"/>
                </a:solidFill>
              </a:rPr>
              <a:t>ment</a:t>
            </a:r>
            <a:r>
              <a:rPr lang="en-CA" b="1" dirty="0" smtClean="0">
                <a:solidFill>
                  <a:srgbClr val="FF0000"/>
                </a:solidFill>
              </a:rPr>
              <a:t> with the Lord</a:t>
            </a:r>
          </a:p>
          <a:p>
            <a:pPr algn="ctr"/>
            <a:r>
              <a:rPr lang="en-CA" b="1" dirty="0" smtClean="0">
                <a:solidFill>
                  <a:srgbClr val="FF0000"/>
                </a:solidFill>
              </a:rPr>
              <a:t>God’s wrath turned away </a:t>
            </a:r>
          </a:p>
        </p:txBody>
      </p:sp>
      <p:sp>
        <p:nvSpPr>
          <p:cNvPr id="11" name="TextBox 10"/>
          <p:cNvSpPr txBox="1"/>
          <p:nvPr/>
        </p:nvSpPr>
        <p:spPr>
          <a:xfrm>
            <a:off x="4664854" y="44624"/>
            <a:ext cx="3579554" cy="646331"/>
          </a:xfrm>
          <a:prstGeom prst="rect">
            <a:avLst/>
          </a:prstGeom>
          <a:noFill/>
        </p:spPr>
        <p:txBody>
          <a:bodyPr wrap="square" rtlCol="0">
            <a:spAutoFit/>
          </a:bodyPr>
          <a:lstStyle/>
          <a:p>
            <a:pPr algn="ctr"/>
            <a:r>
              <a:rPr lang="en-CA" b="1" dirty="0" smtClean="0">
                <a:solidFill>
                  <a:srgbClr val="FF0000"/>
                </a:solidFill>
              </a:rPr>
              <a:t>I am your ransom</a:t>
            </a:r>
          </a:p>
          <a:p>
            <a:pPr algn="ctr"/>
            <a:r>
              <a:rPr lang="en-CA" b="1" dirty="0" smtClean="0">
                <a:solidFill>
                  <a:srgbClr val="FF0000"/>
                </a:solidFill>
              </a:rPr>
              <a:t>and redemption</a:t>
            </a:r>
            <a:endParaRPr lang="en-CA" b="1" dirty="0">
              <a:solidFill>
                <a:srgbClr val="FF0000"/>
              </a:solidFill>
            </a:endParaRPr>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b="1" dirty="0" smtClean="0"/>
              <a:t>I am your</a:t>
            </a:r>
          </a:p>
          <a:p>
            <a:pPr algn="ctr"/>
            <a:r>
              <a:rPr lang="en-CA" b="1" dirty="0" smtClean="0"/>
              <a:t>eternal</a:t>
            </a:r>
          </a:p>
          <a:p>
            <a:pPr algn="ctr"/>
            <a:r>
              <a:rPr lang="en-CA" b="1" dirty="0" smtClean="0"/>
              <a:t> life</a:t>
            </a:r>
            <a:endParaRPr lang="en-CA" b="1" dirty="0"/>
          </a:p>
        </p:txBody>
      </p:sp>
      <p:sp>
        <p:nvSpPr>
          <p:cNvPr id="15" name="TextBox 14"/>
          <p:cNvSpPr txBox="1"/>
          <p:nvPr/>
        </p:nvSpPr>
        <p:spPr>
          <a:xfrm>
            <a:off x="7596336" y="3212976"/>
            <a:ext cx="1512168" cy="2031325"/>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deliverance from darkness</a:t>
            </a:r>
          </a:p>
          <a:p>
            <a:pPr algn="ctr"/>
            <a:r>
              <a:rPr lang="en-CA" b="1" dirty="0" smtClean="0">
                <a:solidFill>
                  <a:srgbClr val="FF0000"/>
                </a:solidFill>
              </a:rPr>
              <a:t>into the kingdom of God’s Son</a:t>
            </a:r>
            <a:endParaRPr lang="en-CA" b="1" dirty="0">
              <a:solidFill>
                <a:srgbClr val="FF0000"/>
              </a:solidFill>
            </a:endParaRPr>
          </a:p>
        </p:txBody>
      </p:sp>
      <p:sp>
        <p:nvSpPr>
          <p:cNvPr id="16" name="TextBox 15"/>
          <p:cNvSpPr txBox="1"/>
          <p:nvPr/>
        </p:nvSpPr>
        <p:spPr>
          <a:xfrm>
            <a:off x="-468560" y="5097958"/>
            <a:ext cx="2267744" cy="923330"/>
          </a:xfrm>
          <a:prstGeom prst="rect">
            <a:avLst/>
          </a:prstGeom>
          <a:noFill/>
        </p:spPr>
        <p:txBody>
          <a:bodyPr wrap="square" rtlCol="0">
            <a:spAutoFit/>
          </a:bodyPr>
          <a:lstStyle/>
          <a:p>
            <a:pPr algn="ctr"/>
            <a:r>
              <a:rPr lang="en-CA" b="1" dirty="0" smtClean="0"/>
              <a:t>I am your </a:t>
            </a:r>
          </a:p>
          <a:p>
            <a:pPr algn="ctr"/>
            <a:r>
              <a:rPr lang="en-CA" b="1" dirty="0" smtClean="0"/>
              <a:t>fullness</a:t>
            </a:r>
          </a:p>
          <a:p>
            <a:pPr algn="ctr"/>
            <a:r>
              <a:rPr lang="en-CA" b="1" dirty="0" smtClean="0"/>
              <a:t>of blessing</a:t>
            </a:r>
            <a:endParaRPr lang="en-CA" b="1" dirty="0"/>
          </a:p>
        </p:txBody>
      </p:sp>
      <p:sp>
        <p:nvSpPr>
          <p:cNvPr id="19" name="TextBox 18"/>
          <p:cNvSpPr txBox="1"/>
          <p:nvPr/>
        </p:nvSpPr>
        <p:spPr>
          <a:xfrm>
            <a:off x="1259632" y="417438"/>
            <a:ext cx="1512168" cy="923330"/>
          </a:xfrm>
          <a:prstGeom prst="rect">
            <a:avLst/>
          </a:prstGeom>
          <a:noFill/>
        </p:spPr>
        <p:txBody>
          <a:bodyPr wrap="square" rtlCol="0">
            <a:spAutoFit/>
          </a:bodyPr>
          <a:lstStyle/>
          <a:p>
            <a:pPr algn="ctr"/>
            <a:r>
              <a:rPr lang="en-CA" b="1" dirty="0" smtClean="0"/>
              <a:t>I am your forgiveness</a:t>
            </a:r>
          </a:p>
          <a:p>
            <a:pPr algn="ctr"/>
            <a:r>
              <a:rPr lang="en-CA" b="1" dirty="0" smtClean="0"/>
              <a:t>from God</a:t>
            </a:r>
            <a:endParaRPr lang="en-CA" b="1" dirty="0"/>
          </a:p>
        </p:txBody>
      </p:sp>
      <p:sp>
        <p:nvSpPr>
          <p:cNvPr id="20" name="TextBox 19"/>
          <p:cNvSpPr txBox="1"/>
          <p:nvPr/>
        </p:nvSpPr>
        <p:spPr>
          <a:xfrm>
            <a:off x="1292528" y="5662989"/>
            <a:ext cx="3135456" cy="646331"/>
          </a:xfrm>
          <a:prstGeom prst="rect">
            <a:avLst/>
          </a:prstGeom>
          <a:noFill/>
        </p:spPr>
        <p:txBody>
          <a:bodyPr wrap="square" rtlCol="0">
            <a:spAutoFit/>
          </a:bodyPr>
          <a:lstStyle/>
          <a:p>
            <a:pPr algn="ctr"/>
            <a:r>
              <a:rPr lang="en-CA" b="1" dirty="0" smtClean="0">
                <a:solidFill>
                  <a:srgbClr val="FF0000"/>
                </a:solidFill>
              </a:rPr>
              <a:t>I am your fullness </a:t>
            </a:r>
          </a:p>
          <a:p>
            <a:pPr algn="ctr"/>
            <a:r>
              <a:rPr lang="en-CA" b="1" dirty="0" smtClean="0">
                <a:solidFill>
                  <a:srgbClr val="FF0000"/>
                </a:solidFill>
              </a:rPr>
              <a:t>of the Spirit of God</a:t>
            </a:r>
            <a:endParaRPr lang="en-CA" b="1" dirty="0">
              <a:solidFill>
                <a:srgbClr val="FF0000"/>
              </a:solidFill>
            </a:endParaRPr>
          </a:p>
        </p:txBody>
      </p:sp>
      <p:sp>
        <p:nvSpPr>
          <p:cNvPr id="17" name="TextBox 16"/>
          <p:cNvSpPr txBox="1"/>
          <p:nvPr/>
        </p:nvSpPr>
        <p:spPr>
          <a:xfrm>
            <a:off x="4860032" y="3790781"/>
            <a:ext cx="2147210" cy="646331"/>
          </a:xfrm>
          <a:prstGeom prst="rect">
            <a:avLst/>
          </a:prstGeom>
          <a:noFill/>
        </p:spPr>
        <p:txBody>
          <a:bodyPr wrap="square" rtlCol="0">
            <a:spAutoFit/>
          </a:bodyPr>
          <a:lstStyle/>
          <a:p>
            <a:pPr algn="r"/>
            <a:r>
              <a:rPr lang="en-CA" b="1" dirty="0" smtClean="0"/>
              <a:t>I am your</a:t>
            </a:r>
          </a:p>
          <a:p>
            <a:pPr algn="r"/>
            <a:r>
              <a:rPr lang="en-CA" b="1" dirty="0" smtClean="0"/>
              <a:t>hope of glory</a:t>
            </a:r>
            <a:endParaRPr lang="en-CA" b="1" dirty="0"/>
          </a:p>
        </p:txBody>
      </p:sp>
      <p:sp>
        <p:nvSpPr>
          <p:cNvPr id="21" name="TextBox 20"/>
          <p:cNvSpPr txBox="1"/>
          <p:nvPr/>
        </p:nvSpPr>
        <p:spPr>
          <a:xfrm>
            <a:off x="-252536" y="2300679"/>
            <a:ext cx="1944216" cy="1200329"/>
          </a:xfrm>
          <a:prstGeom prst="rect">
            <a:avLst/>
          </a:prstGeom>
          <a:noFill/>
        </p:spPr>
        <p:txBody>
          <a:bodyPr wrap="square" rtlCol="0">
            <a:spAutoFit/>
          </a:bodyPr>
          <a:lstStyle/>
          <a:p>
            <a:pPr algn="ctr"/>
            <a:r>
              <a:rPr lang="en-CA" b="1" dirty="0" smtClean="0"/>
              <a:t>I am your</a:t>
            </a:r>
          </a:p>
          <a:p>
            <a:pPr algn="ctr"/>
            <a:r>
              <a:rPr lang="en-CA" b="1" dirty="0" smtClean="0"/>
              <a:t> adoption</a:t>
            </a:r>
          </a:p>
          <a:p>
            <a:pPr algn="ctr"/>
            <a:r>
              <a:rPr lang="en-CA" b="1" dirty="0" smtClean="0"/>
              <a:t> as God’s</a:t>
            </a:r>
          </a:p>
          <a:p>
            <a:pPr algn="ctr"/>
            <a:r>
              <a:rPr lang="en-CA" b="1" dirty="0" smtClean="0"/>
              <a:t>child</a:t>
            </a:r>
            <a:endParaRPr lang="en-CA" b="1" dirty="0"/>
          </a:p>
        </p:txBody>
      </p:sp>
      <p:sp>
        <p:nvSpPr>
          <p:cNvPr id="22" name="Title 1"/>
          <p:cNvSpPr txBox="1">
            <a:spLocks/>
          </p:cNvSpPr>
          <p:nvPr/>
        </p:nvSpPr>
        <p:spPr bwMode="auto">
          <a:xfrm rot="19958346">
            <a:off x="1493356" y="1980310"/>
            <a:ext cx="6473064" cy="2286000"/>
          </a:xfrm>
          <a:prstGeom prst="rect">
            <a:avLst/>
          </a:prstGeom>
          <a:solidFill>
            <a:srgbClr val="FF00FF"/>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kern="0" dirty="0" smtClean="0">
                <a:solidFill>
                  <a:schemeClr val="bg1"/>
                </a:solidFill>
                <a:latin typeface="Arial Black" pitchFamily="34" charset="0"/>
                <a:ea typeface="+mj-ea"/>
                <a:cs typeface="+mj-cs"/>
              </a:rPr>
              <a:t>J</a:t>
            </a:r>
            <a:r>
              <a:rPr lang="en-CA" sz="2800" kern="0" noProof="0" dirty="0" err="1" smtClean="0">
                <a:solidFill>
                  <a:schemeClr val="bg1"/>
                </a:solidFill>
                <a:latin typeface="Arial Black" pitchFamily="34" charset="0"/>
                <a:ea typeface="+mj-ea"/>
                <a:cs typeface="+mj-cs"/>
              </a:rPr>
              <a:t>oy</a:t>
            </a:r>
            <a:r>
              <a:rPr lang="en-CA" sz="2800" kern="0" noProof="0" dirty="0" smtClean="0">
                <a:solidFill>
                  <a:schemeClr val="bg1"/>
                </a:solidFill>
                <a:latin typeface="Arial Black" pitchFamily="34" charset="0"/>
                <a:ea typeface="+mj-ea"/>
                <a:cs typeface="+mj-cs"/>
              </a:rPr>
              <a:t> and satisfaction are in God</a:t>
            </a:r>
            <a:r>
              <a:rPr lang="en-CA" sz="2800" kern="0" dirty="0" smtClean="0">
                <a:solidFill>
                  <a:schemeClr val="bg1"/>
                </a:solidFill>
                <a:latin typeface="Arial Black" pitchFamily="34" charset="0"/>
                <a:ea typeface="+mj-ea"/>
                <a:cs typeface="+mj-cs"/>
              </a:rPr>
              <a:t>. Open Christ’s gifts to enjoy the Lord by faith </a:t>
            </a:r>
            <a:r>
              <a:rPr lang="en-CA" sz="2800" kern="0" noProof="0" dirty="0" smtClean="0">
                <a:solidFill>
                  <a:schemeClr val="bg1"/>
                </a:solidFill>
                <a:latin typeface="Arial Black" pitchFamily="34" charset="0"/>
                <a:ea typeface="+mj-ea"/>
                <a:cs typeface="+mj-cs"/>
              </a:rPr>
              <a:t>in God’s promises expressed in praise!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0" i="0" u="none" strike="noStrike" kern="0" cap="none" spc="0" normalizeH="0" baseline="0" dirty="0" smtClean="0">
                <a:ln>
                  <a:noFill/>
                </a:ln>
                <a:solidFill>
                  <a:schemeClr val="bg1"/>
                </a:solidFill>
                <a:effectLst/>
                <a:uLnTx/>
                <a:uFillTx/>
                <a:latin typeface="Arial Black" pitchFamily="34" charset="0"/>
                <a:ea typeface="+mj-ea"/>
                <a:cs typeface="+mj-cs"/>
              </a:rPr>
              <a:t>Promises - Faith - Praise</a:t>
            </a:r>
            <a:endParaRPr kumimoji="0" lang="en-CA" sz="2800" b="0" i="0" u="none" strike="noStrike" kern="0" cap="none" spc="0" normalizeH="0" baseline="0" noProof="0" dirty="0">
              <a:ln>
                <a:noFill/>
              </a:ln>
              <a:solidFill>
                <a:schemeClr val="bg1"/>
              </a:solidFill>
              <a:effectLst/>
              <a:uLnTx/>
              <a:uFillTx/>
              <a:latin typeface="Arial Black" pitchFamily="34" charset="0"/>
              <a:ea typeface="+mj-ea"/>
              <a:cs typeface="+mj-cs"/>
            </a:endParaRPr>
          </a:p>
        </p:txBody>
      </p:sp>
    </p:spTree>
    <p:extLst>
      <p:ext uri="{BB962C8B-B14F-4D97-AF65-F5344CB8AC3E}">
        <p14:creationId xmlns:p14="http://schemas.microsoft.com/office/powerpoint/2010/main" xmlns="" val="379158180"/>
      </p:ext>
    </p:extLst>
  </p:cSld>
  <p:clrMapOvr>
    <a:masterClrMapping/>
  </p:clrMapOvr>
  <p:timing>
    <p:tnLst>
      <p:par>
        <p:cT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1026" name="Oval 2"/>
          <p:cNvSpPr>
            <a:spLocks noChangeArrowheads="1"/>
          </p:cNvSpPr>
          <p:nvPr/>
        </p:nvSpPr>
        <p:spPr bwMode="auto">
          <a:xfrm>
            <a:off x="35496" y="412576"/>
            <a:ext cx="7132320" cy="6309360"/>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18" name="Text Box 5"/>
          <p:cNvSpPr txBox="1">
            <a:spLocks noChangeArrowheads="1"/>
          </p:cNvSpPr>
          <p:nvPr/>
        </p:nvSpPr>
        <p:spPr bwMode="auto">
          <a:xfrm>
            <a:off x="-76200" y="7540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Passover Lamb, sin atoned, wrath turned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eternal life     adopted sons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Holy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intercedes as mediator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old self crucified and buried with Christ                                                         new self raised and alive with Christ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fontAlgn="base">
              <a:lnSpc>
                <a:spcPts val="1200"/>
              </a:lnSpc>
              <a:spcBef>
                <a:spcPct val="0"/>
              </a:spcBef>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one with Christ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seated with Christ                                                                                                                         </a:t>
            </a:r>
            <a:r>
              <a:rPr lang="en-CA" altLang="ko-KR" sz="800" dirty="0" smtClean="0">
                <a:solidFill>
                  <a:schemeClr val="bg1"/>
                </a:solidFill>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hidden with Christ in God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released from law, married to Christ                                                                                                under law of the Spirit</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8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born of the Spirit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given, receive, have Spirit				                     rivers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Spirit power to be ambassadors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sanctifies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fills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resurrection body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married to the Lamb                                   every tear wiped away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loved and saved</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Calibri" pitchFamily="34" charset="0"/>
                <a:ea typeface="Malgun Gothic" pitchFamily="34" charset="-127"/>
                <a:cs typeface="Calibri" pitchFamily="34" charset="0"/>
              </a:rPr>
              <a:t>   i</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3486144" y="2924944"/>
            <a:ext cx="22860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174112"/>
            <a:ext cx="914400" cy="228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987824" y="278092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3923928" y="27946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987824" y="37890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923928" y="3802752"/>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88024"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2020 </a:t>
            </a:r>
            <a:endParaRPr lang="en-CA" sz="1200" dirty="0">
              <a:solidFill>
                <a:schemeClr val="bg1"/>
              </a:solidFill>
              <a:latin typeface="Arial Narrow" pitchFamily="34" charset="0"/>
            </a:endParaRPr>
          </a:p>
        </p:txBody>
      </p:sp>
      <p:pic>
        <p:nvPicPr>
          <p:cNvPr id="19" name="Picture 18" descr="www.fg-a.com valentine 2-jumping-heart.gif"/>
          <p:cNvPicPr>
            <a:picLocks noChangeAspect="1"/>
          </p:cNvPicPr>
          <p:nvPr/>
        </p:nvPicPr>
        <p:blipFill>
          <a:blip r:embed="rId2" cstate="print"/>
          <a:stretch>
            <a:fillRect/>
          </a:stretch>
        </p:blipFill>
        <p:spPr>
          <a:xfrm>
            <a:off x="3059832" y="2847806"/>
            <a:ext cx="1049259" cy="1224136"/>
          </a:xfrm>
          <a:prstGeom prst="rect">
            <a:avLst/>
          </a:prstGeom>
        </p:spPr>
      </p:pic>
      <p:sp>
        <p:nvSpPr>
          <p:cNvPr id="23"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4" name="TextBox 23"/>
          <p:cNvSpPr txBox="1"/>
          <p:nvPr/>
        </p:nvSpPr>
        <p:spPr>
          <a:xfrm>
            <a:off x="2627784" y="404664"/>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21" name="Title 3"/>
          <p:cNvSpPr txBox="1">
            <a:spLocks/>
          </p:cNvSpPr>
          <p:nvPr/>
        </p:nvSpPr>
        <p:spPr>
          <a:xfrm>
            <a:off x="7164288" y="0"/>
            <a:ext cx="2011680" cy="6858000"/>
          </a:xfrm>
          <a:prstGeom prst="rect">
            <a:avLst/>
          </a:prstGeom>
          <a:solidFill>
            <a:schemeClr val="bg1"/>
          </a:solidFill>
        </p:spPr>
        <p:txBody>
          <a:bodyPr/>
          <a:lstStyle/>
          <a:p>
            <a:pPr marL="0" marR="0" lvl="0" indent="0" algn="ctr" defTabSz="914400" rtl="0" eaLnBrk="0" fontAlgn="base" latinLnBrk="0" hangingPunct="0">
              <a:lnSpc>
                <a:spcPts val="3600"/>
              </a:lnSpc>
              <a:spcBef>
                <a:spcPct val="0"/>
              </a:spcBef>
              <a:spcAft>
                <a:spcPct val="0"/>
              </a:spcAft>
              <a:buClrTx/>
              <a:buSzTx/>
              <a:buFontTx/>
              <a:buNone/>
              <a:tabLst/>
              <a:defRPr/>
            </a:pPr>
            <a:endPar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endParaRPr>
          </a:p>
          <a:p>
            <a:pPr marL="0" marR="0" lvl="0" indent="0" algn="ctr" defTabSz="914400" rtl="0" eaLnBrk="0" fontAlgn="base" latinLnBrk="0" hangingPunct="0">
              <a:lnSpc>
                <a:spcPts val="3600"/>
              </a:lnSpc>
              <a:spcBef>
                <a:spcPct val="0"/>
              </a:spcBef>
              <a:spcAft>
                <a:spcPct val="0"/>
              </a:spcAft>
              <a:buClrTx/>
              <a:buSzTx/>
              <a:buFontTx/>
              <a:buNone/>
              <a:tabLst/>
              <a:defRPr/>
            </a:pPr>
            <a: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t>It is finished! Will you joyfully draw on the many riches of </a:t>
            </a:r>
            <a:b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t>God’s grace </a:t>
            </a:r>
            <a:b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t>in Christ given </a:t>
            </a:r>
            <a:b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t>the moment we receive salvation in Christ?</a:t>
            </a:r>
            <a:endParaRPr kumimoji="0" lang="en-US" altLang="ko-KR" sz="2600" b="1" i="0" u="none" strike="noStrike" kern="0" cap="none" spc="0" normalizeH="0" baseline="0" noProof="0" dirty="0">
              <a:ln>
                <a:noFill/>
              </a:ln>
              <a:solidFill>
                <a:srgbClr val="FFFF00"/>
              </a:solidFill>
              <a:effectLst/>
              <a:uLnTx/>
              <a:uFillTx/>
              <a:latin typeface="Calibri" pitchFamily="34" charset="0"/>
              <a:ea typeface="굴림" pitchFamily="34" charset="-127"/>
              <a:cs typeface="+mj-cs"/>
            </a:endParaRPr>
          </a:p>
        </p:txBody>
      </p:sp>
      <p:sp>
        <p:nvSpPr>
          <p:cNvPr id="25" name="TextBox 24"/>
          <p:cNvSpPr txBox="1"/>
          <p:nvPr/>
        </p:nvSpPr>
        <p:spPr>
          <a:xfrm>
            <a:off x="214282" y="6429396"/>
            <a:ext cx="208823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jumping heart © www.fg-a.com</a:t>
            </a:r>
          </a:p>
        </p:txBody>
      </p:sp>
    </p:spTree>
  </p:cSld>
  <p:clrMapOvr>
    <a:masterClrMapping/>
  </p:clrMapOvr>
  <p:timing>
    <p:tnLst>
      <p:par>
        <p:cTn id="1" dur="indefinite" restart="never" nodeType="tmRoot"/>
      </p:par>
    </p:tnLst>
  </p:timing>
</p:sld>
</file>

<file path=ppt/slides/slide244.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4" name="TextBox 3"/>
          <p:cNvSpPr txBox="1"/>
          <p:nvPr/>
        </p:nvSpPr>
        <p:spPr>
          <a:xfrm>
            <a:off x="152400" y="228600"/>
            <a:ext cx="8915400" cy="5816977"/>
          </a:xfrm>
          <a:prstGeom prst="rect">
            <a:avLst/>
          </a:prstGeom>
          <a:noFill/>
        </p:spPr>
        <p:txBody>
          <a:bodyPr wrap="square" rtlCol="0">
            <a:spAutoFit/>
          </a:bodyPr>
          <a:lstStyle/>
          <a:p>
            <a:r>
              <a:rPr lang="en-US" sz="2400" b="1" dirty="0" smtClean="0">
                <a:solidFill>
                  <a:schemeClr val="bg1"/>
                </a:solidFill>
                <a:cs typeface="Arial" pitchFamily="34" charset="0"/>
              </a:rPr>
              <a:t>Highly recommended</a:t>
            </a:r>
          </a:p>
          <a:p>
            <a:endParaRPr lang="en-US" sz="1200" b="1" dirty="0">
              <a:solidFill>
                <a:schemeClr val="bg1"/>
              </a:solidFill>
              <a:cs typeface="Arial" pitchFamily="34" charset="0"/>
            </a:endParaRPr>
          </a:p>
          <a:p>
            <a:r>
              <a:rPr lang="en-US" sz="2400" b="1" dirty="0" smtClean="0">
                <a:solidFill>
                  <a:schemeClr val="bg1"/>
                </a:solidFill>
              </a:rPr>
              <a:t>Develop the habit of praising the LORD every day for his grace in Christ.  Develop a mind and heart that rests in Christ for all. </a:t>
            </a:r>
          </a:p>
          <a:p>
            <a:endParaRPr lang="en-US" sz="1200" b="1" dirty="0" smtClean="0">
              <a:solidFill>
                <a:schemeClr val="bg1"/>
              </a:solidFill>
            </a:endParaRPr>
          </a:p>
          <a:p>
            <a:r>
              <a:rPr lang="en-US" sz="2400" b="1" dirty="0" smtClean="0">
                <a:solidFill>
                  <a:schemeClr val="bg1"/>
                </a:solidFill>
              </a:rPr>
              <a:t>During your prayer time each of the seven days of the week, praise the Lord through section 1 on Day 1, </a:t>
            </a:r>
          </a:p>
          <a:p>
            <a:r>
              <a:rPr lang="en-US" sz="2400" b="1" dirty="0" smtClean="0">
                <a:solidFill>
                  <a:schemeClr val="bg1"/>
                </a:solidFill>
              </a:rPr>
              <a:t>section two on Day 2, . . . seven on Day 7!</a:t>
            </a:r>
            <a:endParaRPr lang="en-CA" sz="2400" b="1" dirty="0" smtClean="0">
              <a:solidFill>
                <a:schemeClr val="bg1"/>
              </a:solidFill>
            </a:endParaRPr>
          </a:p>
          <a:p>
            <a:endParaRPr lang="en-US" sz="1200" b="1" dirty="0" smtClean="0">
              <a:solidFill>
                <a:schemeClr val="bg1"/>
              </a:solidFill>
              <a:latin typeface="Arial" pitchFamily="34" charset="0"/>
              <a:cs typeface="Arial" pitchFamily="34" charset="0"/>
            </a:endParaRPr>
          </a:p>
          <a:p>
            <a:r>
              <a:rPr lang="en-US" sz="2400" b="1" dirty="0" smtClean="0">
                <a:solidFill>
                  <a:schemeClr val="bg1"/>
                </a:solidFill>
                <a:cs typeface="Arial" pitchFamily="34" charset="0"/>
              </a:rPr>
              <a:t>	Monday – Section 1</a:t>
            </a:r>
          </a:p>
          <a:p>
            <a:r>
              <a:rPr lang="en-US" sz="2400" b="1" dirty="0" smtClean="0">
                <a:solidFill>
                  <a:schemeClr val="bg1"/>
                </a:solidFill>
                <a:cs typeface="Arial" pitchFamily="34" charset="0"/>
              </a:rPr>
              <a:t>	Tuesday – Section 2</a:t>
            </a:r>
          </a:p>
          <a:p>
            <a:r>
              <a:rPr lang="en-US" sz="2400" b="1" dirty="0" smtClean="0">
                <a:solidFill>
                  <a:schemeClr val="bg1"/>
                </a:solidFill>
                <a:cs typeface="Arial" pitchFamily="34" charset="0"/>
              </a:rPr>
              <a:t>	Wednesday – Section 3</a:t>
            </a:r>
          </a:p>
          <a:p>
            <a:r>
              <a:rPr lang="en-US" sz="2400" b="1" dirty="0" smtClean="0">
                <a:solidFill>
                  <a:schemeClr val="bg1"/>
                </a:solidFill>
                <a:cs typeface="Arial" pitchFamily="34" charset="0"/>
              </a:rPr>
              <a:t>	Thursday – Section 4</a:t>
            </a:r>
          </a:p>
          <a:p>
            <a:r>
              <a:rPr lang="en-US" sz="2400" b="1" dirty="0" smtClean="0">
                <a:solidFill>
                  <a:schemeClr val="bg1"/>
                </a:solidFill>
                <a:cs typeface="Arial" pitchFamily="34" charset="0"/>
              </a:rPr>
              <a:t>	Friday – Section 5</a:t>
            </a:r>
          </a:p>
          <a:p>
            <a:r>
              <a:rPr lang="en-US" sz="2400" b="1" dirty="0" smtClean="0">
                <a:solidFill>
                  <a:schemeClr val="bg1"/>
                </a:solidFill>
                <a:cs typeface="Arial" pitchFamily="34" charset="0"/>
              </a:rPr>
              <a:t>	Saturday – Section 6</a:t>
            </a:r>
          </a:p>
          <a:p>
            <a:r>
              <a:rPr lang="en-US" sz="2400" b="1" dirty="0" smtClean="0">
                <a:solidFill>
                  <a:schemeClr val="bg1"/>
                </a:solidFill>
                <a:cs typeface="Arial" pitchFamily="34" charset="0"/>
              </a:rPr>
              <a:t>	</a:t>
            </a:r>
            <a:r>
              <a:rPr lang="en-US" sz="2400" b="1" dirty="0" smtClean="0">
                <a:solidFill>
                  <a:srgbClr val="FF0000"/>
                </a:solidFill>
                <a:cs typeface="Arial" pitchFamily="34" charset="0"/>
              </a:rPr>
              <a:t>Sunday – Section 7       </a:t>
            </a:r>
            <a:r>
              <a:rPr lang="en-US" sz="2400" b="1" dirty="0" smtClean="0">
                <a:solidFill>
                  <a:srgbClr val="FF0000"/>
                </a:solidFill>
                <a:latin typeface="Calibri" pitchFamily="34" charset="0"/>
                <a:cs typeface="Calibri" pitchFamily="34" charset="0"/>
              </a:rPr>
              <a:t>Gifts of future glory </a:t>
            </a:r>
            <a:endParaRPr lang="en-US" sz="2400" b="1"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366120"/>
            <a:ext cx="9144000" cy="1143000"/>
          </a:xfrm>
        </p:spPr>
        <p:txBody>
          <a:bodyPr/>
          <a:lstStyle/>
          <a:p>
            <a:r>
              <a:rPr lang="en-US" sz="3200" b="1" dirty="0" smtClean="0">
                <a:solidFill>
                  <a:srgbClr val="FFFF00"/>
                </a:solidFill>
                <a:latin typeface="Calibri" pitchFamily="34" charset="0"/>
                <a:cs typeface="Calibri" pitchFamily="34" charset="0"/>
              </a:rPr>
              <a:t>The Grace of God in Christ </a:t>
            </a:r>
            <a:r>
              <a:rPr lang="en-US" sz="4000" b="1" dirty="0" smtClean="0">
                <a:solidFill>
                  <a:srgbClr val="FFFF00"/>
                </a:solidFill>
                <a:latin typeface="Calibri" pitchFamily="34" charset="0"/>
                <a:cs typeface="Calibri" pitchFamily="34" charset="0"/>
              </a:rPr>
              <a:t/>
            </a:r>
            <a:br>
              <a:rPr lang="en-US" sz="4000" b="1" dirty="0" smtClean="0">
                <a:solidFill>
                  <a:srgbClr val="FFFF00"/>
                </a:solidFill>
                <a:latin typeface="Calibri" pitchFamily="34" charset="0"/>
                <a:cs typeface="Calibri" pitchFamily="34" charset="0"/>
              </a:rPr>
            </a:br>
            <a:r>
              <a:rPr lang="en-US" sz="2400" b="1" dirty="0" smtClean="0">
                <a:solidFill>
                  <a:srgbClr val="FFFF00"/>
                </a:solidFill>
                <a:latin typeface="Calibri" pitchFamily="34" charset="0"/>
                <a:cs typeface="Calibri" pitchFamily="34" charset="0"/>
              </a:rPr>
              <a:t>100 gifts of delight we receive in the Lord’s gift of Christ crucified</a:t>
            </a:r>
            <a:r>
              <a:rPr lang="en-US" sz="3200" b="1" dirty="0" smtClean="0">
                <a:solidFill>
                  <a:srgbClr val="FFFF00"/>
                </a:solidFill>
                <a:latin typeface="Calibri" pitchFamily="34" charset="0"/>
                <a:cs typeface="Calibri" pitchFamily="34" charset="0"/>
              </a:rPr>
              <a:t/>
            </a:r>
            <a:br>
              <a:rPr lang="en-US" sz="32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that are a firm foundation 1-14</a:t>
            </a:r>
            <a:br>
              <a:rPr lang="en-US" sz="3200" b="1" dirty="0" smtClean="0">
                <a:solidFill>
                  <a:schemeClr val="tx1"/>
                </a:solidFill>
                <a:latin typeface="Calibri" pitchFamily="34" charset="0"/>
                <a:cs typeface="Calibri" pitchFamily="34" charset="0"/>
              </a:rPr>
            </a:br>
            <a:r>
              <a:rPr lang="en-US" sz="3200" b="1" spc="-10" dirty="0" smtClean="0">
                <a:solidFill>
                  <a:schemeClr val="tx1"/>
                </a:solidFill>
                <a:latin typeface="Calibri" pitchFamily="34" charset="0"/>
                <a:cs typeface="Calibri" pitchFamily="34" charset="0"/>
              </a:rPr>
              <a:t>Gifts of connection with Father, Son and Spirit 15-23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at God’s throne 24-31</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set free from sin 32-48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in the Holy Spirit 48-71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the body of Christ 72-82 </a:t>
            </a:r>
            <a:r>
              <a:rPr lang="en-US" sz="3200" dirty="0" smtClean="0">
                <a:solidFill>
                  <a:schemeClr val="tx1"/>
                </a:solidFill>
                <a:latin typeface="Calibri" pitchFamily="34" charset="0"/>
                <a:cs typeface="Calibri" pitchFamily="34" charset="0"/>
              </a:rPr>
              <a:t/>
            </a:r>
            <a:br>
              <a:rPr lang="en-US" sz="3200" dirty="0" smtClean="0">
                <a:solidFill>
                  <a:schemeClr val="tx1"/>
                </a:solidFill>
                <a:latin typeface="Calibri" pitchFamily="34" charset="0"/>
                <a:cs typeface="Calibri" pitchFamily="34" charset="0"/>
              </a:rPr>
            </a:br>
            <a:r>
              <a:rPr lang="en-US" sz="3200" b="1" dirty="0" smtClean="0">
                <a:solidFill>
                  <a:srgbClr val="00FF00"/>
                </a:solidFill>
                <a:latin typeface="Calibri" pitchFamily="34" charset="0"/>
                <a:cs typeface="Calibri" pitchFamily="34" charset="0"/>
              </a:rPr>
              <a:t>Gifts of future glory 83-97</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Three great gifts that include all the others 98-100 </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solidFill>
                  <a:srgbClr val="FF0000"/>
                </a:solidFill>
                <a:latin typeface="Calibri" pitchFamily="34" charset="0"/>
                <a:cs typeface="Calibri" pitchFamily="34" charset="0"/>
              </a:rPr>
              <a:t>Use “search” on your smart-phone</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1400" b="1" dirty="0" smtClean="0">
                <a:latin typeface="+mn-lt"/>
              </a:rPr>
              <a:t/>
            </a:r>
            <a:br>
              <a:rPr lang="en-US" sz="1400" b="1" dirty="0" smtClean="0">
                <a:latin typeface="+mn-lt"/>
              </a:rPr>
            </a:br>
            <a:r>
              <a:rPr lang="en-CA" sz="3200" dirty="0" smtClean="0"/>
              <a:t/>
            </a:r>
            <a:br>
              <a:rPr lang="en-CA" sz="3200" dirty="0" smtClean="0"/>
            </a:br>
            <a:endParaRPr lang="en-CA" sz="3200" dirty="0"/>
          </a:p>
        </p:txBody>
      </p:sp>
    </p:spTree>
  </p:cSld>
  <p:clrMapOvr>
    <a:masterClrMapping/>
  </p:clrMapOvr>
  <p:timing>
    <p:tnLst>
      <p:par>
        <p:cT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5" name="Oval 4"/>
          <p:cNvSpPr/>
          <p:nvPr/>
        </p:nvSpPr>
        <p:spPr>
          <a:xfrm>
            <a:off x="1907704" y="98251"/>
            <a:ext cx="7056784" cy="6715125"/>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000" b="1" dirty="0" smtClean="0">
              <a:solidFill>
                <a:schemeClr val="bg1"/>
              </a:solidFill>
            </a:endParaRPr>
          </a:p>
          <a:p>
            <a:pPr algn="ctr"/>
            <a:endParaRPr lang="en-US" sz="1000" b="1" dirty="0" smtClean="0">
              <a:solidFill>
                <a:schemeClr val="bg1"/>
              </a:solidFill>
            </a:endParaRPr>
          </a:p>
          <a:p>
            <a:pPr algn="ctr">
              <a:defRPr/>
            </a:pPr>
            <a:endParaRPr lang="en-US" dirty="0"/>
          </a:p>
        </p:txBody>
      </p:sp>
      <p:sp>
        <p:nvSpPr>
          <p:cNvPr id="5123" name="Title 3"/>
          <p:cNvSpPr>
            <a:spLocks noGrp="1"/>
          </p:cNvSpPr>
          <p:nvPr>
            <p:ph type="title"/>
          </p:nvPr>
        </p:nvSpPr>
        <p:spPr>
          <a:xfrm>
            <a:off x="2267744" y="-27384"/>
            <a:ext cx="6336704" cy="1143000"/>
          </a:xfrm>
        </p:spPr>
        <p:txBody>
          <a:bodyPr>
            <a:normAutofit/>
          </a:bodyPr>
          <a:lstStyle/>
          <a:p>
            <a:r>
              <a:rPr lang="en-US" sz="4800" b="1" dirty="0" smtClean="0">
                <a:solidFill>
                  <a:schemeClr val="bg1"/>
                </a:solidFill>
                <a:latin typeface="Calibri" pitchFamily="34" charset="0"/>
              </a:rPr>
              <a:t>in Christ</a:t>
            </a:r>
          </a:p>
        </p:txBody>
      </p:sp>
      <p:sp>
        <p:nvSpPr>
          <p:cNvPr id="5125" name="TextBox 5"/>
          <p:cNvSpPr txBox="1">
            <a:spLocks noChangeArrowheads="1"/>
          </p:cNvSpPr>
          <p:nvPr/>
        </p:nvSpPr>
        <p:spPr bwMode="auto">
          <a:xfrm>
            <a:off x="144017" y="2204864"/>
            <a:ext cx="2483767" cy="4401205"/>
          </a:xfrm>
          <a:prstGeom prst="rect">
            <a:avLst/>
          </a:prstGeom>
          <a:noFill/>
          <a:ln w="9525">
            <a:noFill/>
            <a:miter lim="800000"/>
            <a:headEnd/>
            <a:tailEnd/>
          </a:ln>
        </p:spPr>
        <p:txBody>
          <a:bodyPr wrap="square">
            <a:spAutoFit/>
          </a:bodyPr>
          <a:lstStyle/>
          <a:p>
            <a:r>
              <a:rPr lang="en-CA" sz="2800" b="1" dirty="0" smtClean="0">
                <a:latin typeface="Calibri" pitchFamily="34" charset="0"/>
              </a:rPr>
              <a:t>Lord, thank you that </a:t>
            </a:r>
          </a:p>
          <a:p>
            <a:r>
              <a:rPr lang="en-CA" sz="2800" b="1" dirty="0" smtClean="0">
                <a:latin typeface="Calibri" pitchFamily="34" charset="0"/>
              </a:rPr>
              <a:t>Jesus died </a:t>
            </a:r>
          </a:p>
          <a:p>
            <a:r>
              <a:rPr lang="en-CA" sz="2800" b="1" dirty="0" smtClean="0">
                <a:latin typeface="Calibri" pitchFamily="34" charset="0"/>
              </a:rPr>
              <a:t>to give us </a:t>
            </a:r>
          </a:p>
          <a:p>
            <a:r>
              <a:rPr lang="en-CA" sz="2800" b="1" dirty="0" smtClean="0">
                <a:latin typeface="Calibri" pitchFamily="34" charset="0"/>
              </a:rPr>
              <a:t>riches of </a:t>
            </a:r>
          </a:p>
          <a:p>
            <a:r>
              <a:rPr lang="en-CA" sz="2800" b="1" dirty="0" smtClean="0">
                <a:latin typeface="Calibri" pitchFamily="34" charset="0"/>
              </a:rPr>
              <a:t>future glory with you!</a:t>
            </a:r>
          </a:p>
          <a:p>
            <a:r>
              <a:rPr lang="en-CA" sz="2800" b="1" dirty="0" smtClean="0">
                <a:latin typeface="Calibri" pitchFamily="34" charset="0"/>
              </a:rPr>
              <a:t>Only your glory can satisfy our deep longings! </a:t>
            </a:r>
            <a:endParaRPr lang="en-CA" sz="2800" b="1" dirty="0">
              <a:latin typeface="Calibri" pitchFamily="34" charset="0"/>
            </a:endParaRPr>
          </a:p>
        </p:txBody>
      </p:sp>
      <p:sp>
        <p:nvSpPr>
          <p:cNvPr id="6" name="Right Arrow 5"/>
          <p:cNvSpPr/>
          <p:nvPr/>
        </p:nvSpPr>
        <p:spPr>
          <a:xfrm>
            <a:off x="1115616" y="1268760"/>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4"/>
          <p:cNvSpPr txBox="1">
            <a:spLocks noChangeArrowheads="1"/>
          </p:cNvSpPr>
          <p:nvPr/>
        </p:nvSpPr>
        <p:spPr bwMode="auto">
          <a:xfrm>
            <a:off x="611460" y="476672"/>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8" name="Text Box 3"/>
          <p:cNvSpPr txBox="1">
            <a:spLocks noChangeArrowheads="1"/>
          </p:cNvSpPr>
          <p:nvPr/>
        </p:nvSpPr>
        <p:spPr bwMode="auto">
          <a:xfrm>
            <a:off x="2411759" y="692696"/>
            <a:ext cx="6048673" cy="6031138"/>
          </a:xfrm>
          <a:prstGeom prst="rect">
            <a:avLst/>
          </a:prstGeom>
          <a:noFill/>
          <a:ln w="9525">
            <a:noFill/>
            <a:miter lim="800000"/>
            <a:headEnd/>
            <a:tailEnd/>
          </a:ln>
        </p:spPr>
        <p:txBody>
          <a:bodyPr wrap="square">
            <a:spAutoFit/>
          </a:bodyPr>
          <a:lstStyle/>
          <a:p>
            <a:pPr algn="ctr">
              <a:spcAft>
                <a:spcPts val="300"/>
              </a:spcAft>
            </a:pPr>
            <a:r>
              <a:rPr lang="en-US" sz="1200" b="1" dirty="0">
                <a:solidFill>
                  <a:schemeClr val="bg1"/>
                </a:solidFill>
                <a:latin typeface="Calibri" pitchFamily="34" charset="0"/>
              </a:rPr>
              <a:t> </a:t>
            </a:r>
          </a:p>
          <a:p>
            <a:pPr algn="ctr">
              <a:lnSpc>
                <a:spcPts val="2700"/>
              </a:lnSpc>
              <a:spcAft>
                <a:spcPts val="300"/>
              </a:spcAft>
            </a:pPr>
            <a:r>
              <a:rPr lang="en-US" sz="3200" b="1" dirty="0">
                <a:solidFill>
                  <a:schemeClr val="bg1"/>
                </a:solidFill>
                <a:latin typeface="Calibri" pitchFamily="34" charset="0"/>
              </a:rPr>
              <a:t>citizenship in heaven</a:t>
            </a:r>
          </a:p>
          <a:p>
            <a:pPr algn="ctr">
              <a:lnSpc>
                <a:spcPts val="2700"/>
              </a:lnSpc>
              <a:spcAft>
                <a:spcPts val="300"/>
              </a:spcAft>
            </a:pPr>
            <a:r>
              <a:rPr lang="en-US" sz="3200" b="1" dirty="0">
                <a:latin typeface="Calibri" pitchFamily="34" charset="0"/>
              </a:rPr>
              <a:t>hope of glory</a:t>
            </a:r>
          </a:p>
          <a:p>
            <a:pPr algn="ctr">
              <a:lnSpc>
                <a:spcPts val="2700"/>
              </a:lnSpc>
              <a:spcAft>
                <a:spcPts val="300"/>
              </a:spcAft>
            </a:pPr>
            <a:r>
              <a:rPr lang="en-US" sz="3200" b="1" dirty="0">
                <a:solidFill>
                  <a:schemeClr val="bg1"/>
                </a:solidFill>
                <a:latin typeface="Calibri" pitchFamily="34" charset="0"/>
              </a:rPr>
              <a:t>inheritance, </a:t>
            </a:r>
            <a:r>
              <a:rPr lang="en-US" sz="3200" b="1" dirty="0" smtClean="0">
                <a:solidFill>
                  <a:schemeClr val="bg1"/>
                </a:solidFill>
                <a:latin typeface="Calibri" pitchFamily="34" charset="0"/>
              </a:rPr>
              <a:t>heirs, fellow heirs</a:t>
            </a:r>
            <a:endParaRPr lang="en-US" sz="3200" b="1" dirty="0">
              <a:solidFill>
                <a:schemeClr val="bg1"/>
              </a:solidFill>
              <a:latin typeface="Calibri" pitchFamily="34" charset="0"/>
            </a:endParaRPr>
          </a:p>
          <a:p>
            <a:pPr algn="ctr">
              <a:lnSpc>
                <a:spcPts val="2700"/>
              </a:lnSpc>
              <a:spcAft>
                <a:spcPts val="300"/>
              </a:spcAft>
            </a:pPr>
            <a:r>
              <a:rPr lang="en-US" sz="3200" b="1" dirty="0">
                <a:latin typeface="Calibri" pitchFamily="34" charset="0"/>
              </a:rPr>
              <a:t>with Christ at </a:t>
            </a:r>
            <a:r>
              <a:rPr lang="en-US" sz="3200" b="1" dirty="0" smtClean="0">
                <a:latin typeface="Calibri" pitchFamily="34" charset="0"/>
              </a:rPr>
              <a:t>death</a:t>
            </a:r>
          </a:p>
          <a:p>
            <a:pPr algn="ctr">
              <a:lnSpc>
                <a:spcPts val="2700"/>
              </a:lnSpc>
              <a:spcAft>
                <a:spcPts val="300"/>
              </a:spcAft>
            </a:pPr>
            <a:r>
              <a:rPr lang="en-US" sz="3200" b="1" dirty="0" smtClean="0">
                <a:solidFill>
                  <a:schemeClr val="bg1"/>
                </a:solidFill>
                <a:latin typeface="Calibri" pitchFamily="34" charset="0"/>
              </a:rPr>
              <a:t>made perfect</a:t>
            </a:r>
            <a:endParaRPr lang="en-CA" sz="3200" b="1" dirty="0">
              <a:solidFill>
                <a:schemeClr val="bg1"/>
              </a:solidFill>
              <a:latin typeface="Calibri" pitchFamily="34" charset="0"/>
            </a:endParaRPr>
          </a:p>
          <a:p>
            <a:pPr algn="ctr">
              <a:lnSpc>
                <a:spcPts val="2700"/>
              </a:lnSpc>
              <a:spcAft>
                <a:spcPts val="300"/>
              </a:spcAft>
            </a:pPr>
            <a:r>
              <a:rPr lang="en-US" sz="3200" b="1" dirty="0" smtClean="0">
                <a:latin typeface="Calibri" pitchFamily="34" charset="0"/>
              </a:rPr>
              <a:t>glorified to be like Jesus</a:t>
            </a:r>
          </a:p>
          <a:p>
            <a:pPr algn="ctr">
              <a:lnSpc>
                <a:spcPts val="2700"/>
              </a:lnSpc>
              <a:spcAft>
                <a:spcPts val="300"/>
              </a:spcAft>
            </a:pPr>
            <a:r>
              <a:rPr lang="en-US" sz="3200" b="1" dirty="0" smtClean="0">
                <a:solidFill>
                  <a:schemeClr val="bg1"/>
                </a:solidFill>
                <a:latin typeface="Calibri" pitchFamily="34" charset="0"/>
              </a:rPr>
              <a:t>brought </a:t>
            </a:r>
            <a:r>
              <a:rPr lang="en-US" sz="3200" b="1" dirty="0">
                <a:solidFill>
                  <a:schemeClr val="bg1"/>
                </a:solidFill>
                <a:latin typeface="Calibri" pitchFamily="34" charset="0"/>
              </a:rPr>
              <a:t>to the heavenly kingdom                                 </a:t>
            </a:r>
            <a:r>
              <a:rPr lang="en-US" sz="3200" b="1" dirty="0" smtClean="0">
                <a:latin typeface="Calibri" pitchFamily="34" charset="0"/>
              </a:rPr>
              <a:t>enter the joy of the Lord</a:t>
            </a:r>
          </a:p>
          <a:p>
            <a:pPr algn="ctr">
              <a:lnSpc>
                <a:spcPts val="2700"/>
              </a:lnSpc>
              <a:spcAft>
                <a:spcPts val="300"/>
              </a:spcAft>
            </a:pPr>
            <a:r>
              <a:rPr lang="en-US" sz="3200" b="1" dirty="0" smtClean="0">
                <a:solidFill>
                  <a:schemeClr val="bg1"/>
                </a:solidFill>
                <a:latin typeface="Calibri" pitchFamily="34" charset="0"/>
              </a:rPr>
              <a:t>delivered from the wrath to come</a:t>
            </a:r>
          </a:p>
          <a:p>
            <a:pPr algn="ctr">
              <a:lnSpc>
                <a:spcPts val="2700"/>
              </a:lnSpc>
              <a:spcAft>
                <a:spcPts val="300"/>
              </a:spcAft>
            </a:pPr>
            <a:r>
              <a:rPr lang="en-US" sz="3200" b="1" dirty="0" smtClean="0">
                <a:latin typeface="Calibri" pitchFamily="34" charset="0"/>
              </a:rPr>
              <a:t>God’s </a:t>
            </a:r>
            <a:r>
              <a:rPr lang="en-US" sz="3200" b="1" dirty="0">
                <a:latin typeface="Calibri" pitchFamily="34" charset="0"/>
              </a:rPr>
              <a:t>good work completed               </a:t>
            </a:r>
            <a:r>
              <a:rPr lang="en-US" sz="3200" b="1" dirty="0">
                <a:solidFill>
                  <a:schemeClr val="bg1"/>
                </a:solidFill>
                <a:latin typeface="Calibri" pitchFamily="34" charset="0"/>
              </a:rPr>
              <a:t>                                                  </a:t>
            </a:r>
            <a:endParaRPr lang="en-CA" sz="3200" b="1" dirty="0">
              <a:solidFill>
                <a:schemeClr val="bg1"/>
              </a:solidFill>
              <a:latin typeface="Calibri" pitchFamily="34" charset="0"/>
            </a:endParaRPr>
          </a:p>
          <a:p>
            <a:pPr algn="ctr">
              <a:lnSpc>
                <a:spcPts val="2700"/>
              </a:lnSpc>
              <a:spcAft>
                <a:spcPts val="300"/>
              </a:spcAft>
            </a:pPr>
            <a:r>
              <a:rPr lang="en-US" sz="3200" b="1" dirty="0" smtClean="0">
                <a:solidFill>
                  <a:schemeClr val="bg1"/>
                </a:solidFill>
                <a:latin typeface="Calibri" pitchFamily="34" charset="0"/>
              </a:rPr>
              <a:t>resurrection </a:t>
            </a:r>
            <a:r>
              <a:rPr lang="en-US" sz="3200" b="1" dirty="0">
                <a:solidFill>
                  <a:schemeClr val="bg1"/>
                </a:solidFill>
                <a:latin typeface="Calibri" pitchFamily="34" charset="0"/>
              </a:rPr>
              <a:t>body</a:t>
            </a:r>
            <a:endParaRPr lang="en-CA" sz="3200" b="1" dirty="0">
              <a:solidFill>
                <a:schemeClr val="bg1"/>
              </a:solidFill>
              <a:latin typeface="Calibri" pitchFamily="34" charset="0"/>
            </a:endParaRPr>
          </a:p>
          <a:p>
            <a:pPr algn="ctr">
              <a:lnSpc>
                <a:spcPts val="2700"/>
              </a:lnSpc>
              <a:spcAft>
                <a:spcPts val="300"/>
              </a:spcAft>
            </a:pPr>
            <a:r>
              <a:rPr lang="en-US" sz="3200" b="1" dirty="0">
                <a:latin typeface="Calibri" pitchFamily="34" charset="0"/>
              </a:rPr>
              <a:t>married to the Lamb    </a:t>
            </a:r>
            <a:endParaRPr lang="en-US" sz="3200" b="1" dirty="0" smtClean="0">
              <a:latin typeface="Calibri" pitchFamily="34" charset="0"/>
            </a:endParaRPr>
          </a:p>
          <a:p>
            <a:pPr algn="ctr">
              <a:lnSpc>
                <a:spcPts val="2700"/>
              </a:lnSpc>
              <a:spcAft>
                <a:spcPts val="300"/>
              </a:spcAft>
            </a:pPr>
            <a:r>
              <a:rPr lang="en-US" sz="3200" b="1" dirty="0" smtClean="0">
                <a:solidFill>
                  <a:schemeClr val="bg1"/>
                </a:solidFill>
                <a:latin typeface="Calibri" pitchFamily="34" charset="0"/>
              </a:rPr>
              <a:t>every </a:t>
            </a:r>
            <a:r>
              <a:rPr lang="en-US" sz="3200" b="1" dirty="0">
                <a:solidFill>
                  <a:schemeClr val="bg1"/>
                </a:solidFill>
                <a:latin typeface="Calibri" pitchFamily="34" charset="0"/>
              </a:rPr>
              <a:t>tear wiped away</a:t>
            </a:r>
            <a:endParaRPr lang="en-CA" sz="3200" b="1" dirty="0">
              <a:solidFill>
                <a:schemeClr val="bg1"/>
              </a:solidFill>
              <a:latin typeface="Calibri" pitchFamily="34" charset="0"/>
            </a:endParaRPr>
          </a:p>
          <a:p>
            <a:pPr algn="ctr">
              <a:lnSpc>
                <a:spcPts val="2700"/>
              </a:lnSpc>
              <a:spcAft>
                <a:spcPts val="300"/>
              </a:spcAft>
            </a:pPr>
            <a:r>
              <a:rPr lang="en-US" sz="3200" b="1" dirty="0">
                <a:latin typeface="Calibri" pitchFamily="34" charset="0"/>
              </a:rPr>
              <a:t> see God’s </a:t>
            </a:r>
            <a:r>
              <a:rPr lang="en-US" sz="3200" b="1" dirty="0" smtClean="0">
                <a:latin typeface="Calibri" pitchFamily="34" charset="0"/>
              </a:rPr>
              <a:t>face</a:t>
            </a:r>
          </a:p>
          <a:p>
            <a:pPr algn="ctr">
              <a:lnSpc>
                <a:spcPts val="2700"/>
              </a:lnSpc>
              <a:spcAft>
                <a:spcPts val="300"/>
              </a:spcAft>
            </a:pPr>
            <a:r>
              <a:rPr lang="en-US" sz="3200" b="1" dirty="0" smtClean="0">
                <a:solidFill>
                  <a:schemeClr val="bg1"/>
                </a:solidFill>
                <a:latin typeface="Calibri" pitchFamily="34" charset="0"/>
              </a:rPr>
              <a:t>reign forever</a:t>
            </a:r>
            <a:endParaRPr lang="en-CA" sz="3200" b="1" dirty="0">
              <a:solidFill>
                <a:schemeClr val="bg1"/>
              </a:solidFill>
              <a:latin typeface="Calibri" pitchFamily="34" charset="0"/>
            </a:endParaRPr>
          </a:p>
        </p:txBody>
      </p:sp>
      <p:sp>
        <p:nvSpPr>
          <p:cNvPr id="9"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83-97</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47.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9218" name="Title 1"/>
          <p:cNvSpPr>
            <a:spLocks noGrp="1"/>
          </p:cNvSpPr>
          <p:nvPr>
            <p:ph type="title"/>
          </p:nvPr>
        </p:nvSpPr>
        <p:spPr>
          <a:xfrm>
            <a:off x="519113" y="4929206"/>
            <a:ext cx="8013700" cy="1143000"/>
          </a:xfrm>
        </p:spPr>
        <p:txBody>
          <a:bodyPr/>
          <a:lstStyle/>
          <a:p>
            <a:r>
              <a:rPr lang="en-US" sz="2800" b="1" baseline="30000" dirty="0" smtClean="0">
                <a:solidFill>
                  <a:schemeClr val="bg1"/>
                </a:solidFill>
                <a:latin typeface="Calibri" pitchFamily="34" charset="0"/>
              </a:rPr>
              <a:t>“</a:t>
            </a:r>
            <a:r>
              <a:rPr lang="en-US" sz="2800" b="1" dirty="0" smtClean="0">
                <a:solidFill>
                  <a:schemeClr val="bg1"/>
                </a:solidFill>
                <a:latin typeface="Calibri" pitchFamily="34" charset="0"/>
              </a:rPr>
              <a:t>Their end is destruction, . . . But our citizenship is </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in heaven, and from it we await a Savior, </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the Lord Jesus Christ”  Phil 3:19-20 </a:t>
            </a:r>
            <a:r>
              <a:rPr lang="en-CA" sz="2800" dirty="0" smtClean="0">
                <a:solidFill>
                  <a:schemeClr val="bg1"/>
                </a:solidFill>
                <a:latin typeface="Calibri" pitchFamily="34" charset="0"/>
              </a:rPr>
              <a:t/>
            </a:r>
            <a:br>
              <a:rPr lang="en-CA" sz="2800" dirty="0" smtClean="0">
                <a:solidFill>
                  <a:schemeClr val="bg1"/>
                </a:solidFill>
                <a:latin typeface="Calibri" pitchFamily="34" charset="0"/>
              </a:rPr>
            </a:br>
            <a:r>
              <a:rPr lang="en-US" sz="1400" b="1" dirty="0" smtClean="0">
                <a:solidFill>
                  <a:schemeClr val="bg1"/>
                </a:solidFill>
                <a:latin typeface="Calibri" pitchFamily="34" charset="0"/>
              </a:rPr>
              <a:t> </a:t>
            </a:r>
            <a:r>
              <a:rPr lang="en-CA" sz="2800" dirty="0" smtClean="0">
                <a:solidFill>
                  <a:schemeClr val="bg1"/>
                </a:solidFill>
                <a:latin typeface="Calibri" pitchFamily="34" charset="0"/>
              </a:rPr>
              <a:t/>
            </a:r>
            <a:br>
              <a:rPr lang="en-CA" sz="2800" dirty="0" smtClean="0">
                <a:solidFill>
                  <a:schemeClr val="bg1"/>
                </a:solidFill>
                <a:latin typeface="Calibri" pitchFamily="34" charset="0"/>
              </a:rPr>
            </a:br>
            <a:r>
              <a:rPr lang="en-US" sz="2800" b="1" dirty="0" smtClean="0">
                <a:solidFill>
                  <a:schemeClr val="bg1"/>
                </a:solidFill>
                <a:latin typeface="Calibri" pitchFamily="34" charset="0"/>
              </a:rPr>
              <a:t>“the assembly of the firstborn who are enrolled in heaven”  Heb 12:23</a:t>
            </a:r>
            <a:endParaRPr lang="en-CA" sz="2800" dirty="0" smtClean="0">
              <a:solidFill>
                <a:schemeClr val="bg1"/>
              </a:solidFill>
              <a:latin typeface="Calibri" pitchFamily="34" charset="0"/>
            </a:endParaRPr>
          </a:p>
        </p:txBody>
      </p:sp>
      <p:pic>
        <p:nvPicPr>
          <p:cNvPr id="9219" name="Picture 2" descr="abroad,atlases,destinations,documents,Fotolia,geography,holidays,international,maps,overseas,passports,Photographs,planning,travels,vacations,worlds"/>
          <p:cNvPicPr>
            <a:picLocks noChangeAspect="1" noChangeArrowheads="1"/>
          </p:cNvPicPr>
          <p:nvPr/>
        </p:nvPicPr>
        <p:blipFill>
          <a:blip r:embed="rId2" cstate="print"/>
          <a:srcRect t="23260" b="18587"/>
          <a:stretch>
            <a:fillRect/>
          </a:stretch>
        </p:blipFill>
        <p:spPr bwMode="auto">
          <a:xfrm>
            <a:off x="-17783" y="-285776"/>
            <a:ext cx="5741911" cy="3566160"/>
          </a:xfrm>
          <a:prstGeom prst="rect">
            <a:avLst/>
          </a:prstGeom>
          <a:noFill/>
          <a:ln w="9525">
            <a:noFill/>
            <a:miter lim="800000"/>
            <a:headEnd/>
            <a:tailEnd/>
          </a:ln>
        </p:spPr>
      </p:pic>
      <p:sp>
        <p:nvSpPr>
          <p:cNvPr id="4" name="TextBox 3"/>
          <p:cNvSpPr txBox="1"/>
          <p:nvPr/>
        </p:nvSpPr>
        <p:spPr>
          <a:xfrm rot="19560000">
            <a:off x="2479050" y="1164683"/>
            <a:ext cx="2313432" cy="1463040"/>
          </a:xfrm>
          <a:prstGeom prst="rect">
            <a:avLst/>
          </a:prstGeom>
          <a:solidFill>
            <a:schemeClr val="bg1"/>
          </a:solidFill>
        </p:spPr>
        <p:txBody>
          <a:bodyPr wrap="square">
            <a:spAutoFit/>
          </a:bodyPr>
          <a:lstStyle/>
          <a:p>
            <a:pPr algn="ctr">
              <a:defRPr/>
            </a:pPr>
            <a:r>
              <a:rPr lang="en-CA" sz="2400" b="1" cap="all" dirty="0"/>
              <a:t>Citizens of heaven</a:t>
            </a:r>
          </a:p>
          <a:p>
            <a:pPr algn="ctr">
              <a:defRPr/>
            </a:pPr>
            <a:endParaRPr lang="en-CA" sz="2000" b="1" cap="all" dirty="0"/>
          </a:p>
          <a:p>
            <a:pPr algn="ctr">
              <a:defRPr/>
            </a:pPr>
            <a:r>
              <a:rPr lang="en-CA" sz="2400" b="1" cap="all" dirty="0"/>
              <a:t>  </a:t>
            </a:r>
            <a:r>
              <a:rPr lang="en-CA" sz="2400" b="1" cap="all" dirty="0" smtClean="0"/>
              <a:t> Passport </a:t>
            </a:r>
            <a:r>
              <a:rPr lang="en-CA" sz="2400" b="1" i="1" cap="all" dirty="0" smtClean="0"/>
              <a:t>  </a:t>
            </a:r>
            <a:endParaRPr lang="en-CA" sz="2400" b="1" i="1" cap="all" dirty="0"/>
          </a:p>
        </p:txBody>
      </p:sp>
      <p:sp>
        <p:nvSpPr>
          <p:cNvPr id="9222" name="TextBox 5"/>
          <p:cNvSpPr txBox="1">
            <a:spLocks noChangeArrowheads="1"/>
          </p:cNvSpPr>
          <p:nvPr/>
        </p:nvSpPr>
        <p:spPr bwMode="auto">
          <a:xfrm>
            <a:off x="2484438" y="3500438"/>
            <a:ext cx="2808287" cy="646112"/>
          </a:xfrm>
          <a:prstGeom prst="rect">
            <a:avLst/>
          </a:prstGeom>
          <a:solidFill>
            <a:srgbClr val="FFFF00"/>
          </a:solidFill>
          <a:ln w="9525">
            <a:noFill/>
            <a:miter lim="800000"/>
            <a:headEnd/>
            <a:tailEnd/>
          </a:ln>
        </p:spPr>
        <p:txBody>
          <a:bodyPr>
            <a:spAutoFit/>
          </a:bodyPr>
          <a:lstStyle/>
          <a:p>
            <a:r>
              <a:rPr lang="en-CA"/>
              <a:t>                                         </a:t>
            </a:r>
          </a:p>
          <a:p>
            <a:endParaRPr lang="en-CA"/>
          </a:p>
        </p:txBody>
      </p:sp>
      <p:sp>
        <p:nvSpPr>
          <p:cNvPr id="7" name="TextBox 6"/>
          <p:cNvSpPr txBox="1"/>
          <p:nvPr/>
        </p:nvSpPr>
        <p:spPr>
          <a:xfrm>
            <a:off x="2627784" y="-99392"/>
            <a:ext cx="3456384" cy="215444"/>
          </a:xfrm>
          <a:prstGeom prst="rect">
            <a:avLst/>
          </a:prstGeom>
          <a:noFill/>
        </p:spPr>
        <p:txBody>
          <a:bodyPr wrap="square" rtlCol="0">
            <a:spAutoFit/>
          </a:bodyPr>
          <a:lstStyle/>
          <a:p>
            <a:pPr algn="ctr"/>
            <a:r>
              <a:rPr lang="en-CA" sz="800" dirty="0" smtClean="0">
                <a:solidFill>
                  <a:schemeClr val="accent1">
                    <a:lumMod val="60000"/>
                    <a:lumOff val="40000"/>
                  </a:schemeClr>
                </a:solidFill>
              </a:rPr>
              <a:t>Microsoft clip art © 2013   Microsoft Corporation. </a:t>
            </a:r>
            <a:endParaRPr lang="en-CA" sz="800" dirty="0">
              <a:solidFill>
                <a:schemeClr val="accent1">
                  <a:lumMod val="60000"/>
                  <a:lumOff val="40000"/>
                </a:schemeClr>
              </a:solidFill>
            </a:endParaRPr>
          </a:p>
        </p:txBody>
      </p:sp>
      <p:sp>
        <p:nvSpPr>
          <p:cNvPr id="13" name="TextBox 12"/>
          <p:cNvSpPr txBox="1"/>
          <p:nvPr/>
        </p:nvSpPr>
        <p:spPr>
          <a:xfrm>
            <a:off x="5999544" y="3471391"/>
            <a:ext cx="3108960" cy="461665"/>
          </a:xfrm>
          <a:prstGeom prst="rect">
            <a:avLst/>
          </a:prstGeom>
          <a:noFill/>
        </p:spPr>
        <p:txBody>
          <a:bodyPr wrap="square" rtlCol="0">
            <a:spAutoFit/>
          </a:bodyPr>
          <a:lstStyle/>
          <a:p>
            <a:pPr algn="ctr"/>
            <a:r>
              <a:rPr lang="en-CA" sz="2400" b="1" spc="-30" dirty="0" smtClean="0">
                <a:solidFill>
                  <a:schemeClr val="bg1"/>
                </a:solidFill>
                <a:latin typeface="Calibri" pitchFamily="34" charset="0"/>
                <a:cs typeface="Calibri" pitchFamily="34" charset="0"/>
              </a:rPr>
              <a:t>citizenship</a:t>
            </a:r>
            <a:endParaRPr lang="en-CA" sz="2400" b="1" spc="-30" dirty="0">
              <a:solidFill>
                <a:schemeClr val="bg1"/>
              </a:solidFill>
              <a:latin typeface="Calibri" pitchFamily="34" charset="0"/>
              <a:cs typeface="Calibri" pitchFamily="34" charset="0"/>
            </a:endParaRPr>
          </a:p>
        </p:txBody>
      </p:sp>
      <p:sp>
        <p:nvSpPr>
          <p:cNvPr id="15" name="TextBox 14"/>
          <p:cNvSpPr txBox="1"/>
          <p:nvPr/>
        </p:nvSpPr>
        <p:spPr>
          <a:xfrm>
            <a:off x="6948264" y="128826"/>
            <a:ext cx="1152128" cy="707886"/>
          </a:xfrm>
          <a:prstGeom prst="rect">
            <a:avLst/>
          </a:prstGeom>
          <a:noFill/>
        </p:spPr>
        <p:txBody>
          <a:bodyPr wrap="square" rtlCol="0">
            <a:spAutoFit/>
          </a:bodyPr>
          <a:lstStyle/>
          <a:p>
            <a:pPr algn="ctr"/>
            <a:r>
              <a:rPr lang="en-CA" sz="2000" b="1" dirty="0" smtClean="0">
                <a:solidFill>
                  <a:schemeClr val="bg1"/>
                </a:solidFill>
              </a:rPr>
              <a:t>ME, ME,ME!</a:t>
            </a:r>
            <a:endParaRPr lang="en-CA" sz="2000" b="1" dirty="0">
              <a:solidFill>
                <a:schemeClr val="bg1"/>
              </a:solidFill>
            </a:endParaRPr>
          </a:p>
        </p:txBody>
      </p:sp>
      <p:sp>
        <p:nvSpPr>
          <p:cNvPr id="22" name="Rectangle 21"/>
          <p:cNvSpPr/>
          <p:nvPr/>
        </p:nvSpPr>
        <p:spPr>
          <a:xfrm>
            <a:off x="7452320" y="2276872"/>
            <a:ext cx="182880" cy="10972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Rectangle 22"/>
          <p:cNvSpPr/>
          <p:nvPr/>
        </p:nvSpPr>
        <p:spPr>
          <a:xfrm flipH="1">
            <a:off x="7133416" y="2526040"/>
            <a:ext cx="8229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TextBox 18"/>
          <p:cNvSpPr txBox="1"/>
          <p:nvPr/>
        </p:nvSpPr>
        <p:spPr>
          <a:xfrm>
            <a:off x="6084168" y="1484784"/>
            <a:ext cx="2880320" cy="461665"/>
          </a:xfrm>
          <a:prstGeom prst="rect">
            <a:avLst/>
          </a:prstGeom>
          <a:noFill/>
        </p:spPr>
        <p:txBody>
          <a:bodyPr wrap="square" rtlCol="0">
            <a:spAutoFit/>
          </a:bodyPr>
          <a:lstStyle/>
          <a:p>
            <a:pPr algn="ctr"/>
            <a:r>
              <a:rPr lang="en-CA" sz="2400" b="1" dirty="0" smtClean="0">
                <a:solidFill>
                  <a:schemeClr val="bg1"/>
                </a:solidFill>
                <a:latin typeface="Calibri" pitchFamily="34" charset="0"/>
                <a:cs typeface="Calibri" pitchFamily="34" charset="0"/>
              </a:rPr>
              <a:t>No citizenship</a:t>
            </a:r>
            <a:endParaRPr lang="en-CA" sz="2400" b="1" dirty="0">
              <a:solidFill>
                <a:schemeClr val="bg1"/>
              </a:solidFill>
              <a:latin typeface="Calibri" pitchFamily="34" charset="0"/>
              <a:cs typeface="Calibri" pitchFamily="34" charset="0"/>
            </a:endParaRPr>
          </a:p>
        </p:txBody>
      </p:sp>
      <p:pic>
        <p:nvPicPr>
          <p:cNvPr id="20" name="Picture 19" descr="www.fg-a.com valentine 2-jumping-heart.gif"/>
          <p:cNvPicPr>
            <a:picLocks noChangeAspect="1"/>
          </p:cNvPicPr>
          <p:nvPr/>
        </p:nvPicPr>
        <p:blipFill>
          <a:blip r:embed="rId3" cstate="print"/>
          <a:stretch>
            <a:fillRect/>
          </a:stretch>
        </p:blipFill>
        <p:spPr>
          <a:xfrm>
            <a:off x="6957392" y="2132856"/>
            <a:ext cx="1143000" cy="1333500"/>
          </a:xfrm>
          <a:prstGeom prst="rect">
            <a:avLst/>
          </a:prstGeom>
        </p:spPr>
      </p:pic>
      <p:sp>
        <p:nvSpPr>
          <p:cNvPr id="29" name="TextBox 28"/>
          <p:cNvSpPr txBox="1"/>
          <p:nvPr/>
        </p:nvSpPr>
        <p:spPr>
          <a:xfrm>
            <a:off x="6588224" y="3933056"/>
            <a:ext cx="2088232" cy="369332"/>
          </a:xfrm>
          <a:prstGeom prst="rect">
            <a:avLst/>
          </a:prstGeom>
          <a:noFill/>
        </p:spPr>
        <p:txBody>
          <a:bodyPr wrap="square" rtlCol="0">
            <a:spAutoFit/>
          </a:bodyPr>
          <a:lstStyle/>
          <a:p>
            <a:pPr algn="ctr"/>
            <a:r>
              <a:rPr lang="en-CA" sz="900" dirty="0" smtClean="0">
                <a:solidFill>
                  <a:schemeClr val="tx1">
                    <a:lumMod val="50000"/>
                  </a:schemeClr>
                </a:solidFill>
              </a:rPr>
              <a:t>angry smiley © sherv.net</a:t>
            </a:r>
          </a:p>
          <a:p>
            <a:pPr algn="ctr"/>
            <a:r>
              <a:rPr lang="en-CA" sz="900" dirty="0" smtClean="0">
                <a:solidFill>
                  <a:schemeClr val="tx1">
                    <a:lumMod val="50000"/>
                  </a:schemeClr>
                </a:solidFill>
              </a:rPr>
              <a:t>Jumping heart © www.fg-a.com</a:t>
            </a:r>
          </a:p>
        </p:txBody>
      </p:sp>
      <p:pic>
        <p:nvPicPr>
          <p:cNvPr id="30" name="Picture 29" descr="red-angry-face-smiley-emoticon sherv.net.gif"/>
          <p:cNvPicPr>
            <a:picLocks noChangeAspect="1"/>
          </p:cNvPicPr>
          <p:nvPr/>
        </p:nvPicPr>
        <p:blipFill>
          <a:blip r:embed="rId4" cstate="print"/>
          <a:stretch>
            <a:fillRect/>
          </a:stretch>
        </p:blipFill>
        <p:spPr>
          <a:xfrm>
            <a:off x="7161659" y="772696"/>
            <a:ext cx="722709" cy="731520"/>
          </a:xfrm>
          <a:prstGeom prst="rect">
            <a:avLst/>
          </a:prstGeom>
        </p:spPr>
      </p:pic>
      <p:sp>
        <p:nvSpPr>
          <p:cNvPr id="16" name="TextBox 4"/>
          <p:cNvSpPr txBox="1">
            <a:spLocks noChangeArrowheads="1"/>
          </p:cNvSpPr>
          <p:nvPr/>
        </p:nvSpPr>
        <p:spPr bwMode="auto">
          <a:xfrm>
            <a:off x="6012160" y="6218148"/>
            <a:ext cx="3312368" cy="523220"/>
          </a:xfrm>
          <a:prstGeom prst="rect">
            <a:avLst/>
          </a:prstGeom>
          <a:noFill/>
          <a:ln w="9525">
            <a:noFill/>
            <a:miter lim="800000"/>
            <a:headEnd/>
            <a:tailEnd/>
          </a:ln>
        </p:spPr>
        <p:txBody>
          <a:bodyPr wrap="square">
            <a:spAutoFit/>
          </a:bodyPr>
          <a:lstStyle/>
          <a:p>
            <a:pPr algn="ctr"/>
            <a:r>
              <a:rPr lang="en-CA" sz="2800" b="1" spc="-20" dirty="0" smtClean="0">
                <a:solidFill>
                  <a:srgbClr val="FF0000"/>
                </a:solidFill>
                <a:latin typeface="Calibri" pitchFamily="34" charset="0"/>
              </a:rPr>
              <a:t>Praise you, Lord!</a:t>
            </a:r>
          </a:p>
        </p:txBody>
      </p:sp>
      <p:sp>
        <p:nvSpPr>
          <p:cNvPr id="17" name="TextBox 4"/>
          <p:cNvSpPr txBox="1">
            <a:spLocks noChangeArrowheads="1"/>
          </p:cNvSpPr>
          <p:nvPr/>
        </p:nvSpPr>
        <p:spPr bwMode="auto">
          <a:xfrm>
            <a:off x="467544" y="3260711"/>
            <a:ext cx="4846320" cy="954107"/>
          </a:xfrm>
          <a:prstGeom prst="rect">
            <a:avLst/>
          </a:prstGeom>
          <a:solidFill>
            <a:schemeClr val="tx1"/>
          </a:solidFill>
          <a:ln w="9525">
            <a:noFill/>
            <a:miter lim="800000"/>
            <a:headEnd/>
            <a:tailEnd/>
          </a:ln>
        </p:spPr>
        <p:txBody>
          <a:bodyPr wrap="square">
            <a:spAutoFit/>
          </a:bodyPr>
          <a:lstStyle/>
          <a:p>
            <a:pPr algn="ctr"/>
            <a:r>
              <a:rPr lang="en-CA" sz="2800" b="1" spc="-20" dirty="0" smtClean="0">
                <a:solidFill>
                  <a:srgbClr val="FF0000"/>
                </a:solidFill>
                <a:latin typeface="Calibri" pitchFamily="34" charset="0"/>
              </a:rPr>
              <a:t>83. citizenship in heaven!</a:t>
            </a:r>
          </a:p>
          <a:p>
            <a:pPr algn="ctr"/>
            <a:r>
              <a:rPr lang="en-CA" sz="2800" b="1" spc="-20" dirty="0" smtClean="0">
                <a:solidFill>
                  <a:srgbClr val="FF0000"/>
                </a:solidFill>
                <a:latin typeface="Calibri" pitchFamily="34" charset="0"/>
              </a:rPr>
              <a:t>Thank you, Lord!</a:t>
            </a:r>
            <a:endParaRPr lang="en-CA" sz="2800" b="1" spc="-20"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248.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pic>
        <p:nvPicPr>
          <p:cNvPr id="11266" name="Picture 2" descr="marriage to Lamb kootation.com.jpg"/>
          <p:cNvPicPr>
            <a:picLocks noChangeAspect="1"/>
          </p:cNvPicPr>
          <p:nvPr/>
        </p:nvPicPr>
        <p:blipFill>
          <a:blip r:embed="rId2" cstate="print"/>
          <a:srcRect r="16231"/>
          <a:stretch>
            <a:fillRect/>
          </a:stretch>
        </p:blipFill>
        <p:spPr bwMode="auto">
          <a:xfrm>
            <a:off x="34925" y="115888"/>
            <a:ext cx="4465067" cy="6569075"/>
          </a:xfrm>
          <a:prstGeom prst="rect">
            <a:avLst/>
          </a:prstGeom>
          <a:noFill/>
          <a:ln w="9525">
            <a:noFill/>
            <a:miter lim="800000"/>
            <a:headEnd/>
            <a:tailEnd/>
          </a:ln>
        </p:spPr>
      </p:pic>
      <p:pic>
        <p:nvPicPr>
          <p:cNvPr id="8" name="Picture 7" descr="angry-face-01s.gif"/>
          <p:cNvPicPr>
            <a:picLocks noChangeAspect="1"/>
          </p:cNvPicPr>
          <p:nvPr/>
        </p:nvPicPr>
        <p:blipFill>
          <a:blip r:embed="rId3" cstate="print"/>
          <a:stretch>
            <a:fillRect/>
          </a:stretch>
        </p:blipFill>
        <p:spPr>
          <a:xfrm>
            <a:off x="8028384" y="5733256"/>
            <a:ext cx="864096" cy="864096"/>
          </a:xfrm>
          <a:prstGeom prst="ellipse">
            <a:avLst/>
          </a:prstGeom>
        </p:spPr>
      </p:pic>
      <p:sp>
        <p:nvSpPr>
          <p:cNvPr id="9" name="TextBox 8"/>
          <p:cNvSpPr txBox="1">
            <a:spLocks noChangeArrowheads="1"/>
          </p:cNvSpPr>
          <p:nvPr/>
        </p:nvSpPr>
        <p:spPr bwMode="auto">
          <a:xfrm>
            <a:off x="7956376" y="6525344"/>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75000"/>
                  </a:schemeClr>
                </a:solidFill>
              </a:rPr>
              <a:t>© </a:t>
            </a:r>
            <a:r>
              <a:rPr lang="en-CA" sz="800" dirty="0" smtClean="0">
                <a:solidFill>
                  <a:schemeClr val="tx1">
                    <a:lumMod val="75000"/>
                  </a:schemeClr>
                </a:solidFill>
              </a:rPr>
              <a:t>GospelGifs.com </a:t>
            </a:r>
            <a:endParaRPr lang="en-CA" sz="800" dirty="0">
              <a:solidFill>
                <a:schemeClr val="tx1">
                  <a:lumMod val="75000"/>
                </a:schemeClr>
              </a:solidFill>
            </a:endParaRPr>
          </a:p>
        </p:txBody>
      </p:sp>
      <p:sp>
        <p:nvSpPr>
          <p:cNvPr id="10" name="TextBox 9"/>
          <p:cNvSpPr txBox="1"/>
          <p:nvPr/>
        </p:nvSpPr>
        <p:spPr>
          <a:xfrm>
            <a:off x="8028384" y="5693186"/>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2" name="TextBox 11"/>
          <p:cNvSpPr txBox="1"/>
          <p:nvPr/>
        </p:nvSpPr>
        <p:spPr>
          <a:xfrm>
            <a:off x="3203848" y="5735578"/>
            <a:ext cx="1296144" cy="861774"/>
          </a:xfrm>
          <a:prstGeom prst="rect">
            <a:avLst/>
          </a:prstGeom>
          <a:noFill/>
        </p:spPr>
        <p:txBody>
          <a:bodyPr wrap="square" rtlCol="0">
            <a:spAutoFit/>
          </a:bodyPr>
          <a:lstStyle/>
          <a:p>
            <a:pPr algn="ctr"/>
            <a:r>
              <a:rPr lang="en-CA" sz="1000" dirty="0" smtClean="0">
                <a:solidFill>
                  <a:schemeClr val="tx1">
                    <a:lumMod val="75000"/>
                  </a:schemeClr>
                </a:solidFill>
                <a:latin typeface="+mn-lt"/>
                <a:cs typeface="Calibri" pitchFamily="34" charset="0"/>
              </a:rPr>
              <a:t>many copies </a:t>
            </a:r>
          </a:p>
          <a:p>
            <a:pPr algn="ctr"/>
            <a:r>
              <a:rPr lang="en-CA" sz="1000" dirty="0" smtClean="0">
                <a:solidFill>
                  <a:schemeClr val="tx1">
                    <a:lumMod val="75000"/>
                  </a:schemeClr>
                </a:solidFill>
                <a:latin typeface="+mn-lt"/>
                <a:cs typeface="Calibri" pitchFamily="34" charset="0"/>
              </a:rPr>
              <a:t>on internet, </a:t>
            </a:r>
          </a:p>
          <a:p>
            <a:pPr algn="ctr"/>
            <a:r>
              <a:rPr lang="en-CA" sz="1000" dirty="0" smtClean="0">
                <a:solidFill>
                  <a:schemeClr val="tx1">
                    <a:lumMod val="75000"/>
                  </a:schemeClr>
                </a:solidFill>
                <a:latin typeface="+mn-lt"/>
                <a:cs typeface="Calibri" pitchFamily="34" charset="0"/>
              </a:rPr>
              <a:t>original unknown. This is from Kootation.com.</a:t>
            </a:r>
            <a:endParaRPr lang="en-CA" sz="1000" dirty="0">
              <a:solidFill>
                <a:schemeClr val="tx1">
                  <a:lumMod val="75000"/>
                </a:schemeClr>
              </a:solidFill>
              <a:latin typeface="+mn-lt"/>
              <a:cs typeface="Calibri" pitchFamily="34" charset="0"/>
            </a:endParaRPr>
          </a:p>
        </p:txBody>
      </p:sp>
      <p:sp>
        <p:nvSpPr>
          <p:cNvPr id="13" name="Title 1"/>
          <p:cNvSpPr txBox="1">
            <a:spLocks/>
          </p:cNvSpPr>
          <p:nvPr/>
        </p:nvSpPr>
        <p:spPr bwMode="auto">
          <a:xfrm>
            <a:off x="4929190" y="3006080"/>
            <a:ext cx="3959225" cy="1143000"/>
          </a:xfrm>
          <a:prstGeom prst="rect">
            <a:avLst/>
          </a:prstGeom>
          <a:noFill/>
          <a:ln w="9525">
            <a:noFill/>
            <a:miter lim="800000"/>
            <a:headEnd/>
            <a:tailEnd/>
          </a:ln>
        </p:spPr>
        <p:txBody>
          <a:bodyPr anchor="ctr"/>
          <a:lstStyle/>
          <a:p>
            <a:pPr algn="ctr"/>
            <a:endParaRPr lang="en-CA" sz="2800" b="1" dirty="0">
              <a:latin typeface="Calibri" pitchFamily="34" charset="0"/>
            </a:endParaRPr>
          </a:p>
          <a:p>
            <a:pPr algn="ctr"/>
            <a:r>
              <a:rPr lang="en-CA" sz="2800" b="1" dirty="0">
                <a:latin typeface="Calibri" pitchFamily="34" charset="0"/>
              </a:rPr>
              <a:t>“We rejoice in hope of the glory of God”  </a:t>
            </a:r>
          </a:p>
          <a:p>
            <a:pPr algn="ctr"/>
            <a:r>
              <a:rPr lang="en-CA" sz="2800" b="1" dirty="0">
                <a:latin typeface="Calibri" pitchFamily="34" charset="0"/>
              </a:rPr>
              <a:t>Rom </a:t>
            </a:r>
            <a:r>
              <a:rPr lang="en-CA" sz="2800" b="1" dirty="0" smtClean="0">
                <a:latin typeface="Calibri" pitchFamily="34" charset="0"/>
              </a:rPr>
              <a:t>5:5</a:t>
            </a:r>
            <a:endParaRPr lang="en-CA" sz="2800" dirty="0">
              <a:latin typeface="Calibri" pitchFamily="34" charset="0"/>
            </a:endParaRPr>
          </a:p>
          <a:p>
            <a:pPr algn="ctr"/>
            <a:r>
              <a:rPr lang="en-CA" sz="2800" b="1" dirty="0">
                <a:latin typeface="Calibri" pitchFamily="34" charset="0"/>
              </a:rPr>
              <a:t> </a:t>
            </a:r>
            <a:endParaRPr lang="en-CA" sz="2800" dirty="0">
              <a:latin typeface="Calibri" pitchFamily="34" charset="0"/>
            </a:endParaRPr>
          </a:p>
          <a:p>
            <a:pPr algn="ctr"/>
            <a:r>
              <a:rPr lang="en-US" sz="2800" b="1" dirty="0">
                <a:latin typeface="Calibri" pitchFamily="34" charset="0"/>
              </a:rPr>
              <a:t>“Christ in you, </a:t>
            </a:r>
          </a:p>
          <a:p>
            <a:pPr algn="ctr"/>
            <a:r>
              <a:rPr lang="en-US" sz="2800" b="1" dirty="0">
                <a:latin typeface="Calibri" pitchFamily="34" charset="0"/>
              </a:rPr>
              <a:t>the hope of glory”</a:t>
            </a:r>
          </a:p>
          <a:p>
            <a:pPr algn="ctr"/>
            <a:r>
              <a:rPr lang="en-US" sz="2800" b="1" dirty="0">
                <a:latin typeface="Calibri" pitchFamily="34" charset="0"/>
              </a:rPr>
              <a:t>Col </a:t>
            </a:r>
            <a:r>
              <a:rPr lang="en-US" sz="2800" b="1" dirty="0" smtClean="0">
                <a:latin typeface="Calibri" pitchFamily="34" charset="0"/>
              </a:rPr>
              <a:t>1:27</a:t>
            </a:r>
            <a:endParaRPr lang="en-CA" sz="2800" dirty="0">
              <a:latin typeface="Calibri" pitchFamily="34" charset="0"/>
            </a:endParaRPr>
          </a:p>
          <a:p>
            <a:pPr algn="ctr"/>
            <a:r>
              <a:rPr lang="en-US" sz="2800" b="1" dirty="0">
                <a:latin typeface="Calibri" pitchFamily="34" charset="0"/>
              </a:rPr>
              <a:t> </a:t>
            </a:r>
            <a:endParaRPr lang="en-CA" sz="2800" dirty="0">
              <a:latin typeface="Calibri" pitchFamily="34" charset="0"/>
            </a:endParaRPr>
          </a:p>
        </p:txBody>
      </p:sp>
      <p:sp>
        <p:nvSpPr>
          <p:cNvPr id="11" name="TextBox 10"/>
          <p:cNvSpPr txBox="1"/>
          <p:nvPr/>
        </p:nvSpPr>
        <p:spPr>
          <a:xfrm>
            <a:off x="5148064" y="692696"/>
            <a:ext cx="3435856" cy="954107"/>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84. the hope of glory!</a:t>
            </a:r>
          </a:p>
          <a:p>
            <a:pPr algn="ctr"/>
            <a:r>
              <a:rPr lang="en-CA" sz="2800" b="1" dirty="0" smtClean="0">
                <a:solidFill>
                  <a:srgbClr val="FF0000"/>
                </a:solidFill>
                <a:latin typeface="Calibri" pitchFamily="34" charset="0"/>
              </a:rPr>
              <a:t>Wonderful Lord!</a:t>
            </a:r>
            <a:endParaRPr lang="en-CA" dirty="0"/>
          </a:p>
        </p:txBody>
      </p:sp>
    </p:spTree>
  </p:cSld>
  <p:clrMapOvr>
    <a:masterClrMapping/>
  </p:clrMapOvr>
  <p:timing>
    <p:tnLst>
      <p:par>
        <p:cTn id="1" dur="indefinite" restart="never" nodeType="tmRoot"/>
      </p:par>
    </p:tnLst>
  </p:timing>
</p:sld>
</file>

<file path=ppt/slides/slide249.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053"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CA"/>
          </a:p>
        </p:txBody>
      </p:sp>
      <p:pic>
        <p:nvPicPr>
          <p:cNvPr id="6" name="Picture 5" descr="angry-face-01s.gif"/>
          <p:cNvPicPr>
            <a:picLocks noChangeAspect="1"/>
          </p:cNvPicPr>
          <p:nvPr/>
        </p:nvPicPr>
        <p:blipFill>
          <a:blip r:embed="rId3" cstate="print"/>
          <a:stretch>
            <a:fillRect/>
          </a:stretch>
        </p:blipFill>
        <p:spPr>
          <a:xfrm>
            <a:off x="8028384" y="5733256"/>
            <a:ext cx="864096" cy="864096"/>
          </a:xfrm>
          <a:prstGeom prst="ellipse">
            <a:avLst/>
          </a:prstGeom>
        </p:spPr>
      </p:pic>
      <p:sp>
        <p:nvSpPr>
          <p:cNvPr id="7" name="TextBox 6"/>
          <p:cNvSpPr txBox="1"/>
          <p:nvPr/>
        </p:nvSpPr>
        <p:spPr>
          <a:xfrm>
            <a:off x="8028384" y="5693186"/>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8" name="TextBox 7"/>
          <p:cNvSpPr txBox="1">
            <a:spLocks noChangeArrowheads="1"/>
          </p:cNvSpPr>
          <p:nvPr/>
        </p:nvSpPr>
        <p:spPr bwMode="auto">
          <a:xfrm>
            <a:off x="7956376" y="6525344"/>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75000"/>
                  </a:schemeClr>
                </a:solidFill>
              </a:rPr>
              <a:t>© </a:t>
            </a:r>
            <a:r>
              <a:rPr lang="en-CA" sz="800" dirty="0" smtClean="0">
                <a:solidFill>
                  <a:schemeClr val="tx1">
                    <a:lumMod val="75000"/>
                  </a:schemeClr>
                </a:solidFill>
              </a:rPr>
              <a:t>GospelGifs.com </a:t>
            </a:r>
            <a:endParaRPr lang="en-CA" sz="800" dirty="0">
              <a:solidFill>
                <a:schemeClr val="tx1">
                  <a:lumMod val="75000"/>
                </a:schemeClr>
              </a:solidFill>
            </a:endParaRPr>
          </a:p>
        </p:txBody>
      </p:sp>
      <p:sp>
        <p:nvSpPr>
          <p:cNvPr id="11" name="TextBox 4"/>
          <p:cNvSpPr txBox="1">
            <a:spLocks noChangeArrowheads="1"/>
          </p:cNvSpPr>
          <p:nvPr/>
        </p:nvSpPr>
        <p:spPr bwMode="auto">
          <a:xfrm>
            <a:off x="251792" y="4365625"/>
            <a:ext cx="7848600" cy="2400657"/>
          </a:xfrm>
          <a:prstGeom prst="rect">
            <a:avLst/>
          </a:prstGeom>
          <a:noFill/>
          <a:ln w="9525">
            <a:noFill/>
            <a:miter lim="800000"/>
            <a:headEnd/>
            <a:tailEnd/>
          </a:ln>
        </p:spPr>
        <p:txBody>
          <a:bodyPr>
            <a:spAutoFit/>
          </a:bodyPr>
          <a:lstStyle/>
          <a:p>
            <a:pPr algn="ctr"/>
            <a:r>
              <a:rPr lang="en-US" sz="2800" b="1" dirty="0">
                <a:solidFill>
                  <a:schemeClr val="bg1"/>
                </a:solidFill>
                <a:latin typeface="Calibri" pitchFamily="34" charset="0"/>
              </a:rPr>
              <a:t>“We are children of God . . . heirs of God </a:t>
            </a:r>
            <a:endParaRPr lang="en-US" sz="2800" b="1" dirty="0" smtClean="0">
              <a:solidFill>
                <a:schemeClr val="bg1"/>
              </a:solidFill>
              <a:latin typeface="Calibri" pitchFamily="34" charset="0"/>
            </a:endParaRPr>
          </a:p>
          <a:p>
            <a:pPr algn="ctr"/>
            <a:r>
              <a:rPr lang="en-US" sz="2800" b="1" dirty="0" smtClean="0">
                <a:solidFill>
                  <a:schemeClr val="bg1"/>
                </a:solidFill>
                <a:latin typeface="Calibri" pitchFamily="34" charset="0"/>
              </a:rPr>
              <a:t>and </a:t>
            </a:r>
            <a:r>
              <a:rPr lang="en-US" sz="2800" b="1" dirty="0">
                <a:solidFill>
                  <a:schemeClr val="bg1"/>
                </a:solidFill>
                <a:latin typeface="Calibri" pitchFamily="34" charset="0"/>
              </a:rPr>
              <a:t>fellow heirs with Christ”  Rom </a:t>
            </a:r>
            <a:r>
              <a:rPr lang="en-US" sz="2800" b="1" dirty="0" smtClean="0">
                <a:solidFill>
                  <a:schemeClr val="bg1"/>
                </a:solidFill>
                <a:latin typeface="Calibri" pitchFamily="34" charset="0"/>
              </a:rPr>
              <a:t>8:16-17 </a:t>
            </a:r>
            <a:endParaRPr lang="en-CA" sz="2800" dirty="0">
              <a:solidFill>
                <a:schemeClr val="bg1"/>
              </a:solidFill>
              <a:latin typeface="Calibri" pitchFamily="34" charset="0"/>
            </a:endParaRPr>
          </a:p>
          <a:p>
            <a:pPr algn="ctr"/>
            <a:endParaRPr lang="en-US" sz="1000" b="1" dirty="0">
              <a:solidFill>
                <a:schemeClr val="bg1"/>
              </a:solidFill>
              <a:latin typeface="Calibri" pitchFamily="34" charset="0"/>
            </a:endParaRPr>
          </a:p>
          <a:p>
            <a:pPr algn="ctr"/>
            <a:r>
              <a:rPr lang="en-US" sz="2800" b="1" dirty="0">
                <a:solidFill>
                  <a:schemeClr val="bg1"/>
                </a:solidFill>
                <a:latin typeface="Calibri" pitchFamily="34" charset="0"/>
              </a:rPr>
              <a:t>“Come, you who are blessed by my Father, </a:t>
            </a:r>
            <a:endParaRPr lang="en-US" sz="2800" b="1" dirty="0" smtClean="0">
              <a:solidFill>
                <a:schemeClr val="bg1"/>
              </a:solidFill>
              <a:latin typeface="Calibri" pitchFamily="34" charset="0"/>
            </a:endParaRPr>
          </a:p>
          <a:p>
            <a:pPr algn="ctr"/>
            <a:r>
              <a:rPr lang="en-US" sz="2800" b="1" dirty="0" smtClean="0">
                <a:solidFill>
                  <a:schemeClr val="bg1"/>
                </a:solidFill>
                <a:latin typeface="Calibri" pitchFamily="34" charset="0"/>
              </a:rPr>
              <a:t>inherit </a:t>
            </a:r>
            <a:r>
              <a:rPr lang="en-US" sz="2800" b="1" dirty="0">
                <a:solidFill>
                  <a:schemeClr val="bg1"/>
                </a:solidFill>
                <a:latin typeface="Calibri" pitchFamily="34" charset="0"/>
              </a:rPr>
              <a:t>the kingdom prepared for you from </a:t>
            </a:r>
            <a:endParaRPr lang="en-US" sz="2800" b="1" dirty="0" smtClean="0">
              <a:solidFill>
                <a:schemeClr val="bg1"/>
              </a:solidFill>
              <a:latin typeface="Calibri" pitchFamily="34" charset="0"/>
            </a:endParaRPr>
          </a:p>
          <a:p>
            <a:pPr algn="ctr"/>
            <a:r>
              <a:rPr lang="en-US" sz="2800" b="1" dirty="0" smtClean="0">
                <a:solidFill>
                  <a:schemeClr val="bg1"/>
                </a:solidFill>
                <a:latin typeface="Calibri" pitchFamily="34" charset="0"/>
              </a:rPr>
              <a:t>the </a:t>
            </a:r>
            <a:r>
              <a:rPr lang="en-US" sz="2800" b="1" dirty="0">
                <a:solidFill>
                  <a:schemeClr val="bg1"/>
                </a:solidFill>
                <a:latin typeface="Calibri" pitchFamily="34" charset="0"/>
              </a:rPr>
              <a:t>foundation of the world”  Matt </a:t>
            </a:r>
            <a:r>
              <a:rPr lang="en-US" sz="2800" b="1" dirty="0" smtClean="0">
                <a:solidFill>
                  <a:schemeClr val="bg1"/>
                </a:solidFill>
                <a:latin typeface="Calibri" pitchFamily="34" charset="0"/>
              </a:rPr>
              <a:t>25:34</a:t>
            </a:r>
            <a:endParaRPr lang="en-CA" sz="2800" dirty="0">
              <a:solidFill>
                <a:schemeClr val="bg1"/>
              </a:solidFill>
              <a:latin typeface="Calibri" pitchFamily="34" charset="0"/>
            </a:endParaRPr>
          </a:p>
        </p:txBody>
      </p:sp>
      <p:sp>
        <p:nvSpPr>
          <p:cNvPr id="13" name="Title 1"/>
          <p:cNvSpPr txBox="1">
            <a:spLocks/>
          </p:cNvSpPr>
          <p:nvPr/>
        </p:nvSpPr>
        <p:spPr bwMode="auto">
          <a:xfrm>
            <a:off x="6011738" y="1196752"/>
            <a:ext cx="2952750" cy="216024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smtClean="0">
                <a:ln>
                  <a:noFill/>
                </a:ln>
                <a:solidFill>
                  <a:srgbClr val="FF0000"/>
                </a:solidFill>
                <a:effectLst/>
                <a:uLnTx/>
                <a:uFillTx/>
                <a:latin typeface="Calibri" pitchFamily="34" charset="0"/>
                <a:ea typeface="+mj-ea"/>
                <a:cs typeface="+mj-cs"/>
              </a:rPr>
              <a:t>85. inheritance,</a:t>
            </a:r>
            <a:br>
              <a:rPr kumimoji="0" lang="en-CA" sz="2800" b="1" i="0" u="none" strike="noStrike" kern="0" cap="none" spc="0" normalizeH="0" baseline="0" noProof="0" smtClean="0">
                <a:ln>
                  <a:noFill/>
                </a:ln>
                <a:solidFill>
                  <a:srgbClr val="FF0000"/>
                </a:solidFill>
                <a:effectLst/>
                <a:uLnTx/>
                <a:uFillTx/>
                <a:latin typeface="Calibri" pitchFamily="34" charset="0"/>
                <a:ea typeface="+mj-ea"/>
                <a:cs typeface="+mj-cs"/>
              </a:rPr>
            </a:br>
            <a:r>
              <a:rPr kumimoji="0" lang="en-CA" sz="2800" b="1" i="0" u="none" strike="noStrike" kern="0" cap="none" spc="0" normalizeH="0" baseline="0" noProof="0" smtClean="0">
                <a:ln>
                  <a:noFill/>
                </a:ln>
                <a:solidFill>
                  <a:srgbClr val="FF0000"/>
                </a:solidFill>
                <a:effectLst/>
                <a:uLnTx/>
                <a:uFillTx/>
                <a:latin typeface="Calibri" pitchFamily="34" charset="0"/>
                <a:ea typeface="+mj-ea"/>
                <a:cs typeface="+mj-cs"/>
              </a:rPr>
              <a:t>heirs of God </a:t>
            </a:r>
            <a:br>
              <a:rPr kumimoji="0" lang="en-CA" sz="2800" b="1" i="0" u="none" strike="noStrike" kern="0" cap="none" spc="0" normalizeH="0" baseline="0" noProof="0" smtClean="0">
                <a:ln>
                  <a:noFill/>
                </a:ln>
                <a:solidFill>
                  <a:srgbClr val="FF0000"/>
                </a:solidFill>
                <a:effectLst/>
                <a:uLnTx/>
                <a:uFillTx/>
                <a:latin typeface="Calibri" pitchFamily="34" charset="0"/>
                <a:ea typeface="+mj-ea"/>
                <a:cs typeface="+mj-cs"/>
              </a:rPr>
            </a:br>
            <a:r>
              <a:rPr kumimoji="0" lang="en-CA" sz="2800" b="1" i="0" u="none" strike="noStrike" kern="0" cap="none" spc="0" normalizeH="0" baseline="0" noProof="0" smtClean="0">
                <a:ln>
                  <a:noFill/>
                </a:ln>
                <a:solidFill>
                  <a:srgbClr val="FF0000"/>
                </a:solidFill>
                <a:effectLst/>
                <a:uLnTx/>
                <a:uFillTx/>
                <a:latin typeface="Calibri" pitchFamily="34" charset="0"/>
                <a:ea typeface="+mj-ea"/>
                <a:cs typeface="+mj-cs"/>
              </a:rPr>
              <a:t>and fellow heirs with Christ!</a:t>
            </a:r>
            <a:br>
              <a:rPr kumimoji="0" lang="en-CA" sz="2800" b="1" i="0" u="none" strike="noStrike" kern="0" cap="none" spc="0" normalizeH="0" baseline="0" noProof="0" smtClean="0">
                <a:ln>
                  <a:noFill/>
                </a:ln>
                <a:solidFill>
                  <a:srgbClr val="FF0000"/>
                </a:solidFill>
                <a:effectLst/>
                <a:uLnTx/>
                <a:uFillTx/>
                <a:latin typeface="Calibri" pitchFamily="34" charset="0"/>
                <a:ea typeface="+mj-ea"/>
                <a:cs typeface="+mj-cs"/>
              </a:rPr>
            </a:br>
            <a:r>
              <a:rPr kumimoji="0" lang="en-CA" sz="2800" b="1" i="0" u="none" strike="noStrike" kern="0" cap="none" spc="0" normalizeH="0" baseline="0" noProof="0" smtClean="0">
                <a:ln>
                  <a:noFill/>
                </a:ln>
                <a:solidFill>
                  <a:srgbClr val="FF0000"/>
                </a:solidFill>
                <a:effectLst/>
                <a:uLnTx/>
                <a:uFillTx/>
                <a:latin typeface="Calibri" pitchFamily="34" charset="0"/>
                <a:ea typeface="+mj-ea"/>
                <a:cs typeface="+mj-cs"/>
              </a:rPr>
              <a:t>Thank you, Lord!</a:t>
            </a:r>
            <a:endPar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endParaRPr>
          </a:p>
        </p:txBody>
      </p:sp>
      <p:sp>
        <p:nvSpPr>
          <p:cNvPr id="8760324"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8760326"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8760328"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8760327" name="Object 7"/>
          <p:cNvGraphicFramePr>
            <a:graphicFrameLocks noChangeAspect="1"/>
          </p:cNvGraphicFramePr>
          <p:nvPr/>
        </p:nvGraphicFramePr>
        <p:xfrm>
          <a:off x="0" y="0"/>
          <a:ext cx="5824192" cy="4365104"/>
        </p:xfrm>
        <a:graphic>
          <a:graphicData uri="http://schemas.openxmlformats.org/presentationml/2006/ole">
            <p:oleObj spid="_x0000_s8760327" name="Slide" r:id="rId4" imgW="4570378" imgH="3427559" progId="">
              <p:embed/>
            </p:oleObj>
          </a:graphicData>
        </a:graphic>
      </p:graphicFrame>
    </p:spTree>
  </p:cSld>
  <p:clrMapOvr>
    <a:masterClrMapping/>
  </p:clrMapOvr>
  <p:timing>
    <p:tnLst>
      <p:par>
        <p:cT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Picture 6" descr="657049.jpg"/>
          <p:cNvPicPr>
            <a:picLocks noChangeAspect="1"/>
          </p:cNvPicPr>
          <p:nvPr/>
        </p:nvPicPr>
        <p:blipFill>
          <a:blip r:embed="rId2" cstate="print"/>
          <a:srcRect b="4716"/>
          <a:stretch>
            <a:fillRect/>
          </a:stretch>
        </p:blipFill>
        <p:spPr>
          <a:xfrm>
            <a:off x="611560" y="0"/>
            <a:ext cx="7848873" cy="4449052"/>
          </a:xfrm>
          <a:prstGeom prst="rect">
            <a:avLst/>
          </a:prstGeom>
        </p:spPr>
      </p:pic>
      <p:sp>
        <p:nvSpPr>
          <p:cNvPr id="13316" name="TextBox 3"/>
          <p:cNvSpPr txBox="1">
            <a:spLocks noChangeArrowheads="1"/>
          </p:cNvSpPr>
          <p:nvPr/>
        </p:nvSpPr>
        <p:spPr bwMode="auto">
          <a:xfrm>
            <a:off x="35496" y="115888"/>
            <a:ext cx="2664296" cy="1384995"/>
          </a:xfrm>
          <a:prstGeom prst="rect">
            <a:avLst/>
          </a:prstGeom>
          <a:noFill/>
          <a:ln w="9525">
            <a:noFill/>
            <a:miter lim="800000"/>
            <a:headEnd/>
            <a:tailEnd/>
          </a:ln>
        </p:spPr>
        <p:txBody>
          <a:bodyPr wrap="square">
            <a:spAutoFit/>
          </a:bodyPr>
          <a:lstStyle/>
          <a:p>
            <a:pPr algn="ctr"/>
            <a:r>
              <a:rPr lang="en-CA" sz="2800" b="1" dirty="0" smtClean="0">
                <a:solidFill>
                  <a:srgbClr val="FF0000"/>
                </a:solidFill>
                <a:latin typeface="Calibri" pitchFamily="34" charset="0"/>
              </a:rPr>
              <a:t> 86. with Christ </a:t>
            </a:r>
            <a:r>
              <a:rPr lang="en-CA" sz="2800" b="1" dirty="0">
                <a:solidFill>
                  <a:srgbClr val="FF0000"/>
                </a:solidFill>
                <a:latin typeface="Calibri" pitchFamily="34" charset="0"/>
              </a:rPr>
              <a:t>when </a:t>
            </a:r>
            <a:endParaRPr lang="en-CA" sz="2800" b="1" dirty="0" smtClean="0">
              <a:solidFill>
                <a:srgbClr val="FF0000"/>
              </a:solidFill>
              <a:latin typeface="Calibri" pitchFamily="34" charset="0"/>
            </a:endParaRPr>
          </a:p>
          <a:p>
            <a:pPr algn="ctr"/>
            <a:r>
              <a:rPr lang="en-CA" sz="2800" b="1" dirty="0" smtClean="0">
                <a:solidFill>
                  <a:srgbClr val="FF0000"/>
                </a:solidFill>
                <a:latin typeface="Calibri" pitchFamily="34" charset="0"/>
              </a:rPr>
              <a:t>we die!</a:t>
            </a:r>
            <a:endParaRPr lang="en-CA" sz="2800" b="1" dirty="0">
              <a:solidFill>
                <a:srgbClr val="FF0000"/>
              </a:solidFill>
              <a:latin typeface="Calibri" pitchFamily="34" charset="0"/>
            </a:endParaRPr>
          </a:p>
        </p:txBody>
      </p:sp>
      <p:sp>
        <p:nvSpPr>
          <p:cNvPr id="8" name="TextBox 7"/>
          <p:cNvSpPr txBox="1"/>
          <p:nvPr/>
        </p:nvSpPr>
        <p:spPr>
          <a:xfrm>
            <a:off x="1043608" y="4334907"/>
            <a:ext cx="7056784" cy="246221"/>
          </a:xfrm>
          <a:prstGeom prst="rect">
            <a:avLst/>
          </a:prstGeom>
          <a:noFill/>
        </p:spPr>
        <p:txBody>
          <a:bodyPr wrap="square" rtlCol="0">
            <a:spAutoFit/>
          </a:bodyPr>
          <a:lstStyle/>
          <a:p>
            <a:pPr algn="ctr"/>
            <a:r>
              <a:rPr lang="en-CA" sz="1000" dirty="0" smtClean="0">
                <a:solidFill>
                  <a:schemeClr val="tx1">
                    <a:lumMod val="50000"/>
                  </a:schemeClr>
                </a:solidFill>
              </a:rPr>
              <a:t>© iclickart.co.kr with permission  from </a:t>
            </a:r>
            <a:r>
              <a:rPr lang="en-CA" sz="1000" dirty="0" err="1" smtClean="0">
                <a:solidFill>
                  <a:schemeClr val="tx1">
                    <a:lumMod val="50000"/>
                  </a:schemeClr>
                </a:solidFill>
              </a:rPr>
              <a:t>Iregihwek</a:t>
            </a:r>
            <a:r>
              <a:rPr lang="ko-KR" altLang="en-US" sz="1000" dirty="0" smtClean="0">
                <a:solidFill>
                  <a:schemeClr val="tx1">
                    <a:lumMod val="50000"/>
                  </a:schemeClr>
                </a:solidFill>
              </a:rPr>
              <a:t> </a:t>
            </a:r>
            <a:r>
              <a:rPr lang="en-CA" sz="1000" dirty="0" smtClean="0">
                <a:solidFill>
                  <a:schemeClr val="tx1">
                    <a:lumMod val="50000"/>
                  </a:schemeClr>
                </a:solidFill>
              </a:rPr>
              <a:t>print shop in </a:t>
            </a:r>
            <a:r>
              <a:rPr lang="en-CA" sz="1000" dirty="0" err="1" smtClean="0">
                <a:solidFill>
                  <a:schemeClr val="tx1">
                    <a:lumMod val="50000"/>
                  </a:schemeClr>
                </a:solidFill>
              </a:rPr>
              <a:t>Yeosu</a:t>
            </a:r>
            <a:r>
              <a:rPr lang="en-CA" sz="1000" dirty="0" smtClean="0">
                <a:solidFill>
                  <a:schemeClr val="tx1">
                    <a:lumMod val="50000"/>
                  </a:schemeClr>
                </a:solidFill>
              </a:rPr>
              <a:t>, South Korea</a:t>
            </a:r>
            <a:endParaRPr lang="en-CA" sz="1000" dirty="0">
              <a:solidFill>
                <a:schemeClr val="tx1">
                  <a:lumMod val="50000"/>
                </a:schemeClr>
              </a:solidFill>
            </a:endParaRPr>
          </a:p>
        </p:txBody>
      </p:sp>
      <p:pic>
        <p:nvPicPr>
          <p:cNvPr id="6" name="Picture 5" descr="angry-face-01s.gif"/>
          <p:cNvPicPr>
            <a:picLocks noChangeAspect="1"/>
          </p:cNvPicPr>
          <p:nvPr/>
        </p:nvPicPr>
        <p:blipFill>
          <a:blip r:embed="rId3" cstate="print"/>
          <a:stretch>
            <a:fillRect/>
          </a:stretch>
        </p:blipFill>
        <p:spPr>
          <a:xfrm>
            <a:off x="8172400" y="5877272"/>
            <a:ext cx="864096" cy="864096"/>
          </a:xfrm>
          <a:prstGeom prst="ellipse">
            <a:avLst/>
          </a:prstGeom>
        </p:spPr>
      </p:pic>
      <p:sp>
        <p:nvSpPr>
          <p:cNvPr id="9" name="TextBox 8"/>
          <p:cNvSpPr txBox="1">
            <a:spLocks noChangeArrowheads="1"/>
          </p:cNvSpPr>
          <p:nvPr/>
        </p:nvSpPr>
        <p:spPr bwMode="auto">
          <a:xfrm>
            <a:off x="8100392" y="659793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75000"/>
                  </a:schemeClr>
                </a:solidFill>
              </a:rPr>
              <a:t>© </a:t>
            </a:r>
            <a:r>
              <a:rPr lang="en-CA" sz="800" dirty="0" smtClean="0">
                <a:solidFill>
                  <a:schemeClr val="tx1">
                    <a:lumMod val="75000"/>
                  </a:schemeClr>
                </a:solidFill>
              </a:rPr>
              <a:t>GospelGifs.com </a:t>
            </a:r>
            <a:endParaRPr lang="en-CA" sz="800" dirty="0">
              <a:solidFill>
                <a:schemeClr val="tx1">
                  <a:lumMod val="75000"/>
                </a:schemeClr>
              </a:solidFill>
            </a:endParaRPr>
          </a:p>
        </p:txBody>
      </p:sp>
      <p:sp>
        <p:nvSpPr>
          <p:cNvPr id="10" name="TextBox 9"/>
          <p:cNvSpPr txBox="1"/>
          <p:nvPr/>
        </p:nvSpPr>
        <p:spPr>
          <a:xfrm>
            <a:off x="8172400" y="576519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2" name="TextBox 3"/>
          <p:cNvSpPr txBox="1">
            <a:spLocks noChangeArrowheads="1"/>
          </p:cNvSpPr>
          <p:nvPr/>
        </p:nvSpPr>
        <p:spPr bwMode="auto">
          <a:xfrm>
            <a:off x="6300192" y="116632"/>
            <a:ext cx="2664296" cy="1384995"/>
          </a:xfrm>
          <a:prstGeom prst="rect">
            <a:avLst/>
          </a:prstGeom>
          <a:noFill/>
          <a:ln w="9525">
            <a:noFill/>
            <a:miter lim="800000"/>
            <a:headEnd/>
            <a:tailEnd/>
          </a:ln>
        </p:spPr>
        <p:txBody>
          <a:bodyPr wrap="square">
            <a:spAutoFit/>
          </a:bodyPr>
          <a:lstStyle/>
          <a:p>
            <a:pPr algn="ctr"/>
            <a:r>
              <a:rPr lang="en-CA" sz="2800" b="1" dirty="0" smtClean="0">
                <a:solidFill>
                  <a:srgbClr val="FF0000"/>
                </a:solidFill>
                <a:latin typeface="Calibri" pitchFamily="34" charset="0"/>
              </a:rPr>
              <a:t> All praise</a:t>
            </a:r>
          </a:p>
          <a:p>
            <a:pPr algn="ctr"/>
            <a:r>
              <a:rPr lang="en-CA" sz="2800" b="1" dirty="0" smtClean="0">
                <a:solidFill>
                  <a:srgbClr val="FF0000"/>
                </a:solidFill>
                <a:latin typeface="Calibri" pitchFamily="34" charset="0"/>
              </a:rPr>
              <a:t> to you, </a:t>
            </a:r>
          </a:p>
          <a:p>
            <a:pPr algn="ctr"/>
            <a:r>
              <a:rPr lang="en-CA" sz="2800" b="1" dirty="0" smtClean="0">
                <a:solidFill>
                  <a:srgbClr val="FF0000"/>
                </a:solidFill>
                <a:latin typeface="Calibri" pitchFamily="34" charset="0"/>
              </a:rPr>
              <a:t>Lord!</a:t>
            </a:r>
            <a:endParaRPr lang="en-CA" sz="2800" b="1" dirty="0">
              <a:solidFill>
                <a:srgbClr val="FF0000"/>
              </a:solidFill>
              <a:latin typeface="Calibri" pitchFamily="34" charset="0"/>
            </a:endParaRPr>
          </a:p>
        </p:txBody>
      </p:sp>
      <p:sp>
        <p:nvSpPr>
          <p:cNvPr id="13" name="Rectangle 3"/>
          <p:cNvSpPr>
            <a:spLocks noChangeArrowheads="1"/>
          </p:cNvSpPr>
          <p:nvPr/>
        </p:nvSpPr>
        <p:spPr bwMode="auto">
          <a:xfrm>
            <a:off x="97745" y="4574290"/>
            <a:ext cx="8926512" cy="1970087"/>
          </a:xfrm>
          <a:prstGeom prst="rect">
            <a:avLst/>
          </a:prstGeom>
          <a:noFill/>
          <a:ln w="9525">
            <a:noFill/>
            <a:miter lim="800000"/>
            <a:headEnd/>
            <a:tailEnd/>
          </a:ln>
        </p:spPr>
        <p:txBody>
          <a:bodyPr wrap="square" anchor="ctr">
            <a:spAutoFit/>
          </a:bodyPr>
          <a:lstStyle/>
          <a:p>
            <a:pPr eaLnBrk="0" hangingPunct="0"/>
            <a:r>
              <a:rPr lang="en-US" sz="2800" b="1" dirty="0" smtClean="0">
                <a:solidFill>
                  <a:schemeClr val="bg1"/>
                </a:solidFill>
                <a:latin typeface="Calibri" pitchFamily="34" charset="0"/>
              </a:rPr>
              <a:t>“My </a:t>
            </a:r>
            <a:r>
              <a:rPr lang="en-US" sz="2800" b="1" dirty="0">
                <a:solidFill>
                  <a:schemeClr val="bg1"/>
                </a:solidFill>
                <a:latin typeface="Calibri" pitchFamily="34" charset="0"/>
              </a:rPr>
              <a:t>desire is to depart and be with Christ”  Phil </a:t>
            </a:r>
            <a:r>
              <a:rPr lang="en-US" sz="2800" b="1" dirty="0" smtClean="0">
                <a:solidFill>
                  <a:schemeClr val="bg1"/>
                </a:solidFill>
                <a:latin typeface="Calibri" pitchFamily="34" charset="0"/>
              </a:rPr>
              <a:t>1:23 </a:t>
            </a:r>
            <a:endParaRPr lang="en-US" sz="2800" b="1" dirty="0">
              <a:solidFill>
                <a:schemeClr val="bg1"/>
              </a:solidFill>
              <a:latin typeface="Calibri" pitchFamily="34" charset="0"/>
            </a:endParaRPr>
          </a:p>
          <a:p>
            <a:endParaRPr lang="en-US" sz="1000" b="1" dirty="0">
              <a:solidFill>
                <a:schemeClr val="bg1"/>
              </a:solidFill>
              <a:latin typeface="Calibri" pitchFamily="34" charset="0"/>
            </a:endParaRPr>
          </a:p>
          <a:p>
            <a:r>
              <a:rPr lang="en-US" sz="2800" b="1" dirty="0">
                <a:solidFill>
                  <a:schemeClr val="bg1"/>
                </a:solidFill>
                <a:latin typeface="Calibri" pitchFamily="34" charset="0"/>
              </a:rPr>
              <a:t>“We know that while we are at home in the body we are away from the Lord . . . we would rather be away </a:t>
            </a:r>
            <a:r>
              <a:rPr lang="en-US" sz="2800" b="1" dirty="0" smtClean="0">
                <a:solidFill>
                  <a:schemeClr val="bg1"/>
                </a:solidFill>
                <a:latin typeface="Calibri" pitchFamily="34" charset="0"/>
              </a:rPr>
              <a:t>from</a:t>
            </a:r>
          </a:p>
          <a:p>
            <a:r>
              <a:rPr lang="en-US" sz="2800" b="1" dirty="0" smtClean="0">
                <a:solidFill>
                  <a:schemeClr val="bg1"/>
                </a:solidFill>
                <a:latin typeface="Calibri" pitchFamily="34" charset="0"/>
              </a:rPr>
              <a:t>the </a:t>
            </a:r>
            <a:r>
              <a:rPr lang="en-US" sz="2800" b="1" dirty="0">
                <a:solidFill>
                  <a:schemeClr val="bg1"/>
                </a:solidFill>
                <a:latin typeface="Calibri" pitchFamily="34" charset="0"/>
              </a:rPr>
              <a:t>body and at home with the Lord”  2 </a:t>
            </a:r>
            <a:r>
              <a:rPr lang="en-US" sz="2800" b="1" dirty="0" err="1">
                <a:solidFill>
                  <a:schemeClr val="bg1"/>
                </a:solidFill>
                <a:latin typeface="Calibri" pitchFamily="34" charset="0"/>
              </a:rPr>
              <a:t>Cor</a:t>
            </a:r>
            <a:r>
              <a:rPr lang="en-US" sz="2800" b="1" dirty="0">
                <a:solidFill>
                  <a:schemeClr val="bg1"/>
                </a:solidFill>
                <a:latin typeface="Calibri" pitchFamily="34" charset="0"/>
              </a:rPr>
              <a:t> 5:6, </a:t>
            </a:r>
            <a:r>
              <a:rPr lang="en-US" sz="2800" b="1" dirty="0" smtClean="0">
                <a:solidFill>
                  <a:schemeClr val="bg1"/>
                </a:solidFill>
                <a:latin typeface="Calibri" pitchFamily="34" charset="0"/>
              </a:rPr>
              <a:t>8</a:t>
            </a:r>
            <a:endParaRPr lang="en-CA" sz="28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5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Heart 1"/>
          <p:cNvSpPr/>
          <p:nvPr/>
        </p:nvSpPr>
        <p:spPr>
          <a:xfrm>
            <a:off x="5292080" y="1340768"/>
            <a:ext cx="3456384" cy="3024336"/>
          </a:xfrm>
          <a:prstGeom prst="hear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Freeform 2"/>
          <p:cNvSpPr/>
          <p:nvPr/>
        </p:nvSpPr>
        <p:spPr>
          <a:xfrm>
            <a:off x="899592" y="1345246"/>
            <a:ext cx="1339641" cy="1723714"/>
          </a:xfrm>
          <a:custGeom>
            <a:avLst/>
            <a:gdLst>
              <a:gd name="connsiteX0" fmla="*/ 1107413 w 1339641"/>
              <a:gd name="connsiteY0" fmla="*/ 738341 h 1723714"/>
              <a:gd name="connsiteX1" fmla="*/ 1092899 w 1339641"/>
              <a:gd name="connsiteY1" fmla="*/ 694798 h 1723714"/>
              <a:gd name="connsiteX2" fmla="*/ 1063870 w 1339641"/>
              <a:gd name="connsiteY2" fmla="*/ 578683 h 1723714"/>
              <a:gd name="connsiteX3" fmla="*/ 1034841 w 1339641"/>
              <a:gd name="connsiteY3" fmla="*/ 535141 h 1723714"/>
              <a:gd name="connsiteX4" fmla="*/ 991299 w 1339641"/>
              <a:gd name="connsiteY4" fmla="*/ 520626 h 1723714"/>
              <a:gd name="connsiteX5" fmla="*/ 918727 w 1339641"/>
              <a:gd name="connsiteY5" fmla="*/ 404512 h 1723714"/>
              <a:gd name="connsiteX6" fmla="*/ 889699 w 1339641"/>
              <a:gd name="connsiteY6" fmla="*/ 360969 h 1723714"/>
              <a:gd name="connsiteX7" fmla="*/ 846156 w 1339641"/>
              <a:gd name="connsiteY7" fmla="*/ 331941 h 1723714"/>
              <a:gd name="connsiteX8" fmla="*/ 802613 w 1339641"/>
              <a:gd name="connsiteY8" fmla="*/ 244855 h 1723714"/>
              <a:gd name="connsiteX9" fmla="*/ 671984 w 1339641"/>
              <a:gd name="connsiteY9" fmla="*/ 172283 h 1723714"/>
              <a:gd name="connsiteX10" fmla="*/ 628441 w 1339641"/>
              <a:gd name="connsiteY10" fmla="*/ 143255 h 1723714"/>
              <a:gd name="connsiteX11" fmla="*/ 584899 w 1339641"/>
              <a:gd name="connsiteY11" fmla="*/ 99712 h 1723714"/>
              <a:gd name="connsiteX12" fmla="*/ 497813 w 1339641"/>
              <a:gd name="connsiteY12" fmla="*/ 70683 h 1723714"/>
              <a:gd name="connsiteX13" fmla="*/ 396213 w 1339641"/>
              <a:gd name="connsiteY13" fmla="*/ 41655 h 1723714"/>
              <a:gd name="connsiteX14" fmla="*/ 294613 w 1339641"/>
              <a:gd name="connsiteY14" fmla="*/ 12626 h 1723714"/>
              <a:gd name="connsiteX15" fmla="*/ 47870 w 1339641"/>
              <a:gd name="connsiteY15" fmla="*/ 27141 h 1723714"/>
              <a:gd name="connsiteX16" fmla="*/ 4327 w 1339641"/>
              <a:gd name="connsiteY16" fmla="*/ 41655 h 1723714"/>
              <a:gd name="connsiteX17" fmla="*/ 33356 w 1339641"/>
              <a:gd name="connsiteY17" fmla="*/ 128741 h 1723714"/>
              <a:gd name="connsiteX18" fmla="*/ 62384 w 1339641"/>
              <a:gd name="connsiteY18" fmla="*/ 404512 h 1723714"/>
              <a:gd name="connsiteX19" fmla="*/ 91413 w 1339641"/>
              <a:gd name="connsiteY19" fmla="*/ 491598 h 1723714"/>
              <a:gd name="connsiteX20" fmla="*/ 105927 w 1339641"/>
              <a:gd name="connsiteY20" fmla="*/ 535141 h 1723714"/>
              <a:gd name="connsiteX21" fmla="*/ 120441 w 1339641"/>
              <a:gd name="connsiteY21" fmla="*/ 622226 h 1723714"/>
              <a:gd name="connsiteX22" fmla="*/ 193013 w 1339641"/>
              <a:gd name="connsiteY22" fmla="*/ 752855 h 1723714"/>
              <a:gd name="connsiteX23" fmla="*/ 251070 w 1339641"/>
              <a:gd name="connsiteY23" fmla="*/ 839941 h 1723714"/>
              <a:gd name="connsiteX24" fmla="*/ 280099 w 1339641"/>
              <a:gd name="connsiteY24" fmla="*/ 985083 h 1723714"/>
              <a:gd name="connsiteX25" fmla="*/ 338156 w 1339641"/>
              <a:gd name="connsiteY25" fmla="*/ 1159255 h 1723714"/>
              <a:gd name="connsiteX26" fmla="*/ 352670 w 1339641"/>
              <a:gd name="connsiteY26" fmla="*/ 1202798 h 1723714"/>
              <a:gd name="connsiteX27" fmla="*/ 367184 w 1339641"/>
              <a:gd name="connsiteY27" fmla="*/ 1246341 h 1723714"/>
              <a:gd name="connsiteX28" fmla="*/ 381699 w 1339641"/>
              <a:gd name="connsiteY28" fmla="*/ 1318912 h 1723714"/>
              <a:gd name="connsiteX29" fmla="*/ 425241 w 1339641"/>
              <a:gd name="connsiteY29" fmla="*/ 1391483 h 1723714"/>
              <a:gd name="connsiteX30" fmla="*/ 468784 w 1339641"/>
              <a:gd name="connsiteY30" fmla="*/ 1507598 h 1723714"/>
              <a:gd name="connsiteX31" fmla="*/ 497813 w 1339641"/>
              <a:gd name="connsiteY31" fmla="*/ 1565655 h 1723714"/>
              <a:gd name="connsiteX32" fmla="*/ 570384 w 1339641"/>
              <a:gd name="connsiteY32" fmla="*/ 1667255 h 1723714"/>
              <a:gd name="connsiteX33" fmla="*/ 584899 w 1339641"/>
              <a:gd name="connsiteY33" fmla="*/ 1710798 h 1723714"/>
              <a:gd name="connsiteX34" fmla="*/ 686499 w 1339641"/>
              <a:gd name="connsiteY34" fmla="*/ 1565655 h 1723714"/>
              <a:gd name="connsiteX35" fmla="*/ 744556 w 1339641"/>
              <a:gd name="connsiteY35" fmla="*/ 1478569 h 1723714"/>
              <a:gd name="connsiteX36" fmla="*/ 846156 w 1339641"/>
              <a:gd name="connsiteY36" fmla="*/ 1435026 h 1723714"/>
              <a:gd name="connsiteX37" fmla="*/ 889699 w 1339641"/>
              <a:gd name="connsiteY37" fmla="*/ 1405998 h 1723714"/>
              <a:gd name="connsiteX38" fmla="*/ 947756 w 1339641"/>
              <a:gd name="connsiteY38" fmla="*/ 1391483 h 1723714"/>
              <a:gd name="connsiteX39" fmla="*/ 1034841 w 1339641"/>
              <a:gd name="connsiteY39" fmla="*/ 1333426 h 1723714"/>
              <a:gd name="connsiteX40" fmla="*/ 1121927 w 1339641"/>
              <a:gd name="connsiteY40" fmla="*/ 1304398 h 1723714"/>
              <a:gd name="connsiteX41" fmla="*/ 1165470 w 1339641"/>
              <a:gd name="connsiteY41" fmla="*/ 1260855 h 1723714"/>
              <a:gd name="connsiteX42" fmla="*/ 1209013 w 1339641"/>
              <a:gd name="connsiteY42" fmla="*/ 1246341 h 1723714"/>
              <a:gd name="connsiteX43" fmla="*/ 1296099 w 1339641"/>
              <a:gd name="connsiteY43" fmla="*/ 1188283 h 1723714"/>
              <a:gd name="connsiteX44" fmla="*/ 1339641 w 1339641"/>
              <a:gd name="connsiteY44" fmla="*/ 1159255 h 1723714"/>
              <a:gd name="connsiteX45" fmla="*/ 1310613 w 1339641"/>
              <a:gd name="connsiteY45" fmla="*/ 1028626 h 1723714"/>
              <a:gd name="connsiteX46" fmla="*/ 1252556 w 1339641"/>
              <a:gd name="connsiteY46" fmla="*/ 941541 h 1723714"/>
              <a:gd name="connsiteX47" fmla="*/ 1179984 w 1339641"/>
              <a:gd name="connsiteY47" fmla="*/ 854455 h 1723714"/>
              <a:gd name="connsiteX48" fmla="*/ 1165470 w 1339641"/>
              <a:gd name="connsiteY48" fmla="*/ 810912 h 1723714"/>
              <a:gd name="connsiteX49" fmla="*/ 1107413 w 1339641"/>
              <a:gd name="connsiteY49" fmla="*/ 738341 h 172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339641" h="1723714">
                <a:moveTo>
                  <a:pt x="1107413" y="738341"/>
                </a:moveTo>
                <a:cubicBezTo>
                  <a:pt x="1095318" y="718989"/>
                  <a:pt x="1096610" y="709641"/>
                  <a:pt x="1092899" y="694798"/>
                </a:cubicBezTo>
                <a:cubicBezTo>
                  <a:pt x="1084620" y="661682"/>
                  <a:pt x="1080457" y="611856"/>
                  <a:pt x="1063870" y="578683"/>
                </a:cubicBezTo>
                <a:cubicBezTo>
                  <a:pt x="1056069" y="563081"/>
                  <a:pt x="1048462" y="546038"/>
                  <a:pt x="1034841" y="535141"/>
                </a:cubicBezTo>
                <a:cubicBezTo>
                  <a:pt x="1022894" y="525584"/>
                  <a:pt x="1005813" y="525464"/>
                  <a:pt x="991299" y="520626"/>
                </a:cubicBezTo>
                <a:cubicBezTo>
                  <a:pt x="956754" y="416992"/>
                  <a:pt x="987730" y="450514"/>
                  <a:pt x="918727" y="404512"/>
                </a:cubicBezTo>
                <a:cubicBezTo>
                  <a:pt x="909051" y="389998"/>
                  <a:pt x="902034" y="373304"/>
                  <a:pt x="889699" y="360969"/>
                </a:cubicBezTo>
                <a:cubicBezTo>
                  <a:pt x="877364" y="348634"/>
                  <a:pt x="857053" y="345562"/>
                  <a:pt x="846156" y="331941"/>
                </a:cubicBezTo>
                <a:cubicBezTo>
                  <a:pt x="787488" y="258608"/>
                  <a:pt x="884179" y="316226"/>
                  <a:pt x="802613" y="244855"/>
                </a:cubicBezTo>
                <a:cubicBezTo>
                  <a:pt x="680585" y="138080"/>
                  <a:pt x="758365" y="215474"/>
                  <a:pt x="671984" y="172283"/>
                </a:cubicBezTo>
                <a:cubicBezTo>
                  <a:pt x="656382" y="164482"/>
                  <a:pt x="641842" y="154422"/>
                  <a:pt x="628441" y="143255"/>
                </a:cubicBezTo>
                <a:cubicBezTo>
                  <a:pt x="612672" y="130114"/>
                  <a:pt x="602842" y="109680"/>
                  <a:pt x="584899" y="99712"/>
                </a:cubicBezTo>
                <a:cubicBezTo>
                  <a:pt x="558151" y="84852"/>
                  <a:pt x="526842" y="80359"/>
                  <a:pt x="497813" y="70683"/>
                </a:cubicBezTo>
                <a:cubicBezTo>
                  <a:pt x="393428" y="35888"/>
                  <a:pt x="523766" y="78098"/>
                  <a:pt x="396213" y="41655"/>
                </a:cubicBezTo>
                <a:cubicBezTo>
                  <a:pt x="250416" y="0"/>
                  <a:pt x="476161" y="58015"/>
                  <a:pt x="294613" y="12626"/>
                </a:cubicBezTo>
                <a:cubicBezTo>
                  <a:pt x="212365" y="17464"/>
                  <a:pt x="129851" y="18943"/>
                  <a:pt x="47870" y="27141"/>
                </a:cubicBezTo>
                <a:cubicBezTo>
                  <a:pt x="32647" y="28663"/>
                  <a:pt x="6491" y="26509"/>
                  <a:pt x="4327" y="41655"/>
                </a:cubicBezTo>
                <a:cubicBezTo>
                  <a:pt x="0" y="71946"/>
                  <a:pt x="33356" y="128741"/>
                  <a:pt x="33356" y="128741"/>
                </a:cubicBezTo>
                <a:cubicBezTo>
                  <a:pt x="37234" y="175273"/>
                  <a:pt x="47545" y="340212"/>
                  <a:pt x="62384" y="404512"/>
                </a:cubicBezTo>
                <a:cubicBezTo>
                  <a:pt x="69264" y="434327"/>
                  <a:pt x="81737" y="462569"/>
                  <a:pt x="91413" y="491598"/>
                </a:cubicBezTo>
                <a:cubicBezTo>
                  <a:pt x="96251" y="506112"/>
                  <a:pt x="103412" y="520050"/>
                  <a:pt x="105927" y="535141"/>
                </a:cubicBezTo>
                <a:cubicBezTo>
                  <a:pt x="110765" y="564169"/>
                  <a:pt x="113303" y="593676"/>
                  <a:pt x="120441" y="622226"/>
                </a:cubicBezTo>
                <a:cubicBezTo>
                  <a:pt x="153103" y="752871"/>
                  <a:pt x="129751" y="671518"/>
                  <a:pt x="193013" y="752855"/>
                </a:cubicBezTo>
                <a:cubicBezTo>
                  <a:pt x="214432" y="780394"/>
                  <a:pt x="251070" y="839941"/>
                  <a:pt x="251070" y="839941"/>
                </a:cubicBezTo>
                <a:cubicBezTo>
                  <a:pt x="260746" y="888322"/>
                  <a:pt x="264497" y="938276"/>
                  <a:pt x="280099" y="985083"/>
                </a:cubicBezTo>
                <a:lnTo>
                  <a:pt x="338156" y="1159255"/>
                </a:lnTo>
                <a:lnTo>
                  <a:pt x="352670" y="1202798"/>
                </a:lnTo>
                <a:cubicBezTo>
                  <a:pt x="357508" y="1217312"/>
                  <a:pt x="364183" y="1231339"/>
                  <a:pt x="367184" y="1246341"/>
                </a:cubicBezTo>
                <a:cubicBezTo>
                  <a:pt x="372022" y="1270531"/>
                  <a:pt x="372537" y="1296007"/>
                  <a:pt x="381699" y="1318912"/>
                </a:cubicBezTo>
                <a:cubicBezTo>
                  <a:pt x="392176" y="1345105"/>
                  <a:pt x="412625" y="1366251"/>
                  <a:pt x="425241" y="1391483"/>
                </a:cubicBezTo>
                <a:cubicBezTo>
                  <a:pt x="485393" y="1511789"/>
                  <a:pt x="431092" y="1419649"/>
                  <a:pt x="468784" y="1507598"/>
                </a:cubicBezTo>
                <a:cubicBezTo>
                  <a:pt x="477307" y="1527485"/>
                  <a:pt x="486346" y="1547307"/>
                  <a:pt x="497813" y="1565655"/>
                </a:cubicBezTo>
                <a:cubicBezTo>
                  <a:pt x="514256" y="1591963"/>
                  <a:pt x="555027" y="1636542"/>
                  <a:pt x="570384" y="1667255"/>
                </a:cubicBezTo>
                <a:cubicBezTo>
                  <a:pt x="577226" y="1680939"/>
                  <a:pt x="580061" y="1696284"/>
                  <a:pt x="584899" y="1710798"/>
                </a:cubicBezTo>
                <a:cubicBezTo>
                  <a:pt x="680374" y="1647146"/>
                  <a:pt x="581127" y="1723714"/>
                  <a:pt x="686499" y="1565655"/>
                </a:cubicBezTo>
                <a:cubicBezTo>
                  <a:pt x="705851" y="1536626"/>
                  <a:pt x="711458" y="1489601"/>
                  <a:pt x="744556" y="1478569"/>
                </a:cubicBezTo>
                <a:cubicBezTo>
                  <a:pt x="793409" y="1462285"/>
                  <a:pt x="795934" y="1463724"/>
                  <a:pt x="846156" y="1435026"/>
                </a:cubicBezTo>
                <a:cubicBezTo>
                  <a:pt x="861302" y="1426371"/>
                  <a:pt x="873666" y="1412870"/>
                  <a:pt x="889699" y="1405998"/>
                </a:cubicBezTo>
                <a:cubicBezTo>
                  <a:pt x="908034" y="1398140"/>
                  <a:pt x="928404" y="1396321"/>
                  <a:pt x="947756" y="1391483"/>
                </a:cubicBezTo>
                <a:cubicBezTo>
                  <a:pt x="976784" y="1372131"/>
                  <a:pt x="1001743" y="1344458"/>
                  <a:pt x="1034841" y="1333426"/>
                </a:cubicBezTo>
                <a:lnTo>
                  <a:pt x="1121927" y="1304398"/>
                </a:lnTo>
                <a:cubicBezTo>
                  <a:pt x="1136441" y="1289884"/>
                  <a:pt x="1148391" y="1272241"/>
                  <a:pt x="1165470" y="1260855"/>
                </a:cubicBezTo>
                <a:cubicBezTo>
                  <a:pt x="1178200" y="1252368"/>
                  <a:pt x="1195639" y="1253771"/>
                  <a:pt x="1209013" y="1246341"/>
                </a:cubicBezTo>
                <a:cubicBezTo>
                  <a:pt x="1239511" y="1229398"/>
                  <a:pt x="1267070" y="1207636"/>
                  <a:pt x="1296099" y="1188283"/>
                </a:cubicBezTo>
                <a:lnTo>
                  <a:pt x="1339641" y="1159255"/>
                </a:lnTo>
                <a:cubicBezTo>
                  <a:pt x="1335703" y="1135628"/>
                  <a:pt x="1327627" y="1059252"/>
                  <a:pt x="1310613" y="1028626"/>
                </a:cubicBezTo>
                <a:cubicBezTo>
                  <a:pt x="1293670" y="998129"/>
                  <a:pt x="1277225" y="966210"/>
                  <a:pt x="1252556" y="941541"/>
                </a:cubicBezTo>
                <a:cubicBezTo>
                  <a:pt x="1196678" y="885663"/>
                  <a:pt x="1220399" y="915077"/>
                  <a:pt x="1179984" y="854455"/>
                </a:cubicBezTo>
                <a:cubicBezTo>
                  <a:pt x="1175146" y="839941"/>
                  <a:pt x="1172900" y="824286"/>
                  <a:pt x="1165470" y="810912"/>
                </a:cubicBezTo>
                <a:cubicBezTo>
                  <a:pt x="1148527" y="780414"/>
                  <a:pt x="1119508" y="757693"/>
                  <a:pt x="1107413" y="738341"/>
                </a:cubicBezTo>
                <a:close/>
              </a:path>
            </a:pathLst>
          </a:custGeom>
          <a:solidFill>
            <a:srgbClr val="FF00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Freeform 3"/>
          <p:cNvSpPr/>
          <p:nvPr/>
        </p:nvSpPr>
        <p:spPr>
          <a:xfrm>
            <a:off x="251520" y="1412776"/>
            <a:ext cx="2017485" cy="2948819"/>
          </a:xfrm>
          <a:custGeom>
            <a:avLst/>
            <a:gdLst>
              <a:gd name="connsiteX0" fmla="*/ 624114 w 2017485"/>
              <a:gd name="connsiteY0" fmla="*/ 2419 h 2948819"/>
              <a:gd name="connsiteX1" fmla="*/ 508000 w 2017485"/>
              <a:gd name="connsiteY1" fmla="*/ 45961 h 2948819"/>
              <a:gd name="connsiteX2" fmla="*/ 420914 w 2017485"/>
              <a:gd name="connsiteY2" fmla="*/ 89504 h 2948819"/>
              <a:gd name="connsiteX3" fmla="*/ 377371 w 2017485"/>
              <a:gd name="connsiteY3" fmla="*/ 104019 h 2948819"/>
              <a:gd name="connsiteX4" fmla="*/ 290285 w 2017485"/>
              <a:gd name="connsiteY4" fmla="*/ 162076 h 2948819"/>
              <a:gd name="connsiteX5" fmla="*/ 217714 w 2017485"/>
              <a:gd name="connsiteY5" fmla="*/ 292704 h 2948819"/>
              <a:gd name="connsiteX6" fmla="*/ 174171 w 2017485"/>
              <a:gd name="connsiteY6" fmla="*/ 307219 h 2948819"/>
              <a:gd name="connsiteX7" fmla="*/ 145142 w 2017485"/>
              <a:gd name="connsiteY7" fmla="*/ 350761 h 2948819"/>
              <a:gd name="connsiteX8" fmla="*/ 130628 w 2017485"/>
              <a:gd name="connsiteY8" fmla="*/ 394304 h 2948819"/>
              <a:gd name="connsiteX9" fmla="*/ 72571 w 2017485"/>
              <a:gd name="connsiteY9" fmla="*/ 481390 h 2948819"/>
              <a:gd name="connsiteX10" fmla="*/ 14514 w 2017485"/>
              <a:gd name="connsiteY10" fmla="*/ 612019 h 2948819"/>
              <a:gd name="connsiteX11" fmla="*/ 0 w 2017485"/>
              <a:gd name="connsiteY11" fmla="*/ 757161 h 2948819"/>
              <a:gd name="connsiteX12" fmla="*/ 29028 w 2017485"/>
              <a:gd name="connsiteY12" fmla="*/ 974876 h 2948819"/>
              <a:gd name="connsiteX13" fmla="*/ 72571 w 2017485"/>
              <a:gd name="connsiteY13" fmla="*/ 1192590 h 2948819"/>
              <a:gd name="connsiteX14" fmla="*/ 101600 w 2017485"/>
              <a:gd name="connsiteY14" fmla="*/ 1279676 h 2948819"/>
              <a:gd name="connsiteX15" fmla="*/ 130628 w 2017485"/>
              <a:gd name="connsiteY15" fmla="*/ 1323219 h 2948819"/>
              <a:gd name="connsiteX16" fmla="*/ 159657 w 2017485"/>
              <a:gd name="connsiteY16" fmla="*/ 1468361 h 2948819"/>
              <a:gd name="connsiteX17" fmla="*/ 188685 w 2017485"/>
              <a:gd name="connsiteY17" fmla="*/ 1511904 h 2948819"/>
              <a:gd name="connsiteX18" fmla="*/ 232228 w 2017485"/>
              <a:gd name="connsiteY18" fmla="*/ 1598990 h 2948819"/>
              <a:gd name="connsiteX19" fmla="*/ 275771 w 2017485"/>
              <a:gd name="connsiteY19" fmla="*/ 1628019 h 2948819"/>
              <a:gd name="connsiteX20" fmla="*/ 290285 w 2017485"/>
              <a:gd name="connsiteY20" fmla="*/ 1671561 h 2948819"/>
              <a:gd name="connsiteX21" fmla="*/ 333828 w 2017485"/>
              <a:gd name="connsiteY21" fmla="*/ 1700590 h 2948819"/>
              <a:gd name="connsiteX22" fmla="*/ 362857 w 2017485"/>
              <a:gd name="connsiteY22" fmla="*/ 1744133 h 2948819"/>
              <a:gd name="connsiteX23" fmla="*/ 391885 w 2017485"/>
              <a:gd name="connsiteY23" fmla="*/ 1831219 h 2948819"/>
              <a:gd name="connsiteX24" fmla="*/ 478971 w 2017485"/>
              <a:gd name="connsiteY24" fmla="*/ 1889276 h 2948819"/>
              <a:gd name="connsiteX25" fmla="*/ 522514 w 2017485"/>
              <a:gd name="connsiteY25" fmla="*/ 1990876 h 2948819"/>
              <a:gd name="connsiteX26" fmla="*/ 566057 w 2017485"/>
              <a:gd name="connsiteY26" fmla="*/ 2005390 h 2948819"/>
              <a:gd name="connsiteX27" fmla="*/ 624114 w 2017485"/>
              <a:gd name="connsiteY27" fmla="*/ 2077961 h 2948819"/>
              <a:gd name="connsiteX28" fmla="*/ 725714 w 2017485"/>
              <a:gd name="connsiteY28" fmla="*/ 2194076 h 2948819"/>
              <a:gd name="connsiteX29" fmla="*/ 769257 w 2017485"/>
              <a:gd name="connsiteY29" fmla="*/ 2208590 h 2948819"/>
              <a:gd name="connsiteX30" fmla="*/ 885371 w 2017485"/>
              <a:gd name="connsiteY30" fmla="*/ 2310190 h 2948819"/>
              <a:gd name="connsiteX31" fmla="*/ 928914 w 2017485"/>
              <a:gd name="connsiteY31" fmla="*/ 2339219 h 2948819"/>
              <a:gd name="connsiteX32" fmla="*/ 943428 w 2017485"/>
              <a:gd name="connsiteY32" fmla="*/ 2382761 h 2948819"/>
              <a:gd name="connsiteX33" fmla="*/ 1030514 w 2017485"/>
              <a:gd name="connsiteY33" fmla="*/ 2411790 h 2948819"/>
              <a:gd name="connsiteX34" fmla="*/ 1059542 w 2017485"/>
              <a:gd name="connsiteY34" fmla="*/ 2455333 h 2948819"/>
              <a:gd name="connsiteX35" fmla="*/ 1103085 w 2017485"/>
              <a:gd name="connsiteY35" fmla="*/ 2484361 h 2948819"/>
              <a:gd name="connsiteX36" fmla="*/ 1204685 w 2017485"/>
              <a:gd name="connsiteY36" fmla="*/ 2600476 h 2948819"/>
              <a:gd name="connsiteX37" fmla="*/ 1277257 w 2017485"/>
              <a:gd name="connsiteY37" fmla="*/ 2658533 h 2948819"/>
              <a:gd name="connsiteX38" fmla="*/ 1364342 w 2017485"/>
              <a:gd name="connsiteY38" fmla="*/ 2716590 h 2948819"/>
              <a:gd name="connsiteX39" fmla="*/ 1407885 w 2017485"/>
              <a:gd name="connsiteY39" fmla="*/ 2745619 h 2948819"/>
              <a:gd name="connsiteX40" fmla="*/ 1451428 w 2017485"/>
              <a:gd name="connsiteY40" fmla="*/ 2760133 h 2948819"/>
              <a:gd name="connsiteX41" fmla="*/ 1494971 w 2017485"/>
              <a:gd name="connsiteY41" fmla="*/ 2803676 h 2948819"/>
              <a:gd name="connsiteX42" fmla="*/ 1582057 w 2017485"/>
              <a:gd name="connsiteY42" fmla="*/ 2832704 h 2948819"/>
              <a:gd name="connsiteX43" fmla="*/ 1698171 w 2017485"/>
              <a:gd name="connsiteY43" fmla="*/ 2934304 h 2948819"/>
              <a:gd name="connsiteX44" fmla="*/ 1741714 w 2017485"/>
              <a:gd name="connsiteY44" fmla="*/ 2948819 h 2948819"/>
              <a:gd name="connsiteX45" fmla="*/ 1756228 w 2017485"/>
              <a:gd name="connsiteY45" fmla="*/ 2905276 h 2948819"/>
              <a:gd name="connsiteX46" fmla="*/ 1785257 w 2017485"/>
              <a:gd name="connsiteY46" fmla="*/ 2644019 h 2948819"/>
              <a:gd name="connsiteX47" fmla="*/ 1770742 w 2017485"/>
              <a:gd name="connsiteY47" fmla="*/ 1918304 h 2948819"/>
              <a:gd name="connsiteX48" fmla="*/ 1654628 w 2017485"/>
              <a:gd name="connsiteY48" fmla="*/ 1903790 h 2948819"/>
              <a:gd name="connsiteX49" fmla="*/ 1625600 w 2017485"/>
              <a:gd name="connsiteY49" fmla="*/ 1860247 h 2948819"/>
              <a:gd name="connsiteX50" fmla="*/ 1640114 w 2017485"/>
              <a:gd name="connsiteY50" fmla="*/ 1729619 h 2948819"/>
              <a:gd name="connsiteX51" fmla="*/ 1683657 w 2017485"/>
              <a:gd name="connsiteY51" fmla="*/ 1700590 h 2948819"/>
              <a:gd name="connsiteX52" fmla="*/ 1741714 w 2017485"/>
              <a:gd name="connsiteY52" fmla="*/ 1671561 h 2948819"/>
              <a:gd name="connsiteX53" fmla="*/ 1785257 w 2017485"/>
              <a:gd name="connsiteY53" fmla="*/ 1657047 h 2948819"/>
              <a:gd name="connsiteX54" fmla="*/ 1872342 w 2017485"/>
              <a:gd name="connsiteY54" fmla="*/ 1598990 h 2948819"/>
              <a:gd name="connsiteX55" fmla="*/ 1915885 w 2017485"/>
              <a:gd name="connsiteY55" fmla="*/ 1569961 h 2948819"/>
              <a:gd name="connsiteX56" fmla="*/ 1959428 w 2017485"/>
              <a:gd name="connsiteY56" fmla="*/ 1526419 h 2948819"/>
              <a:gd name="connsiteX57" fmla="*/ 2002971 w 2017485"/>
              <a:gd name="connsiteY57" fmla="*/ 1439333 h 2948819"/>
              <a:gd name="connsiteX58" fmla="*/ 2017485 w 2017485"/>
              <a:gd name="connsiteY58" fmla="*/ 1395790 h 2948819"/>
              <a:gd name="connsiteX59" fmla="*/ 2002971 w 2017485"/>
              <a:gd name="connsiteY59" fmla="*/ 1265161 h 2948819"/>
              <a:gd name="connsiteX60" fmla="*/ 1973942 w 2017485"/>
              <a:gd name="connsiteY60" fmla="*/ 1178076 h 2948819"/>
              <a:gd name="connsiteX61" fmla="*/ 1930400 w 2017485"/>
              <a:gd name="connsiteY61" fmla="*/ 1163561 h 2948819"/>
              <a:gd name="connsiteX62" fmla="*/ 1886857 w 2017485"/>
              <a:gd name="connsiteY62" fmla="*/ 1192590 h 2948819"/>
              <a:gd name="connsiteX63" fmla="*/ 1857828 w 2017485"/>
              <a:gd name="connsiteY63" fmla="*/ 1236133 h 2948819"/>
              <a:gd name="connsiteX64" fmla="*/ 1814285 w 2017485"/>
              <a:gd name="connsiteY64" fmla="*/ 1250647 h 2948819"/>
              <a:gd name="connsiteX65" fmla="*/ 1785257 w 2017485"/>
              <a:gd name="connsiteY65" fmla="*/ 1294190 h 2948819"/>
              <a:gd name="connsiteX66" fmla="*/ 1698171 w 2017485"/>
              <a:gd name="connsiteY66" fmla="*/ 1323219 h 2948819"/>
              <a:gd name="connsiteX67" fmla="*/ 1654628 w 2017485"/>
              <a:gd name="connsiteY67" fmla="*/ 1337733 h 2948819"/>
              <a:gd name="connsiteX68" fmla="*/ 1611085 w 2017485"/>
              <a:gd name="connsiteY68" fmla="*/ 1366761 h 2948819"/>
              <a:gd name="connsiteX69" fmla="*/ 1524000 w 2017485"/>
              <a:gd name="connsiteY69" fmla="*/ 1439333 h 2948819"/>
              <a:gd name="connsiteX70" fmla="*/ 1436914 w 2017485"/>
              <a:gd name="connsiteY70" fmla="*/ 1468361 h 2948819"/>
              <a:gd name="connsiteX71" fmla="*/ 1393371 w 2017485"/>
              <a:gd name="connsiteY71" fmla="*/ 1482876 h 2948819"/>
              <a:gd name="connsiteX72" fmla="*/ 1378857 w 2017485"/>
              <a:gd name="connsiteY72" fmla="*/ 1526419 h 2948819"/>
              <a:gd name="connsiteX73" fmla="*/ 1320800 w 2017485"/>
              <a:gd name="connsiteY73" fmla="*/ 1613504 h 2948819"/>
              <a:gd name="connsiteX74" fmla="*/ 1277257 w 2017485"/>
              <a:gd name="connsiteY74" fmla="*/ 1700590 h 2948819"/>
              <a:gd name="connsiteX75" fmla="*/ 1219200 w 2017485"/>
              <a:gd name="connsiteY75" fmla="*/ 1686076 h 2948819"/>
              <a:gd name="connsiteX76" fmla="*/ 1175657 w 2017485"/>
              <a:gd name="connsiteY76" fmla="*/ 1598990 h 2948819"/>
              <a:gd name="connsiteX77" fmla="*/ 1103085 w 2017485"/>
              <a:gd name="connsiteY77" fmla="*/ 1526419 h 2948819"/>
              <a:gd name="connsiteX78" fmla="*/ 1088571 w 2017485"/>
              <a:gd name="connsiteY78" fmla="*/ 1482876 h 2948819"/>
              <a:gd name="connsiteX79" fmla="*/ 1016000 w 2017485"/>
              <a:gd name="connsiteY79" fmla="*/ 1395790 h 2948819"/>
              <a:gd name="connsiteX80" fmla="*/ 1001485 w 2017485"/>
              <a:gd name="connsiteY80" fmla="*/ 1352247 h 2948819"/>
              <a:gd name="connsiteX81" fmla="*/ 986971 w 2017485"/>
              <a:gd name="connsiteY81" fmla="*/ 1120019 h 2948819"/>
              <a:gd name="connsiteX82" fmla="*/ 943428 w 2017485"/>
              <a:gd name="connsiteY82" fmla="*/ 1105504 h 2948819"/>
              <a:gd name="connsiteX83" fmla="*/ 899885 w 2017485"/>
              <a:gd name="connsiteY83" fmla="*/ 1076476 h 2948819"/>
              <a:gd name="connsiteX84" fmla="*/ 885371 w 2017485"/>
              <a:gd name="connsiteY84" fmla="*/ 902304 h 2948819"/>
              <a:gd name="connsiteX85" fmla="*/ 841828 w 2017485"/>
              <a:gd name="connsiteY85" fmla="*/ 858761 h 2948819"/>
              <a:gd name="connsiteX86" fmla="*/ 798285 w 2017485"/>
              <a:gd name="connsiteY86" fmla="*/ 771676 h 2948819"/>
              <a:gd name="connsiteX87" fmla="*/ 769257 w 2017485"/>
              <a:gd name="connsiteY87" fmla="*/ 626533 h 2948819"/>
              <a:gd name="connsiteX88" fmla="*/ 740228 w 2017485"/>
              <a:gd name="connsiteY88" fmla="*/ 582990 h 2948819"/>
              <a:gd name="connsiteX89" fmla="*/ 711200 w 2017485"/>
              <a:gd name="connsiteY89" fmla="*/ 292704 h 2948819"/>
              <a:gd name="connsiteX90" fmla="*/ 696685 w 2017485"/>
              <a:gd name="connsiteY90" fmla="*/ 249161 h 2948819"/>
              <a:gd name="connsiteX91" fmla="*/ 653142 w 2017485"/>
              <a:gd name="connsiteY91" fmla="*/ 220133 h 2948819"/>
              <a:gd name="connsiteX92" fmla="*/ 638628 w 2017485"/>
              <a:gd name="connsiteY92" fmla="*/ 176590 h 2948819"/>
              <a:gd name="connsiteX93" fmla="*/ 609600 w 2017485"/>
              <a:gd name="connsiteY93" fmla="*/ 31447 h 2948819"/>
              <a:gd name="connsiteX94" fmla="*/ 624114 w 2017485"/>
              <a:gd name="connsiteY94" fmla="*/ 2419 h 2948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2017485" h="2948819">
                <a:moveTo>
                  <a:pt x="624114" y="2419"/>
                </a:moveTo>
                <a:cubicBezTo>
                  <a:pt x="607181" y="4838"/>
                  <a:pt x="608439" y="20851"/>
                  <a:pt x="508000" y="45961"/>
                </a:cubicBezTo>
                <a:cubicBezTo>
                  <a:pt x="435041" y="64201"/>
                  <a:pt x="491858" y="54032"/>
                  <a:pt x="420914" y="89504"/>
                </a:cubicBezTo>
                <a:cubicBezTo>
                  <a:pt x="407230" y="96346"/>
                  <a:pt x="390745" y="96589"/>
                  <a:pt x="377371" y="104019"/>
                </a:cubicBezTo>
                <a:cubicBezTo>
                  <a:pt x="346873" y="120962"/>
                  <a:pt x="290285" y="162076"/>
                  <a:pt x="290285" y="162076"/>
                </a:cubicBezTo>
                <a:cubicBezTo>
                  <a:pt x="277505" y="200416"/>
                  <a:pt x="255146" y="280226"/>
                  <a:pt x="217714" y="292704"/>
                </a:cubicBezTo>
                <a:lnTo>
                  <a:pt x="174171" y="307219"/>
                </a:lnTo>
                <a:cubicBezTo>
                  <a:pt x="164495" y="321733"/>
                  <a:pt x="152943" y="335159"/>
                  <a:pt x="145142" y="350761"/>
                </a:cubicBezTo>
                <a:cubicBezTo>
                  <a:pt x="138300" y="364445"/>
                  <a:pt x="138058" y="380930"/>
                  <a:pt x="130628" y="394304"/>
                </a:cubicBezTo>
                <a:cubicBezTo>
                  <a:pt x="113685" y="424802"/>
                  <a:pt x="72571" y="481390"/>
                  <a:pt x="72571" y="481390"/>
                </a:cubicBezTo>
                <a:cubicBezTo>
                  <a:pt x="38026" y="585025"/>
                  <a:pt x="60515" y="543016"/>
                  <a:pt x="14514" y="612019"/>
                </a:cubicBezTo>
                <a:cubicBezTo>
                  <a:pt x="9676" y="660400"/>
                  <a:pt x="0" y="708539"/>
                  <a:pt x="0" y="757161"/>
                </a:cubicBezTo>
                <a:cubicBezTo>
                  <a:pt x="0" y="899225"/>
                  <a:pt x="237" y="888500"/>
                  <a:pt x="29028" y="974876"/>
                </a:cubicBezTo>
                <a:cubicBezTo>
                  <a:pt x="41183" y="1059962"/>
                  <a:pt x="44575" y="1108604"/>
                  <a:pt x="72571" y="1192590"/>
                </a:cubicBezTo>
                <a:cubicBezTo>
                  <a:pt x="82247" y="1221619"/>
                  <a:pt x="84627" y="1254216"/>
                  <a:pt x="101600" y="1279676"/>
                </a:cubicBezTo>
                <a:lnTo>
                  <a:pt x="130628" y="1323219"/>
                </a:lnTo>
                <a:cubicBezTo>
                  <a:pt x="135978" y="1360671"/>
                  <a:pt x="139389" y="1427825"/>
                  <a:pt x="159657" y="1468361"/>
                </a:cubicBezTo>
                <a:cubicBezTo>
                  <a:pt x="167458" y="1483963"/>
                  <a:pt x="180884" y="1496302"/>
                  <a:pt x="188685" y="1511904"/>
                </a:cubicBezTo>
                <a:cubicBezTo>
                  <a:pt x="212293" y="1559120"/>
                  <a:pt x="190635" y="1557397"/>
                  <a:pt x="232228" y="1598990"/>
                </a:cubicBezTo>
                <a:cubicBezTo>
                  <a:pt x="244563" y="1611325"/>
                  <a:pt x="261257" y="1618343"/>
                  <a:pt x="275771" y="1628019"/>
                </a:cubicBezTo>
                <a:cubicBezTo>
                  <a:pt x="280609" y="1642533"/>
                  <a:pt x="280728" y="1659614"/>
                  <a:pt x="290285" y="1671561"/>
                </a:cubicBezTo>
                <a:cubicBezTo>
                  <a:pt x="301182" y="1685183"/>
                  <a:pt x="321493" y="1688255"/>
                  <a:pt x="333828" y="1700590"/>
                </a:cubicBezTo>
                <a:cubicBezTo>
                  <a:pt x="346163" y="1712925"/>
                  <a:pt x="353181" y="1729619"/>
                  <a:pt x="362857" y="1744133"/>
                </a:cubicBezTo>
                <a:cubicBezTo>
                  <a:pt x="372533" y="1773162"/>
                  <a:pt x="366425" y="1814246"/>
                  <a:pt x="391885" y="1831219"/>
                </a:cubicBezTo>
                <a:lnTo>
                  <a:pt x="478971" y="1889276"/>
                </a:lnTo>
                <a:cubicBezTo>
                  <a:pt x="487687" y="1924139"/>
                  <a:pt x="491190" y="1965817"/>
                  <a:pt x="522514" y="1990876"/>
                </a:cubicBezTo>
                <a:cubicBezTo>
                  <a:pt x="534461" y="2000433"/>
                  <a:pt x="551543" y="2000552"/>
                  <a:pt x="566057" y="2005390"/>
                </a:cubicBezTo>
                <a:cubicBezTo>
                  <a:pt x="598742" y="2103448"/>
                  <a:pt x="553412" y="1997159"/>
                  <a:pt x="624114" y="2077961"/>
                </a:cubicBezTo>
                <a:cubicBezTo>
                  <a:pt x="691847" y="2155370"/>
                  <a:pt x="653143" y="2157790"/>
                  <a:pt x="725714" y="2194076"/>
                </a:cubicBezTo>
                <a:cubicBezTo>
                  <a:pt x="739398" y="2200918"/>
                  <a:pt x="754743" y="2203752"/>
                  <a:pt x="769257" y="2208590"/>
                </a:cubicBezTo>
                <a:cubicBezTo>
                  <a:pt x="817637" y="2281162"/>
                  <a:pt x="783770" y="2242456"/>
                  <a:pt x="885371" y="2310190"/>
                </a:cubicBezTo>
                <a:lnTo>
                  <a:pt x="928914" y="2339219"/>
                </a:lnTo>
                <a:cubicBezTo>
                  <a:pt x="933752" y="2353733"/>
                  <a:pt x="930979" y="2373869"/>
                  <a:pt x="943428" y="2382761"/>
                </a:cubicBezTo>
                <a:cubicBezTo>
                  <a:pt x="968327" y="2400546"/>
                  <a:pt x="1030514" y="2411790"/>
                  <a:pt x="1030514" y="2411790"/>
                </a:cubicBezTo>
                <a:cubicBezTo>
                  <a:pt x="1040190" y="2426304"/>
                  <a:pt x="1047207" y="2442998"/>
                  <a:pt x="1059542" y="2455333"/>
                </a:cubicBezTo>
                <a:cubicBezTo>
                  <a:pt x="1071877" y="2467668"/>
                  <a:pt x="1091598" y="2471233"/>
                  <a:pt x="1103085" y="2484361"/>
                </a:cubicBezTo>
                <a:cubicBezTo>
                  <a:pt x="1221621" y="2619830"/>
                  <a:pt x="1106712" y="2535160"/>
                  <a:pt x="1204685" y="2600476"/>
                </a:cubicBezTo>
                <a:cubicBezTo>
                  <a:pt x="1258323" y="2680932"/>
                  <a:pt x="1203025" y="2617293"/>
                  <a:pt x="1277257" y="2658533"/>
                </a:cubicBezTo>
                <a:cubicBezTo>
                  <a:pt x="1307754" y="2675476"/>
                  <a:pt x="1335314" y="2697238"/>
                  <a:pt x="1364342" y="2716590"/>
                </a:cubicBezTo>
                <a:cubicBezTo>
                  <a:pt x="1378856" y="2726266"/>
                  <a:pt x="1391336" y="2740103"/>
                  <a:pt x="1407885" y="2745619"/>
                </a:cubicBezTo>
                <a:lnTo>
                  <a:pt x="1451428" y="2760133"/>
                </a:lnTo>
                <a:cubicBezTo>
                  <a:pt x="1465942" y="2774647"/>
                  <a:pt x="1477028" y="2793708"/>
                  <a:pt x="1494971" y="2803676"/>
                </a:cubicBezTo>
                <a:cubicBezTo>
                  <a:pt x="1521719" y="2818536"/>
                  <a:pt x="1582057" y="2832704"/>
                  <a:pt x="1582057" y="2832704"/>
                </a:cubicBezTo>
                <a:cubicBezTo>
                  <a:pt x="1655908" y="2943481"/>
                  <a:pt x="1603564" y="2907273"/>
                  <a:pt x="1698171" y="2934304"/>
                </a:cubicBezTo>
                <a:cubicBezTo>
                  <a:pt x="1712882" y="2938507"/>
                  <a:pt x="1727200" y="2943981"/>
                  <a:pt x="1741714" y="2948819"/>
                </a:cubicBezTo>
                <a:cubicBezTo>
                  <a:pt x="1746552" y="2934305"/>
                  <a:pt x="1754064" y="2920422"/>
                  <a:pt x="1756228" y="2905276"/>
                </a:cubicBezTo>
                <a:cubicBezTo>
                  <a:pt x="1768620" y="2818535"/>
                  <a:pt x="1785257" y="2644019"/>
                  <a:pt x="1785257" y="2644019"/>
                </a:cubicBezTo>
                <a:cubicBezTo>
                  <a:pt x="1780419" y="2402114"/>
                  <a:pt x="1812790" y="2156576"/>
                  <a:pt x="1770742" y="1918304"/>
                </a:cubicBezTo>
                <a:cubicBezTo>
                  <a:pt x="1763963" y="1879892"/>
                  <a:pt x="1690844" y="1918276"/>
                  <a:pt x="1654628" y="1903790"/>
                </a:cubicBezTo>
                <a:cubicBezTo>
                  <a:pt x="1638432" y="1897311"/>
                  <a:pt x="1635276" y="1874761"/>
                  <a:pt x="1625600" y="1860247"/>
                </a:cubicBezTo>
                <a:cubicBezTo>
                  <a:pt x="1630438" y="1816704"/>
                  <a:pt x="1625142" y="1770792"/>
                  <a:pt x="1640114" y="1729619"/>
                </a:cubicBezTo>
                <a:cubicBezTo>
                  <a:pt x="1646075" y="1713225"/>
                  <a:pt x="1668511" y="1709245"/>
                  <a:pt x="1683657" y="1700590"/>
                </a:cubicBezTo>
                <a:cubicBezTo>
                  <a:pt x="1702443" y="1689855"/>
                  <a:pt x="1721827" y="1680084"/>
                  <a:pt x="1741714" y="1671561"/>
                </a:cubicBezTo>
                <a:cubicBezTo>
                  <a:pt x="1755776" y="1665534"/>
                  <a:pt x="1771883" y="1664477"/>
                  <a:pt x="1785257" y="1657047"/>
                </a:cubicBezTo>
                <a:cubicBezTo>
                  <a:pt x="1815754" y="1640104"/>
                  <a:pt x="1843314" y="1618342"/>
                  <a:pt x="1872342" y="1598990"/>
                </a:cubicBezTo>
                <a:cubicBezTo>
                  <a:pt x="1886856" y="1589314"/>
                  <a:pt x="1903550" y="1582296"/>
                  <a:pt x="1915885" y="1569961"/>
                </a:cubicBezTo>
                <a:lnTo>
                  <a:pt x="1959428" y="1526419"/>
                </a:lnTo>
                <a:cubicBezTo>
                  <a:pt x="1995909" y="1416973"/>
                  <a:pt x="1946698" y="1551879"/>
                  <a:pt x="2002971" y="1439333"/>
                </a:cubicBezTo>
                <a:cubicBezTo>
                  <a:pt x="2009813" y="1425649"/>
                  <a:pt x="2012647" y="1410304"/>
                  <a:pt x="2017485" y="1395790"/>
                </a:cubicBezTo>
                <a:cubicBezTo>
                  <a:pt x="2012647" y="1352247"/>
                  <a:pt x="2011563" y="1308121"/>
                  <a:pt x="2002971" y="1265161"/>
                </a:cubicBezTo>
                <a:cubicBezTo>
                  <a:pt x="1996970" y="1235157"/>
                  <a:pt x="2002970" y="1187753"/>
                  <a:pt x="1973942" y="1178076"/>
                </a:cubicBezTo>
                <a:lnTo>
                  <a:pt x="1930400" y="1163561"/>
                </a:lnTo>
                <a:cubicBezTo>
                  <a:pt x="1915886" y="1173237"/>
                  <a:pt x="1899192" y="1180255"/>
                  <a:pt x="1886857" y="1192590"/>
                </a:cubicBezTo>
                <a:cubicBezTo>
                  <a:pt x="1874522" y="1204925"/>
                  <a:pt x="1871450" y="1225236"/>
                  <a:pt x="1857828" y="1236133"/>
                </a:cubicBezTo>
                <a:cubicBezTo>
                  <a:pt x="1845881" y="1245690"/>
                  <a:pt x="1828799" y="1245809"/>
                  <a:pt x="1814285" y="1250647"/>
                </a:cubicBezTo>
                <a:cubicBezTo>
                  <a:pt x="1804609" y="1265161"/>
                  <a:pt x="1800049" y="1284945"/>
                  <a:pt x="1785257" y="1294190"/>
                </a:cubicBezTo>
                <a:cubicBezTo>
                  <a:pt x="1759309" y="1310408"/>
                  <a:pt x="1727200" y="1313543"/>
                  <a:pt x="1698171" y="1323219"/>
                </a:cubicBezTo>
                <a:cubicBezTo>
                  <a:pt x="1683657" y="1328057"/>
                  <a:pt x="1667358" y="1329247"/>
                  <a:pt x="1654628" y="1337733"/>
                </a:cubicBezTo>
                <a:cubicBezTo>
                  <a:pt x="1640114" y="1347409"/>
                  <a:pt x="1624486" y="1355594"/>
                  <a:pt x="1611085" y="1366761"/>
                </a:cubicBezTo>
                <a:cubicBezTo>
                  <a:pt x="1572025" y="1399311"/>
                  <a:pt x="1570329" y="1418742"/>
                  <a:pt x="1524000" y="1439333"/>
                </a:cubicBezTo>
                <a:cubicBezTo>
                  <a:pt x="1496038" y="1451760"/>
                  <a:pt x="1465943" y="1458685"/>
                  <a:pt x="1436914" y="1468361"/>
                </a:cubicBezTo>
                <a:lnTo>
                  <a:pt x="1393371" y="1482876"/>
                </a:lnTo>
                <a:cubicBezTo>
                  <a:pt x="1388533" y="1497390"/>
                  <a:pt x="1386287" y="1513045"/>
                  <a:pt x="1378857" y="1526419"/>
                </a:cubicBezTo>
                <a:cubicBezTo>
                  <a:pt x="1361914" y="1556916"/>
                  <a:pt x="1331833" y="1580407"/>
                  <a:pt x="1320800" y="1613504"/>
                </a:cubicBezTo>
                <a:cubicBezTo>
                  <a:pt x="1300769" y="1673596"/>
                  <a:pt x="1314772" y="1644317"/>
                  <a:pt x="1277257" y="1700590"/>
                </a:cubicBezTo>
                <a:cubicBezTo>
                  <a:pt x="1257905" y="1695752"/>
                  <a:pt x="1235798" y="1697141"/>
                  <a:pt x="1219200" y="1686076"/>
                </a:cubicBezTo>
                <a:cubicBezTo>
                  <a:pt x="1188001" y="1665277"/>
                  <a:pt x="1190147" y="1627969"/>
                  <a:pt x="1175657" y="1598990"/>
                </a:cubicBezTo>
                <a:cubicBezTo>
                  <a:pt x="1151467" y="1550609"/>
                  <a:pt x="1146628" y="1555447"/>
                  <a:pt x="1103085" y="1526419"/>
                </a:cubicBezTo>
                <a:cubicBezTo>
                  <a:pt x="1098247" y="1511905"/>
                  <a:pt x="1095413" y="1496560"/>
                  <a:pt x="1088571" y="1482876"/>
                </a:cubicBezTo>
                <a:cubicBezTo>
                  <a:pt x="1068365" y="1442463"/>
                  <a:pt x="1048098" y="1427888"/>
                  <a:pt x="1016000" y="1395790"/>
                </a:cubicBezTo>
                <a:cubicBezTo>
                  <a:pt x="1011162" y="1381276"/>
                  <a:pt x="1003087" y="1367462"/>
                  <a:pt x="1001485" y="1352247"/>
                </a:cubicBezTo>
                <a:cubicBezTo>
                  <a:pt x="993365" y="1275113"/>
                  <a:pt x="1004735" y="1195518"/>
                  <a:pt x="986971" y="1120019"/>
                </a:cubicBezTo>
                <a:cubicBezTo>
                  <a:pt x="983467" y="1105126"/>
                  <a:pt x="957112" y="1112346"/>
                  <a:pt x="943428" y="1105504"/>
                </a:cubicBezTo>
                <a:cubicBezTo>
                  <a:pt x="927826" y="1097703"/>
                  <a:pt x="914399" y="1086152"/>
                  <a:pt x="899885" y="1076476"/>
                </a:cubicBezTo>
                <a:cubicBezTo>
                  <a:pt x="895047" y="1018419"/>
                  <a:pt x="900382" y="958595"/>
                  <a:pt x="885371" y="902304"/>
                </a:cubicBezTo>
                <a:cubicBezTo>
                  <a:pt x="880082" y="882471"/>
                  <a:pt x="854969" y="874530"/>
                  <a:pt x="841828" y="858761"/>
                </a:cubicBezTo>
                <a:cubicBezTo>
                  <a:pt x="810566" y="821247"/>
                  <a:pt x="812832" y="815315"/>
                  <a:pt x="798285" y="771676"/>
                </a:cubicBezTo>
                <a:cubicBezTo>
                  <a:pt x="792937" y="734237"/>
                  <a:pt x="789522" y="667064"/>
                  <a:pt x="769257" y="626533"/>
                </a:cubicBezTo>
                <a:cubicBezTo>
                  <a:pt x="761456" y="610931"/>
                  <a:pt x="749904" y="597504"/>
                  <a:pt x="740228" y="582990"/>
                </a:cubicBezTo>
                <a:cubicBezTo>
                  <a:pt x="696798" y="452698"/>
                  <a:pt x="742026" y="600963"/>
                  <a:pt x="711200" y="292704"/>
                </a:cubicBezTo>
                <a:cubicBezTo>
                  <a:pt x="709678" y="277480"/>
                  <a:pt x="706243" y="261108"/>
                  <a:pt x="696685" y="249161"/>
                </a:cubicBezTo>
                <a:cubicBezTo>
                  <a:pt x="685788" y="235540"/>
                  <a:pt x="667656" y="229809"/>
                  <a:pt x="653142" y="220133"/>
                </a:cubicBezTo>
                <a:cubicBezTo>
                  <a:pt x="648304" y="205619"/>
                  <a:pt x="641628" y="191592"/>
                  <a:pt x="638628" y="176590"/>
                </a:cubicBezTo>
                <a:cubicBezTo>
                  <a:pt x="629715" y="132023"/>
                  <a:pt x="631460" y="75166"/>
                  <a:pt x="609600" y="31447"/>
                </a:cubicBezTo>
                <a:cubicBezTo>
                  <a:pt x="606540" y="25327"/>
                  <a:pt x="641047" y="0"/>
                  <a:pt x="624114" y="2419"/>
                </a:cubicBezTo>
                <a:close/>
              </a:path>
            </a:pathLst>
          </a:custGeom>
          <a:solidFill>
            <a:srgbClr val="FF00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Freeform 6"/>
          <p:cNvSpPr/>
          <p:nvPr/>
        </p:nvSpPr>
        <p:spPr>
          <a:xfrm>
            <a:off x="2123728" y="1430008"/>
            <a:ext cx="1727200" cy="1638952"/>
          </a:xfrm>
          <a:custGeom>
            <a:avLst/>
            <a:gdLst>
              <a:gd name="connsiteX0" fmla="*/ 1596572 w 1727200"/>
              <a:gd name="connsiteY0" fmla="*/ 1378857 h 1638952"/>
              <a:gd name="connsiteX1" fmla="*/ 1683657 w 1727200"/>
              <a:gd name="connsiteY1" fmla="*/ 1117600 h 1638952"/>
              <a:gd name="connsiteX2" fmla="*/ 1712686 w 1727200"/>
              <a:gd name="connsiteY2" fmla="*/ 1030515 h 1638952"/>
              <a:gd name="connsiteX3" fmla="*/ 1727200 w 1727200"/>
              <a:gd name="connsiteY3" fmla="*/ 986972 h 1638952"/>
              <a:gd name="connsiteX4" fmla="*/ 1712686 w 1727200"/>
              <a:gd name="connsiteY4" fmla="*/ 841829 h 1638952"/>
              <a:gd name="connsiteX5" fmla="*/ 1698172 w 1727200"/>
              <a:gd name="connsiteY5" fmla="*/ 551543 h 1638952"/>
              <a:gd name="connsiteX6" fmla="*/ 1683657 w 1727200"/>
              <a:gd name="connsiteY6" fmla="*/ 508000 h 1638952"/>
              <a:gd name="connsiteX7" fmla="*/ 1640114 w 1727200"/>
              <a:gd name="connsiteY7" fmla="*/ 493486 h 1638952"/>
              <a:gd name="connsiteX8" fmla="*/ 1625600 w 1727200"/>
              <a:gd name="connsiteY8" fmla="*/ 362857 h 1638952"/>
              <a:gd name="connsiteX9" fmla="*/ 1538514 w 1727200"/>
              <a:gd name="connsiteY9" fmla="*/ 333829 h 1638952"/>
              <a:gd name="connsiteX10" fmla="*/ 1509486 w 1727200"/>
              <a:gd name="connsiteY10" fmla="*/ 290286 h 1638952"/>
              <a:gd name="connsiteX11" fmla="*/ 1524000 w 1727200"/>
              <a:gd name="connsiteY11" fmla="*/ 246743 h 1638952"/>
              <a:gd name="connsiteX12" fmla="*/ 1451429 w 1727200"/>
              <a:gd name="connsiteY12" fmla="*/ 188686 h 1638952"/>
              <a:gd name="connsiteX13" fmla="*/ 1407886 w 1727200"/>
              <a:gd name="connsiteY13" fmla="*/ 159657 h 1638952"/>
              <a:gd name="connsiteX14" fmla="*/ 1277257 w 1727200"/>
              <a:gd name="connsiteY14" fmla="*/ 116115 h 1638952"/>
              <a:gd name="connsiteX15" fmla="*/ 1233714 w 1727200"/>
              <a:gd name="connsiteY15" fmla="*/ 101600 h 1638952"/>
              <a:gd name="connsiteX16" fmla="*/ 1190172 w 1727200"/>
              <a:gd name="connsiteY16" fmla="*/ 87086 h 1638952"/>
              <a:gd name="connsiteX17" fmla="*/ 1161143 w 1727200"/>
              <a:gd name="connsiteY17" fmla="*/ 43543 h 1638952"/>
              <a:gd name="connsiteX18" fmla="*/ 1074057 w 1727200"/>
              <a:gd name="connsiteY18" fmla="*/ 0 h 1638952"/>
              <a:gd name="connsiteX19" fmla="*/ 870857 w 1727200"/>
              <a:gd name="connsiteY19" fmla="*/ 14515 h 1638952"/>
              <a:gd name="connsiteX20" fmla="*/ 783772 w 1727200"/>
              <a:gd name="connsiteY20" fmla="*/ 43543 h 1638952"/>
              <a:gd name="connsiteX21" fmla="*/ 638629 w 1727200"/>
              <a:gd name="connsiteY21" fmla="*/ 87086 h 1638952"/>
              <a:gd name="connsiteX22" fmla="*/ 508000 w 1727200"/>
              <a:gd name="connsiteY22" fmla="*/ 130629 h 1638952"/>
              <a:gd name="connsiteX23" fmla="*/ 464457 w 1727200"/>
              <a:gd name="connsiteY23" fmla="*/ 145143 h 1638952"/>
              <a:gd name="connsiteX24" fmla="*/ 377372 w 1727200"/>
              <a:gd name="connsiteY24" fmla="*/ 217715 h 1638952"/>
              <a:gd name="connsiteX25" fmla="*/ 348343 w 1727200"/>
              <a:gd name="connsiteY25" fmla="*/ 261257 h 1638952"/>
              <a:gd name="connsiteX26" fmla="*/ 261257 w 1727200"/>
              <a:gd name="connsiteY26" fmla="*/ 319315 h 1638952"/>
              <a:gd name="connsiteX27" fmla="*/ 217714 w 1727200"/>
              <a:gd name="connsiteY27" fmla="*/ 348343 h 1638952"/>
              <a:gd name="connsiteX28" fmla="*/ 116114 w 1727200"/>
              <a:gd name="connsiteY28" fmla="*/ 464457 h 1638952"/>
              <a:gd name="connsiteX29" fmla="*/ 43543 w 1727200"/>
              <a:gd name="connsiteY29" fmla="*/ 595086 h 1638952"/>
              <a:gd name="connsiteX30" fmla="*/ 14514 w 1727200"/>
              <a:gd name="connsiteY30" fmla="*/ 638629 h 1638952"/>
              <a:gd name="connsiteX31" fmla="*/ 0 w 1727200"/>
              <a:gd name="connsiteY31" fmla="*/ 682172 h 1638952"/>
              <a:gd name="connsiteX32" fmla="*/ 72572 w 1727200"/>
              <a:gd name="connsiteY32" fmla="*/ 841829 h 1638952"/>
              <a:gd name="connsiteX33" fmla="*/ 101600 w 1727200"/>
              <a:gd name="connsiteY33" fmla="*/ 885372 h 1638952"/>
              <a:gd name="connsiteX34" fmla="*/ 145143 w 1727200"/>
              <a:gd name="connsiteY34" fmla="*/ 972457 h 1638952"/>
              <a:gd name="connsiteX35" fmla="*/ 188686 w 1727200"/>
              <a:gd name="connsiteY35" fmla="*/ 1059543 h 1638952"/>
              <a:gd name="connsiteX36" fmla="*/ 232229 w 1727200"/>
              <a:gd name="connsiteY36" fmla="*/ 1219200 h 1638952"/>
              <a:gd name="connsiteX37" fmla="*/ 261257 w 1727200"/>
              <a:gd name="connsiteY37" fmla="*/ 1306286 h 1638952"/>
              <a:gd name="connsiteX38" fmla="*/ 246743 w 1727200"/>
              <a:gd name="connsiteY38" fmla="*/ 1393372 h 1638952"/>
              <a:gd name="connsiteX39" fmla="*/ 217714 w 1727200"/>
              <a:gd name="connsiteY39" fmla="*/ 1436915 h 1638952"/>
              <a:gd name="connsiteX40" fmla="*/ 232229 w 1727200"/>
              <a:gd name="connsiteY40" fmla="*/ 1509486 h 1638952"/>
              <a:gd name="connsiteX41" fmla="*/ 435429 w 1727200"/>
              <a:gd name="connsiteY41" fmla="*/ 1524000 h 1638952"/>
              <a:gd name="connsiteX42" fmla="*/ 537029 w 1727200"/>
              <a:gd name="connsiteY42" fmla="*/ 1538515 h 1638952"/>
              <a:gd name="connsiteX43" fmla="*/ 580572 w 1727200"/>
              <a:gd name="connsiteY43" fmla="*/ 1553029 h 1638952"/>
              <a:gd name="connsiteX44" fmla="*/ 609600 w 1727200"/>
              <a:gd name="connsiteY44" fmla="*/ 1596572 h 1638952"/>
              <a:gd name="connsiteX45" fmla="*/ 653143 w 1727200"/>
              <a:gd name="connsiteY45" fmla="*/ 1625600 h 1638952"/>
              <a:gd name="connsiteX46" fmla="*/ 856343 w 1727200"/>
              <a:gd name="connsiteY46" fmla="*/ 1611086 h 1638952"/>
              <a:gd name="connsiteX47" fmla="*/ 943429 w 1727200"/>
              <a:gd name="connsiteY47" fmla="*/ 1494972 h 1638952"/>
              <a:gd name="connsiteX48" fmla="*/ 972457 w 1727200"/>
              <a:gd name="connsiteY48" fmla="*/ 1451429 h 1638952"/>
              <a:gd name="connsiteX49" fmla="*/ 1059543 w 1727200"/>
              <a:gd name="connsiteY49" fmla="*/ 1378857 h 1638952"/>
              <a:gd name="connsiteX50" fmla="*/ 1132114 w 1727200"/>
              <a:gd name="connsiteY50" fmla="*/ 1233715 h 1638952"/>
              <a:gd name="connsiteX51" fmla="*/ 1407886 w 1727200"/>
              <a:gd name="connsiteY51" fmla="*/ 1262743 h 1638952"/>
              <a:gd name="connsiteX52" fmla="*/ 1451429 w 1727200"/>
              <a:gd name="connsiteY52" fmla="*/ 1291772 h 1638952"/>
              <a:gd name="connsiteX53" fmla="*/ 1494972 w 1727200"/>
              <a:gd name="connsiteY53" fmla="*/ 1306286 h 1638952"/>
              <a:gd name="connsiteX54" fmla="*/ 1538514 w 1727200"/>
              <a:gd name="connsiteY54" fmla="*/ 1335315 h 1638952"/>
              <a:gd name="connsiteX55" fmla="*/ 1582057 w 1727200"/>
              <a:gd name="connsiteY55" fmla="*/ 1349829 h 1638952"/>
              <a:gd name="connsiteX56" fmla="*/ 1596572 w 1727200"/>
              <a:gd name="connsiteY56" fmla="*/ 1378857 h 1638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727200" h="1638952">
                <a:moveTo>
                  <a:pt x="1596572" y="1378857"/>
                </a:moveTo>
                <a:lnTo>
                  <a:pt x="1683657" y="1117600"/>
                </a:lnTo>
                <a:lnTo>
                  <a:pt x="1712686" y="1030515"/>
                </a:lnTo>
                <a:lnTo>
                  <a:pt x="1727200" y="986972"/>
                </a:lnTo>
                <a:cubicBezTo>
                  <a:pt x="1722362" y="938591"/>
                  <a:pt x="1715920" y="890344"/>
                  <a:pt x="1712686" y="841829"/>
                </a:cubicBezTo>
                <a:cubicBezTo>
                  <a:pt x="1706242" y="745161"/>
                  <a:pt x="1706565" y="648062"/>
                  <a:pt x="1698172" y="551543"/>
                </a:cubicBezTo>
                <a:cubicBezTo>
                  <a:pt x="1696847" y="536301"/>
                  <a:pt x="1694475" y="518818"/>
                  <a:pt x="1683657" y="508000"/>
                </a:cubicBezTo>
                <a:cubicBezTo>
                  <a:pt x="1672839" y="497182"/>
                  <a:pt x="1654628" y="498324"/>
                  <a:pt x="1640114" y="493486"/>
                </a:cubicBezTo>
                <a:cubicBezTo>
                  <a:pt x="1635276" y="449943"/>
                  <a:pt x="1649121" y="399819"/>
                  <a:pt x="1625600" y="362857"/>
                </a:cubicBezTo>
                <a:cubicBezTo>
                  <a:pt x="1609172" y="337042"/>
                  <a:pt x="1538514" y="333829"/>
                  <a:pt x="1538514" y="333829"/>
                </a:cubicBezTo>
                <a:cubicBezTo>
                  <a:pt x="1528838" y="319315"/>
                  <a:pt x="1512354" y="307493"/>
                  <a:pt x="1509486" y="290286"/>
                </a:cubicBezTo>
                <a:cubicBezTo>
                  <a:pt x="1506971" y="275195"/>
                  <a:pt x="1526515" y="261834"/>
                  <a:pt x="1524000" y="246743"/>
                </a:cubicBezTo>
                <a:cubicBezTo>
                  <a:pt x="1516276" y="200400"/>
                  <a:pt x="1485392" y="200007"/>
                  <a:pt x="1451429" y="188686"/>
                </a:cubicBezTo>
                <a:cubicBezTo>
                  <a:pt x="1436915" y="179010"/>
                  <a:pt x="1423827" y="166742"/>
                  <a:pt x="1407886" y="159657"/>
                </a:cubicBezTo>
                <a:cubicBezTo>
                  <a:pt x="1407881" y="159655"/>
                  <a:pt x="1299031" y="123373"/>
                  <a:pt x="1277257" y="116115"/>
                </a:cubicBezTo>
                <a:lnTo>
                  <a:pt x="1233714" y="101600"/>
                </a:lnTo>
                <a:lnTo>
                  <a:pt x="1190172" y="87086"/>
                </a:lnTo>
                <a:cubicBezTo>
                  <a:pt x="1180496" y="72572"/>
                  <a:pt x="1173478" y="55878"/>
                  <a:pt x="1161143" y="43543"/>
                </a:cubicBezTo>
                <a:cubicBezTo>
                  <a:pt x="1133008" y="15408"/>
                  <a:pt x="1109470" y="11805"/>
                  <a:pt x="1074057" y="0"/>
                </a:cubicBezTo>
                <a:cubicBezTo>
                  <a:pt x="1006324" y="4838"/>
                  <a:pt x="938012" y="4442"/>
                  <a:pt x="870857" y="14515"/>
                </a:cubicBezTo>
                <a:cubicBezTo>
                  <a:pt x="840597" y="19054"/>
                  <a:pt x="813457" y="36122"/>
                  <a:pt x="783772" y="43543"/>
                </a:cubicBezTo>
                <a:cubicBezTo>
                  <a:pt x="696025" y="65479"/>
                  <a:pt x="744645" y="51747"/>
                  <a:pt x="638629" y="87086"/>
                </a:cubicBezTo>
                <a:lnTo>
                  <a:pt x="508000" y="130629"/>
                </a:lnTo>
                <a:lnTo>
                  <a:pt x="464457" y="145143"/>
                </a:lnTo>
                <a:cubicBezTo>
                  <a:pt x="421641" y="173687"/>
                  <a:pt x="412297" y="175805"/>
                  <a:pt x="377372" y="217715"/>
                </a:cubicBezTo>
                <a:cubicBezTo>
                  <a:pt x="366205" y="231116"/>
                  <a:pt x="361471" y="249770"/>
                  <a:pt x="348343" y="261257"/>
                </a:cubicBezTo>
                <a:cubicBezTo>
                  <a:pt x="322087" y="284231"/>
                  <a:pt x="290286" y="299962"/>
                  <a:pt x="261257" y="319315"/>
                </a:cubicBezTo>
                <a:lnTo>
                  <a:pt x="217714" y="348343"/>
                </a:lnTo>
                <a:cubicBezTo>
                  <a:pt x="149981" y="449943"/>
                  <a:pt x="188686" y="416077"/>
                  <a:pt x="116114" y="464457"/>
                </a:cubicBezTo>
                <a:cubicBezTo>
                  <a:pt x="90568" y="541097"/>
                  <a:pt x="110086" y="495271"/>
                  <a:pt x="43543" y="595086"/>
                </a:cubicBezTo>
                <a:lnTo>
                  <a:pt x="14514" y="638629"/>
                </a:lnTo>
                <a:cubicBezTo>
                  <a:pt x="9676" y="653143"/>
                  <a:pt x="0" y="666873"/>
                  <a:pt x="0" y="682172"/>
                </a:cubicBezTo>
                <a:cubicBezTo>
                  <a:pt x="0" y="756921"/>
                  <a:pt x="31032" y="779519"/>
                  <a:pt x="72572" y="841829"/>
                </a:cubicBezTo>
                <a:cubicBezTo>
                  <a:pt x="82248" y="856343"/>
                  <a:pt x="96084" y="868823"/>
                  <a:pt x="101600" y="885372"/>
                </a:cubicBezTo>
                <a:cubicBezTo>
                  <a:pt x="121630" y="945464"/>
                  <a:pt x="107627" y="916185"/>
                  <a:pt x="145143" y="972457"/>
                </a:cubicBezTo>
                <a:cubicBezTo>
                  <a:pt x="198075" y="1131257"/>
                  <a:pt x="113656" y="890724"/>
                  <a:pt x="188686" y="1059543"/>
                </a:cubicBezTo>
                <a:cubicBezTo>
                  <a:pt x="229962" y="1152414"/>
                  <a:pt x="208128" y="1130829"/>
                  <a:pt x="232229" y="1219200"/>
                </a:cubicBezTo>
                <a:cubicBezTo>
                  <a:pt x="240280" y="1248721"/>
                  <a:pt x="261257" y="1306286"/>
                  <a:pt x="261257" y="1306286"/>
                </a:cubicBezTo>
                <a:cubicBezTo>
                  <a:pt x="256419" y="1335315"/>
                  <a:pt x="256049" y="1365453"/>
                  <a:pt x="246743" y="1393372"/>
                </a:cubicBezTo>
                <a:cubicBezTo>
                  <a:pt x="241227" y="1409921"/>
                  <a:pt x="219878" y="1419606"/>
                  <a:pt x="217714" y="1436915"/>
                </a:cubicBezTo>
                <a:cubicBezTo>
                  <a:pt x="214654" y="1461394"/>
                  <a:pt x="209324" y="1500324"/>
                  <a:pt x="232229" y="1509486"/>
                </a:cubicBezTo>
                <a:cubicBezTo>
                  <a:pt x="295278" y="1534705"/>
                  <a:pt x="367696" y="1519162"/>
                  <a:pt x="435429" y="1524000"/>
                </a:cubicBezTo>
                <a:cubicBezTo>
                  <a:pt x="469296" y="1528838"/>
                  <a:pt x="503483" y="1531806"/>
                  <a:pt x="537029" y="1538515"/>
                </a:cubicBezTo>
                <a:cubicBezTo>
                  <a:pt x="552031" y="1541516"/>
                  <a:pt x="568625" y="1543472"/>
                  <a:pt x="580572" y="1553029"/>
                </a:cubicBezTo>
                <a:cubicBezTo>
                  <a:pt x="594193" y="1563926"/>
                  <a:pt x="597265" y="1584237"/>
                  <a:pt x="609600" y="1596572"/>
                </a:cubicBezTo>
                <a:cubicBezTo>
                  <a:pt x="621935" y="1608907"/>
                  <a:pt x="638629" y="1615924"/>
                  <a:pt x="653143" y="1625600"/>
                </a:cubicBezTo>
                <a:cubicBezTo>
                  <a:pt x="720876" y="1620762"/>
                  <a:pt x="794418" y="1638952"/>
                  <a:pt x="856343" y="1611086"/>
                </a:cubicBezTo>
                <a:cubicBezTo>
                  <a:pt x="900463" y="1591232"/>
                  <a:pt x="916593" y="1535228"/>
                  <a:pt x="943429" y="1494972"/>
                </a:cubicBezTo>
                <a:cubicBezTo>
                  <a:pt x="953105" y="1480458"/>
                  <a:pt x="961290" y="1464830"/>
                  <a:pt x="972457" y="1451429"/>
                </a:cubicBezTo>
                <a:cubicBezTo>
                  <a:pt x="1007380" y="1409521"/>
                  <a:pt x="1016730" y="1407400"/>
                  <a:pt x="1059543" y="1378857"/>
                </a:cubicBezTo>
                <a:cubicBezTo>
                  <a:pt x="1092803" y="1245820"/>
                  <a:pt x="1055377" y="1284873"/>
                  <a:pt x="1132114" y="1233715"/>
                </a:cubicBezTo>
                <a:cubicBezTo>
                  <a:pt x="1142111" y="1234484"/>
                  <a:pt x="1355630" y="1245324"/>
                  <a:pt x="1407886" y="1262743"/>
                </a:cubicBezTo>
                <a:cubicBezTo>
                  <a:pt x="1424435" y="1268259"/>
                  <a:pt x="1435827" y="1283971"/>
                  <a:pt x="1451429" y="1291772"/>
                </a:cubicBezTo>
                <a:cubicBezTo>
                  <a:pt x="1465113" y="1298614"/>
                  <a:pt x="1480458" y="1301448"/>
                  <a:pt x="1494972" y="1306286"/>
                </a:cubicBezTo>
                <a:cubicBezTo>
                  <a:pt x="1509486" y="1315962"/>
                  <a:pt x="1522912" y="1327514"/>
                  <a:pt x="1538514" y="1335315"/>
                </a:cubicBezTo>
                <a:cubicBezTo>
                  <a:pt x="1552198" y="1342157"/>
                  <a:pt x="1569817" y="1340650"/>
                  <a:pt x="1582057" y="1349829"/>
                </a:cubicBezTo>
                <a:cubicBezTo>
                  <a:pt x="1590712" y="1356320"/>
                  <a:pt x="1591734" y="1369181"/>
                  <a:pt x="1596572" y="1378857"/>
                </a:cubicBezTo>
                <a:close/>
              </a:path>
            </a:pathLst>
          </a:custGeom>
          <a:solidFill>
            <a:srgbClr val="FF00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Freeform 8"/>
          <p:cNvSpPr/>
          <p:nvPr/>
        </p:nvSpPr>
        <p:spPr>
          <a:xfrm>
            <a:off x="1923843" y="2717374"/>
            <a:ext cx="1712053" cy="1791746"/>
          </a:xfrm>
          <a:custGeom>
            <a:avLst/>
            <a:gdLst>
              <a:gd name="connsiteX0" fmla="*/ 1712053 w 1712053"/>
              <a:gd name="connsiteY0" fmla="*/ 166146 h 1791746"/>
              <a:gd name="connsiteX1" fmla="*/ 1668510 w 1712053"/>
              <a:gd name="connsiteY1" fmla="*/ 122603 h 1791746"/>
              <a:gd name="connsiteX2" fmla="*/ 1624968 w 1712053"/>
              <a:gd name="connsiteY2" fmla="*/ 108089 h 1791746"/>
              <a:gd name="connsiteX3" fmla="*/ 1595939 w 1712053"/>
              <a:gd name="connsiteY3" fmla="*/ 64546 h 1791746"/>
              <a:gd name="connsiteX4" fmla="*/ 1407253 w 1712053"/>
              <a:gd name="connsiteY4" fmla="*/ 21003 h 1791746"/>
              <a:gd name="connsiteX5" fmla="*/ 1334682 w 1712053"/>
              <a:gd name="connsiteY5" fmla="*/ 6489 h 1791746"/>
              <a:gd name="connsiteX6" fmla="*/ 1233082 w 1712053"/>
              <a:gd name="connsiteY6" fmla="*/ 21003 h 1791746"/>
              <a:gd name="connsiteX7" fmla="*/ 1204053 w 1712053"/>
              <a:gd name="connsiteY7" fmla="*/ 108089 h 1791746"/>
              <a:gd name="connsiteX8" fmla="*/ 1116968 w 1712053"/>
              <a:gd name="connsiteY8" fmla="*/ 180660 h 1791746"/>
              <a:gd name="connsiteX9" fmla="*/ 1058910 w 1712053"/>
              <a:gd name="connsiteY9" fmla="*/ 311289 h 1791746"/>
              <a:gd name="connsiteX10" fmla="*/ 1015368 w 1712053"/>
              <a:gd name="connsiteY10" fmla="*/ 398375 h 1791746"/>
              <a:gd name="connsiteX11" fmla="*/ 971825 w 1712053"/>
              <a:gd name="connsiteY11" fmla="*/ 412889 h 1791746"/>
              <a:gd name="connsiteX12" fmla="*/ 739596 w 1712053"/>
              <a:gd name="connsiteY12" fmla="*/ 398375 h 1791746"/>
              <a:gd name="connsiteX13" fmla="*/ 681539 w 1712053"/>
              <a:gd name="connsiteY13" fmla="*/ 311289 h 1791746"/>
              <a:gd name="connsiteX14" fmla="*/ 275139 w 1712053"/>
              <a:gd name="connsiteY14" fmla="*/ 325803 h 1791746"/>
              <a:gd name="connsiteX15" fmla="*/ 260625 w 1712053"/>
              <a:gd name="connsiteY15" fmla="*/ 369346 h 1791746"/>
              <a:gd name="connsiteX16" fmla="*/ 217082 w 1712053"/>
              <a:gd name="connsiteY16" fmla="*/ 412889 h 1791746"/>
              <a:gd name="connsiteX17" fmla="*/ 129996 w 1712053"/>
              <a:gd name="connsiteY17" fmla="*/ 470946 h 1791746"/>
              <a:gd name="connsiteX18" fmla="*/ 100968 w 1712053"/>
              <a:gd name="connsiteY18" fmla="*/ 514489 h 1791746"/>
              <a:gd name="connsiteX19" fmla="*/ 13882 w 1712053"/>
              <a:gd name="connsiteY19" fmla="*/ 572546 h 1791746"/>
              <a:gd name="connsiteX20" fmla="*/ 28396 w 1712053"/>
              <a:gd name="connsiteY20" fmla="*/ 645117 h 1791746"/>
              <a:gd name="connsiteX21" fmla="*/ 115482 w 1712053"/>
              <a:gd name="connsiteY21" fmla="*/ 674146 h 1791746"/>
              <a:gd name="connsiteX22" fmla="*/ 129996 w 1712053"/>
              <a:gd name="connsiteY22" fmla="*/ 877346 h 1791746"/>
              <a:gd name="connsiteX23" fmla="*/ 159025 w 1712053"/>
              <a:gd name="connsiteY23" fmla="*/ 964432 h 1791746"/>
              <a:gd name="connsiteX24" fmla="*/ 173539 w 1712053"/>
              <a:gd name="connsiteY24" fmla="*/ 1022489 h 1791746"/>
              <a:gd name="connsiteX25" fmla="*/ 159025 w 1712053"/>
              <a:gd name="connsiteY25" fmla="*/ 1182146 h 1791746"/>
              <a:gd name="connsiteX26" fmla="*/ 173539 w 1712053"/>
              <a:gd name="connsiteY26" fmla="*/ 1283746 h 1791746"/>
              <a:gd name="connsiteX27" fmla="*/ 188053 w 1712053"/>
              <a:gd name="connsiteY27" fmla="*/ 1399860 h 1791746"/>
              <a:gd name="connsiteX28" fmla="*/ 173539 w 1712053"/>
              <a:gd name="connsiteY28" fmla="*/ 1530489 h 1791746"/>
              <a:gd name="connsiteX29" fmla="*/ 159025 w 1712053"/>
              <a:gd name="connsiteY29" fmla="*/ 1574032 h 1791746"/>
              <a:gd name="connsiteX30" fmla="*/ 173539 w 1712053"/>
              <a:gd name="connsiteY30" fmla="*/ 1791746 h 1791746"/>
              <a:gd name="connsiteX31" fmla="*/ 217082 w 1712053"/>
              <a:gd name="connsiteY31" fmla="*/ 1777232 h 1791746"/>
              <a:gd name="connsiteX32" fmla="*/ 304168 w 1712053"/>
              <a:gd name="connsiteY32" fmla="*/ 1719175 h 1791746"/>
              <a:gd name="connsiteX33" fmla="*/ 376739 w 1712053"/>
              <a:gd name="connsiteY33" fmla="*/ 1661117 h 1791746"/>
              <a:gd name="connsiteX34" fmla="*/ 405768 w 1712053"/>
              <a:gd name="connsiteY34" fmla="*/ 1617575 h 1791746"/>
              <a:gd name="connsiteX35" fmla="*/ 449310 w 1712053"/>
              <a:gd name="connsiteY35" fmla="*/ 1603060 h 1791746"/>
              <a:gd name="connsiteX36" fmla="*/ 536396 w 1712053"/>
              <a:gd name="connsiteY36" fmla="*/ 1545003 h 1791746"/>
              <a:gd name="connsiteX37" fmla="*/ 579939 w 1712053"/>
              <a:gd name="connsiteY37" fmla="*/ 1515975 h 1791746"/>
              <a:gd name="connsiteX38" fmla="*/ 608968 w 1712053"/>
              <a:gd name="connsiteY38" fmla="*/ 1472432 h 1791746"/>
              <a:gd name="connsiteX39" fmla="*/ 696053 w 1712053"/>
              <a:gd name="connsiteY39" fmla="*/ 1414375 h 1791746"/>
              <a:gd name="connsiteX40" fmla="*/ 826682 w 1712053"/>
              <a:gd name="connsiteY40" fmla="*/ 1269232 h 1791746"/>
              <a:gd name="connsiteX41" fmla="*/ 870225 w 1712053"/>
              <a:gd name="connsiteY41" fmla="*/ 1225689 h 1791746"/>
              <a:gd name="connsiteX42" fmla="*/ 957310 w 1712053"/>
              <a:gd name="connsiteY42" fmla="*/ 1182146 h 1791746"/>
              <a:gd name="connsiteX43" fmla="*/ 986339 w 1712053"/>
              <a:gd name="connsiteY43" fmla="*/ 1138603 h 1791746"/>
              <a:gd name="connsiteX44" fmla="*/ 1029882 w 1712053"/>
              <a:gd name="connsiteY44" fmla="*/ 1124089 h 1791746"/>
              <a:gd name="connsiteX45" fmla="*/ 1131482 w 1712053"/>
              <a:gd name="connsiteY45" fmla="*/ 1051517 h 1791746"/>
              <a:gd name="connsiteX46" fmla="*/ 1204053 w 1712053"/>
              <a:gd name="connsiteY46" fmla="*/ 964432 h 1791746"/>
              <a:gd name="connsiteX47" fmla="*/ 1276625 w 1712053"/>
              <a:gd name="connsiteY47" fmla="*/ 877346 h 1791746"/>
              <a:gd name="connsiteX48" fmla="*/ 1334682 w 1712053"/>
              <a:gd name="connsiteY48" fmla="*/ 804775 h 1791746"/>
              <a:gd name="connsiteX49" fmla="*/ 1392739 w 1712053"/>
              <a:gd name="connsiteY49" fmla="*/ 717689 h 1791746"/>
              <a:gd name="connsiteX50" fmla="*/ 1421768 w 1712053"/>
              <a:gd name="connsiteY50" fmla="*/ 674146 h 1791746"/>
              <a:gd name="connsiteX51" fmla="*/ 1508853 w 1712053"/>
              <a:gd name="connsiteY51" fmla="*/ 587060 h 1791746"/>
              <a:gd name="connsiteX52" fmla="*/ 1581425 w 1712053"/>
              <a:gd name="connsiteY52" fmla="*/ 456432 h 1791746"/>
              <a:gd name="connsiteX53" fmla="*/ 1639482 w 1712053"/>
              <a:gd name="connsiteY53" fmla="*/ 325803 h 1791746"/>
              <a:gd name="connsiteX54" fmla="*/ 1683025 w 1712053"/>
              <a:gd name="connsiteY54" fmla="*/ 209689 h 1791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712053" h="1791746">
                <a:moveTo>
                  <a:pt x="1712053" y="166146"/>
                </a:moveTo>
                <a:cubicBezTo>
                  <a:pt x="1697539" y="151632"/>
                  <a:pt x="1685589" y="133989"/>
                  <a:pt x="1668510" y="122603"/>
                </a:cubicBezTo>
                <a:cubicBezTo>
                  <a:pt x="1655780" y="114117"/>
                  <a:pt x="1636915" y="117646"/>
                  <a:pt x="1624968" y="108089"/>
                </a:cubicBezTo>
                <a:cubicBezTo>
                  <a:pt x="1611346" y="97192"/>
                  <a:pt x="1610732" y="73791"/>
                  <a:pt x="1595939" y="64546"/>
                </a:cubicBezTo>
                <a:cubicBezTo>
                  <a:pt x="1546340" y="33547"/>
                  <a:pt x="1460947" y="29952"/>
                  <a:pt x="1407253" y="21003"/>
                </a:cubicBezTo>
                <a:cubicBezTo>
                  <a:pt x="1382919" y="16947"/>
                  <a:pt x="1358872" y="11327"/>
                  <a:pt x="1334682" y="6489"/>
                </a:cubicBezTo>
                <a:cubicBezTo>
                  <a:pt x="1300815" y="11327"/>
                  <a:pt x="1260086" y="0"/>
                  <a:pt x="1233082" y="21003"/>
                </a:cubicBezTo>
                <a:cubicBezTo>
                  <a:pt x="1208929" y="39789"/>
                  <a:pt x="1229513" y="91116"/>
                  <a:pt x="1204053" y="108089"/>
                </a:cubicBezTo>
                <a:cubicBezTo>
                  <a:pt x="1143431" y="148503"/>
                  <a:pt x="1172845" y="124782"/>
                  <a:pt x="1116968" y="180660"/>
                </a:cubicBezTo>
                <a:cubicBezTo>
                  <a:pt x="1082423" y="284295"/>
                  <a:pt x="1104912" y="242286"/>
                  <a:pt x="1058910" y="311289"/>
                </a:cubicBezTo>
                <a:cubicBezTo>
                  <a:pt x="1049349" y="339973"/>
                  <a:pt x="1040946" y="377913"/>
                  <a:pt x="1015368" y="398375"/>
                </a:cubicBezTo>
                <a:cubicBezTo>
                  <a:pt x="1003421" y="407932"/>
                  <a:pt x="986339" y="408051"/>
                  <a:pt x="971825" y="412889"/>
                </a:cubicBezTo>
                <a:lnTo>
                  <a:pt x="739596" y="398375"/>
                </a:lnTo>
                <a:cubicBezTo>
                  <a:pt x="706667" y="386850"/>
                  <a:pt x="681539" y="311289"/>
                  <a:pt x="681539" y="311289"/>
                </a:cubicBezTo>
                <a:cubicBezTo>
                  <a:pt x="546072" y="316127"/>
                  <a:pt x="409421" y="307281"/>
                  <a:pt x="275139" y="325803"/>
                </a:cubicBezTo>
                <a:cubicBezTo>
                  <a:pt x="259983" y="327893"/>
                  <a:pt x="269112" y="356616"/>
                  <a:pt x="260625" y="369346"/>
                </a:cubicBezTo>
                <a:cubicBezTo>
                  <a:pt x="249239" y="386425"/>
                  <a:pt x="233285" y="400287"/>
                  <a:pt x="217082" y="412889"/>
                </a:cubicBezTo>
                <a:cubicBezTo>
                  <a:pt x="189543" y="434308"/>
                  <a:pt x="129996" y="470946"/>
                  <a:pt x="129996" y="470946"/>
                </a:cubicBezTo>
                <a:cubicBezTo>
                  <a:pt x="120320" y="485460"/>
                  <a:pt x="116114" y="505834"/>
                  <a:pt x="100968" y="514489"/>
                </a:cubicBezTo>
                <a:cubicBezTo>
                  <a:pt x="0" y="572185"/>
                  <a:pt x="44503" y="480680"/>
                  <a:pt x="13882" y="572546"/>
                </a:cubicBezTo>
                <a:cubicBezTo>
                  <a:pt x="18720" y="596736"/>
                  <a:pt x="10952" y="627673"/>
                  <a:pt x="28396" y="645117"/>
                </a:cubicBezTo>
                <a:cubicBezTo>
                  <a:pt x="50033" y="666754"/>
                  <a:pt x="115482" y="674146"/>
                  <a:pt x="115482" y="674146"/>
                </a:cubicBezTo>
                <a:cubicBezTo>
                  <a:pt x="120320" y="741879"/>
                  <a:pt x="119923" y="810191"/>
                  <a:pt x="129996" y="877346"/>
                </a:cubicBezTo>
                <a:cubicBezTo>
                  <a:pt x="134535" y="907606"/>
                  <a:pt x="151604" y="934747"/>
                  <a:pt x="159025" y="964432"/>
                </a:cubicBezTo>
                <a:lnTo>
                  <a:pt x="173539" y="1022489"/>
                </a:lnTo>
                <a:cubicBezTo>
                  <a:pt x="168701" y="1075708"/>
                  <a:pt x="159025" y="1128708"/>
                  <a:pt x="159025" y="1182146"/>
                </a:cubicBezTo>
                <a:cubicBezTo>
                  <a:pt x="159025" y="1216356"/>
                  <a:pt x="169018" y="1249836"/>
                  <a:pt x="173539" y="1283746"/>
                </a:cubicBezTo>
                <a:cubicBezTo>
                  <a:pt x="178694" y="1322410"/>
                  <a:pt x="183215" y="1361155"/>
                  <a:pt x="188053" y="1399860"/>
                </a:cubicBezTo>
                <a:cubicBezTo>
                  <a:pt x="183215" y="1443403"/>
                  <a:pt x="180741" y="1487274"/>
                  <a:pt x="173539" y="1530489"/>
                </a:cubicBezTo>
                <a:cubicBezTo>
                  <a:pt x="171024" y="1545580"/>
                  <a:pt x="159025" y="1558733"/>
                  <a:pt x="159025" y="1574032"/>
                </a:cubicBezTo>
                <a:cubicBezTo>
                  <a:pt x="159025" y="1646764"/>
                  <a:pt x="168701" y="1719175"/>
                  <a:pt x="173539" y="1791746"/>
                </a:cubicBezTo>
                <a:cubicBezTo>
                  <a:pt x="188053" y="1786908"/>
                  <a:pt x="203708" y="1784662"/>
                  <a:pt x="217082" y="1777232"/>
                </a:cubicBezTo>
                <a:cubicBezTo>
                  <a:pt x="247580" y="1760289"/>
                  <a:pt x="304168" y="1719175"/>
                  <a:pt x="304168" y="1719175"/>
                </a:cubicBezTo>
                <a:cubicBezTo>
                  <a:pt x="387354" y="1594394"/>
                  <a:pt x="276591" y="1741235"/>
                  <a:pt x="376739" y="1661117"/>
                </a:cubicBezTo>
                <a:cubicBezTo>
                  <a:pt x="390360" y="1650220"/>
                  <a:pt x="392147" y="1628472"/>
                  <a:pt x="405768" y="1617575"/>
                </a:cubicBezTo>
                <a:cubicBezTo>
                  <a:pt x="417715" y="1608018"/>
                  <a:pt x="435936" y="1610490"/>
                  <a:pt x="449310" y="1603060"/>
                </a:cubicBezTo>
                <a:cubicBezTo>
                  <a:pt x="479808" y="1586117"/>
                  <a:pt x="507367" y="1564355"/>
                  <a:pt x="536396" y="1545003"/>
                </a:cubicBezTo>
                <a:lnTo>
                  <a:pt x="579939" y="1515975"/>
                </a:lnTo>
                <a:cubicBezTo>
                  <a:pt x="589615" y="1501461"/>
                  <a:pt x="595840" y="1483919"/>
                  <a:pt x="608968" y="1472432"/>
                </a:cubicBezTo>
                <a:cubicBezTo>
                  <a:pt x="635224" y="1449458"/>
                  <a:pt x="696053" y="1414375"/>
                  <a:pt x="696053" y="1414375"/>
                </a:cubicBezTo>
                <a:cubicBezTo>
                  <a:pt x="871080" y="1181005"/>
                  <a:pt x="714950" y="1362342"/>
                  <a:pt x="826682" y="1269232"/>
                </a:cubicBezTo>
                <a:cubicBezTo>
                  <a:pt x="842451" y="1256091"/>
                  <a:pt x="854456" y="1238830"/>
                  <a:pt x="870225" y="1225689"/>
                </a:cubicBezTo>
                <a:cubicBezTo>
                  <a:pt x="907741" y="1194426"/>
                  <a:pt x="913670" y="1196693"/>
                  <a:pt x="957310" y="1182146"/>
                </a:cubicBezTo>
                <a:cubicBezTo>
                  <a:pt x="966986" y="1167632"/>
                  <a:pt x="972717" y="1149500"/>
                  <a:pt x="986339" y="1138603"/>
                </a:cubicBezTo>
                <a:cubicBezTo>
                  <a:pt x="998286" y="1129046"/>
                  <a:pt x="1016198" y="1130931"/>
                  <a:pt x="1029882" y="1124089"/>
                </a:cubicBezTo>
                <a:cubicBezTo>
                  <a:pt x="1048260" y="1114900"/>
                  <a:pt x="1122278" y="1059406"/>
                  <a:pt x="1131482" y="1051517"/>
                </a:cubicBezTo>
                <a:cubicBezTo>
                  <a:pt x="1205692" y="987909"/>
                  <a:pt x="1148060" y="1031625"/>
                  <a:pt x="1204053" y="964432"/>
                </a:cubicBezTo>
                <a:cubicBezTo>
                  <a:pt x="1297188" y="852669"/>
                  <a:pt x="1204547" y="985462"/>
                  <a:pt x="1276625" y="877346"/>
                </a:cubicBezTo>
                <a:cubicBezTo>
                  <a:pt x="1309310" y="779288"/>
                  <a:pt x="1263980" y="885577"/>
                  <a:pt x="1334682" y="804775"/>
                </a:cubicBezTo>
                <a:cubicBezTo>
                  <a:pt x="1357656" y="778519"/>
                  <a:pt x="1373387" y="746718"/>
                  <a:pt x="1392739" y="717689"/>
                </a:cubicBezTo>
                <a:cubicBezTo>
                  <a:pt x="1402415" y="703175"/>
                  <a:pt x="1409433" y="686481"/>
                  <a:pt x="1421768" y="674146"/>
                </a:cubicBezTo>
                <a:lnTo>
                  <a:pt x="1508853" y="587060"/>
                </a:lnTo>
                <a:cubicBezTo>
                  <a:pt x="1544373" y="480502"/>
                  <a:pt x="1516246" y="521611"/>
                  <a:pt x="1581425" y="456432"/>
                </a:cubicBezTo>
                <a:cubicBezTo>
                  <a:pt x="1615969" y="352797"/>
                  <a:pt x="1593480" y="394806"/>
                  <a:pt x="1639482" y="325803"/>
                </a:cubicBezTo>
                <a:cubicBezTo>
                  <a:pt x="1671931" y="228454"/>
                  <a:pt x="1654825" y="266085"/>
                  <a:pt x="1683025" y="209689"/>
                </a:cubicBezTo>
              </a:path>
            </a:pathLst>
          </a:custGeom>
          <a:solidFill>
            <a:srgbClr val="FF0000"/>
          </a:solidFill>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cxnSp>
        <p:nvCxnSpPr>
          <p:cNvPr id="11" name="Straight Arrow Connector 10"/>
          <p:cNvCxnSpPr/>
          <p:nvPr/>
        </p:nvCxnSpPr>
        <p:spPr>
          <a:xfrm>
            <a:off x="4139952" y="3212976"/>
            <a:ext cx="1080120" cy="0"/>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95536" y="1973158"/>
            <a:ext cx="3384376" cy="1815882"/>
          </a:xfrm>
          <a:prstGeom prst="rect">
            <a:avLst/>
          </a:prstGeom>
          <a:noFill/>
        </p:spPr>
        <p:txBody>
          <a:bodyPr wrap="square" rtlCol="0">
            <a:spAutoFit/>
          </a:bodyPr>
          <a:lstStyle/>
          <a:p>
            <a:pPr algn="ctr"/>
            <a:r>
              <a:rPr lang="en-CA" sz="2800" b="1" dirty="0" smtClean="0"/>
              <a:t>Righteous souls </a:t>
            </a:r>
          </a:p>
          <a:p>
            <a:pPr algn="ctr"/>
            <a:r>
              <a:rPr lang="en-CA" sz="2800" b="1" dirty="0" smtClean="0"/>
              <a:t>in the </a:t>
            </a:r>
          </a:p>
          <a:p>
            <a:pPr algn="ctr"/>
            <a:r>
              <a:rPr lang="en-CA" sz="2800" b="1" dirty="0" smtClean="0"/>
              <a:t>blood of </a:t>
            </a:r>
          </a:p>
          <a:p>
            <a:pPr algn="ctr"/>
            <a:r>
              <a:rPr lang="en-CA" sz="2800" b="1" dirty="0" smtClean="0"/>
              <a:t>Christ</a:t>
            </a:r>
            <a:endParaRPr lang="en-CA" sz="2800" b="1" dirty="0"/>
          </a:p>
        </p:txBody>
      </p:sp>
      <p:sp>
        <p:nvSpPr>
          <p:cNvPr id="14" name="TextBox 13"/>
          <p:cNvSpPr txBox="1"/>
          <p:nvPr/>
        </p:nvSpPr>
        <p:spPr>
          <a:xfrm>
            <a:off x="5796136" y="1988840"/>
            <a:ext cx="2448272" cy="1815882"/>
          </a:xfrm>
          <a:prstGeom prst="rect">
            <a:avLst/>
          </a:prstGeom>
          <a:noFill/>
        </p:spPr>
        <p:txBody>
          <a:bodyPr wrap="square" rtlCol="0">
            <a:spAutoFit/>
          </a:bodyPr>
          <a:lstStyle/>
          <a:p>
            <a:pPr algn="ctr"/>
            <a:r>
              <a:rPr lang="en-CA" sz="2800" b="1" dirty="0" smtClean="0"/>
              <a:t>Made perfect in the presence of Christ</a:t>
            </a:r>
            <a:endParaRPr lang="en-CA" sz="2800" b="1" dirty="0"/>
          </a:p>
        </p:txBody>
      </p:sp>
      <p:sp>
        <p:nvSpPr>
          <p:cNvPr id="15" name="Title 14"/>
          <p:cNvSpPr txBox="1">
            <a:spLocks/>
          </p:cNvSpPr>
          <p:nvPr/>
        </p:nvSpPr>
        <p:spPr bwMode="auto">
          <a:xfrm>
            <a:off x="1691680" y="116632"/>
            <a:ext cx="5899016" cy="936104"/>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87. made perfect in God’s presence!</a:t>
            </a:r>
          </a:p>
          <a:p>
            <a:pPr marL="0" marR="0" lvl="0" indent="0" algn="ctr" defTabSz="914400" rtl="0" eaLnBrk="0" fontAlgn="base" latinLnBrk="0" hangingPunct="0">
              <a:lnSpc>
                <a:spcPct val="100000"/>
              </a:lnSpc>
              <a:spcBef>
                <a:spcPct val="0"/>
              </a:spcBef>
              <a:spcAft>
                <a:spcPct val="0"/>
              </a:spcAft>
              <a:buClrTx/>
              <a:buSzTx/>
              <a:buFontTx/>
              <a:buNone/>
              <a:tabLst/>
              <a:defRPr/>
            </a:pPr>
            <a:r>
              <a:rPr lang="en-CA" sz="2800" b="1" kern="0" dirty="0" smtClean="0">
                <a:solidFill>
                  <a:srgbClr val="FF0000"/>
                </a:solidFill>
                <a:latin typeface="Calibri" pitchFamily="34" charset="0"/>
                <a:ea typeface="+mj-ea"/>
                <a:cs typeface="+mj-cs"/>
              </a:rPr>
              <a:t>All glory to you, Lord!</a:t>
            </a:r>
            <a:endParaRPr kumimoji="0" lang="en-CA" sz="2800" b="1" i="0" u="none" strike="noStrike" kern="0" cap="none" spc="0" normalizeH="0" baseline="0" noProof="0" dirty="0">
              <a:ln>
                <a:noFill/>
              </a:ln>
              <a:solidFill>
                <a:srgbClr val="FF0000"/>
              </a:solidFill>
              <a:effectLst/>
              <a:uLnTx/>
              <a:uFillTx/>
              <a:latin typeface="Calibri" pitchFamily="34" charset="0"/>
              <a:ea typeface="+mj-ea"/>
              <a:cs typeface="+mj-cs"/>
            </a:endParaRPr>
          </a:p>
        </p:txBody>
      </p:sp>
      <p:pic>
        <p:nvPicPr>
          <p:cNvPr id="16" name="Picture 15" descr="angry-face-01s.gif"/>
          <p:cNvPicPr>
            <a:picLocks noChangeAspect="1"/>
          </p:cNvPicPr>
          <p:nvPr/>
        </p:nvPicPr>
        <p:blipFill>
          <a:blip r:embed="rId3" cstate="print"/>
          <a:stretch>
            <a:fillRect/>
          </a:stretch>
        </p:blipFill>
        <p:spPr>
          <a:xfrm>
            <a:off x="107504" y="5877272"/>
            <a:ext cx="864096" cy="864096"/>
          </a:xfrm>
          <a:prstGeom prst="ellipse">
            <a:avLst/>
          </a:prstGeom>
        </p:spPr>
      </p:pic>
      <p:sp>
        <p:nvSpPr>
          <p:cNvPr id="17" name="TextBox 16"/>
          <p:cNvSpPr txBox="1"/>
          <p:nvPr/>
        </p:nvSpPr>
        <p:spPr>
          <a:xfrm>
            <a:off x="107504" y="583720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8" name="TextBox 17"/>
          <p:cNvSpPr txBox="1">
            <a:spLocks noChangeArrowheads="1"/>
          </p:cNvSpPr>
          <p:nvPr/>
        </p:nvSpPr>
        <p:spPr bwMode="auto">
          <a:xfrm>
            <a:off x="35496" y="659793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75000"/>
                  </a:schemeClr>
                </a:solidFill>
              </a:rPr>
              <a:t>© </a:t>
            </a:r>
            <a:r>
              <a:rPr lang="en-CA" sz="800" dirty="0" smtClean="0">
                <a:solidFill>
                  <a:schemeClr val="tx1">
                    <a:lumMod val="75000"/>
                  </a:schemeClr>
                </a:solidFill>
              </a:rPr>
              <a:t>GospelGifs.com </a:t>
            </a:r>
            <a:endParaRPr lang="en-CA" sz="800" dirty="0">
              <a:solidFill>
                <a:schemeClr val="tx1">
                  <a:lumMod val="75000"/>
                </a:schemeClr>
              </a:solidFill>
            </a:endParaRPr>
          </a:p>
        </p:txBody>
      </p:sp>
      <p:sp>
        <p:nvSpPr>
          <p:cNvPr id="20" name="TextBox 19"/>
          <p:cNvSpPr txBox="1"/>
          <p:nvPr/>
        </p:nvSpPr>
        <p:spPr>
          <a:xfrm>
            <a:off x="179512" y="4565446"/>
            <a:ext cx="8568952" cy="2246769"/>
          </a:xfrm>
          <a:prstGeom prst="rect">
            <a:avLst/>
          </a:prstGeom>
          <a:noFill/>
        </p:spPr>
        <p:txBody>
          <a:bodyPr wrap="square" rtlCol="0">
            <a:spAutoFit/>
          </a:bodyPr>
          <a:lstStyle/>
          <a:p>
            <a:pPr algn="r"/>
            <a:r>
              <a:rPr lang="en-CA" sz="2800" b="1" dirty="0" smtClean="0">
                <a:solidFill>
                  <a:schemeClr val="bg1"/>
                </a:solidFill>
                <a:latin typeface="Calibri" pitchFamily="34" charset="0"/>
              </a:rPr>
              <a:t>“But you have come to . . . the city of the living God, </a:t>
            </a:r>
          </a:p>
          <a:p>
            <a:pPr algn="r"/>
            <a:r>
              <a:rPr lang="en-CA" sz="2800" b="1" dirty="0" smtClean="0">
                <a:solidFill>
                  <a:schemeClr val="bg1"/>
                </a:solidFill>
                <a:latin typeface="Calibri" pitchFamily="34" charset="0"/>
              </a:rPr>
              <a:t>the heavenly Jerusalem, . . . and to God, the judge of all, and to the spirits of the righteous made perfect, </a:t>
            </a:r>
          </a:p>
          <a:p>
            <a:pPr algn="r"/>
            <a:r>
              <a:rPr lang="en-CA" sz="2800" b="1" dirty="0" smtClean="0">
                <a:solidFill>
                  <a:schemeClr val="bg1"/>
                </a:solidFill>
                <a:latin typeface="Calibri" pitchFamily="34" charset="0"/>
              </a:rPr>
              <a:t>and to Jesus, the mediator of a new covenant”  </a:t>
            </a:r>
          </a:p>
          <a:p>
            <a:pPr algn="r"/>
            <a:r>
              <a:rPr lang="en-CA" sz="2800" b="1" dirty="0" smtClean="0">
                <a:solidFill>
                  <a:schemeClr val="bg1"/>
                </a:solidFill>
                <a:latin typeface="Calibri" pitchFamily="34" charset="0"/>
              </a:rPr>
              <a:t>Heb 12:22-24    </a:t>
            </a:r>
            <a:endParaRPr lang="en-CA" dirty="0"/>
          </a:p>
        </p:txBody>
      </p:sp>
    </p:spTree>
  </p:cSld>
  <p:clrMapOvr>
    <a:masterClrMapping/>
  </p:clrMapOvr>
  <p:timing>
    <p:tnLst>
      <p:par>
        <p:cTn id="1" dur="indefinite" restart="never" nodeType="tmRoot"/>
      </p:par>
    </p:tnLst>
  </p:timing>
</p:sld>
</file>

<file path=ppt/slides/slide252.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10" name="Picture 2" descr="lord-jesus-christ-coming-293608.gif"/>
          <p:cNvPicPr>
            <a:picLocks noChangeAspect="1"/>
          </p:cNvPicPr>
          <p:nvPr/>
        </p:nvPicPr>
        <p:blipFill>
          <a:blip r:embed="rId2" cstate="print"/>
          <a:srcRect b="27742"/>
          <a:stretch>
            <a:fillRect/>
          </a:stretch>
        </p:blipFill>
        <p:spPr bwMode="auto">
          <a:xfrm>
            <a:off x="395536" y="-27384"/>
            <a:ext cx="8352928" cy="4032448"/>
          </a:xfrm>
          <a:prstGeom prst="rect">
            <a:avLst/>
          </a:prstGeom>
          <a:noFill/>
          <a:ln w="9525">
            <a:noFill/>
            <a:miter lim="800000"/>
            <a:headEnd/>
            <a:tailEnd/>
          </a:ln>
        </p:spPr>
      </p:pic>
      <p:sp>
        <p:nvSpPr>
          <p:cNvPr id="6" name="Title 1"/>
          <p:cNvSpPr txBox="1">
            <a:spLocks/>
          </p:cNvSpPr>
          <p:nvPr/>
        </p:nvSpPr>
        <p:spPr bwMode="auto">
          <a:xfrm>
            <a:off x="468313" y="-99392"/>
            <a:ext cx="8229600" cy="1143000"/>
          </a:xfrm>
          <a:prstGeom prst="rect">
            <a:avLst/>
          </a:prstGeom>
          <a:noFill/>
          <a:ln w="9525">
            <a:noFill/>
            <a:miter lim="800000"/>
            <a:headEnd/>
            <a:tailEnd/>
          </a:ln>
        </p:spPr>
        <p:txBody>
          <a:bodyPr anchor="ctr"/>
          <a:lstStyle/>
          <a:p>
            <a:pPr algn="ctr" eaLnBrk="0" hangingPunct="0">
              <a:defRPr/>
            </a:pPr>
            <a:r>
              <a:rPr lang="en-CA" sz="2400" b="1" kern="0" dirty="0">
                <a:solidFill>
                  <a:srgbClr val="0000FF"/>
                </a:solidFill>
                <a:latin typeface="Calibri" pitchFamily="34" charset="0"/>
                <a:ea typeface="+mj-ea"/>
                <a:cs typeface="+mj-cs"/>
              </a:rPr>
              <a:t>We will think and act like Jesus, love like Jesus, </a:t>
            </a:r>
          </a:p>
          <a:p>
            <a:pPr algn="ctr" eaLnBrk="0" hangingPunct="0">
              <a:defRPr/>
            </a:pPr>
            <a:r>
              <a:rPr lang="en-CA" sz="2400" b="1" kern="0" dirty="0">
                <a:solidFill>
                  <a:srgbClr val="0000FF"/>
                </a:solidFill>
                <a:latin typeface="Calibri" pitchFamily="34" charset="0"/>
                <a:ea typeface="+mj-ea"/>
                <a:cs typeface="+mj-cs"/>
              </a:rPr>
              <a:t>hate evil like Jesus, be zealous for God’s glory like Jesus . . .</a:t>
            </a:r>
          </a:p>
        </p:txBody>
      </p:sp>
      <p:sp>
        <p:nvSpPr>
          <p:cNvPr id="8" name="TextBox 8"/>
          <p:cNvSpPr txBox="1">
            <a:spLocks noChangeArrowheads="1"/>
          </p:cNvSpPr>
          <p:nvPr/>
        </p:nvSpPr>
        <p:spPr bwMode="auto">
          <a:xfrm>
            <a:off x="1403648" y="3038763"/>
            <a:ext cx="6552728" cy="246221"/>
          </a:xfrm>
          <a:prstGeom prst="rect">
            <a:avLst/>
          </a:prstGeom>
          <a:noFill/>
          <a:ln w="9525">
            <a:noFill/>
            <a:miter lim="800000"/>
            <a:headEnd/>
            <a:tailEnd/>
          </a:ln>
        </p:spPr>
        <p:txBody>
          <a:bodyPr wrap="square">
            <a:spAutoFit/>
          </a:bodyPr>
          <a:lstStyle/>
          <a:p>
            <a:pPr algn="ctr">
              <a:defRPr/>
            </a:pPr>
            <a:r>
              <a:rPr lang="en-CA" sz="1000" dirty="0" smtClean="0">
                <a:solidFill>
                  <a:schemeClr val="tx1">
                    <a:lumMod val="50000"/>
                  </a:schemeClr>
                </a:solidFill>
              </a:rPr>
              <a:t>“</a:t>
            </a:r>
            <a:r>
              <a:rPr lang="en-CA" sz="1000" dirty="0" err="1" smtClean="0">
                <a:solidFill>
                  <a:schemeClr val="tx1">
                    <a:lumMod val="50000"/>
                  </a:schemeClr>
                </a:solidFill>
              </a:rPr>
              <a:t>Maranatha</a:t>
            </a:r>
            <a:r>
              <a:rPr lang="en-CA" sz="1000" dirty="0" smtClean="0">
                <a:solidFill>
                  <a:schemeClr val="tx1">
                    <a:lumMod val="50000"/>
                  </a:schemeClr>
                </a:solidFill>
              </a:rPr>
              <a:t>!” © 1988/2000 by Stephen </a:t>
            </a:r>
            <a:r>
              <a:rPr lang="en-CA" sz="1000" dirty="0" err="1" smtClean="0">
                <a:solidFill>
                  <a:schemeClr val="tx1">
                    <a:lumMod val="50000"/>
                  </a:schemeClr>
                </a:solidFill>
              </a:rPr>
              <a:t>Gjertson</a:t>
            </a:r>
            <a:r>
              <a:rPr lang="en-CA" sz="1000" dirty="0" smtClean="0">
                <a:solidFill>
                  <a:schemeClr val="tx1">
                    <a:lumMod val="50000"/>
                  </a:schemeClr>
                </a:solidFill>
              </a:rPr>
              <a:t>.  All rights reserved.  Used with permission.</a:t>
            </a:r>
            <a:endParaRPr lang="en-CA" sz="1000" dirty="0">
              <a:solidFill>
                <a:schemeClr val="tx1">
                  <a:lumMod val="50000"/>
                </a:schemeClr>
              </a:solidFill>
            </a:endParaRPr>
          </a:p>
        </p:txBody>
      </p:sp>
      <p:sp>
        <p:nvSpPr>
          <p:cNvPr id="9" name="Title 1"/>
          <p:cNvSpPr txBox="1">
            <a:spLocks/>
          </p:cNvSpPr>
          <p:nvPr/>
        </p:nvSpPr>
        <p:spPr bwMode="auto">
          <a:xfrm>
            <a:off x="-36512" y="4878288"/>
            <a:ext cx="889248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“We know that when he appears we shall be like him, because we shall see him as he is”  1 John 3:2</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US" sz="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US" sz="2800" b="1" i="0" u="none" strike="noStrike" kern="0" cap="none" spc="0" normalizeH="0" baseline="30000" noProof="0" dirty="0" smtClean="0">
                <a:ln>
                  <a:noFill/>
                </a:ln>
                <a:solidFill>
                  <a:schemeClr val="bg1"/>
                </a:solidFill>
                <a:effectLst/>
                <a:uLnTx/>
                <a:uFillTx/>
                <a:latin typeface="Calibri" pitchFamily="34" charset="0"/>
                <a:ea typeface="+mj-ea"/>
                <a:cs typeface="+mj-cs"/>
              </a:rPr>
              <a:t> </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“For those whom he foreknew he also predestined to be conformed to the image of his Son, in order that </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he might be the firstborn among many brothers”  </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Rom 8:29</a:t>
            </a:r>
            <a:endParaRPr kumimoji="0" lang="en-CA" sz="2800" b="0" i="0" u="none" strike="noStrike" kern="0" cap="none" spc="0" normalizeH="0" baseline="0" noProof="0" dirty="0" smtClean="0">
              <a:ln>
                <a:noFill/>
              </a:ln>
              <a:solidFill>
                <a:schemeClr val="bg1"/>
              </a:solidFill>
              <a:effectLst/>
              <a:uLnTx/>
              <a:uFillTx/>
              <a:latin typeface="Calibri" pitchFamily="34" charset="0"/>
              <a:ea typeface="+mj-ea"/>
              <a:cs typeface="+mj-cs"/>
            </a:endParaRPr>
          </a:p>
        </p:txBody>
      </p:sp>
      <p:pic>
        <p:nvPicPr>
          <p:cNvPr id="11" name="Picture 10" descr="angry-face-01s.gif"/>
          <p:cNvPicPr>
            <a:picLocks noChangeAspect="1"/>
          </p:cNvPicPr>
          <p:nvPr/>
        </p:nvPicPr>
        <p:blipFill>
          <a:blip r:embed="rId3" cstate="print"/>
          <a:stretch>
            <a:fillRect/>
          </a:stretch>
        </p:blipFill>
        <p:spPr>
          <a:xfrm>
            <a:off x="107504" y="5877272"/>
            <a:ext cx="864096" cy="864096"/>
          </a:xfrm>
          <a:prstGeom prst="ellipse">
            <a:avLst/>
          </a:prstGeom>
        </p:spPr>
      </p:pic>
      <p:sp>
        <p:nvSpPr>
          <p:cNvPr id="12" name="TextBox 11"/>
          <p:cNvSpPr txBox="1"/>
          <p:nvPr/>
        </p:nvSpPr>
        <p:spPr>
          <a:xfrm>
            <a:off x="107504" y="583720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3" name="TextBox 12"/>
          <p:cNvSpPr txBox="1">
            <a:spLocks noChangeArrowheads="1"/>
          </p:cNvSpPr>
          <p:nvPr/>
        </p:nvSpPr>
        <p:spPr bwMode="auto">
          <a:xfrm>
            <a:off x="35496" y="659793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75000"/>
                  </a:schemeClr>
                </a:solidFill>
              </a:rPr>
              <a:t>© </a:t>
            </a:r>
            <a:r>
              <a:rPr lang="en-CA" sz="800" dirty="0" smtClean="0">
                <a:solidFill>
                  <a:schemeClr val="tx1">
                    <a:lumMod val="75000"/>
                  </a:schemeClr>
                </a:solidFill>
              </a:rPr>
              <a:t>GospelGifs.com </a:t>
            </a:r>
            <a:endParaRPr lang="en-CA" sz="800" dirty="0">
              <a:solidFill>
                <a:schemeClr val="tx1">
                  <a:lumMod val="75000"/>
                </a:schemeClr>
              </a:solidFill>
            </a:endParaRPr>
          </a:p>
        </p:txBody>
      </p:sp>
      <p:sp>
        <p:nvSpPr>
          <p:cNvPr id="15" name="TextBox 3"/>
          <p:cNvSpPr txBox="1">
            <a:spLocks noChangeArrowheads="1"/>
          </p:cNvSpPr>
          <p:nvPr/>
        </p:nvSpPr>
        <p:spPr bwMode="auto">
          <a:xfrm>
            <a:off x="251520" y="3500438"/>
            <a:ext cx="8640960" cy="523220"/>
          </a:xfrm>
          <a:prstGeom prst="rect">
            <a:avLst/>
          </a:prstGeom>
          <a:solidFill>
            <a:schemeClr val="tx1"/>
          </a:solidFill>
          <a:ln w="9525">
            <a:noFill/>
            <a:miter lim="800000"/>
            <a:headEnd/>
            <a:tailEnd/>
          </a:ln>
        </p:spPr>
        <p:txBody>
          <a:bodyPr wrap="square">
            <a:spAutoFit/>
          </a:bodyPr>
          <a:lstStyle/>
          <a:p>
            <a:pPr algn="ctr"/>
            <a:r>
              <a:rPr lang="en-CA" sz="2800" b="1" dirty="0" smtClean="0">
                <a:solidFill>
                  <a:srgbClr val="FF0000"/>
                </a:solidFill>
                <a:latin typeface="Calibri" pitchFamily="34" charset="0"/>
              </a:rPr>
              <a:t>88. like Jesus, conformed to his image!  Thank you, Lord!</a:t>
            </a:r>
            <a:endParaRPr lang="en-CA"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253.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15362" name="Picture 2" descr="http://randalrauser.com/wp-content/uploads/2011/11/heaven....jpg"/>
          <p:cNvPicPr>
            <a:picLocks noChangeAspect="1" noChangeArrowheads="1"/>
          </p:cNvPicPr>
          <p:nvPr/>
        </p:nvPicPr>
        <p:blipFill>
          <a:blip r:embed="rId2" cstate="print"/>
          <a:srcRect b="18516"/>
          <a:stretch>
            <a:fillRect/>
          </a:stretch>
        </p:blipFill>
        <p:spPr bwMode="auto">
          <a:xfrm>
            <a:off x="683568" y="44624"/>
            <a:ext cx="7776864" cy="4752528"/>
          </a:xfrm>
          <a:prstGeom prst="rect">
            <a:avLst/>
          </a:prstGeom>
          <a:noFill/>
          <a:ln w="9525">
            <a:noFill/>
            <a:miter lim="800000"/>
            <a:headEnd/>
            <a:tailEnd/>
          </a:ln>
        </p:spPr>
      </p:pic>
      <p:sp>
        <p:nvSpPr>
          <p:cNvPr id="15365" name="TextBox 6"/>
          <p:cNvSpPr txBox="1">
            <a:spLocks noChangeArrowheads="1"/>
          </p:cNvSpPr>
          <p:nvPr/>
        </p:nvSpPr>
        <p:spPr bwMode="auto">
          <a:xfrm>
            <a:off x="6012160" y="4365104"/>
            <a:ext cx="3095625" cy="400050"/>
          </a:xfrm>
          <a:prstGeom prst="rect">
            <a:avLst/>
          </a:prstGeom>
          <a:noFill/>
          <a:ln w="9525">
            <a:noFill/>
            <a:miter lim="800000"/>
            <a:headEnd/>
            <a:tailEnd/>
          </a:ln>
        </p:spPr>
        <p:txBody>
          <a:bodyPr>
            <a:spAutoFit/>
          </a:bodyPr>
          <a:lstStyle/>
          <a:p>
            <a:pPr algn="ctr"/>
            <a:r>
              <a:rPr lang="en-CA" sz="1000" dirty="0">
                <a:solidFill>
                  <a:schemeClr val="tx1">
                    <a:lumMod val="75000"/>
                  </a:schemeClr>
                </a:solidFill>
              </a:rPr>
              <a:t>various copies on internet, </a:t>
            </a:r>
          </a:p>
          <a:p>
            <a:pPr algn="ctr"/>
            <a:r>
              <a:rPr lang="en-CA" sz="1000" dirty="0">
                <a:solidFill>
                  <a:schemeClr val="tx1">
                    <a:lumMod val="75000"/>
                  </a:schemeClr>
                </a:solidFill>
              </a:rPr>
              <a:t>original source unknown</a:t>
            </a:r>
          </a:p>
        </p:txBody>
      </p:sp>
      <p:pic>
        <p:nvPicPr>
          <p:cNvPr id="6" name="Picture 5" descr="www.sherv.net big-tears.gif"/>
          <p:cNvPicPr>
            <a:picLocks noChangeAspect="1"/>
          </p:cNvPicPr>
          <p:nvPr/>
        </p:nvPicPr>
        <p:blipFill>
          <a:blip r:embed="rId3" cstate="print"/>
          <a:stretch>
            <a:fillRect/>
          </a:stretch>
        </p:blipFill>
        <p:spPr>
          <a:xfrm>
            <a:off x="0" y="5796559"/>
            <a:ext cx="1619672" cy="944809"/>
          </a:xfrm>
          <a:prstGeom prst="rect">
            <a:avLst/>
          </a:prstGeom>
        </p:spPr>
      </p:pic>
      <p:pic>
        <p:nvPicPr>
          <p:cNvPr id="14" name="Picture 13" descr="www.fg-a.com valentine 2-jumping-heart.gif"/>
          <p:cNvPicPr>
            <a:picLocks noChangeAspect="1"/>
          </p:cNvPicPr>
          <p:nvPr/>
        </p:nvPicPr>
        <p:blipFill>
          <a:blip r:embed="rId4" cstate="print"/>
          <a:stretch>
            <a:fillRect/>
          </a:stretch>
        </p:blipFill>
        <p:spPr>
          <a:xfrm>
            <a:off x="6372200" y="0"/>
            <a:ext cx="1143000" cy="1333500"/>
          </a:xfrm>
          <a:prstGeom prst="rect">
            <a:avLst/>
          </a:prstGeom>
        </p:spPr>
      </p:pic>
      <p:pic>
        <p:nvPicPr>
          <p:cNvPr id="15" name="Picture 14" descr="www.fg-a.com valentine 2-jumping-heart.gif"/>
          <p:cNvPicPr>
            <a:picLocks noChangeAspect="1"/>
          </p:cNvPicPr>
          <p:nvPr/>
        </p:nvPicPr>
        <p:blipFill>
          <a:blip r:embed="rId4" cstate="print"/>
          <a:stretch>
            <a:fillRect/>
          </a:stretch>
        </p:blipFill>
        <p:spPr>
          <a:xfrm>
            <a:off x="5580112" y="0"/>
            <a:ext cx="1143000" cy="1333500"/>
          </a:xfrm>
          <a:prstGeom prst="rect">
            <a:avLst/>
          </a:prstGeom>
        </p:spPr>
      </p:pic>
      <p:pic>
        <p:nvPicPr>
          <p:cNvPr id="16" name="Picture 15" descr="www.fg-a.com valentine 2-jumping-heart.gif"/>
          <p:cNvPicPr>
            <a:picLocks noChangeAspect="1"/>
          </p:cNvPicPr>
          <p:nvPr/>
        </p:nvPicPr>
        <p:blipFill>
          <a:blip r:embed="rId4" cstate="print"/>
          <a:stretch>
            <a:fillRect/>
          </a:stretch>
        </p:blipFill>
        <p:spPr>
          <a:xfrm>
            <a:off x="4716016" y="-27384"/>
            <a:ext cx="1143000" cy="1333500"/>
          </a:xfrm>
          <a:prstGeom prst="rect">
            <a:avLst/>
          </a:prstGeom>
        </p:spPr>
      </p:pic>
      <p:pic>
        <p:nvPicPr>
          <p:cNvPr id="17" name="Picture 16" descr="www.fg-a.com valentine 2-jumping-heart.gif"/>
          <p:cNvPicPr>
            <a:picLocks noChangeAspect="1"/>
          </p:cNvPicPr>
          <p:nvPr/>
        </p:nvPicPr>
        <p:blipFill>
          <a:blip r:embed="rId4" cstate="print"/>
          <a:stretch>
            <a:fillRect/>
          </a:stretch>
        </p:blipFill>
        <p:spPr>
          <a:xfrm>
            <a:off x="2483768" y="0"/>
            <a:ext cx="1143000" cy="1333500"/>
          </a:xfrm>
          <a:prstGeom prst="rect">
            <a:avLst/>
          </a:prstGeom>
        </p:spPr>
      </p:pic>
      <p:pic>
        <p:nvPicPr>
          <p:cNvPr id="18" name="Picture 17" descr="www.fg-a.com valentine 2-jumping-heart.gif"/>
          <p:cNvPicPr>
            <a:picLocks noChangeAspect="1"/>
          </p:cNvPicPr>
          <p:nvPr/>
        </p:nvPicPr>
        <p:blipFill>
          <a:blip r:embed="rId4" cstate="print"/>
          <a:stretch>
            <a:fillRect/>
          </a:stretch>
        </p:blipFill>
        <p:spPr>
          <a:xfrm>
            <a:off x="1763688" y="-27384"/>
            <a:ext cx="1143000" cy="1333500"/>
          </a:xfrm>
          <a:prstGeom prst="rect">
            <a:avLst/>
          </a:prstGeom>
        </p:spPr>
      </p:pic>
      <p:pic>
        <p:nvPicPr>
          <p:cNvPr id="20" name="Picture 19" descr="www.fg-a.com valentine 2-jumping-heart.gif"/>
          <p:cNvPicPr>
            <a:picLocks noChangeAspect="1"/>
          </p:cNvPicPr>
          <p:nvPr/>
        </p:nvPicPr>
        <p:blipFill>
          <a:blip r:embed="rId4" cstate="print"/>
          <a:stretch>
            <a:fillRect/>
          </a:stretch>
        </p:blipFill>
        <p:spPr>
          <a:xfrm>
            <a:off x="1043608" y="-27384"/>
            <a:ext cx="1143000" cy="1333500"/>
          </a:xfrm>
          <a:prstGeom prst="rect">
            <a:avLst/>
          </a:prstGeom>
        </p:spPr>
      </p:pic>
      <p:pic>
        <p:nvPicPr>
          <p:cNvPr id="21" name="Picture 20" descr="www.fg-a.com valentine 2-jumping-heart.gif"/>
          <p:cNvPicPr>
            <a:picLocks noChangeAspect="1"/>
          </p:cNvPicPr>
          <p:nvPr/>
        </p:nvPicPr>
        <p:blipFill>
          <a:blip r:embed="rId4" cstate="print"/>
          <a:stretch>
            <a:fillRect/>
          </a:stretch>
        </p:blipFill>
        <p:spPr>
          <a:xfrm>
            <a:off x="7308304" y="0"/>
            <a:ext cx="1143000" cy="1333500"/>
          </a:xfrm>
          <a:prstGeom prst="rect">
            <a:avLst/>
          </a:prstGeom>
        </p:spPr>
      </p:pic>
      <p:sp>
        <p:nvSpPr>
          <p:cNvPr id="22" name="TextBox 21"/>
          <p:cNvSpPr txBox="1"/>
          <p:nvPr/>
        </p:nvSpPr>
        <p:spPr>
          <a:xfrm rot="16200000">
            <a:off x="-815575" y="4773127"/>
            <a:ext cx="2088232" cy="400110"/>
          </a:xfrm>
          <a:prstGeom prst="rect">
            <a:avLst/>
          </a:prstGeom>
          <a:noFill/>
        </p:spPr>
        <p:txBody>
          <a:bodyPr wrap="square" rtlCol="0">
            <a:spAutoFit/>
          </a:bodyPr>
          <a:lstStyle/>
          <a:p>
            <a:pPr algn="ctr"/>
            <a:r>
              <a:rPr lang="en-CA" sz="1000" dirty="0" smtClean="0">
                <a:solidFill>
                  <a:schemeClr val="tx1">
                    <a:lumMod val="50000"/>
                  </a:schemeClr>
                </a:solidFill>
              </a:rPr>
              <a:t>Big tears smiley © sherv.net</a:t>
            </a:r>
          </a:p>
          <a:p>
            <a:pPr algn="ctr"/>
            <a:r>
              <a:rPr lang="en-CA" sz="1000" dirty="0" smtClean="0">
                <a:solidFill>
                  <a:schemeClr val="tx1">
                    <a:lumMod val="50000"/>
                  </a:schemeClr>
                </a:solidFill>
              </a:rPr>
              <a:t>Jumping heart © www.fg-a.com</a:t>
            </a:r>
          </a:p>
        </p:txBody>
      </p:sp>
      <p:sp>
        <p:nvSpPr>
          <p:cNvPr id="23" name="TextBox 3"/>
          <p:cNvSpPr txBox="1">
            <a:spLocks noChangeArrowheads="1"/>
          </p:cNvSpPr>
          <p:nvPr/>
        </p:nvSpPr>
        <p:spPr bwMode="auto">
          <a:xfrm>
            <a:off x="1115616" y="3356992"/>
            <a:ext cx="6984776" cy="954107"/>
          </a:xfrm>
          <a:prstGeom prst="rect">
            <a:avLst/>
          </a:prstGeom>
          <a:solidFill>
            <a:schemeClr val="tx1"/>
          </a:solidFill>
          <a:ln w="9525">
            <a:noFill/>
            <a:miter lim="800000"/>
            <a:headEnd/>
            <a:tailEnd/>
          </a:ln>
        </p:spPr>
        <p:txBody>
          <a:bodyPr wrap="square">
            <a:spAutoFit/>
          </a:bodyPr>
          <a:lstStyle/>
          <a:p>
            <a:pPr algn="ctr"/>
            <a:r>
              <a:rPr lang="en-CA" sz="2800" b="1" dirty="0" smtClean="0">
                <a:solidFill>
                  <a:srgbClr val="FF0000"/>
                </a:solidFill>
                <a:latin typeface="Calibri" pitchFamily="34" charset="0"/>
              </a:rPr>
              <a:t>89. brought safely into his heavenly kingdom!</a:t>
            </a:r>
          </a:p>
          <a:p>
            <a:pPr algn="ctr"/>
            <a:r>
              <a:rPr lang="en-CA" sz="2800" b="1" dirty="0" smtClean="0">
                <a:solidFill>
                  <a:srgbClr val="FF0000"/>
                </a:solidFill>
                <a:latin typeface="Calibri" pitchFamily="34" charset="0"/>
              </a:rPr>
              <a:t>Thank you, Lord!</a:t>
            </a:r>
            <a:endParaRPr lang="en-CA" sz="2800" b="1" dirty="0">
              <a:solidFill>
                <a:srgbClr val="FF0000"/>
              </a:solidFill>
              <a:latin typeface="Calibri" pitchFamily="34" charset="0"/>
            </a:endParaRPr>
          </a:p>
        </p:txBody>
      </p:sp>
      <p:sp>
        <p:nvSpPr>
          <p:cNvPr id="24" name="Title 1"/>
          <p:cNvSpPr txBox="1">
            <a:spLocks/>
          </p:cNvSpPr>
          <p:nvPr/>
        </p:nvSpPr>
        <p:spPr bwMode="auto">
          <a:xfrm>
            <a:off x="457200" y="4985467"/>
            <a:ext cx="8229600" cy="172968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smtClean="0">
                <a:ln>
                  <a:noFill/>
                </a:ln>
                <a:solidFill>
                  <a:schemeClr val="bg1"/>
                </a:solidFill>
                <a:effectLst/>
                <a:uLnTx/>
                <a:uFillTx/>
                <a:latin typeface="Calibri" pitchFamily="34" charset="0"/>
                <a:ea typeface="+mj-ea"/>
                <a:cs typeface="+mj-cs"/>
              </a:rPr>
              <a:t>“The Lord will rescue me from every evil deed </a:t>
            </a:r>
            <a:br>
              <a:rPr kumimoji="0" lang="en-US" sz="2800" b="1" i="0" u="none" strike="noStrike" kern="0" cap="none" spc="0" normalizeH="0" baseline="0" noProof="0" smtClean="0">
                <a:ln>
                  <a:noFill/>
                </a:ln>
                <a:solidFill>
                  <a:schemeClr val="bg1"/>
                </a:solidFill>
                <a:effectLst/>
                <a:uLnTx/>
                <a:uFillTx/>
                <a:latin typeface="Calibri" pitchFamily="34" charset="0"/>
                <a:ea typeface="+mj-ea"/>
                <a:cs typeface="+mj-cs"/>
              </a:rPr>
            </a:br>
            <a:r>
              <a:rPr kumimoji="0" lang="en-US" sz="2800" b="1" i="0" u="none" strike="noStrike" kern="0" cap="none" spc="0" normalizeH="0" baseline="0" noProof="0" smtClean="0">
                <a:ln>
                  <a:noFill/>
                </a:ln>
                <a:solidFill>
                  <a:schemeClr val="bg1"/>
                </a:solidFill>
                <a:effectLst/>
                <a:uLnTx/>
                <a:uFillTx/>
                <a:latin typeface="Calibri" pitchFamily="34" charset="0"/>
                <a:ea typeface="+mj-ea"/>
                <a:cs typeface="+mj-cs"/>
              </a:rPr>
              <a:t>and bring me safely into his heavenly kingdom.  </a:t>
            </a:r>
            <a:br>
              <a:rPr kumimoji="0" lang="en-US" sz="2800" b="1" i="0" u="none" strike="noStrike" kern="0" cap="none" spc="0" normalizeH="0" baseline="0" noProof="0" smtClean="0">
                <a:ln>
                  <a:noFill/>
                </a:ln>
                <a:solidFill>
                  <a:schemeClr val="bg1"/>
                </a:solidFill>
                <a:effectLst/>
                <a:uLnTx/>
                <a:uFillTx/>
                <a:latin typeface="Calibri" pitchFamily="34" charset="0"/>
                <a:ea typeface="+mj-ea"/>
                <a:cs typeface="+mj-cs"/>
              </a:rPr>
            </a:br>
            <a:r>
              <a:rPr kumimoji="0" lang="en-US" sz="2800" b="1" i="0" u="none" strike="noStrike" kern="0" cap="none" spc="0" normalizeH="0" baseline="0" noProof="0" smtClean="0">
                <a:ln>
                  <a:noFill/>
                </a:ln>
                <a:solidFill>
                  <a:schemeClr val="bg1"/>
                </a:solidFill>
                <a:effectLst/>
                <a:uLnTx/>
                <a:uFillTx/>
                <a:latin typeface="Calibri" pitchFamily="34" charset="0"/>
                <a:ea typeface="+mj-ea"/>
                <a:cs typeface="+mj-cs"/>
              </a:rPr>
              <a:t>To him be the glory forever and ever” </a:t>
            </a:r>
            <a:br>
              <a:rPr kumimoji="0" lang="en-US" sz="2800" b="1" i="0" u="none" strike="noStrike" kern="0" cap="none" spc="0" normalizeH="0" baseline="0" noProof="0" smtClean="0">
                <a:ln>
                  <a:noFill/>
                </a:ln>
                <a:solidFill>
                  <a:schemeClr val="bg1"/>
                </a:solidFill>
                <a:effectLst/>
                <a:uLnTx/>
                <a:uFillTx/>
                <a:latin typeface="Calibri" pitchFamily="34" charset="0"/>
                <a:ea typeface="+mj-ea"/>
                <a:cs typeface="+mj-cs"/>
              </a:rPr>
            </a:br>
            <a:r>
              <a:rPr kumimoji="0" lang="en-US" sz="2800" b="1" i="0" u="none" strike="noStrike" kern="0" cap="none" spc="0" normalizeH="0" baseline="0" noProof="0" smtClean="0">
                <a:ln>
                  <a:noFill/>
                </a:ln>
                <a:solidFill>
                  <a:schemeClr val="bg1"/>
                </a:solidFill>
                <a:effectLst/>
                <a:uLnTx/>
                <a:uFillTx/>
                <a:latin typeface="Calibri" pitchFamily="34" charset="0"/>
                <a:ea typeface="+mj-ea"/>
                <a:cs typeface="+mj-cs"/>
              </a:rPr>
              <a:t>2 Tim 4:18</a:t>
            </a:r>
            <a:endParaRPr kumimoji="0" lang="en-CA" sz="2800" b="0" i="0" u="none" strike="noStrike" kern="0" cap="none" spc="0" normalizeH="0" baseline="0" noProof="0" dirty="0" smtClean="0">
              <a:ln>
                <a:noFill/>
              </a:ln>
              <a:solidFill>
                <a:schemeClr val="bg1"/>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25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5" name="Picture 14" descr="www.clipartfest.com aaf199e4e5444100a944d574457b2f7a_animated-powerpoint-templates-free-animated-clipart-for-ppt_1024-768.gif"/>
          <p:cNvPicPr>
            <a:picLocks noChangeAspect="1"/>
          </p:cNvPicPr>
          <p:nvPr/>
        </p:nvPicPr>
        <p:blipFill>
          <a:blip r:embed="rId3" cstate="print"/>
          <a:stretch>
            <a:fillRect/>
          </a:stretch>
        </p:blipFill>
        <p:spPr>
          <a:xfrm>
            <a:off x="1547664" y="-171400"/>
            <a:ext cx="6120680" cy="4590510"/>
          </a:xfrm>
          <a:prstGeom prst="rect">
            <a:avLst/>
          </a:prstGeom>
        </p:spPr>
      </p:pic>
      <p:sp>
        <p:nvSpPr>
          <p:cNvPr id="10" name="Rectangle 9"/>
          <p:cNvSpPr/>
          <p:nvPr/>
        </p:nvSpPr>
        <p:spPr>
          <a:xfrm>
            <a:off x="4499992" y="1988840"/>
            <a:ext cx="27432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3995936" y="2204864"/>
            <a:ext cx="12801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descr="egyptian.gif"/>
          <p:cNvPicPr>
            <a:picLocks noChangeAspect="1"/>
          </p:cNvPicPr>
          <p:nvPr/>
        </p:nvPicPr>
        <p:blipFill>
          <a:blip r:embed="rId4" cstate="print"/>
          <a:stretch>
            <a:fillRect/>
          </a:stretch>
        </p:blipFill>
        <p:spPr>
          <a:xfrm rot="14400000" flipH="1">
            <a:off x="2505516" y="2054624"/>
            <a:ext cx="2765145" cy="1645920"/>
          </a:xfrm>
          <a:prstGeom prst="rect">
            <a:avLst/>
          </a:prstGeom>
        </p:spPr>
      </p:pic>
      <p:pic>
        <p:nvPicPr>
          <p:cNvPr id="3" name="Picture 2" descr="egyptian.gif"/>
          <p:cNvPicPr>
            <a:picLocks noChangeAspect="1"/>
          </p:cNvPicPr>
          <p:nvPr/>
        </p:nvPicPr>
        <p:blipFill>
          <a:blip r:embed="rId4" cstate="print"/>
          <a:stretch>
            <a:fillRect/>
          </a:stretch>
        </p:blipFill>
        <p:spPr>
          <a:xfrm>
            <a:off x="3275856" y="692696"/>
            <a:ext cx="2765146" cy="1645920"/>
          </a:xfrm>
          <a:prstGeom prst="rect">
            <a:avLst/>
          </a:prstGeom>
        </p:spPr>
      </p:pic>
      <p:pic>
        <p:nvPicPr>
          <p:cNvPr id="7" name="Picture 6" descr="egyptian.gif"/>
          <p:cNvPicPr>
            <a:picLocks noChangeAspect="1"/>
          </p:cNvPicPr>
          <p:nvPr/>
        </p:nvPicPr>
        <p:blipFill>
          <a:blip r:embed="rId4" cstate="print"/>
          <a:stretch>
            <a:fillRect/>
          </a:stretch>
        </p:blipFill>
        <p:spPr>
          <a:xfrm rot="7200000">
            <a:off x="4017354" y="2054624"/>
            <a:ext cx="2765147" cy="1645920"/>
          </a:xfrm>
          <a:prstGeom prst="rect">
            <a:avLst/>
          </a:prstGeom>
        </p:spPr>
      </p:pic>
      <p:pic>
        <p:nvPicPr>
          <p:cNvPr id="11" name="Picture 10" descr="www.fg-a.com valentine 2-jumping-heart.gif"/>
          <p:cNvPicPr>
            <a:picLocks noChangeAspect="1"/>
          </p:cNvPicPr>
          <p:nvPr/>
        </p:nvPicPr>
        <p:blipFill>
          <a:blip r:embed="rId5" cstate="print"/>
          <a:stretch>
            <a:fillRect/>
          </a:stretch>
        </p:blipFill>
        <p:spPr>
          <a:xfrm>
            <a:off x="4067944" y="1772816"/>
            <a:ext cx="1143000" cy="1333500"/>
          </a:xfrm>
          <a:prstGeom prst="rect">
            <a:avLst/>
          </a:prstGeom>
        </p:spPr>
      </p:pic>
      <p:sp>
        <p:nvSpPr>
          <p:cNvPr id="13" name="Title 1"/>
          <p:cNvSpPr txBox="1">
            <a:spLocks/>
          </p:cNvSpPr>
          <p:nvPr/>
        </p:nvSpPr>
        <p:spPr bwMode="auto">
          <a:xfrm>
            <a:off x="0" y="-243408"/>
            <a:ext cx="9144000" cy="122555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90. Enter the joy of the Lord! Thank you!</a:t>
            </a:r>
            <a:endParaRPr kumimoji="0" lang="en-CA" sz="2800" b="1" i="0" u="none" strike="noStrike" kern="0" cap="none" spc="0" normalizeH="0" baseline="0" noProof="0" dirty="0">
              <a:ln>
                <a:noFill/>
              </a:ln>
              <a:solidFill>
                <a:srgbClr val="FF0000"/>
              </a:solidFill>
              <a:effectLst/>
              <a:uLnTx/>
              <a:uFillTx/>
              <a:latin typeface="Calibri" pitchFamily="34" charset="0"/>
              <a:ea typeface="+mj-ea"/>
              <a:cs typeface="+mj-cs"/>
            </a:endParaRPr>
          </a:p>
        </p:txBody>
      </p:sp>
      <p:sp>
        <p:nvSpPr>
          <p:cNvPr id="18" name="Subtitle 2"/>
          <p:cNvSpPr txBox="1">
            <a:spLocks/>
          </p:cNvSpPr>
          <p:nvPr/>
        </p:nvSpPr>
        <p:spPr bwMode="auto">
          <a:xfrm>
            <a:off x="179512" y="5492824"/>
            <a:ext cx="8748464" cy="13925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marL="0" marR="0" lvl="0" indent="0" algn="ctr" defTabSz="914400" rtl="0" eaLnBrk="0" fontAlgn="base" latinLnBrk="0" hangingPunct="0">
              <a:lnSpc>
                <a:spcPts val="3000"/>
              </a:lnSpc>
              <a:spcBef>
                <a:spcPts val="0"/>
              </a:spcBef>
              <a:spcAft>
                <a:spcPct val="0"/>
              </a:spcAft>
              <a:buClrTx/>
              <a:buSzTx/>
              <a:buFontTx/>
              <a:buNone/>
              <a:tabLst/>
              <a:defRPr/>
            </a:pPr>
            <a:r>
              <a:rPr kumimoji="0" lang="en-CA" sz="2800" b="1" i="0" u="none" strike="noStrike" kern="0" cap="none" spc="0" normalizeH="0" baseline="0" noProof="0" dirty="0" smtClean="0">
                <a:ln>
                  <a:noFill/>
                </a:ln>
                <a:effectLst/>
                <a:uLnTx/>
                <a:uFillTx/>
                <a:latin typeface="Calibri" pitchFamily="34" charset="0"/>
                <a:ea typeface="+mn-ea"/>
                <a:cs typeface="+mn-cs"/>
              </a:rPr>
              <a:t>“Well done, good and faithful servant. . . . Enter into </a:t>
            </a:r>
          </a:p>
          <a:p>
            <a:pPr marL="0" marR="0" lvl="0" indent="0" algn="ctr" defTabSz="914400" rtl="0" eaLnBrk="0" fontAlgn="base" latinLnBrk="0" hangingPunct="0">
              <a:lnSpc>
                <a:spcPts val="3000"/>
              </a:lnSpc>
              <a:spcBef>
                <a:spcPts val="0"/>
              </a:spcBef>
              <a:spcAft>
                <a:spcPct val="0"/>
              </a:spcAft>
              <a:buClrTx/>
              <a:buSzTx/>
              <a:buFontTx/>
              <a:buNone/>
              <a:tabLst/>
              <a:defRPr/>
            </a:pPr>
            <a:r>
              <a:rPr kumimoji="0" lang="en-CA" sz="2800" b="1" i="0" u="none" strike="noStrike" kern="0" cap="none" spc="0" normalizeH="0" baseline="0" noProof="0" dirty="0" smtClean="0">
                <a:ln>
                  <a:noFill/>
                </a:ln>
                <a:effectLst/>
                <a:uLnTx/>
                <a:uFillTx/>
                <a:latin typeface="Calibri" pitchFamily="34" charset="0"/>
                <a:ea typeface="+mn-ea"/>
                <a:cs typeface="+mn-cs"/>
              </a:rPr>
              <a:t>the joy of your master (Greek </a:t>
            </a:r>
            <a:r>
              <a:rPr kumimoji="0" lang="en-CA" sz="2800" b="1" i="0" u="none" strike="noStrike" kern="0" cap="none" spc="0" normalizeH="0" baseline="0" noProof="0" dirty="0" err="1" smtClean="0">
                <a:ln>
                  <a:noFill/>
                </a:ln>
                <a:effectLst/>
                <a:uLnTx/>
                <a:uFillTx/>
                <a:latin typeface="Calibri" pitchFamily="34" charset="0"/>
                <a:ea typeface="+mn-ea"/>
                <a:cs typeface="+mn-cs"/>
              </a:rPr>
              <a:t>kurios</a:t>
            </a:r>
            <a:r>
              <a:rPr kumimoji="0" lang="en-CA" sz="2800" b="1" i="0" u="none" strike="noStrike" kern="0" cap="none" spc="0" normalizeH="0" baseline="0" noProof="0" dirty="0" smtClean="0">
                <a:ln>
                  <a:noFill/>
                </a:ln>
                <a:effectLst/>
                <a:uLnTx/>
                <a:uFillTx/>
                <a:latin typeface="Calibri" pitchFamily="34" charset="0"/>
                <a:ea typeface="+mn-ea"/>
                <a:cs typeface="+mn-cs"/>
              </a:rPr>
              <a:t>, Lord)”  </a:t>
            </a:r>
          </a:p>
          <a:p>
            <a:pPr marL="0" marR="0" lvl="0" indent="0" algn="ctr" defTabSz="914400" rtl="0" eaLnBrk="0" fontAlgn="base" latinLnBrk="0" hangingPunct="0">
              <a:lnSpc>
                <a:spcPts val="3000"/>
              </a:lnSpc>
              <a:spcBef>
                <a:spcPts val="0"/>
              </a:spcBef>
              <a:spcAft>
                <a:spcPct val="0"/>
              </a:spcAft>
              <a:buClrTx/>
              <a:buSzTx/>
              <a:buFontTx/>
              <a:buNone/>
              <a:tabLst/>
              <a:defRPr/>
            </a:pPr>
            <a:r>
              <a:rPr kumimoji="0" lang="en-CA" sz="2800" b="1" i="0" u="none" strike="noStrike" kern="0" cap="none" spc="0" normalizeH="0" baseline="0" noProof="0" dirty="0" smtClean="0">
                <a:ln>
                  <a:noFill/>
                </a:ln>
                <a:effectLst/>
                <a:uLnTx/>
                <a:uFillTx/>
                <a:latin typeface="Calibri" pitchFamily="34" charset="0"/>
                <a:ea typeface="+mn-ea"/>
                <a:cs typeface="+mn-cs"/>
              </a:rPr>
              <a:t>Matt 25:21,23</a:t>
            </a:r>
          </a:p>
          <a:p>
            <a:pPr marL="0" marR="0" lvl="0" indent="0" algn="ctr" defTabSz="914400" rtl="0" eaLnBrk="0" fontAlgn="base" latinLnBrk="0" hangingPunct="0">
              <a:lnSpc>
                <a:spcPct val="100000"/>
              </a:lnSpc>
              <a:spcBef>
                <a:spcPts val="0"/>
              </a:spcBef>
              <a:spcAft>
                <a:spcPct val="0"/>
              </a:spcAft>
              <a:buClrTx/>
              <a:buSzTx/>
              <a:buFontTx/>
              <a:buNone/>
              <a:tabLst/>
              <a:defRPr/>
            </a:pPr>
            <a:endParaRPr kumimoji="0" lang="en-CA" sz="2800" b="0" i="0" u="none" strike="noStrike" kern="0" cap="none" spc="0" normalizeH="0" baseline="0" noProof="0" dirty="0" smtClean="0">
              <a:ln>
                <a:noFill/>
              </a:ln>
              <a:solidFill>
                <a:schemeClr val="bg1"/>
              </a:solidFill>
              <a:effectLst/>
              <a:uLnTx/>
              <a:uFillTx/>
              <a:latin typeface="Calibri" pitchFamily="34" charset="0"/>
              <a:ea typeface="+mn-ea"/>
              <a:cs typeface="+mn-cs"/>
            </a:endParaRPr>
          </a:p>
          <a:p>
            <a:pPr marL="0" marR="0" lvl="0" indent="0" algn="ctr" defTabSz="914400" rtl="0" eaLnBrk="0" fontAlgn="base" latinLnBrk="0" hangingPunct="0">
              <a:lnSpc>
                <a:spcPct val="100000"/>
              </a:lnSpc>
              <a:spcBef>
                <a:spcPts val="0"/>
              </a:spcBef>
              <a:spcAft>
                <a:spcPct val="0"/>
              </a:spcAft>
              <a:buClrTx/>
              <a:buSzTx/>
              <a:buFontTx/>
              <a:buNone/>
              <a:tabLst/>
              <a:defRPr/>
            </a:pPr>
            <a:endParaRPr kumimoji="0" lang="en-CA" sz="2800" b="0" i="0" u="none" strike="noStrike" kern="0" cap="none" spc="0" normalizeH="0" baseline="0" noProof="0" dirty="0">
              <a:ln>
                <a:noFill/>
              </a:ln>
              <a:solidFill>
                <a:schemeClr val="bg1"/>
              </a:solidFill>
              <a:effectLst/>
              <a:uLnTx/>
              <a:uFillTx/>
              <a:latin typeface="Calibri" pitchFamily="34" charset="0"/>
              <a:ea typeface="+mn-ea"/>
              <a:cs typeface="+mn-cs"/>
            </a:endParaRPr>
          </a:p>
        </p:txBody>
      </p:sp>
      <p:sp>
        <p:nvSpPr>
          <p:cNvPr id="19" name="TextBox 18"/>
          <p:cNvSpPr txBox="1"/>
          <p:nvPr/>
        </p:nvSpPr>
        <p:spPr>
          <a:xfrm rot="5400000">
            <a:off x="7715381" y="2179893"/>
            <a:ext cx="2088232" cy="553998"/>
          </a:xfrm>
          <a:prstGeom prst="rect">
            <a:avLst/>
          </a:prstGeom>
          <a:noFill/>
        </p:spPr>
        <p:txBody>
          <a:bodyPr wrap="square" rtlCol="0">
            <a:spAutoFit/>
          </a:bodyPr>
          <a:lstStyle/>
          <a:p>
            <a:pPr algn="ctr"/>
            <a:r>
              <a:rPr lang="en-CA" sz="1000" dirty="0" err="1" smtClean="0">
                <a:solidFill>
                  <a:schemeClr val="tx1">
                    <a:lumMod val="85000"/>
                  </a:schemeClr>
                </a:solidFill>
              </a:rPr>
              <a:t>smileys</a:t>
            </a:r>
            <a:r>
              <a:rPr lang="en-CA" sz="1000" dirty="0" smtClean="0">
                <a:solidFill>
                  <a:schemeClr val="tx1">
                    <a:lumMod val="85000"/>
                  </a:schemeClr>
                </a:solidFill>
              </a:rPr>
              <a:t>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sp>
        <p:nvSpPr>
          <p:cNvPr id="20" name="TextBox 6"/>
          <p:cNvSpPr txBox="1">
            <a:spLocks noChangeArrowheads="1"/>
          </p:cNvSpPr>
          <p:nvPr/>
        </p:nvSpPr>
        <p:spPr bwMode="auto">
          <a:xfrm rot="5400000">
            <a:off x="6757589" y="2328441"/>
            <a:ext cx="3383657" cy="246221"/>
          </a:xfrm>
          <a:prstGeom prst="rect">
            <a:avLst/>
          </a:prstGeom>
          <a:noFill/>
          <a:ln w="9525">
            <a:noFill/>
            <a:miter lim="800000"/>
            <a:headEnd/>
            <a:tailEnd/>
          </a:ln>
        </p:spPr>
        <p:txBody>
          <a:bodyPr wrap="square">
            <a:spAutoFit/>
          </a:bodyPr>
          <a:lstStyle/>
          <a:p>
            <a:pPr algn="ctr"/>
            <a:r>
              <a:rPr lang="en-CA" sz="1000" dirty="0" smtClean="0">
                <a:solidFill>
                  <a:schemeClr val="tx1">
                    <a:lumMod val="85000"/>
                  </a:schemeClr>
                </a:solidFill>
              </a:rPr>
              <a:t>big tears smiley © sherv.net</a:t>
            </a:r>
          </a:p>
        </p:txBody>
      </p:sp>
      <p:pic>
        <p:nvPicPr>
          <p:cNvPr id="21" name="Picture 20" descr="www.sherv.net big-tears.gif"/>
          <p:cNvPicPr>
            <a:picLocks noChangeAspect="1"/>
          </p:cNvPicPr>
          <p:nvPr/>
        </p:nvPicPr>
        <p:blipFill>
          <a:blip r:embed="rId6" cstate="print"/>
          <a:stretch>
            <a:fillRect/>
          </a:stretch>
        </p:blipFill>
        <p:spPr>
          <a:xfrm>
            <a:off x="7668344" y="5901274"/>
            <a:ext cx="1440160" cy="840094"/>
          </a:xfrm>
          <a:prstGeom prst="rect">
            <a:avLst/>
          </a:prstGeom>
        </p:spPr>
      </p:pic>
      <p:sp>
        <p:nvSpPr>
          <p:cNvPr id="22" name="TextBox 21"/>
          <p:cNvSpPr txBox="1"/>
          <p:nvPr/>
        </p:nvSpPr>
        <p:spPr>
          <a:xfrm>
            <a:off x="0" y="4141529"/>
            <a:ext cx="9144000" cy="1107996"/>
          </a:xfrm>
          <a:prstGeom prst="rect">
            <a:avLst/>
          </a:prstGeom>
          <a:solidFill>
            <a:schemeClr val="tx1"/>
          </a:solidFill>
        </p:spPr>
        <p:txBody>
          <a:bodyPr wrap="square" rtlCol="0">
            <a:spAutoFit/>
          </a:bodyPr>
          <a:lstStyle/>
          <a:p>
            <a:pPr algn="ctr"/>
            <a:r>
              <a:rPr lang="en-CA" sz="2200" b="1" dirty="0" smtClean="0">
                <a:solidFill>
                  <a:srgbClr val="7030A0"/>
                </a:solidFill>
                <a:latin typeface="Calibri" pitchFamily="34" charset="0"/>
              </a:rPr>
              <a:t>To enter the joy of the Lord is to be in the Lord’s presence delighting and </a:t>
            </a:r>
          </a:p>
          <a:p>
            <a:pPr algn="ctr"/>
            <a:r>
              <a:rPr lang="en-CA" sz="2200" b="1" dirty="0" smtClean="0">
                <a:solidFill>
                  <a:srgbClr val="7030A0"/>
                </a:solidFill>
                <a:latin typeface="Calibri" pitchFamily="34" charset="0"/>
              </a:rPr>
              <a:t>rejoicing in God as God delights and rejoices in all God’s infinite perfections,</a:t>
            </a:r>
          </a:p>
          <a:p>
            <a:pPr algn="ctr"/>
            <a:r>
              <a:rPr lang="en-CA" sz="2200" b="1" dirty="0" smtClean="0">
                <a:solidFill>
                  <a:srgbClr val="7030A0"/>
                </a:solidFill>
                <a:latin typeface="Calibri" pitchFamily="34" charset="0"/>
              </a:rPr>
              <a:t>the love and fellowship of the Father, Son and Spirit, and his grace in Christ.</a:t>
            </a:r>
            <a:endParaRPr lang="en-CA" sz="2200" b="1" dirty="0">
              <a:solidFill>
                <a:srgbClr val="7030A0"/>
              </a:solidFill>
              <a:latin typeface="Calibri" pitchFamily="34" charset="0"/>
            </a:endParaRPr>
          </a:p>
        </p:txBody>
      </p:sp>
      <p:pic>
        <p:nvPicPr>
          <p:cNvPr id="17" name="Picture 16" descr="egyptian.gif"/>
          <p:cNvPicPr>
            <a:picLocks noChangeAspect="1"/>
          </p:cNvPicPr>
          <p:nvPr/>
        </p:nvPicPr>
        <p:blipFill>
          <a:blip r:embed="rId4" cstate="print"/>
          <a:stretch>
            <a:fillRect/>
          </a:stretch>
        </p:blipFill>
        <p:spPr>
          <a:xfrm rot="14400000" flipH="1">
            <a:off x="3712664" y="2307493"/>
            <a:ext cx="614478" cy="365760"/>
          </a:xfrm>
          <a:prstGeom prst="rect">
            <a:avLst/>
          </a:prstGeom>
        </p:spPr>
      </p:pic>
      <p:pic>
        <p:nvPicPr>
          <p:cNvPr id="23" name="Picture 22" descr="egyptian.gif"/>
          <p:cNvPicPr>
            <a:picLocks noChangeAspect="1"/>
          </p:cNvPicPr>
          <p:nvPr/>
        </p:nvPicPr>
        <p:blipFill>
          <a:blip r:embed="rId4" cstate="print"/>
          <a:stretch>
            <a:fillRect/>
          </a:stretch>
        </p:blipFill>
        <p:spPr>
          <a:xfrm rot="14400000" flipH="1">
            <a:off x="3712664" y="2667533"/>
            <a:ext cx="614478" cy="365760"/>
          </a:xfrm>
          <a:prstGeom prst="rect">
            <a:avLst/>
          </a:prstGeom>
        </p:spPr>
      </p:pic>
      <p:pic>
        <p:nvPicPr>
          <p:cNvPr id="24" name="Picture 23" descr="egyptian.gif"/>
          <p:cNvPicPr>
            <a:picLocks noChangeAspect="1"/>
          </p:cNvPicPr>
          <p:nvPr/>
        </p:nvPicPr>
        <p:blipFill>
          <a:blip r:embed="rId4" cstate="print"/>
          <a:stretch>
            <a:fillRect/>
          </a:stretch>
        </p:blipFill>
        <p:spPr>
          <a:xfrm rot="14400000" flipH="1">
            <a:off x="3712664" y="3027573"/>
            <a:ext cx="614478" cy="365760"/>
          </a:xfrm>
          <a:prstGeom prst="rect">
            <a:avLst/>
          </a:prstGeom>
        </p:spPr>
      </p:pic>
      <p:pic>
        <p:nvPicPr>
          <p:cNvPr id="25" name="Picture 24" descr="egyptian.gif"/>
          <p:cNvPicPr>
            <a:picLocks noChangeAspect="1"/>
          </p:cNvPicPr>
          <p:nvPr/>
        </p:nvPicPr>
        <p:blipFill>
          <a:blip r:embed="rId4" cstate="print"/>
          <a:stretch>
            <a:fillRect/>
          </a:stretch>
        </p:blipFill>
        <p:spPr>
          <a:xfrm rot="14400000" flipH="1">
            <a:off x="4024770" y="2528563"/>
            <a:ext cx="614478" cy="365760"/>
          </a:xfrm>
          <a:prstGeom prst="rect">
            <a:avLst/>
          </a:prstGeom>
        </p:spPr>
      </p:pic>
      <p:pic>
        <p:nvPicPr>
          <p:cNvPr id="26" name="Picture 25" descr="egyptian.gif"/>
          <p:cNvPicPr>
            <a:picLocks noChangeAspect="1"/>
          </p:cNvPicPr>
          <p:nvPr/>
        </p:nvPicPr>
        <p:blipFill>
          <a:blip r:embed="rId4" cstate="print"/>
          <a:stretch>
            <a:fillRect/>
          </a:stretch>
        </p:blipFill>
        <p:spPr>
          <a:xfrm rot="14400000" flipH="1">
            <a:off x="3376698" y="2523517"/>
            <a:ext cx="614478" cy="365760"/>
          </a:xfrm>
          <a:prstGeom prst="rect">
            <a:avLst/>
          </a:prstGeom>
        </p:spPr>
      </p:pic>
      <p:pic>
        <p:nvPicPr>
          <p:cNvPr id="27" name="Picture 26" descr="egyptian.gif"/>
          <p:cNvPicPr>
            <a:picLocks noChangeAspect="1"/>
          </p:cNvPicPr>
          <p:nvPr/>
        </p:nvPicPr>
        <p:blipFill>
          <a:blip r:embed="rId4" cstate="print"/>
          <a:stretch>
            <a:fillRect/>
          </a:stretch>
        </p:blipFill>
        <p:spPr>
          <a:xfrm rot="14400000" flipH="1">
            <a:off x="3376698" y="2888603"/>
            <a:ext cx="614478" cy="365760"/>
          </a:xfrm>
          <a:prstGeom prst="rect">
            <a:avLst/>
          </a:prstGeom>
        </p:spPr>
      </p:pic>
      <p:pic>
        <p:nvPicPr>
          <p:cNvPr id="28" name="Picture 27" descr="egyptian.gif"/>
          <p:cNvPicPr>
            <a:picLocks noChangeAspect="1"/>
          </p:cNvPicPr>
          <p:nvPr/>
        </p:nvPicPr>
        <p:blipFill>
          <a:blip r:embed="rId4" cstate="print"/>
          <a:stretch>
            <a:fillRect/>
          </a:stretch>
        </p:blipFill>
        <p:spPr>
          <a:xfrm rot="14400000" flipH="1">
            <a:off x="4024770" y="2888603"/>
            <a:ext cx="614478" cy="365760"/>
          </a:xfrm>
          <a:prstGeom prst="rect">
            <a:avLst/>
          </a:prstGeom>
        </p:spPr>
      </p:pic>
    </p:spTree>
  </p:cSld>
  <p:clrMapOvr>
    <a:masterClrMapping/>
  </p:clrMapOvr>
  <p:timing>
    <p:tnLst>
      <p:par>
        <p:cTn id="1" dur="indefinite" restart="never" nodeType="tmRoot"/>
      </p:par>
    </p:tnLst>
  </p:timing>
</p:sld>
</file>

<file path=ppt/slides/slide25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5" name="Picture 14" descr="www.clipartfest.com aaf199e4e5444100a944d574457b2f7a_animated-powerpoint-templates-free-animated-clipart-for-ppt_1024-768.gif"/>
          <p:cNvPicPr>
            <a:picLocks noChangeAspect="1"/>
          </p:cNvPicPr>
          <p:nvPr/>
        </p:nvPicPr>
        <p:blipFill>
          <a:blip r:embed="rId3" cstate="print"/>
          <a:stretch>
            <a:fillRect/>
          </a:stretch>
        </p:blipFill>
        <p:spPr>
          <a:xfrm>
            <a:off x="1547664" y="-171400"/>
            <a:ext cx="6120680" cy="4590510"/>
          </a:xfrm>
          <a:prstGeom prst="rect">
            <a:avLst/>
          </a:prstGeom>
        </p:spPr>
      </p:pic>
      <p:sp>
        <p:nvSpPr>
          <p:cNvPr id="10" name="Rectangle 9"/>
          <p:cNvSpPr/>
          <p:nvPr/>
        </p:nvSpPr>
        <p:spPr>
          <a:xfrm>
            <a:off x="4499992" y="1988840"/>
            <a:ext cx="27432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3995936" y="2204864"/>
            <a:ext cx="12801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descr="egyptian.gif"/>
          <p:cNvPicPr>
            <a:picLocks noChangeAspect="1"/>
          </p:cNvPicPr>
          <p:nvPr/>
        </p:nvPicPr>
        <p:blipFill>
          <a:blip r:embed="rId4" cstate="print"/>
          <a:stretch>
            <a:fillRect/>
          </a:stretch>
        </p:blipFill>
        <p:spPr>
          <a:xfrm rot="14400000" flipH="1">
            <a:off x="2505516" y="2054624"/>
            <a:ext cx="2765145" cy="1645920"/>
          </a:xfrm>
          <a:prstGeom prst="rect">
            <a:avLst/>
          </a:prstGeom>
        </p:spPr>
      </p:pic>
      <p:pic>
        <p:nvPicPr>
          <p:cNvPr id="3" name="Picture 2" descr="egyptian.gif"/>
          <p:cNvPicPr>
            <a:picLocks noChangeAspect="1"/>
          </p:cNvPicPr>
          <p:nvPr/>
        </p:nvPicPr>
        <p:blipFill>
          <a:blip r:embed="rId4" cstate="print"/>
          <a:stretch>
            <a:fillRect/>
          </a:stretch>
        </p:blipFill>
        <p:spPr>
          <a:xfrm>
            <a:off x="3275856" y="692696"/>
            <a:ext cx="2765146" cy="1645920"/>
          </a:xfrm>
          <a:prstGeom prst="rect">
            <a:avLst/>
          </a:prstGeom>
        </p:spPr>
      </p:pic>
      <p:pic>
        <p:nvPicPr>
          <p:cNvPr id="7" name="Picture 6" descr="egyptian.gif"/>
          <p:cNvPicPr>
            <a:picLocks noChangeAspect="1"/>
          </p:cNvPicPr>
          <p:nvPr/>
        </p:nvPicPr>
        <p:blipFill>
          <a:blip r:embed="rId4" cstate="print"/>
          <a:stretch>
            <a:fillRect/>
          </a:stretch>
        </p:blipFill>
        <p:spPr>
          <a:xfrm rot="7200000">
            <a:off x="4017354" y="2054624"/>
            <a:ext cx="2765147" cy="1645920"/>
          </a:xfrm>
          <a:prstGeom prst="rect">
            <a:avLst/>
          </a:prstGeom>
        </p:spPr>
      </p:pic>
      <p:pic>
        <p:nvPicPr>
          <p:cNvPr id="11" name="Picture 10" descr="www.fg-a.com valentine 2-jumping-heart.gif"/>
          <p:cNvPicPr>
            <a:picLocks noChangeAspect="1"/>
          </p:cNvPicPr>
          <p:nvPr/>
        </p:nvPicPr>
        <p:blipFill>
          <a:blip r:embed="rId5" cstate="print"/>
          <a:stretch>
            <a:fillRect/>
          </a:stretch>
        </p:blipFill>
        <p:spPr>
          <a:xfrm>
            <a:off x="4067944" y="1772816"/>
            <a:ext cx="1143000" cy="1333500"/>
          </a:xfrm>
          <a:prstGeom prst="rect">
            <a:avLst/>
          </a:prstGeom>
        </p:spPr>
      </p:pic>
      <p:sp>
        <p:nvSpPr>
          <p:cNvPr id="18" name="Subtitle 2"/>
          <p:cNvSpPr txBox="1">
            <a:spLocks/>
          </p:cNvSpPr>
          <p:nvPr/>
        </p:nvSpPr>
        <p:spPr bwMode="auto">
          <a:xfrm>
            <a:off x="179512" y="5492824"/>
            <a:ext cx="8748464" cy="13925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marL="0" marR="0" lvl="0" indent="0" algn="ctr" defTabSz="914400" rtl="0" eaLnBrk="0" fontAlgn="base" latinLnBrk="0" hangingPunct="0">
              <a:lnSpc>
                <a:spcPts val="3000"/>
              </a:lnSpc>
              <a:spcBef>
                <a:spcPts val="0"/>
              </a:spcBef>
              <a:spcAft>
                <a:spcPct val="0"/>
              </a:spcAft>
              <a:buClrTx/>
              <a:buSzTx/>
              <a:buFontTx/>
              <a:buNone/>
              <a:tabLst/>
              <a:defRPr/>
            </a:pPr>
            <a:r>
              <a:rPr kumimoji="0" lang="en-CA" sz="2800" b="1" i="0" u="none" strike="noStrike" kern="0" cap="none" spc="0" normalizeH="0" baseline="0" noProof="0" dirty="0" smtClean="0">
                <a:ln>
                  <a:noFill/>
                </a:ln>
                <a:effectLst/>
                <a:uLnTx/>
                <a:uFillTx/>
                <a:latin typeface="Calibri" pitchFamily="34" charset="0"/>
                <a:ea typeface="+mn-ea"/>
                <a:cs typeface="+mn-cs"/>
              </a:rPr>
              <a:t>“Well done, good and faithful servant. . . . Enter into </a:t>
            </a:r>
          </a:p>
          <a:p>
            <a:pPr marL="0" marR="0" lvl="0" indent="0" algn="ctr" defTabSz="914400" rtl="0" eaLnBrk="0" fontAlgn="base" latinLnBrk="0" hangingPunct="0">
              <a:lnSpc>
                <a:spcPts val="3000"/>
              </a:lnSpc>
              <a:spcBef>
                <a:spcPts val="0"/>
              </a:spcBef>
              <a:spcAft>
                <a:spcPct val="0"/>
              </a:spcAft>
              <a:buClrTx/>
              <a:buSzTx/>
              <a:buFontTx/>
              <a:buNone/>
              <a:tabLst/>
              <a:defRPr/>
            </a:pPr>
            <a:r>
              <a:rPr kumimoji="0" lang="en-CA" sz="2800" b="1" i="0" u="none" strike="noStrike" kern="0" cap="none" spc="0" normalizeH="0" baseline="0" noProof="0" dirty="0" smtClean="0">
                <a:ln>
                  <a:noFill/>
                </a:ln>
                <a:effectLst/>
                <a:uLnTx/>
                <a:uFillTx/>
                <a:latin typeface="Calibri" pitchFamily="34" charset="0"/>
                <a:ea typeface="+mn-ea"/>
                <a:cs typeface="+mn-cs"/>
              </a:rPr>
              <a:t>the joy of your master (Greek </a:t>
            </a:r>
            <a:r>
              <a:rPr kumimoji="0" lang="en-CA" sz="2800" b="1" i="0" u="none" strike="noStrike" kern="0" cap="none" spc="0" normalizeH="0" baseline="0" noProof="0" dirty="0" err="1" smtClean="0">
                <a:ln>
                  <a:noFill/>
                </a:ln>
                <a:effectLst/>
                <a:uLnTx/>
                <a:uFillTx/>
                <a:latin typeface="Calibri" pitchFamily="34" charset="0"/>
                <a:ea typeface="+mn-ea"/>
                <a:cs typeface="+mn-cs"/>
              </a:rPr>
              <a:t>kurios</a:t>
            </a:r>
            <a:r>
              <a:rPr kumimoji="0" lang="en-CA" sz="2800" b="1" i="0" u="none" strike="noStrike" kern="0" cap="none" spc="0" normalizeH="0" baseline="0" noProof="0" dirty="0" smtClean="0">
                <a:ln>
                  <a:noFill/>
                </a:ln>
                <a:effectLst/>
                <a:uLnTx/>
                <a:uFillTx/>
                <a:latin typeface="Calibri" pitchFamily="34" charset="0"/>
                <a:ea typeface="+mn-ea"/>
                <a:cs typeface="+mn-cs"/>
              </a:rPr>
              <a:t>, Lord)”  </a:t>
            </a:r>
          </a:p>
          <a:p>
            <a:pPr marL="0" marR="0" lvl="0" indent="0" algn="ctr" defTabSz="914400" rtl="0" eaLnBrk="0" fontAlgn="base" latinLnBrk="0" hangingPunct="0">
              <a:lnSpc>
                <a:spcPts val="3000"/>
              </a:lnSpc>
              <a:spcBef>
                <a:spcPts val="0"/>
              </a:spcBef>
              <a:spcAft>
                <a:spcPct val="0"/>
              </a:spcAft>
              <a:buClrTx/>
              <a:buSzTx/>
              <a:buFontTx/>
              <a:buNone/>
              <a:tabLst/>
              <a:defRPr/>
            </a:pPr>
            <a:r>
              <a:rPr kumimoji="0" lang="en-CA" sz="2800" b="1" i="0" u="none" strike="noStrike" kern="0" cap="none" spc="0" normalizeH="0" baseline="0" noProof="0" dirty="0" smtClean="0">
                <a:ln>
                  <a:noFill/>
                </a:ln>
                <a:effectLst/>
                <a:uLnTx/>
                <a:uFillTx/>
                <a:latin typeface="Calibri" pitchFamily="34" charset="0"/>
                <a:ea typeface="+mn-ea"/>
                <a:cs typeface="+mn-cs"/>
              </a:rPr>
              <a:t>Matt 25:21,23</a:t>
            </a:r>
          </a:p>
          <a:p>
            <a:pPr marL="0" marR="0" lvl="0" indent="0" algn="ctr" defTabSz="914400" rtl="0" eaLnBrk="0" fontAlgn="base" latinLnBrk="0" hangingPunct="0">
              <a:lnSpc>
                <a:spcPct val="100000"/>
              </a:lnSpc>
              <a:spcBef>
                <a:spcPts val="0"/>
              </a:spcBef>
              <a:spcAft>
                <a:spcPct val="0"/>
              </a:spcAft>
              <a:buClrTx/>
              <a:buSzTx/>
              <a:buFontTx/>
              <a:buNone/>
              <a:tabLst/>
              <a:defRPr/>
            </a:pPr>
            <a:endParaRPr kumimoji="0" lang="en-CA" sz="2800" b="0" i="0" u="none" strike="noStrike" kern="0" cap="none" spc="0" normalizeH="0" baseline="0" noProof="0" dirty="0" smtClean="0">
              <a:ln>
                <a:noFill/>
              </a:ln>
              <a:solidFill>
                <a:schemeClr val="bg1"/>
              </a:solidFill>
              <a:effectLst/>
              <a:uLnTx/>
              <a:uFillTx/>
              <a:latin typeface="Calibri" pitchFamily="34" charset="0"/>
              <a:ea typeface="+mn-ea"/>
              <a:cs typeface="+mn-cs"/>
            </a:endParaRPr>
          </a:p>
          <a:p>
            <a:pPr marL="0" marR="0" lvl="0" indent="0" algn="ctr" defTabSz="914400" rtl="0" eaLnBrk="0" fontAlgn="base" latinLnBrk="0" hangingPunct="0">
              <a:lnSpc>
                <a:spcPct val="100000"/>
              </a:lnSpc>
              <a:spcBef>
                <a:spcPts val="0"/>
              </a:spcBef>
              <a:spcAft>
                <a:spcPct val="0"/>
              </a:spcAft>
              <a:buClrTx/>
              <a:buSzTx/>
              <a:buFontTx/>
              <a:buNone/>
              <a:tabLst/>
              <a:defRPr/>
            </a:pPr>
            <a:endParaRPr kumimoji="0" lang="en-CA" sz="2800" b="0" i="0" u="none" strike="noStrike" kern="0" cap="none" spc="0" normalizeH="0" baseline="0" noProof="0" dirty="0">
              <a:ln>
                <a:noFill/>
              </a:ln>
              <a:solidFill>
                <a:schemeClr val="bg1"/>
              </a:solidFill>
              <a:effectLst/>
              <a:uLnTx/>
              <a:uFillTx/>
              <a:latin typeface="Calibri" pitchFamily="34" charset="0"/>
              <a:ea typeface="+mn-ea"/>
              <a:cs typeface="+mn-cs"/>
            </a:endParaRPr>
          </a:p>
        </p:txBody>
      </p:sp>
      <p:sp>
        <p:nvSpPr>
          <p:cNvPr id="19" name="TextBox 18"/>
          <p:cNvSpPr txBox="1"/>
          <p:nvPr/>
        </p:nvSpPr>
        <p:spPr>
          <a:xfrm rot="5400000">
            <a:off x="7715381" y="2179893"/>
            <a:ext cx="2088232" cy="553998"/>
          </a:xfrm>
          <a:prstGeom prst="rect">
            <a:avLst/>
          </a:prstGeom>
          <a:noFill/>
        </p:spPr>
        <p:txBody>
          <a:bodyPr wrap="square" rtlCol="0">
            <a:spAutoFit/>
          </a:bodyPr>
          <a:lstStyle/>
          <a:p>
            <a:pPr algn="ctr"/>
            <a:r>
              <a:rPr lang="en-CA" sz="1000" dirty="0" err="1" smtClean="0">
                <a:solidFill>
                  <a:schemeClr val="tx1">
                    <a:lumMod val="85000"/>
                  </a:schemeClr>
                </a:solidFill>
              </a:rPr>
              <a:t>smileys</a:t>
            </a:r>
            <a:r>
              <a:rPr lang="en-CA" sz="1000" dirty="0" smtClean="0">
                <a:solidFill>
                  <a:schemeClr val="tx1">
                    <a:lumMod val="85000"/>
                  </a:schemeClr>
                </a:solidFill>
              </a:rPr>
              <a:t>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sp>
        <p:nvSpPr>
          <p:cNvPr id="20" name="TextBox 6"/>
          <p:cNvSpPr txBox="1">
            <a:spLocks noChangeArrowheads="1"/>
          </p:cNvSpPr>
          <p:nvPr/>
        </p:nvSpPr>
        <p:spPr bwMode="auto">
          <a:xfrm rot="5400000">
            <a:off x="6757589" y="2328441"/>
            <a:ext cx="3383657" cy="246221"/>
          </a:xfrm>
          <a:prstGeom prst="rect">
            <a:avLst/>
          </a:prstGeom>
          <a:noFill/>
          <a:ln w="9525">
            <a:noFill/>
            <a:miter lim="800000"/>
            <a:headEnd/>
            <a:tailEnd/>
          </a:ln>
        </p:spPr>
        <p:txBody>
          <a:bodyPr wrap="square">
            <a:spAutoFit/>
          </a:bodyPr>
          <a:lstStyle/>
          <a:p>
            <a:pPr algn="ctr"/>
            <a:r>
              <a:rPr lang="en-CA" sz="1000" dirty="0" smtClean="0">
                <a:solidFill>
                  <a:schemeClr val="tx1">
                    <a:lumMod val="85000"/>
                  </a:schemeClr>
                </a:solidFill>
              </a:rPr>
              <a:t>big tears smiley © sherv.net</a:t>
            </a:r>
          </a:p>
        </p:txBody>
      </p:sp>
      <p:pic>
        <p:nvPicPr>
          <p:cNvPr id="21" name="Picture 20" descr="www.sherv.net big-tears.gif"/>
          <p:cNvPicPr>
            <a:picLocks noChangeAspect="1"/>
          </p:cNvPicPr>
          <p:nvPr/>
        </p:nvPicPr>
        <p:blipFill>
          <a:blip r:embed="rId6" cstate="print"/>
          <a:stretch>
            <a:fillRect/>
          </a:stretch>
        </p:blipFill>
        <p:spPr>
          <a:xfrm>
            <a:off x="7668344" y="5901274"/>
            <a:ext cx="1440160" cy="840094"/>
          </a:xfrm>
          <a:prstGeom prst="rect">
            <a:avLst/>
          </a:prstGeom>
        </p:spPr>
      </p:pic>
      <p:pic>
        <p:nvPicPr>
          <p:cNvPr id="17" name="Picture 16" descr="egyptian.gif"/>
          <p:cNvPicPr>
            <a:picLocks noChangeAspect="1"/>
          </p:cNvPicPr>
          <p:nvPr/>
        </p:nvPicPr>
        <p:blipFill>
          <a:blip r:embed="rId4" cstate="print"/>
          <a:stretch>
            <a:fillRect/>
          </a:stretch>
        </p:blipFill>
        <p:spPr>
          <a:xfrm rot="14400000" flipH="1">
            <a:off x="3712664" y="2307493"/>
            <a:ext cx="614478" cy="365760"/>
          </a:xfrm>
          <a:prstGeom prst="rect">
            <a:avLst/>
          </a:prstGeom>
        </p:spPr>
      </p:pic>
      <p:pic>
        <p:nvPicPr>
          <p:cNvPr id="23" name="Picture 22" descr="egyptian.gif"/>
          <p:cNvPicPr>
            <a:picLocks noChangeAspect="1"/>
          </p:cNvPicPr>
          <p:nvPr/>
        </p:nvPicPr>
        <p:blipFill>
          <a:blip r:embed="rId4" cstate="print"/>
          <a:stretch>
            <a:fillRect/>
          </a:stretch>
        </p:blipFill>
        <p:spPr>
          <a:xfrm rot="14400000" flipH="1">
            <a:off x="3712664" y="2667533"/>
            <a:ext cx="614478" cy="365760"/>
          </a:xfrm>
          <a:prstGeom prst="rect">
            <a:avLst/>
          </a:prstGeom>
        </p:spPr>
      </p:pic>
      <p:pic>
        <p:nvPicPr>
          <p:cNvPr id="24" name="Picture 23" descr="egyptian.gif"/>
          <p:cNvPicPr>
            <a:picLocks noChangeAspect="1"/>
          </p:cNvPicPr>
          <p:nvPr/>
        </p:nvPicPr>
        <p:blipFill>
          <a:blip r:embed="rId4" cstate="print"/>
          <a:stretch>
            <a:fillRect/>
          </a:stretch>
        </p:blipFill>
        <p:spPr>
          <a:xfrm rot="14400000" flipH="1">
            <a:off x="3712664" y="3027573"/>
            <a:ext cx="614478" cy="365760"/>
          </a:xfrm>
          <a:prstGeom prst="rect">
            <a:avLst/>
          </a:prstGeom>
        </p:spPr>
      </p:pic>
      <p:pic>
        <p:nvPicPr>
          <p:cNvPr id="25" name="Picture 24" descr="egyptian.gif"/>
          <p:cNvPicPr>
            <a:picLocks noChangeAspect="1"/>
          </p:cNvPicPr>
          <p:nvPr/>
        </p:nvPicPr>
        <p:blipFill>
          <a:blip r:embed="rId4" cstate="print"/>
          <a:stretch>
            <a:fillRect/>
          </a:stretch>
        </p:blipFill>
        <p:spPr>
          <a:xfrm rot="14400000" flipH="1">
            <a:off x="4024770" y="2528563"/>
            <a:ext cx="614478" cy="365760"/>
          </a:xfrm>
          <a:prstGeom prst="rect">
            <a:avLst/>
          </a:prstGeom>
        </p:spPr>
      </p:pic>
      <p:pic>
        <p:nvPicPr>
          <p:cNvPr id="26" name="Picture 25" descr="egyptian.gif"/>
          <p:cNvPicPr>
            <a:picLocks noChangeAspect="1"/>
          </p:cNvPicPr>
          <p:nvPr/>
        </p:nvPicPr>
        <p:blipFill>
          <a:blip r:embed="rId4" cstate="print"/>
          <a:stretch>
            <a:fillRect/>
          </a:stretch>
        </p:blipFill>
        <p:spPr>
          <a:xfrm rot="14400000" flipH="1">
            <a:off x="3376698" y="2523517"/>
            <a:ext cx="614478" cy="365760"/>
          </a:xfrm>
          <a:prstGeom prst="rect">
            <a:avLst/>
          </a:prstGeom>
        </p:spPr>
      </p:pic>
      <p:pic>
        <p:nvPicPr>
          <p:cNvPr id="27" name="Picture 26" descr="egyptian.gif"/>
          <p:cNvPicPr>
            <a:picLocks noChangeAspect="1"/>
          </p:cNvPicPr>
          <p:nvPr/>
        </p:nvPicPr>
        <p:blipFill>
          <a:blip r:embed="rId4" cstate="print"/>
          <a:stretch>
            <a:fillRect/>
          </a:stretch>
        </p:blipFill>
        <p:spPr>
          <a:xfrm rot="14400000" flipH="1">
            <a:off x="3376698" y="2888603"/>
            <a:ext cx="614478" cy="365760"/>
          </a:xfrm>
          <a:prstGeom prst="rect">
            <a:avLst/>
          </a:prstGeom>
        </p:spPr>
      </p:pic>
      <p:pic>
        <p:nvPicPr>
          <p:cNvPr id="28" name="Picture 27" descr="egyptian.gif"/>
          <p:cNvPicPr>
            <a:picLocks noChangeAspect="1"/>
          </p:cNvPicPr>
          <p:nvPr/>
        </p:nvPicPr>
        <p:blipFill>
          <a:blip r:embed="rId4" cstate="print"/>
          <a:stretch>
            <a:fillRect/>
          </a:stretch>
        </p:blipFill>
        <p:spPr>
          <a:xfrm rot="14400000" flipH="1">
            <a:off x="4024770" y="2888603"/>
            <a:ext cx="614478" cy="365760"/>
          </a:xfrm>
          <a:prstGeom prst="rect">
            <a:avLst/>
          </a:prstGeom>
        </p:spPr>
      </p:pic>
      <p:sp>
        <p:nvSpPr>
          <p:cNvPr id="29" name="TextBox 28"/>
          <p:cNvSpPr txBox="1"/>
          <p:nvPr/>
        </p:nvSpPr>
        <p:spPr>
          <a:xfrm>
            <a:off x="0" y="4005064"/>
            <a:ext cx="9144000" cy="1446550"/>
          </a:xfrm>
          <a:prstGeom prst="rect">
            <a:avLst/>
          </a:prstGeom>
          <a:solidFill>
            <a:schemeClr val="tx1"/>
          </a:solidFill>
        </p:spPr>
        <p:txBody>
          <a:bodyPr wrap="square" rtlCol="0">
            <a:spAutoFit/>
          </a:bodyPr>
          <a:lstStyle/>
          <a:p>
            <a:pPr algn="ctr"/>
            <a:r>
              <a:rPr lang="en-CA" sz="2200" b="1" dirty="0" smtClean="0">
                <a:solidFill>
                  <a:srgbClr val="7030A0"/>
                </a:solidFill>
                <a:latin typeface="Calibri" pitchFamily="34" charset="0"/>
              </a:rPr>
              <a:t>To enter the joy of the Lord in the Lord’s presence is </a:t>
            </a:r>
          </a:p>
          <a:p>
            <a:pPr algn="ctr"/>
            <a:r>
              <a:rPr lang="en-CA" sz="2200" b="1" dirty="0" smtClean="0">
                <a:solidFill>
                  <a:srgbClr val="7030A0"/>
                </a:solidFill>
                <a:latin typeface="Calibri" pitchFamily="34" charset="0"/>
              </a:rPr>
              <a:t>to delight and rejoice in the Father as Jesus and the Spirit do,</a:t>
            </a:r>
          </a:p>
          <a:p>
            <a:pPr algn="ctr"/>
            <a:r>
              <a:rPr lang="en-CA" sz="2200" b="1" dirty="0" smtClean="0">
                <a:solidFill>
                  <a:srgbClr val="7030A0"/>
                </a:solidFill>
                <a:latin typeface="Calibri" pitchFamily="34" charset="0"/>
              </a:rPr>
              <a:t>to delight in and rejoice in the Son as the Father and Spirit do,</a:t>
            </a:r>
          </a:p>
          <a:p>
            <a:pPr algn="ctr"/>
            <a:r>
              <a:rPr lang="en-CA" sz="2200" b="1" dirty="0" smtClean="0">
                <a:solidFill>
                  <a:srgbClr val="7030A0"/>
                </a:solidFill>
                <a:latin typeface="Calibri" pitchFamily="34" charset="0"/>
              </a:rPr>
              <a:t>and to delight in and rejoice in the Spirit as Jesus and the Father do!</a:t>
            </a:r>
            <a:endParaRPr lang="en-CA" sz="2200" b="1" dirty="0">
              <a:solidFill>
                <a:srgbClr val="7030A0"/>
              </a:solidFill>
              <a:latin typeface="Calibri" pitchFamily="34" charset="0"/>
            </a:endParaRPr>
          </a:p>
        </p:txBody>
      </p:sp>
      <p:sp>
        <p:nvSpPr>
          <p:cNvPr id="30" name="WordArt 2"/>
          <p:cNvSpPr>
            <a:spLocks noChangeArrowheads="1" noChangeShapeType="1" noTextEdit="1"/>
          </p:cNvSpPr>
          <p:nvPr/>
        </p:nvSpPr>
        <p:spPr bwMode="auto">
          <a:xfrm>
            <a:off x="2747744" y="476672"/>
            <a:ext cx="3840480" cy="237744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Tree>
  </p:cSld>
  <p:clrMapOvr>
    <a:masterClrMapping/>
  </p:clrMapOvr>
  <p:timing>
    <p:tnLst>
      <p:par>
        <p:cTn id="1" dur="indefinite" restart="never" nodeType="tmRoot"/>
      </p:par>
    </p:tnLst>
  </p:timing>
</p:sld>
</file>

<file path=ppt/slides/slide256.xml><?xml version="1.0" encoding="utf-8"?>
<p:sld xmlns:a="http://schemas.openxmlformats.org/drawingml/2006/main" xmlns:r="http://schemas.openxmlformats.org/officeDocument/2006/relationships" xmlns:p="http://schemas.openxmlformats.org/presentationml/2006/main">
  <p:cSld>
    <p:bg>
      <p:bgPr>
        <a:solidFill>
          <a:srgbClr val="CC00C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5192" y="2852936"/>
            <a:ext cx="8363272" cy="1143000"/>
          </a:xfrm>
        </p:spPr>
        <p:txBody>
          <a:bodyPr>
            <a:normAutofit fontScale="90000"/>
          </a:bodyPr>
          <a:lstStyle/>
          <a:p>
            <a:r>
              <a:rPr lang="en-US" sz="3100" b="1" dirty="0" smtClean="0">
                <a:solidFill>
                  <a:srgbClr val="FFFF00"/>
                </a:solidFill>
                <a:latin typeface="Calibri" pitchFamily="34" charset="0"/>
              </a:rPr>
              <a:t>“The most satisfying and joy-filled love, communion, and cooperation in the universe flow between the Father, Son, and Spirit.”</a:t>
            </a:r>
            <a:br>
              <a:rPr lang="en-US" sz="3100" b="1" dirty="0" smtClean="0">
                <a:solidFill>
                  <a:srgbClr val="FFFF00"/>
                </a:solidFill>
                <a:latin typeface="Calibri" pitchFamily="34" charset="0"/>
              </a:rPr>
            </a:br>
            <a:r>
              <a:rPr lang="en-US" sz="1800" b="1" dirty="0" smtClean="0">
                <a:solidFill>
                  <a:schemeClr val="bg1"/>
                </a:solidFill>
                <a:latin typeface="Calibri" pitchFamily="34" charset="0"/>
              </a:rPr>
              <a:t> </a:t>
            </a:r>
            <a:r>
              <a:rPr lang="en-US" sz="3100" b="1" dirty="0" smtClean="0">
                <a:solidFill>
                  <a:schemeClr val="bg1"/>
                </a:solidFill>
                <a:latin typeface="Calibri" pitchFamily="34" charset="0"/>
              </a:rPr>
              <a:t/>
            </a:r>
            <a:br>
              <a:rPr lang="en-US" sz="3100" b="1" dirty="0" smtClean="0">
                <a:solidFill>
                  <a:schemeClr val="bg1"/>
                </a:solidFill>
                <a:latin typeface="Calibri" pitchFamily="34" charset="0"/>
              </a:rPr>
            </a:br>
            <a:r>
              <a:rPr lang="en-US" sz="3100" b="1" dirty="0" smtClean="0">
                <a:solidFill>
                  <a:schemeClr val="bg1"/>
                </a:solidFill>
                <a:latin typeface="Calibri" pitchFamily="34" charset="0"/>
              </a:rPr>
              <a:t>“Like joining a happy, loving family for dinner, the Lord shares himself with us by immersing us in God the Father, Son and Spirit to share in their all-satisfying love, delight, communion, and cooperation in their purposes.  Joyful communion with God as we do his will is our highest joy in heaven - and now!”</a:t>
            </a:r>
            <a:br>
              <a:rPr lang="en-US" sz="3100" b="1" dirty="0" smtClean="0">
                <a:solidFill>
                  <a:schemeClr val="bg1"/>
                </a:solidFill>
                <a:latin typeface="Calibri" pitchFamily="34" charset="0"/>
              </a:rPr>
            </a:br>
            <a:r>
              <a:rPr lang="en-US" sz="1800" b="1" dirty="0" smtClean="0">
                <a:solidFill>
                  <a:schemeClr val="bg1"/>
                </a:solidFill>
                <a:latin typeface="Calibri" pitchFamily="34" charset="0"/>
              </a:rPr>
              <a:t/>
            </a:r>
            <a:br>
              <a:rPr lang="en-US" sz="1800" b="1" dirty="0" smtClean="0">
                <a:solidFill>
                  <a:schemeClr val="bg1"/>
                </a:solidFill>
                <a:latin typeface="Calibri" pitchFamily="34" charset="0"/>
              </a:rPr>
            </a:br>
            <a:r>
              <a:rPr lang="en-US" sz="3100" b="1" dirty="0" smtClean="0">
                <a:solidFill>
                  <a:srgbClr val="FFFF00"/>
                </a:solidFill>
                <a:latin typeface="Calibri" pitchFamily="34" charset="0"/>
              </a:rPr>
              <a:t>Thank you, Lord, that we can rejoice in and serve you now, eager for entering your eternal joy in the future, the eternal joy of the triune Lord!</a:t>
            </a:r>
            <a:br>
              <a:rPr lang="en-US" sz="3100" b="1" dirty="0" smtClean="0">
                <a:solidFill>
                  <a:srgbClr val="FFFF00"/>
                </a:solidFill>
                <a:latin typeface="Calibri" pitchFamily="34" charset="0"/>
              </a:rPr>
            </a:br>
            <a:r>
              <a:rPr lang="en-US" sz="1800" b="1" dirty="0" smtClean="0">
                <a:solidFill>
                  <a:srgbClr val="FFFF00"/>
                </a:solidFill>
                <a:latin typeface="Calibri" pitchFamily="34" charset="0"/>
              </a:rPr>
              <a:t/>
            </a:r>
            <a:br>
              <a:rPr lang="en-US" sz="1800" b="1" dirty="0" smtClean="0">
                <a:solidFill>
                  <a:srgbClr val="FFFF00"/>
                </a:solidFill>
                <a:latin typeface="Calibri" pitchFamily="34" charset="0"/>
              </a:rPr>
            </a:br>
            <a:r>
              <a:rPr lang="en-US" sz="1800" dirty="0" smtClean="0">
                <a:solidFill>
                  <a:schemeClr val="tx1"/>
                </a:solidFill>
                <a:latin typeface="Calibri" pitchFamily="34" charset="0"/>
              </a:rPr>
              <a:t> From “Know Your God,” John’s discipleship </a:t>
            </a:r>
            <a:r>
              <a:rPr lang="en-US" sz="1800" i="1" dirty="0" smtClean="0">
                <a:solidFill>
                  <a:schemeClr val="tx1"/>
                </a:solidFill>
                <a:latin typeface="Calibri" pitchFamily="34" charset="0"/>
              </a:rPr>
              <a:t>e</a:t>
            </a:r>
            <a:r>
              <a:rPr lang="en-US" sz="1800" dirty="0" smtClean="0">
                <a:solidFill>
                  <a:schemeClr val="tx1"/>
                </a:solidFill>
                <a:latin typeface="Calibri" pitchFamily="34" charset="0"/>
              </a:rPr>
              <a:t>Book on God’s attributes, page 59, </a:t>
            </a:r>
            <a:br>
              <a:rPr lang="en-US" sz="1800" dirty="0" smtClean="0">
                <a:solidFill>
                  <a:schemeClr val="tx1"/>
                </a:solidFill>
                <a:latin typeface="Calibri" pitchFamily="34" charset="0"/>
              </a:rPr>
            </a:br>
            <a:r>
              <a:rPr lang="en-US" sz="1800" dirty="0" smtClean="0">
                <a:solidFill>
                  <a:schemeClr val="tx1"/>
                </a:solidFill>
                <a:latin typeface="Calibri" pitchFamily="34" charset="0"/>
              </a:rPr>
              <a:t>available free at www.GraceGodChrist.com</a:t>
            </a:r>
            <a:endParaRPr lang="en-CA" sz="1800" b="1" dirty="0">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25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34" name="Picture 33" descr="www.clipartbest.com dc6XLjAMi.gif"/>
          <p:cNvPicPr>
            <a:picLocks noChangeAspect="1"/>
          </p:cNvPicPr>
          <p:nvPr/>
        </p:nvPicPr>
        <p:blipFill>
          <a:blip r:embed="rId2" cstate="print"/>
          <a:stretch>
            <a:fillRect/>
          </a:stretch>
        </p:blipFill>
        <p:spPr>
          <a:xfrm>
            <a:off x="6660232" y="1222915"/>
            <a:ext cx="2194560" cy="1542542"/>
          </a:xfrm>
          <a:prstGeom prst="rect">
            <a:avLst/>
          </a:prstGeom>
        </p:spPr>
      </p:pic>
      <p:pic>
        <p:nvPicPr>
          <p:cNvPr id="9" name="Picture 2" descr="bright,burning,fire,engulfing,fotolia,hot,oranges,inferno"/>
          <p:cNvPicPr>
            <a:picLocks noChangeAspect="1" noChangeArrowheads="1"/>
          </p:cNvPicPr>
          <p:nvPr/>
        </p:nvPicPr>
        <p:blipFill>
          <a:blip r:embed="rId3" cstate="print"/>
          <a:srcRect t="12492" b="13072"/>
          <a:stretch>
            <a:fillRect/>
          </a:stretch>
        </p:blipFill>
        <p:spPr bwMode="auto">
          <a:xfrm>
            <a:off x="107504" y="4275778"/>
            <a:ext cx="3312368" cy="2465590"/>
          </a:xfrm>
          <a:prstGeom prst="rect">
            <a:avLst/>
          </a:prstGeom>
          <a:noFill/>
        </p:spPr>
      </p:pic>
      <p:sp>
        <p:nvSpPr>
          <p:cNvPr id="8" name="Rectangle 7"/>
          <p:cNvSpPr/>
          <p:nvPr/>
        </p:nvSpPr>
        <p:spPr>
          <a:xfrm>
            <a:off x="4427984" y="2996952"/>
            <a:ext cx="288925" cy="20116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0" name="Rectangle 9"/>
          <p:cNvSpPr/>
          <p:nvPr/>
        </p:nvSpPr>
        <p:spPr>
          <a:xfrm>
            <a:off x="3923928" y="3429000"/>
            <a:ext cx="1280160" cy="28733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9463" name="TextBox 6"/>
          <p:cNvSpPr txBox="1">
            <a:spLocks noChangeArrowheads="1"/>
          </p:cNvSpPr>
          <p:nvPr/>
        </p:nvSpPr>
        <p:spPr bwMode="auto">
          <a:xfrm>
            <a:off x="395461" y="260648"/>
            <a:ext cx="5400675" cy="3109912"/>
          </a:xfrm>
          <a:prstGeom prst="rect">
            <a:avLst/>
          </a:prstGeom>
          <a:noFill/>
          <a:ln w="9525">
            <a:noFill/>
            <a:miter lim="800000"/>
            <a:headEnd/>
            <a:tailEnd/>
          </a:ln>
        </p:spPr>
        <p:txBody>
          <a:bodyPr>
            <a:spAutoFit/>
          </a:bodyPr>
          <a:lstStyle/>
          <a:p>
            <a:r>
              <a:rPr lang="en-US" sz="2800" b="1" dirty="0">
                <a:solidFill>
                  <a:schemeClr val="bg1"/>
                </a:solidFill>
                <a:latin typeface="Calibri" pitchFamily="34" charset="0"/>
              </a:rPr>
              <a:t>“You turned to God from idols to serve the living and true God, </a:t>
            </a:r>
          </a:p>
          <a:p>
            <a:r>
              <a:rPr lang="en-US" sz="2800" b="1" dirty="0">
                <a:solidFill>
                  <a:schemeClr val="bg1"/>
                </a:solidFill>
                <a:latin typeface="Calibri" pitchFamily="34" charset="0"/>
              </a:rPr>
              <a:t>and to wait for his Son from heaven, whom he raised from </a:t>
            </a:r>
          </a:p>
          <a:p>
            <a:r>
              <a:rPr lang="en-US" sz="2800" b="1" dirty="0">
                <a:solidFill>
                  <a:schemeClr val="bg1"/>
                </a:solidFill>
                <a:latin typeface="Calibri" pitchFamily="34" charset="0"/>
              </a:rPr>
              <a:t>the dead, Jesus who delivers us from the wrath to come”  </a:t>
            </a:r>
          </a:p>
          <a:p>
            <a:r>
              <a:rPr lang="en-US" sz="2800" b="1" dirty="0">
                <a:solidFill>
                  <a:schemeClr val="bg1"/>
                </a:solidFill>
                <a:latin typeface="Calibri" pitchFamily="34" charset="0"/>
              </a:rPr>
              <a:t>1 </a:t>
            </a:r>
            <a:r>
              <a:rPr lang="en-US" sz="2800" b="1" dirty="0" err="1">
                <a:solidFill>
                  <a:schemeClr val="bg1"/>
                </a:solidFill>
                <a:latin typeface="Calibri" pitchFamily="34" charset="0"/>
              </a:rPr>
              <a:t>Thess</a:t>
            </a:r>
            <a:r>
              <a:rPr lang="en-US" sz="2800" b="1" dirty="0">
                <a:solidFill>
                  <a:schemeClr val="bg1"/>
                </a:solidFill>
                <a:latin typeface="Calibri" pitchFamily="34" charset="0"/>
              </a:rPr>
              <a:t> </a:t>
            </a:r>
            <a:r>
              <a:rPr lang="en-US" sz="2800" b="1" dirty="0" smtClean="0">
                <a:solidFill>
                  <a:schemeClr val="bg1"/>
                </a:solidFill>
                <a:latin typeface="Calibri" pitchFamily="34" charset="0"/>
              </a:rPr>
              <a:t>1:9-10</a:t>
            </a:r>
            <a:endParaRPr lang="en-CA" dirty="0">
              <a:solidFill>
                <a:schemeClr val="bg1"/>
              </a:solidFill>
            </a:endParaRPr>
          </a:p>
        </p:txBody>
      </p:sp>
      <p:sp>
        <p:nvSpPr>
          <p:cNvPr id="15" name="TextBox 14"/>
          <p:cNvSpPr txBox="1"/>
          <p:nvPr/>
        </p:nvSpPr>
        <p:spPr>
          <a:xfrm>
            <a:off x="539552" y="5621178"/>
            <a:ext cx="2520280" cy="400110"/>
          </a:xfrm>
          <a:prstGeom prst="rect">
            <a:avLst/>
          </a:prstGeom>
          <a:noFill/>
        </p:spPr>
        <p:txBody>
          <a:bodyPr wrap="square" rtlCol="0">
            <a:spAutoFit/>
          </a:bodyPr>
          <a:lstStyle/>
          <a:p>
            <a:pPr algn="ctr"/>
            <a:r>
              <a:rPr lang="en-CA" sz="2000" b="1" dirty="0" smtClean="0">
                <a:solidFill>
                  <a:schemeClr val="bg1"/>
                </a:solidFill>
              </a:rPr>
              <a:t>eternity of wrath</a:t>
            </a:r>
            <a:endParaRPr lang="en-CA" sz="2000" b="1" dirty="0">
              <a:solidFill>
                <a:schemeClr val="bg1"/>
              </a:solidFill>
            </a:endParaRPr>
          </a:p>
        </p:txBody>
      </p:sp>
      <p:cxnSp>
        <p:nvCxnSpPr>
          <p:cNvPr id="16" name="Straight Arrow Connector 15"/>
          <p:cNvCxnSpPr/>
          <p:nvPr/>
        </p:nvCxnSpPr>
        <p:spPr>
          <a:xfrm rot="-840000" flipV="1">
            <a:off x="3597859" y="4078059"/>
            <a:ext cx="647700" cy="36036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rot="-840000" flipV="1">
            <a:off x="4821995" y="2853923"/>
            <a:ext cx="647700" cy="36036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5436096" y="2773377"/>
            <a:ext cx="3456384" cy="1015663"/>
          </a:xfrm>
          <a:prstGeom prst="rect">
            <a:avLst/>
          </a:prstGeom>
          <a:noFill/>
        </p:spPr>
        <p:txBody>
          <a:bodyPr wrap="square" rtlCol="0">
            <a:spAutoFit/>
          </a:bodyPr>
          <a:lstStyle/>
          <a:p>
            <a:pPr algn="ctr"/>
            <a:r>
              <a:rPr lang="en-CA" sz="2000" b="1" dirty="0" smtClean="0"/>
              <a:t>Sharing in the love of God the Father, Son and Spirit</a:t>
            </a:r>
          </a:p>
          <a:p>
            <a:pPr algn="ctr"/>
            <a:r>
              <a:rPr lang="en-CA" sz="2000" b="1" dirty="0" smtClean="0"/>
              <a:t>for eternity</a:t>
            </a:r>
            <a:endParaRPr lang="en-CA" sz="2000" b="1" dirty="0"/>
          </a:p>
        </p:txBody>
      </p:sp>
      <p:pic>
        <p:nvPicPr>
          <p:cNvPr id="29" name="Picture 28" descr="www.sherv.net big-tears.gif"/>
          <p:cNvPicPr>
            <a:picLocks noChangeAspect="1"/>
          </p:cNvPicPr>
          <p:nvPr/>
        </p:nvPicPr>
        <p:blipFill>
          <a:blip r:embed="rId4" cstate="print"/>
          <a:stretch>
            <a:fillRect/>
          </a:stretch>
        </p:blipFill>
        <p:spPr>
          <a:xfrm>
            <a:off x="1043608" y="4797152"/>
            <a:ext cx="1440160" cy="840094"/>
          </a:xfrm>
          <a:prstGeom prst="rect">
            <a:avLst/>
          </a:prstGeom>
        </p:spPr>
      </p:pic>
      <p:sp>
        <p:nvSpPr>
          <p:cNvPr id="27" name="Title 1"/>
          <p:cNvSpPr txBox="1">
            <a:spLocks/>
          </p:cNvSpPr>
          <p:nvPr/>
        </p:nvSpPr>
        <p:spPr bwMode="auto">
          <a:xfrm>
            <a:off x="5143504" y="4221088"/>
            <a:ext cx="3714776" cy="1415008"/>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FF0000"/>
                </a:solidFill>
                <a:effectLst/>
                <a:uLnTx/>
                <a:uFillTx/>
                <a:latin typeface="Calibri" pitchFamily="34" charset="0"/>
                <a:ea typeface="+mj-ea"/>
                <a:cs typeface="+mj-cs"/>
              </a:rPr>
              <a:t>91. </a:t>
            </a:r>
            <a:r>
              <a:rPr lang="en-US" sz="2800" b="1" kern="0" dirty="0" smtClean="0">
                <a:solidFill>
                  <a:srgbClr val="FF0000"/>
                </a:solidFill>
                <a:latin typeface="Calibri" pitchFamily="34" charset="0"/>
                <a:ea typeface="+mj-ea"/>
                <a:cs typeface="+mj-cs"/>
              </a:rPr>
              <a:t>d</a:t>
            </a:r>
            <a:r>
              <a:rPr kumimoji="0" lang="en-US" sz="2800" b="1" i="0" u="none" strike="noStrike" kern="0" cap="none" spc="0" normalizeH="0" baseline="0" noProof="0" dirty="0" err="1" smtClean="0">
                <a:ln>
                  <a:noFill/>
                </a:ln>
                <a:solidFill>
                  <a:srgbClr val="FF0000"/>
                </a:solidFill>
                <a:effectLst/>
                <a:uLnTx/>
                <a:uFillTx/>
                <a:latin typeface="Calibri" pitchFamily="34" charset="0"/>
                <a:ea typeface="+mj-ea"/>
                <a:cs typeface="+mj-cs"/>
              </a:rPr>
              <a:t>elivered</a:t>
            </a:r>
            <a:r>
              <a:rPr kumimoji="0" lang="en-US" sz="2800" b="1" i="0" u="none" strike="noStrike" kern="0" cap="none" spc="0" normalizeH="0" noProof="0" dirty="0" smtClean="0">
                <a:ln>
                  <a:noFill/>
                </a:ln>
                <a:solidFill>
                  <a:srgbClr val="FF0000"/>
                </a:solidFill>
                <a:effectLst/>
                <a:uLnTx/>
                <a:uFillTx/>
                <a:latin typeface="Calibri" pitchFamily="34" charset="0"/>
                <a:ea typeface="+mj-ea"/>
                <a:cs typeface="+mj-cs"/>
              </a:rPr>
              <a:t> from the wrath to come!</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b="1" kern="0" baseline="0" dirty="0" smtClean="0">
                <a:solidFill>
                  <a:srgbClr val="FF0000"/>
                </a:solidFill>
                <a:latin typeface="Calibri" pitchFamily="34" charset="0"/>
                <a:ea typeface="+mj-ea"/>
                <a:cs typeface="+mj-cs"/>
              </a:rPr>
              <a:t>All praise to you, Lord!</a:t>
            </a:r>
            <a:endPar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endParaRPr>
          </a:p>
        </p:txBody>
      </p:sp>
      <p:sp>
        <p:nvSpPr>
          <p:cNvPr id="28" name="Rectangle 9"/>
          <p:cNvSpPr>
            <a:spLocks noChangeArrowheads="1"/>
          </p:cNvSpPr>
          <p:nvPr/>
        </p:nvSpPr>
        <p:spPr bwMode="auto">
          <a:xfrm>
            <a:off x="107504" y="6321251"/>
            <a:ext cx="3312368" cy="215444"/>
          </a:xfrm>
          <a:prstGeom prst="rect">
            <a:avLst/>
          </a:prstGeom>
          <a:noFill/>
          <a:ln w="9525">
            <a:noFill/>
            <a:miter lim="800000"/>
            <a:headEnd/>
            <a:tailEnd/>
          </a:ln>
        </p:spPr>
        <p:txBody>
          <a:bodyPr wrap="square">
            <a:spAutoFit/>
          </a:bodyPr>
          <a:lstStyle/>
          <a:p>
            <a:pPr algn="ctr"/>
            <a:r>
              <a:rPr lang="en-CA" sz="800" dirty="0" smtClean="0"/>
              <a:t>Fire Microsoft </a:t>
            </a:r>
            <a:r>
              <a:rPr lang="en-CA" sz="800" dirty="0"/>
              <a:t>clip art © </a:t>
            </a:r>
            <a:r>
              <a:rPr lang="en-CA" sz="800" dirty="0" smtClean="0"/>
              <a:t>2013  Microsoft </a:t>
            </a:r>
            <a:r>
              <a:rPr lang="en-CA" sz="800" dirty="0"/>
              <a:t>Corporation. </a:t>
            </a:r>
          </a:p>
        </p:txBody>
      </p:sp>
      <p:sp>
        <p:nvSpPr>
          <p:cNvPr id="31" name="TextBox 6"/>
          <p:cNvSpPr txBox="1">
            <a:spLocks noChangeArrowheads="1"/>
          </p:cNvSpPr>
          <p:nvPr/>
        </p:nvSpPr>
        <p:spPr bwMode="auto">
          <a:xfrm>
            <a:off x="108223" y="6453336"/>
            <a:ext cx="3311649" cy="216024"/>
          </a:xfrm>
          <a:prstGeom prst="rect">
            <a:avLst/>
          </a:prstGeom>
          <a:noFill/>
          <a:ln w="9525">
            <a:noFill/>
            <a:miter lim="800000"/>
            <a:headEnd/>
            <a:tailEnd/>
          </a:ln>
        </p:spPr>
        <p:txBody>
          <a:bodyPr wrap="square">
            <a:spAutoFit/>
          </a:bodyPr>
          <a:lstStyle/>
          <a:p>
            <a:pPr algn="ctr"/>
            <a:r>
              <a:rPr lang="en-CA" sz="800" dirty="0" smtClean="0"/>
              <a:t>big tears smiley © sherv.net</a:t>
            </a:r>
          </a:p>
        </p:txBody>
      </p:sp>
      <p:pic>
        <p:nvPicPr>
          <p:cNvPr id="33" name="Picture 32" descr="www.clipartbest.com dc6XLjAMi.gif"/>
          <p:cNvPicPr>
            <a:picLocks noChangeAspect="1"/>
          </p:cNvPicPr>
          <p:nvPr/>
        </p:nvPicPr>
        <p:blipFill>
          <a:blip r:embed="rId2" cstate="print"/>
          <a:stretch>
            <a:fillRect/>
          </a:stretch>
        </p:blipFill>
        <p:spPr>
          <a:xfrm>
            <a:off x="5656664" y="1222915"/>
            <a:ext cx="2194560" cy="1542542"/>
          </a:xfrm>
          <a:prstGeom prst="rect">
            <a:avLst/>
          </a:prstGeom>
        </p:spPr>
      </p:pic>
      <p:pic>
        <p:nvPicPr>
          <p:cNvPr id="32" name="Picture 31" descr="www.clipartbest.com dc6XLjAMi.gif"/>
          <p:cNvPicPr>
            <a:picLocks noChangeAspect="1"/>
          </p:cNvPicPr>
          <p:nvPr/>
        </p:nvPicPr>
        <p:blipFill>
          <a:blip r:embed="rId2" cstate="print"/>
          <a:stretch>
            <a:fillRect/>
          </a:stretch>
        </p:blipFill>
        <p:spPr>
          <a:xfrm>
            <a:off x="6156176" y="476672"/>
            <a:ext cx="2194560" cy="1542542"/>
          </a:xfrm>
          <a:prstGeom prst="rect">
            <a:avLst/>
          </a:prstGeom>
        </p:spPr>
      </p:pic>
      <p:pic>
        <p:nvPicPr>
          <p:cNvPr id="35" name="Picture 34" descr="egyptian.gif"/>
          <p:cNvPicPr>
            <a:picLocks noChangeAspect="1"/>
          </p:cNvPicPr>
          <p:nvPr/>
        </p:nvPicPr>
        <p:blipFill>
          <a:blip r:embed="rId5" cstate="print"/>
          <a:stretch>
            <a:fillRect/>
          </a:stretch>
        </p:blipFill>
        <p:spPr>
          <a:xfrm>
            <a:off x="6084168" y="412102"/>
            <a:ext cx="2286000" cy="1360714"/>
          </a:xfrm>
          <a:prstGeom prst="rect">
            <a:avLst/>
          </a:prstGeom>
        </p:spPr>
      </p:pic>
      <p:pic>
        <p:nvPicPr>
          <p:cNvPr id="36" name="Picture 35" descr="egyptian.gif"/>
          <p:cNvPicPr>
            <a:picLocks noChangeAspect="1"/>
          </p:cNvPicPr>
          <p:nvPr/>
        </p:nvPicPr>
        <p:blipFill>
          <a:blip r:embed="rId5" cstate="print"/>
          <a:stretch>
            <a:fillRect/>
          </a:stretch>
        </p:blipFill>
        <p:spPr>
          <a:xfrm rot="14400000" flipH="1">
            <a:off x="5508653" y="1346589"/>
            <a:ext cx="2286000" cy="1360714"/>
          </a:xfrm>
          <a:prstGeom prst="rect">
            <a:avLst/>
          </a:prstGeom>
        </p:spPr>
      </p:pic>
      <p:pic>
        <p:nvPicPr>
          <p:cNvPr id="37" name="Picture 36" descr="egyptian.gif"/>
          <p:cNvPicPr>
            <a:picLocks noChangeAspect="1"/>
          </p:cNvPicPr>
          <p:nvPr/>
        </p:nvPicPr>
        <p:blipFill>
          <a:blip r:embed="rId5" cstate="print"/>
          <a:stretch>
            <a:fillRect/>
          </a:stretch>
        </p:blipFill>
        <p:spPr>
          <a:xfrm rot="7200000">
            <a:off x="6732789" y="1342385"/>
            <a:ext cx="2286000" cy="1360714"/>
          </a:xfrm>
          <a:prstGeom prst="rect">
            <a:avLst/>
          </a:prstGeom>
        </p:spPr>
      </p:pic>
      <p:pic>
        <p:nvPicPr>
          <p:cNvPr id="30" name="Picture 29" descr="www.fg-a.com valentine 2-jumping-heart.gif"/>
          <p:cNvPicPr>
            <a:picLocks noChangeAspect="1"/>
          </p:cNvPicPr>
          <p:nvPr/>
        </p:nvPicPr>
        <p:blipFill>
          <a:blip r:embed="rId6" cstate="print"/>
          <a:stretch>
            <a:fillRect/>
          </a:stretch>
        </p:blipFill>
        <p:spPr>
          <a:xfrm>
            <a:off x="6669360" y="943372"/>
            <a:ext cx="1143000" cy="1333500"/>
          </a:xfrm>
          <a:prstGeom prst="rect">
            <a:avLst/>
          </a:prstGeom>
        </p:spPr>
      </p:pic>
      <p:sp>
        <p:nvSpPr>
          <p:cNvPr id="39" name="TextBox 38"/>
          <p:cNvSpPr txBox="1"/>
          <p:nvPr/>
        </p:nvSpPr>
        <p:spPr>
          <a:xfrm>
            <a:off x="6084168" y="6021288"/>
            <a:ext cx="2088232" cy="553998"/>
          </a:xfrm>
          <a:prstGeom prst="rect">
            <a:avLst/>
          </a:prstGeom>
          <a:noFill/>
        </p:spPr>
        <p:txBody>
          <a:bodyPr wrap="square" rtlCol="0">
            <a:spAutoFit/>
          </a:bodyPr>
          <a:lstStyle/>
          <a:p>
            <a:pPr algn="ctr"/>
            <a:r>
              <a:rPr lang="en-CA" sz="1000" dirty="0" err="1" smtClean="0">
                <a:solidFill>
                  <a:schemeClr val="tx1">
                    <a:lumMod val="85000"/>
                  </a:schemeClr>
                </a:solidFill>
              </a:rPr>
              <a:t>smileys</a:t>
            </a:r>
            <a:r>
              <a:rPr lang="en-CA" sz="1000" dirty="0" smtClean="0">
                <a:solidFill>
                  <a:schemeClr val="tx1">
                    <a:lumMod val="85000"/>
                  </a:schemeClr>
                </a:solidFill>
              </a:rPr>
              <a:t>©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heart © clipartbest.com</a:t>
            </a:r>
            <a:endParaRPr lang="en-CA" sz="1000" dirty="0">
              <a:solidFill>
                <a:schemeClr val="tx1">
                  <a:lumMod val="85000"/>
                </a:schemeClr>
              </a:solidFill>
            </a:endParaRPr>
          </a:p>
        </p:txBody>
      </p:sp>
      <p:sp>
        <p:nvSpPr>
          <p:cNvPr id="40" name="WordArt 2"/>
          <p:cNvSpPr>
            <a:spLocks noChangeArrowheads="1" noChangeShapeType="1" noTextEdit="1"/>
          </p:cNvSpPr>
          <p:nvPr/>
        </p:nvSpPr>
        <p:spPr bwMode="auto">
          <a:xfrm>
            <a:off x="6084168" y="404664"/>
            <a:ext cx="2376264" cy="144016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3" name="Picture 22" descr="egyptian.gif"/>
          <p:cNvPicPr>
            <a:picLocks noChangeAspect="1"/>
          </p:cNvPicPr>
          <p:nvPr/>
        </p:nvPicPr>
        <p:blipFill>
          <a:blip r:embed="rId5" cstate="print"/>
          <a:stretch>
            <a:fillRect/>
          </a:stretch>
        </p:blipFill>
        <p:spPr>
          <a:xfrm rot="14400000" flipH="1">
            <a:off x="6376960" y="1515405"/>
            <a:ext cx="614477" cy="365760"/>
          </a:xfrm>
          <a:prstGeom prst="rect">
            <a:avLst/>
          </a:prstGeom>
        </p:spPr>
      </p:pic>
      <p:pic>
        <p:nvPicPr>
          <p:cNvPr id="24" name="Picture 23" descr="egyptian.gif"/>
          <p:cNvPicPr>
            <a:picLocks noChangeAspect="1"/>
          </p:cNvPicPr>
          <p:nvPr/>
        </p:nvPicPr>
        <p:blipFill>
          <a:blip r:embed="rId5" cstate="print"/>
          <a:stretch>
            <a:fillRect/>
          </a:stretch>
        </p:blipFill>
        <p:spPr>
          <a:xfrm rot="14400000" flipH="1">
            <a:off x="6376960" y="1808483"/>
            <a:ext cx="614477" cy="365760"/>
          </a:xfrm>
          <a:prstGeom prst="rect">
            <a:avLst/>
          </a:prstGeom>
        </p:spPr>
      </p:pic>
      <p:pic>
        <p:nvPicPr>
          <p:cNvPr id="25" name="Picture 24" descr="egyptian.gif"/>
          <p:cNvPicPr>
            <a:picLocks noChangeAspect="1"/>
          </p:cNvPicPr>
          <p:nvPr/>
        </p:nvPicPr>
        <p:blipFill>
          <a:blip r:embed="rId5" cstate="print"/>
          <a:stretch>
            <a:fillRect/>
          </a:stretch>
        </p:blipFill>
        <p:spPr>
          <a:xfrm rot="14400000" flipH="1">
            <a:off x="6376960" y="2096515"/>
            <a:ext cx="614477" cy="365760"/>
          </a:xfrm>
          <a:prstGeom prst="rect">
            <a:avLst/>
          </a:prstGeom>
        </p:spPr>
      </p:pic>
      <p:pic>
        <p:nvPicPr>
          <p:cNvPr id="26" name="Picture 25" descr="egyptian.gif"/>
          <p:cNvPicPr>
            <a:picLocks noChangeAspect="1"/>
          </p:cNvPicPr>
          <p:nvPr/>
        </p:nvPicPr>
        <p:blipFill>
          <a:blip r:embed="rId5" cstate="print"/>
          <a:stretch>
            <a:fillRect/>
          </a:stretch>
        </p:blipFill>
        <p:spPr>
          <a:xfrm rot="14400000" flipH="1">
            <a:off x="6617059" y="1667805"/>
            <a:ext cx="614477" cy="365760"/>
          </a:xfrm>
          <a:prstGeom prst="rect">
            <a:avLst/>
          </a:prstGeom>
        </p:spPr>
      </p:pic>
      <p:pic>
        <p:nvPicPr>
          <p:cNvPr id="38" name="Picture 37" descr="egyptian.gif"/>
          <p:cNvPicPr>
            <a:picLocks noChangeAspect="1"/>
          </p:cNvPicPr>
          <p:nvPr/>
        </p:nvPicPr>
        <p:blipFill>
          <a:blip r:embed="rId5" cstate="print"/>
          <a:stretch>
            <a:fillRect/>
          </a:stretch>
        </p:blipFill>
        <p:spPr>
          <a:xfrm rot="14400000" flipH="1">
            <a:off x="6617059" y="1952499"/>
            <a:ext cx="614477" cy="365760"/>
          </a:xfrm>
          <a:prstGeom prst="rect">
            <a:avLst/>
          </a:prstGeom>
        </p:spPr>
      </p:pic>
      <p:pic>
        <p:nvPicPr>
          <p:cNvPr id="41" name="Picture 40" descr="egyptian.gif"/>
          <p:cNvPicPr>
            <a:picLocks noChangeAspect="1"/>
          </p:cNvPicPr>
          <p:nvPr/>
        </p:nvPicPr>
        <p:blipFill>
          <a:blip r:embed="rId5" cstate="print"/>
          <a:stretch>
            <a:fillRect/>
          </a:stretch>
        </p:blipFill>
        <p:spPr>
          <a:xfrm rot="14400000" flipH="1">
            <a:off x="6113003" y="1664467"/>
            <a:ext cx="614477" cy="365760"/>
          </a:xfrm>
          <a:prstGeom prst="rect">
            <a:avLst/>
          </a:prstGeom>
        </p:spPr>
      </p:pic>
      <p:pic>
        <p:nvPicPr>
          <p:cNvPr id="42" name="Picture 41" descr="egyptian.gif"/>
          <p:cNvPicPr>
            <a:picLocks noChangeAspect="1"/>
          </p:cNvPicPr>
          <p:nvPr/>
        </p:nvPicPr>
        <p:blipFill>
          <a:blip r:embed="rId5" cstate="print"/>
          <a:stretch>
            <a:fillRect/>
          </a:stretch>
        </p:blipFill>
        <p:spPr>
          <a:xfrm rot="14400000" flipH="1">
            <a:off x="6113003" y="1952499"/>
            <a:ext cx="614477" cy="365760"/>
          </a:xfrm>
          <a:prstGeom prst="rect">
            <a:avLst/>
          </a:prstGeom>
        </p:spPr>
      </p:pic>
    </p:spTree>
  </p:cSld>
  <p:clrMapOvr>
    <a:masterClrMapping/>
  </p:clrMapOvr>
  <p:timing>
    <p:tnLst>
      <p:par>
        <p:cT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17411" name="Picture 2" descr="potter and pot MP900409431.JPG"/>
          <p:cNvPicPr>
            <a:picLocks noChangeAspect="1"/>
          </p:cNvPicPr>
          <p:nvPr/>
        </p:nvPicPr>
        <p:blipFill>
          <a:blip r:embed="rId2" cstate="print"/>
          <a:srcRect/>
          <a:stretch>
            <a:fillRect/>
          </a:stretch>
        </p:blipFill>
        <p:spPr bwMode="auto">
          <a:xfrm>
            <a:off x="250825" y="2960688"/>
            <a:ext cx="2736850" cy="3841750"/>
          </a:xfrm>
          <a:prstGeom prst="rect">
            <a:avLst/>
          </a:prstGeom>
          <a:noFill/>
          <a:ln w="9525">
            <a:noFill/>
            <a:miter lim="800000"/>
            <a:headEnd/>
            <a:tailEnd/>
          </a:ln>
        </p:spPr>
      </p:pic>
      <p:sp>
        <p:nvSpPr>
          <p:cNvPr id="5" name="Up Arrow 4"/>
          <p:cNvSpPr/>
          <p:nvPr/>
        </p:nvSpPr>
        <p:spPr>
          <a:xfrm rot="3543788">
            <a:off x="3906286" y="2902744"/>
            <a:ext cx="481013" cy="1374775"/>
          </a:xfrm>
          <a:prstGeom prst="upArrow">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7414" name="TextBox 7"/>
          <p:cNvSpPr txBox="1">
            <a:spLocks noChangeArrowheads="1"/>
          </p:cNvSpPr>
          <p:nvPr/>
        </p:nvSpPr>
        <p:spPr bwMode="auto">
          <a:xfrm>
            <a:off x="323850" y="404813"/>
            <a:ext cx="4679950" cy="2524125"/>
          </a:xfrm>
          <a:prstGeom prst="rect">
            <a:avLst/>
          </a:prstGeom>
          <a:noFill/>
          <a:ln w="9525">
            <a:noFill/>
            <a:miter lim="800000"/>
            <a:headEnd/>
            <a:tailEnd/>
          </a:ln>
        </p:spPr>
        <p:txBody>
          <a:bodyPr>
            <a:spAutoFit/>
          </a:bodyPr>
          <a:lstStyle/>
          <a:p>
            <a:r>
              <a:rPr lang="en-US" sz="2800" b="1" dirty="0">
                <a:solidFill>
                  <a:schemeClr val="bg1"/>
                </a:solidFill>
                <a:latin typeface="Calibri" pitchFamily="34" charset="0"/>
              </a:rPr>
              <a:t>“And I am sure of this, that he who began a good work in you will bring it to completion at the day of Jesus Christ”  Phil </a:t>
            </a:r>
            <a:r>
              <a:rPr lang="en-US" sz="2800" b="1" dirty="0" smtClean="0">
                <a:solidFill>
                  <a:schemeClr val="bg1"/>
                </a:solidFill>
                <a:latin typeface="Calibri" pitchFamily="34" charset="0"/>
              </a:rPr>
              <a:t>1:6 </a:t>
            </a:r>
            <a:endParaRPr lang="en-CA" sz="2800" dirty="0">
              <a:solidFill>
                <a:schemeClr val="bg1"/>
              </a:solidFill>
              <a:latin typeface="Calibri" pitchFamily="34" charset="0"/>
            </a:endParaRPr>
          </a:p>
          <a:p>
            <a:endParaRPr lang="en-CA" dirty="0"/>
          </a:p>
        </p:txBody>
      </p:sp>
      <p:sp>
        <p:nvSpPr>
          <p:cNvPr id="17416" name="Rectangle 9"/>
          <p:cNvSpPr>
            <a:spLocks noChangeArrowheads="1"/>
          </p:cNvSpPr>
          <p:nvPr/>
        </p:nvSpPr>
        <p:spPr bwMode="auto">
          <a:xfrm>
            <a:off x="251520" y="6392863"/>
            <a:ext cx="2736304" cy="492125"/>
          </a:xfrm>
          <a:prstGeom prst="rect">
            <a:avLst/>
          </a:prstGeom>
          <a:noFill/>
          <a:ln w="9525">
            <a:noFill/>
            <a:miter lim="800000"/>
            <a:headEnd/>
            <a:tailEnd/>
          </a:ln>
        </p:spPr>
        <p:txBody>
          <a:bodyPr wrap="square">
            <a:spAutoFit/>
          </a:bodyPr>
          <a:lstStyle/>
          <a:p>
            <a:pPr algn="ctr"/>
            <a:r>
              <a:rPr lang="en-CA" sz="800" dirty="0"/>
              <a:t>Microsoft clip art © 2013 </a:t>
            </a:r>
          </a:p>
          <a:p>
            <a:pPr algn="ctr"/>
            <a:r>
              <a:rPr lang="en-CA" sz="800" dirty="0"/>
              <a:t>Microsoft Corporation. </a:t>
            </a:r>
          </a:p>
          <a:p>
            <a:pPr algn="ctr"/>
            <a:endParaRPr lang="en-CA" sz="1000" dirty="0"/>
          </a:p>
        </p:txBody>
      </p:sp>
      <p:pic>
        <p:nvPicPr>
          <p:cNvPr id="10" name="Picture 9" descr="joy of Lord pixgood.com 2.jpg"/>
          <p:cNvPicPr>
            <a:picLocks noChangeAspect="1"/>
          </p:cNvPicPr>
          <p:nvPr/>
        </p:nvPicPr>
        <p:blipFill>
          <a:blip r:embed="rId3" cstate="print"/>
          <a:srcRect l="33098" b="10052"/>
          <a:stretch>
            <a:fillRect/>
          </a:stretch>
        </p:blipFill>
        <p:spPr>
          <a:xfrm>
            <a:off x="5211196" y="116632"/>
            <a:ext cx="3825300" cy="4219100"/>
          </a:xfrm>
          <a:prstGeom prst="rect">
            <a:avLst/>
          </a:prstGeom>
        </p:spPr>
      </p:pic>
      <p:sp>
        <p:nvSpPr>
          <p:cNvPr id="11" name="TextBox 10"/>
          <p:cNvSpPr txBox="1"/>
          <p:nvPr/>
        </p:nvSpPr>
        <p:spPr>
          <a:xfrm>
            <a:off x="5148064" y="4293096"/>
            <a:ext cx="3960440" cy="400110"/>
          </a:xfrm>
          <a:prstGeom prst="rect">
            <a:avLst/>
          </a:prstGeom>
          <a:noFill/>
        </p:spPr>
        <p:txBody>
          <a:bodyPr wrap="square" rtlCol="0">
            <a:spAutoFit/>
          </a:bodyPr>
          <a:lstStyle/>
          <a:p>
            <a:pPr algn="ctr"/>
            <a:r>
              <a:rPr lang="en-CA" sz="1000" dirty="0" smtClean="0">
                <a:solidFill>
                  <a:schemeClr val="tx1">
                    <a:lumMod val="75000"/>
                  </a:schemeClr>
                </a:solidFill>
              </a:rPr>
              <a:t>various copies on internet, original source unknown, </a:t>
            </a:r>
          </a:p>
          <a:p>
            <a:pPr algn="ctr"/>
            <a:r>
              <a:rPr lang="en-CA" sz="1000" dirty="0" smtClean="0">
                <a:solidFill>
                  <a:schemeClr val="tx1">
                    <a:lumMod val="75000"/>
                  </a:schemeClr>
                </a:solidFill>
              </a:rPr>
              <a:t>but this is adapted from pixgood.com</a:t>
            </a:r>
            <a:endParaRPr lang="en-CA" sz="1000" dirty="0">
              <a:solidFill>
                <a:schemeClr val="tx1">
                  <a:lumMod val="75000"/>
                </a:schemeClr>
              </a:solidFill>
            </a:endParaRPr>
          </a:p>
        </p:txBody>
      </p:sp>
      <p:sp>
        <p:nvSpPr>
          <p:cNvPr id="12" name="TextBox 11"/>
          <p:cNvSpPr txBox="1"/>
          <p:nvPr/>
        </p:nvSpPr>
        <p:spPr>
          <a:xfrm>
            <a:off x="5580112" y="3212976"/>
            <a:ext cx="3096344" cy="830997"/>
          </a:xfrm>
          <a:prstGeom prst="rect">
            <a:avLst/>
          </a:prstGeom>
          <a:noFill/>
        </p:spPr>
        <p:txBody>
          <a:bodyPr wrap="square" rtlCol="0">
            <a:spAutoFit/>
          </a:bodyPr>
          <a:lstStyle/>
          <a:p>
            <a:pPr algn="ctr"/>
            <a:r>
              <a:rPr lang="en-CA" sz="2400" b="1" dirty="0" smtClean="0">
                <a:solidFill>
                  <a:schemeClr val="bg1"/>
                </a:solidFill>
                <a:latin typeface="Calibri" pitchFamily="34" charset="0"/>
              </a:rPr>
              <a:t>eternally perfect </a:t>
            </a:r>
          </a:p>
          <a:p>
            <a:pPr algn="ctr"/>
            <a:r>
              <a:rPr lang="en-CA" sz="2400" b="1" dirty="0" smtClean="0">
                <a:solidFill>
                  <a:schemeClr val="bg1"/>
                </a:solidFill>
                <a:latin typeface="Calibri" pitchFamily="34" charset="0"/>
              </a:rPr>
              <a:t>in Christ</a:t>
            </a:r>
            <a:endParaRPr lang="en-CA" sz="2400" b="1" dirty="0">
              <a:solidFill>
                <a:schemeClr val="bg1"/>
              </a:solidFill>
              <a:latin typeface="Calibri" pitchFamily="34" charset="0"/>
            </a:endParaRPr>
          </a:p>
        </p:txBody>
      </p:sp>
      <p:sp>
        <p:nvSpPr>
          <p:cNvPr id="14" name="Title 1"/>
          <p:cNvSpPr txBox="1">
            <a:spLocks/>
          </p:cNvSpPr>
          <p:nvPr/>
        </p:nvSpPr>
        <p:spPr bwMode="auto">
          <a:xfrm>
            <a:off x="3203848" y="4869160"/>
            <a:ext cx="5760640" cy="91440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b="1" kern="0" dirty="0" smtClean="0">
                <a:solidFill>
                  <a:srgbClr val="FF0000"/>
                </a:solidFill>
                <a:latin typeface="Calibri" pitchFamily="34" charset="0"/>
                <a:ea typeface="+mj-ea"/>
                <a:cs typeface="+mj-cs"/>
              </a:rPr>
              <a:t>92. The Lord will bring to completion</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b="1" kern="0" dirty="0" smtClean="0">
                <a:solidFill>
                  <a:srgbClr val="FF0000"/>
                </a:solidFill>
                <a:latin typeface="Calibri" pitchFamily="34" charset="0"/>
                <a:ea typeface="+mj-ea"/>
                <a:cs typeface="+mj-cs"/>
              </a:rPr>
              <a:t> his good work begun!</a:t>
            </a:r>
            <a:endPar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endParaRPr>
          </a:p>
        </p:txBody>
      </p:sp>
      <p:pic>
        <p:nvPicPr>
          <p:cNvPr id="13" name="Picture 12" descr="www.sherv.net big-tears.gif"/>
          <p:cNvPicPr>
            <a:picLocks noChangeAspect="1"/>
          </p:cNvPicPr>
          <p:nvPr/>
        </p:nvPicPr>
        <p:blipFill>
          <a:blip r:embed="rId4" cstate="print"/>
          <a:stretch>
            <a:fillRect/>
          </a:stretch>
        </p:blipFill>
        <p:spPr>
          <a:xfrm>
            <a:off x="7524328" y="5901274"/>
            <a:ext cx="1440160" cy="840094"/>
          </a:xfrm>
          <a:prstGeom prst="rect">
            <a:avLst/>
          </a:prstGeom>
        </p:spPr>
      </p:pic>
      <p:sp>
        <p:nvSpPr>
          <p:cNvPr id="17" name="TextBox 6"/>
          <p:cNvSpPr txBox="1">
            <a:spLocks noChangeArrowheads="1"/>
          </p:cNvSpPr>
          <p:nvPr/>
        </p:nvSpPr>
        <p:spPr bwMode="auto">
          <a:xfrm>
            <a:off x="4932759" y="6495147"/>
            <a:ext cx="3383657" cy="246221"/>
          </a:xfrm>
          <a:prstGeom prst="rect">
            <a:avLst/>
          </a:prstGeom>
          <a:noFill/>
          <a:ln w="9525">
            <a:noFill/>
            <a:miter lim="800000"/>
            <a:headEnd/>
            <a:tailEnd/>
          </a:ln>
        </p:spPr>
        <p:txBody>
          <a:bodyPr wrap="square">
            <a:spAutoFit/>
          </a:bodyPr>
          <a:lstStyle/>
          <a:p>
            <a:pPr algn="ctr"/>
            <a:r>
              <a:rPr lang="en-CA" sz="1000" dirty="0" smtClean="0">
                <a:solidFill>
                  <a:schemeClr val="tx1">
                    <a:lumMod val="85000"/>
                  </a:schemeClr>
                </a:solidFill>
              </a:rPr>
              <a:t>big tears smiley © sherv.net</a:t>
            </a:r>
          </a:p>
        </p:txBody>
      </p:sp>
      <p:sp>
        <p:nvSpPr>
          <p:cNvPr id="16" name="Smiley Face 15"/>
          <p:cNvSpPr/>
          <p:nvPr/>
        </p:nvSpPr>
        <p:spPr>
          <a:xfrm>
            <a:off x="6300192" y="1556792"/>
            <a:ext cx="548640" cy="548640"/>
          </a:xfrm>
          <a:prstGeom prst="smileyFace">
            <a:avLst/>
          </a:prstGeom>
          <a:solidFill>
            <a:srgbClr val="CC99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Smiley Face 17"/>
          <p:cNvSpPr/>
          <p:nvPr/>
        </p:nvSpPr>
        <p:spPr>
          <a:xfrm>
            <a:off x="5652120" y="1656224"/>
            <a:ext cx="548640" cy="548640"/>
          </a:xfrm>
          <a:prstGeom prst="smileyFace">
            <a:avLst/>
          </a:prstGeom>
          <a:solidFill>
            <a:srgbClr val="80008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Smiley Face 18"/>
          <p:cNvSpPr/>
          <p:nvPr/>
        </p:nvSpPr>
        <p:spPr>
          <a:xfrm>
            <a:off x="7119704" y="1628800"/>
            <a:ext cx="548640" cy="548640"/>
          </a:xfrm>
          <a:prstGeom prst="smileyFace">
            <a:avLst/>
          </a:prstGeom>
          <a:solidFill>
            <a:srgbClr val="00CC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Smiley Face 19"/>
          <p:cNvSpPr/>
          <p:nvPr/>
        </p:nvSpPr>
        <p:spPr>
          <a:xfrm>
            <a:off x="7911792" y="1709192"/>
            <a:ext cx="548640" cy="548640"/>
          </a:xfrm>
          <a:prstGeom prst="smileyFac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Smiley Face 20"/>
          <p:cNvSpPr/>
          <p:nvPr/>
        </p:nvSpPr>
        <p:spPr>
          <a:xfrm>
            <a:off x="5796136" y="692696"/>
            <a:ext cx="548640" cy="548640"/>
          </a:xfrm>
          <a:prstGeom prst="smileyFace">
            <a:avLst/>
          </a:prstGeom>
          <a:solidFill>
            <a:srgbClr val="00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Smiley Face 21"/>
          <p:cNvSpPr/>
          <p:nvPr/>
        </p:nvSpPr>
        <p:spPr>
          <a:xfrm>
            <a:off x="6372200" y="476672"/>
            <a:ext cx="548640" cy="548640"/>
          </a:xfrm>
          <a:prstGeom prst="smileyFac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Smiley Face 22"/>
          <p:cNvSpPr/>
          <p:nvPr/>
        </p:nvSpPr>
        <p:spPr>
          <a:xfrm>
            <a:off x="6975688" y="288072"/>
            <a:ext cx="548640" cy="548640"/>
          </a:xfrm>
          <a:prstGeom prst="smileyFac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Smiley Face 23"/>
          <p:cNvSpPr/>
          <p:nvPr/>
        </p:nvSpPr>
        <p:spPr>
          <a:xfrm>
            <a:off x="7740352" y="216064"/>
            <a:ext cx="548640" cy="548640"/>
          </a:xfrm>
          <a:prstGeom prst="smileyFace">
            <a:avLst/>
          </a:prstGeom>
          <a:solidFill>
            <a:srgbClr val="FF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Smiley Face 24"/>
          <p:cNvSpPr/>
          <p:nvPr/>
        </p:nvSpPr>
        <p:spPr>
          <a:xfrm>
            <a:off x="8199824" y="836712"/>
            <a:ext cx="548640" cy="548640"/>
          </a:xfrm>
          <a:prstGeom prst="smileyFace">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Title 1"/>
          <p:cNvSpPr txBox="1">
            <a:spLocks/>
          </p:cNvSpPr>
          <p:nvPr/>
        </p:nvSpPr>
        <p:spPr bwMode="auto">
          <a:xfrm>
            <a:off x="4689688" y="5733256"/>
            <a:ext cx="2834640" cy="54864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FF0000"/>
                </a:solidFill>
                <a:effectLst/>
                <a:uLnTx/>
                <a:uFillTx/>
                <a:latin typeface="Calibri" pitchFamily="34" charset="0"/>
                <a:ea typeface="+mj-ea"/>
                <a:cs typeface="+mj-cs"/>
              </a:rPr>
              <a:t>Thank you, Lord!</a:t>
            </a:r>
            <a:endPar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259.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11" name="Picture 2" descr="RisenAtTomb.bmp"/>
          <p:cNvPicPr>
            <a:picLocks noChangeAspect="1"/>
          </p:cNvPicPr>
          <p:nvPr/>
        </p:nvPicPr>
        <p:blipFill>
          <a:blip r:embed="rId3" cstate="print"/>
          <a:srcRect l="7706" t="5949" r="7691" b="21210"/>
          <a:stretch>
            <a:fillRect/>
          </a:stretch>
        </p:blipFill>
        <p:spPr bwMode="auto">
          <a:xfrm>
            <a:off x="467544" y="0"/>
            <a:ext cx="2966596" cy="3356992"/>
          </a:xfrm>
          <a:prstGeom prst="rect">
            <a:avLst/>
          </a:prstGeom>
          <a:noFill/>
          <a:ln w="9525">
            <a:noFill/>
            <a:miter lim="800000"/>
            <a:headEnd/>
            <a:tailEnd/>
          </a:ln>
        </p:spPr>
      </p:pic>
      <p:sp>
        <p:nvSpPr>
          <p:cNvPr id="9" name="TextBox 8"/>
          <p:cNvSpPr txBox="1">
            <a:spLocks noChangeArrowheads="1"/>
          </p:cNvSpPr>
          <p:nvPr/>
        </p:nvSpPr>
        <p:spPr bwMode="auto">
          <a:xfrm>
            <a:off x="179512" y="2708275"/>
            <a:ext cx="2376363" cy="338554"/>
          </a:xfrm>
          <a:prstGeom prst="rect">
            <a:avLst/>
          </a:prstGeom>
          <a:noFill/>
          <a:ln w="9525">
            <a:noFill/>
            <a:miter lim="800000"/>
            <a:headEnd/>
            <a:tailEnd/>
          </a:ln>
        </p:spPr>
        <p:txBody>
          <a:bodyPr wrap="square">
            <a:spAutoFit/>
          </a:bodyPr>
          <a:lstStyle/>
          <a:p>
            <a:pPr algn="ctr">
              <a:defRPr/>
            </a:pPr>
            <a:r>
              <a:rPr lang="en-CA" sz="800" dirty="0">
                <a:solidFill>
                  <a:schemeClr val="tx1">
                    <a:lumMod val="75000"/>
                  </a:schemeClr>
                </a:solidFill>
              </a:rPr>
              <a:t>various copies on internet, </a:t>
            </a:r>
          </a:p>
          <a:p>
            <a:pPr algn="ctr">
              <a:defRPr/>
            </a:pPr>
            <a:r>
              <a:rPr lang="en-CA" sz="800" dirty="0">
                <a:solidFill>
                  <a:schemeClr val="tx1">
                    <a:lumMod val="75000"/>
                  </a:schemeClr>
                </a:solidFill>
              </a:rPr>
              <a:t>original source unknown</a:t>
            </a:r>
          </a:p>
        </p:txBody>
      </p:sp>
      <p:sp>
        <p:nvSpPr>
          <p:cNvPr id="23560" name="TextBox 12"/>
          <p:cNvSpPr txBox="1">
            <a:spLocks noChangeArrowheads="1"/>
          </p:cNvSpPr>
          <p:nvPr/>
        </p:nvSpPr>
        <p:spPr bwMode="auto">
          <a:xfrm>
            <a:off x="323528" y="3357562"/>
            <a:ext cx="8532440" cy="523220"/>
          </a:xfrm>
          <a:prstGeom prst="rect">
            <a:avLst/>
          </a:prstGeom>
          <a:solidFill>
            <a:schemeClr val="tx1"/>
          </a:solidFill>
          <a:ln w="9525">
            <a:noFill/>
            <a:miter lim="800000"/>
            <a:headEnd/>
            <a:tailEnd/>
          </a:ln>
        </p:spPr>
        <p:txBody>
          <a:bodyPr wrap="square">
            <a:spAutoFit/>
          </a:bodyPr>
          <a:lstStyle/>
          <a:p>
            <a:pPr algn="ctr"/>
            <a:r>
              <a:rPr lang="en-CA" sz="2800" b="1" dirty="0" smtClean="0">
                <a:solidFill>
                  <a:srgbClr val="FF0000"/>
                </a:solidFill>
                <a:latin typeface="Calibri" pitchFamily="34" charset="0"/>
              </a:rPr>
              <a:t>93. resurrection body like Jesus!  Thank you, Lord!</a:t>
            </a:r>
            <a:endParaRPr lang="en-CA" sz="2800" b="1" dirty="0">
              <a:solidFill>
                <a:srgbClr val="FF0000"/>
              </a:solidFill>
              <a:latin typeface="Calibri" pitchFamily="34" charset="0"/>
            </a:endParaRPr>
          </a:p>
        </p:txBody>
      </p:sp>
      <p:pic>
        <p:nvPicPr>
          <p:cNvPr id="13" name="Picture 12" descr="www.clipartkid.com-children-jumping-for-joy-clip-art-clipart-best-M7c3U5-clipart.jpeg"/>
          <p:cNvPicPr>
            <a:picLocks noChangeAspect="1"/>
          </p:cNvPicPr>
          <p:nvPr/>
        </p:nvPicPr>
        <p:blipFill>
          <a:blip r:embed="rId4" cstate="print"/>
          <a:srcRect l="8324" t="4932" r="4273" b="6833"/>
          <a:stretch>
            <a:fillRect/>
          </a:stretch>
        </p:blipFill>
        <p:spPr>
          <a:xfrm>
            <a:off x="3419872" y="44624"/>
            <a:ext cx="2898322" cy="3312368"/>
          </a:xfrm>
          <a:prstGeom prst="rect">
            <a:avLst/>
          </a:prstGeom>
        </p:spPr>
      </p:pic>
      <p:pic>
        <p:nvPicPr>
          <p:cNvPr id="14" name="Picture 13" descr="www.clipartkid.com-boy-leaping-for-joy-free-art-images-for-christians-IfOUVJ-clipart.jpg"/>
          <p:cNvPicPr>
            <a:picLocks noChangeAspect="1"/>
          </p:cNvPicPr>
          <p:nvPr/>
        </p:nvPicPr>
        <p:blipFill>
          <a:blip r:embed="rId5" cstate="print"/>
          <a:srcRect l="13086" r="5890"/>
          <a:stretch>
            <a:fillRect/>
          </a:stretch>
        </p:blipFill>
        <p:spPr>
          <a:xfrm>
            <a:off x="6300192" y="44624"/>
            <a:ext cx="2370691" cy="3312368"/>
          </a:xfrm>
          <a:prstGeom prst="rect">
            <a:avLst/>
          </a:prstGeom>
        </p:spPr>
      </p:pic>
      <p:sp>
        <p:nvSpPr>
          <p:cNvPr id="10" name="TextBox 9"/>
          <p:cNvSpPr txBox="1"/>
          <p:nvPr/>
        </p:nvSpPr>
        <p:spPr>
          <a:xfrm>
            <a:off x="4355976" y="3068960"/>
            <a:ext cx="3744416" cy="215444"/>
          </a:xfrm>
          <a:prstGeom prst="rect">
            <a:avLst/>
          </a:prstGeom>
          <a:noFill/>
        </p:spPr>
        <p:txBody>
          <a:bodyPr wrap="square" rtlCol="0">
            <a:spAutoFit/>
          </a:bodyPr>
          <a:lstStyle/>
          <a:p>
            <a:pPr algn="ctr"/>
            <a:r>
              <a:rPr lang="en-CA" sz="800" dirty="0" smtClean="0">
                <a:solidFill>
                  <a:schemeClr val="tx1">
                    <a:lumMod val="75000"/>
                  </a:schemeClr>
                </a:solidFill>
              </a:rPr>
              <a:t>clipartkid.com  - boy leaping for joy, children jumping for joy</a:t>
            </a:r>
            <a:endParaRPr lang="en-CA" sz="800" dirty="0">
              <a:solidFill>
                <a:schemeClr val="tx1">
                  <a:lumMod val="75000"/>
                </a:schemeClr>
              </a:solidFill>
            </a:endParaRPr>
          </a:p>
        </p:txBody>
      </p:sp>
      <p:pic>
        <p:nvPicPr>
          <p:cNvPr id="12" name="Picture 11" descr="www.sherv.net big-tears.gif"/>
          <p:cNvPicPr>
            <a:picLocks noChangeAspect="1"/>
          </p:cNvPicPr>
          <p:nvPr/>
        </p:nvPicPr>
        <p:blipFill>
          <a:blip r:embed="rId6" cstate="print"/>
          <a:stretch>
            <a:fillRect/>
          </a:stretch>
        </p:blipFill>
        <p:spPr>
          <a:xfrm>
            <a:off x="-36512" y="5901274"/>
            <a:ext cx="1440160" cy="840094"/>
          </a:xfrm>
          <a:prstGeom prst="rect">
            <a:avLst/>
          </a:prstGeom>
        </p:spPr>
      </p:pic>
      <p:sp>
        <p:nvSpPr>
          <p:cNvPr id="17" name="TextBox 6"/>
          <p:cNvSpPr txBox="1">
            <a:spLocks noChangeArrowheads="1"/>
          </p:cNvSpPr>
          <p:nvPr/>
        </p:nvSpPr>
        <p:spPr bwMode="auto">
          <a:xfrm>
            <a:off x="35496" y="6567155"/>
            <a:ext cx="3383657" cy="215444"/>
          </a:xfrm>
          <a:prstGeom prst="rect">
            <a:avLst/>
          </a:prstGeom>
          <a:noFill/>
          <a:ln w="9525">
            <a:noFill/>
            <a:miter lim="800000"/>
            <a:headEnd/>
            <a:tailEnd/>
          </a:ln>
        </p:spPr>
        <p:txBody>
          <a:bodyPr wrap="square">
            <a:spAutoFit/>
          </a:bodyPr>
          <a:lstStyle/>
          <a:p>
            <a:pPr algn="ctr"/>
            <a:r>
              <a:rPr lang="en-CA" sz="800" dirty="0" smtClean="0">
                <a:solidFill>
                  <a:schemeClr val="tx1">
                    <a:lumMod val="50000"/>
                  </a:schemeClr>
                </a:solidFill>
              </a:rPr>
              <a:t>big tears smiley © sherv.net</a:t>
            </a:r>
          </a:p>
        </p:txBody>
      </p:sp>
      <p:sp>
        <p:nvSpPr>
          <p:cNvPr id="18" name="Title 1"/>
          <p:cNvSpPr txBox="1">
            <a:spLocks/>
          </p:cNvSpPr>
          <p:nvPr/>
        </p:nvSpPr>
        <p:spPr bwMode="auto">
          <a:xfrm>
            <a:off x="251520" y="4286256"/>
            <a:ext cx="8676456" cy="201570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smtClean="0">
                <a:ln>
                  <a:noFill/>
                </a:ln>
                <a:solidFill>
                  <a:schemeClr val="bg1"/>
                </a:solidFill>
                <a:effectLst/>
                <a:uLnTx/>
                <a:uFillTx/>
                <a:latin typeface="Calibri" pitchFamily="34" charset="0"/>
                <a:ea typeface="+mj-ea"/>
                <a:cs typeface="Calibri" pitchFamily="34" charset="0"/>
              </a:rPr>
              <a:t>“But </a:t>
            </a: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in fact Christ has been raised from the dead, </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 the </a:t>
            </a:r>
            <a:r>
              <a:rPr kumimoji="0" lang="en-CA" sz="2800" b="1" i="0" u="none" strike="noStrike" kern="0" cap="none" spc="0" normalizeH="0" baseline="0" noProof="0" dirty="0" err="1" smtClean="0">
                <a:ln>
                  <a:noFill/>
                </a:ln>
                <a:solidFill>
                  <a:schemeClr val="bg1"/>
                </a:solidFill>
                <a:effectLst/>
                <a:uLnTx/>
                <a:uFillTx/>
                <a:latin typeface="Calibri" pitchFamily="34" charset="0"/>
                <a:ea typeface="+mj-ea"/>
                <a:cs typeface="Calibri" pitchFamily="34" charset="0"/>
              </a:rPr>
              <a:t>firstfruits</a:t>
            </a: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 of those who have fallen asleep. </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 For as by a man came death, by a man has come also the   </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 resurrection of the dead. . . . But each in his own order:  </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 Christ the </a:t>
            </a:r>
            <a:r>
              <a:rPr kumimoji="0" lang="en-CA" sz="2800" b="1" i="0" u="none" strike="noStrike" kern="0" cap="none" spc="0" normalizeH="0" baseline="0" noProof="0" dirty="0" err="1" smtClean="0">
                <a:ln>
                  <a:noFill/>
                </a:ln>
                <a:solidFill>
                  <a:schemeClr val="bg1"/>
                </a:solidFill>
                <a:effectLst/>
                <a:uLnTx/>
                <a:uFillTx/>
                <a:latin typeface="Calibri" pitchFamily="34" charset="0"/>
                <a:ea typeface="+mj-ea"/>
                <a:cs typeface="Calibri" pitchFamily="34" charset="0"/>
              </a:rPr>
              <a:t>firstfruits</a:t>
            </a: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 then at his coming those </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b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 who belong to Christ.” 1 </a:t>
            </a:r>
            <a:r>
              <a:rPr kumimoji="0" lang="en-CA" sz="2800" b="1" i="0" u="none" strike="noStrike" kern="0" cap="none" spc="0" normalizeH="0" baseline="0" noProof="0" dirty="0" err="1" smtClean="0">
                <a:ln>
                  <a:noFill/>
                </a:ln>
                <a:solidFill>
                  <a:schemeClr val="bg1"/>
                </a:solidFill>
                <a:effectLst/>
                <a:uLnTx/>
                <a:uFillTx/>
                <a:latin typeface="Calibri" pitchFamily="34" charset="0"/>
                <a:ea typeface="+mj-ea"/>
                <a:cs typeface="Calibri" pitchFamily="34" charset="0"/>
              </a:rPr>
              <a:t>Cor</a:t>
            </a: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 15:20,21,23</a:t>
            </a:r>
            <a:endParaRPr kumimoji="0" lang="en-CA" sz="44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endParaRPr>
          </a:p>
        </p:txBody>
      </p:sp>
      <p:pic>
        <p:nvPicPr>
          <p:cNvPr id="15" name="Picture 14" descr="dove and sword large cropped.png"/>
          <p:cNvPicPr>
            <a:picLocks noChangeAspect="1"/>
          </p:cNvPicPr>
          <p:nvPr/>
        </p:nvPicPr>
        <p:blipFill>
          <a:blip r:embed="rId7" cstate="print"/>
          <a:stretch>
            <a:fillRect/>
          </a:stretch>
        </p:blipFill>
        <p:spPr>
          <a:xfrm>
            <a:off x="4355976" y="1052736"/>
            <a:ext cx="974225" cy="1008112"/>
          </a:xfrm>
          <a:prstGeom prst="rect">
            <a:avLst/>
          </a:prstGeom>
        </p:spPr>
      </p:pic>
      <p:pic>
        <p:nvPicPr>
          <p:cNvPr id="16" name="Picture 15" descr="dove and sword large cropped.png"/>
          <p:cNvPicPr>
            <a:picLocks noChangeAspect="1"/>
          </p:cNvPicPr>
          <p:nvPr/>
        </p:nvPicPr>
        <p:blipFill>
          <a:blip r:embed="rId7" cstate="print"/>
          <a:stretch>
            <a:fillRect/>
          </a:stretch>
        </p:blipFill>
        <p:spPr>
          <a:xfrm>
            <a:off x="6732240" y="908720"/>
            <a:ext cx="974225" cy="1008112"/>
          </a:xfrm>
          <a:prstGeom prst="rect">
            <a:avLst/>
          </a:prstGeom>
        </p:spPr>
      </p:pic>
      <p:sp>
        <p:nvSpPr>
          <p:cNvPr id="19" name="TextBox 18"/>
          <p:cNvSpPr txBox="1"/>
          <p:nvPr/>
        </p:nvSpPr>
        <p:spPr>
          <a:xfrm>
            <a:off x="5076056" y="2348880"/>
            <a:ext cx="1872208" cy="461665"/>
          </a:xfrm>
          <a:prstGeom prst="rect">
            <a:avLst/>
          </a:prstGeom>
          <a:noFill/>
        </p:spPr>
        <p:txBody>
          <a:bodyPr wrap="square" rtlCol="0">
            <a:spAutoFit/>
          </a:bodyPr>
          <a:lstStyle/>
          <a:p>
            <a:pPr algn="ctr"/>
            <a:r>
              <a:rPr lang="en-CA" sz="800" dirty="0" smtClean="0">
                <a:solidFill>
                  <a:schemeClr val="tx1">
                    <a:lumMod val="75000"/>
                  </a:schemeClr>
                </a:solidFill>
              </a:rPr>
              <a:t>Dove, cross and Bible</a:t>
            </a:r>
          </a:p>
          <a:p>
            <a:pPr algn="ctr"/>
            <a:r>
              <a:rPr lang="en-CA" sz="800" dirty="0" smtClean="0">
                <a:solidFill>
                  <a:schemeClr val="tx1">
                    <a:lumMod val="75000"/>
                  </a:schemeClr>
                </a:solidFill>
              </a:rPr>
              <a:t>Microsoft clip art © 2013 </a:t>
            </a:r>
          </a:p>
          <a:p>
            <a:pPr algn="ctr"/>
            <a:r>
              <a:rPr lang="en-CA" sz="800" dirty="0" smtClean="0">
                <a:solidFill>
                  <a:schemeClr val="tx1">
                    <a:lumMod val="75000"/>
                  </a:schemeClr>
                </a:solidFill>
              </a:rPr>
              <a:t>Microsoft Corp</a:t>
            </a:r>
            <a:endParaRPr lang="en-CA" sz="800" dirty="0">
              <a:solidFill>
                <a:schemeClr val="tx1">
                  <a:lumMod val="75000"/>
                </a:schemeClr>
              </a:solidFill>
            </a:endParaRPr>
          </a:p>
        </p:txBody>
      </p:sp>
    </p:spTree>
  </p:cSld>
  <p:clrMapOvr>
    <a:masterClrMapping/>
  </p:clrMapOvr>
  <p:timing>
    <p:tnLst>
      <p:par>
        <p:cTn id="1" dur="indefinite" restart="never" nodeType="tmRoot"/>
      </p:par>
    </p:tnLst>
  </p:timing>
</p:sld>
</file>

<file path=ppt/slides/slide260.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25603" name="Picture 3" descr="bride-trackingbibleprophecy.com.jpg"/>
          <p:cNvPicPr>
            <a:picLocks noChangeAspect="1"/>
          </p:cNvPicPr>
          <p:nvPr/>
        </p:nvPicPr>
        <p:blipFill>
          <a:blip r:embed="rId2" cstate="print"/>
          <a:srcRect/>
          <a:stretch>
            <a:fillRect/>
          </a:stretch>
        </p:blipFill>
        <p:spPr bwMode="auto">
          <a:xfrm>
            <a:off x="35496" y="120650"/>
            <a:ext cx="4851400" cy="6621463"/>
          </a:xfrm>
          <a:prstGeom prst="rect">
            <a:avLst/>
          </a:prstGeom>
          <a:noFill/>
          <a:ln w="9525">
            <a:noFill/>
            <a:miter lim="800000"/>
            <a:headEnd/>
            <a:tailEnd/>
          </a:ln>
        </p:spPr>
      </p:pic>
      <p:sp>
        <p:nvSpPr>
          <p:cNvPr id="6" name="TextBox 8"/>
          <p:cNvSpPr txBox="1">
            <a:spLocks noChangeArrowheads="1"/>
          </p:cNvSpPr>
          <p:nvPr/>
        </p:nvSpPr>
        <p:spPr bwMode="auto">
          <a:xfrm>
            <a:off x="323528" y="6413266"/>
            <a:ext cx="4321348" cy="400110"/>
          </a:xfrm>
          <a:prstGeom prst="rect">
            <a:avLst/>
          </a:prstGeom>
          <a:noFill/>
          <a:ln w="9525">
            <a:noFill/>
            <a:miter lim="800000"/>
            <a:headEnd/>
            <a:tailEnd/>
          </a:ln>
        </p:spPr>
        <p:txBody>
          <a:bodyPr wrap="square">
            <a:spAutoFit/>
          </a:bodyPr>
          <a:lstStyle/>
          <a:p>
            <a:pPr algn="ctr">
              <a:defRPr/>
            </a:pPr>
            <a:r>
              <a:rPr lang="en-CA" sz="1000" dirty="0">
                <a:solidFill>
                  <a:schemeClr val="tx1">
                    <a:lumMod val="65000"/>
                  </a:schemeClr>
                </a:solidFill>
              </a:rPr>
              <a:t>various copies on internet, </a:t>
            </a:r>
            <a:r>
              <a:rPr lang="en-CA" sz="1000" dirty="0" smtClean="0">
                <a:solidFill>
                  <a:schemeClr val="tx1">
                    <a:lumMod val="65000"/>
                  </a:schemeClr>
                </a:solidFill>
              </a:rPr>
              <a:t> original </a:t>
            </a:r>
            <a:r>
              <a:rPr lang="en-CA" sz="1000" dirty="0">
                <a:solidFill>
                  <a:schemeClr val="tx1">
                    <a:lumMod val="65000"/>
                  </a:schemeClr>
                </a:solidFill>
              </a:rPr>
              <a:t>source </a:t>
            </a:r>
            <a:r>
              <a:rPr lang="en-CA" sz="1000" dirty="0" smtClean="0">
                <a:solidFill>
                  <a:schemeClr val="tx1">
                    <a:lumMod val="65000"/>
                  </a:schemeClr>
                </a:solidFill>
              </a:rPr>
              <a:t>unknown</a:t>
            </a:r>
          </a:p>
          <a:p>
            <a:pPr algn="ctr">
              <a:defRPr/>
            </a:pPr>
            <a:r>
              <a:rPr lang="en-CA" sz="1000" dirty="0" smtClean="0">
                <a:solidFill>
                  <a:schemeClr val="tx1">
                    <a:lumMod val="65000"/>
                  </a:schemeClr>
                </a:solidFill>
              </a:rPr>
              <a:t>This is from  Pinterest.com  johnkrohn.blogspot.kr</a:t>
            </a:r>
            <a:endParaRPr lang="en-CA" sz="1000" dirty="0">
              <a:solidFill>
                <a:schemeClr val="tx1">
                  <a:lumMod val="65000"/>
                </a:schemeClr>
              </a:solidFill>
            </a:endParaRPr>
          </a:p>
        </p:txBody>
      </p:sp>
      <p:pic>
        <p:nvPicPr>
          <p:cNvPr id="7" name="Picture 6" descr="www.sherv.net big-tears.gif"/>
          <p:cNvPicPr>
            <a:picLocks noChangeAspect="1"/>
          </p:cNvPicPr>
          <p:nvPr/>
        </p:nvPicPr>
        <p:blipFill>
          <a:blip r:embed="rId3" cstate="print"/>
          <a:stretch>
            <a:fillRect/>
          </a:stretch>
        </p:blipFill>
        <p:spPr>
          <a:xfrm>
            <a:off x="7703872" y="5901274"/>
            <a:ext cx="1440160" cy="840094"/>
          </a:xfrm>
          <a:prstGeom prst="rect">
            <a:avLst/>
          </a:prstGeom>
        </p:spPr>
      </p:pic>
      <p:sp>
        <p:nvSpPr>
          <p:cNvPr id="10" name="TextBox 6"/>
          <p:cNvSpPr txBox="1">
            <a:spLocks noChangeArrowheads="1"/>
          </p:cNvSpPr>
          <p:nvPr/>
        </p:nvSpPr>
        <p:spPr bwMode="auto">
          <a:xfrm>
            <a:off x="5220791" y="6567155"/>
            <a:ext cx="3383657" cy="246221"/>
          </a:xfrm>
          <a:prstGeom prst="rect">
            <a:avLst/>
          </a:prstGeom>
          <a:noFill/>
          <a:ln w="9525">
            <a:noFill/>
            <a:miter lim="800000"/>
            <a:headEnd/>
            <a:tailEnd/>
          </a:ln>
        </p:spPr>
        <p:txBody>
          <a:bodyPr wrap="square">
            <a:spAutoFit/>
          </a:bodyPr>
          <a:lstStyle/>
          <a:p>
            <a:pPr algn="ctr"/>
            <a:r>
              <a:rPr lang="en-CA" sz="1000" dirty="0" smtClean="0">
                <a:solidFill>
                  <a:schemeClr val="tx1">
                    <a:lumMod val="50000"/>
                  </a:schemeClr>
                </a:solidFill>
              </a:rPr>
              <a:t>big tears smiley © sherv.net</a:t>
            </a:r>
          </a:p>
        </p:txBody>
      </p:sp>
      <p:sp>
        <p:nvSpPr>
          <p:cNvPr id="8" name="Title 1"/>
          <p:cNvSpPr txBox="1">
            <a:spLocks/>
          </p:cNvSpPr>
          <p:nvPr/>
        </p:nvSpPr>
        <p:spPr bwMode="auto">
          <a:xfrm>
            <a:off x="5076056" y="116632"/>
            <a:ext cx="3931920" cy="1296144"/>
          </a:xfrm>
          <a:prstGeom prst="rect">
            <a:avLst/>
          </a:prstGeom>
          <a:solidFill>
            <a:schemeClr val="tx1"/>
          </a:solidFill>
          <a:ln w="9525">
            <a:noFill/>
            <a:miter lim="800000"/>
            <a:headEnd/>
            <a:tailEnd/>
          </a:ln>
        </p:spPr>
        <p:txBody>
          <a:bodyPr anchor="ctr"/>
          <a:lstStyle/>
          <a:p>
            <a:pPr algn="ctr" eaLnBrk="0" hangingPunct="0">
              <a:lnSpc>
                <a:spcPts val="3000"/>
              </a:lnSpc>
              <a:defRPr/>
            </a:pPr>
            <a:r>
              <a:rPr lang="en-CA" sz="2800" b="1" dirty="0" smtClean="0">
                <a:solidFill>
                  <a:srgbClr val="FF0000"/>
                </a:solidFill>
                <a:latin typeface="Calibri" pitchFamily="34" charset="0"/>
              </a:rPr>
              <a:t>94. marriage of the Lamb</a:t>
            </a:r>
          </a:p>
          <a:p>
            <a:pPr algn="ctr" eaLnBrk="0" hangingPunct="0">
              <a:lnSpc>
                <a:spcPts val="3000"/>
              </a:lnSpc>
              <a:defRPr/>
            </a:pPr>
            <a:r>
              <a:rPr lang="en-CA" sz="2800" b="1" dirty="0" smtClean="0">
                <a:solidFill>
                  <a:srgbClr val="FF0000"/>
                </a:solidFill>
                <a:latin typeface="Calibri" pitchFamily="34" charset="0"/>
              </a:rPr>
              <a:t>to his Bride!</a:t>
            </a:r>
          </a:p>
          <a:p>
            <a:pPr algn="ctr" eaLnBrk="0" hangingPunct="0">
              <a:lnSpc>
                <a:spcPts val="3000"/>
              </a:lnSpc>
              <a:defRPr/>
            </a:pPr>
            <a:r>
              <a:rPr lang="en-CA" sz="2800" b="1" kern="0" dirty="0" smtClean="0">
                <a:solidFill>
                  <a:srgbClr val="FF0000"/>
                </a:solidFill>
                <a:latin typeface="Calibri" pitchFamily="34" charset="0"/>
                <a:ea typeface="+mj-ea"/>
                <a:cs typeface="+mj-cs"/>
              </a:rPr>
              <a:t>Thank you, Lord!</a:t>
            </a:r>
            <a:endParaRPr lang="en-CA" sz="2800" kern="0" dirty="0">
              <a:solidFill>
                <a:schemeClr val="bg1"/>
              </a:solidFill>
              <a:latin typeface="Calibri" pitchFamily="34" charset="0"/>
              <a:ea typeface="+mj-ea"/>
              <a:cs typeface="+mj-cs"/>
            </a:endParaRPr>
          </a:p>
        </p:txBody>
      </p:sp>
      <p:sp>
        <p:nvSpPr>
          <p:cNvPr id="11" name="Title 1"/>
          <p:cNvSpPr txBox="1">
            <a:spLocks/>
          </p:cNvSpPr>
          <p:nvPr/>
        </p:nvSpPr>
        <p:spPr bwMode="auto">
          <a:xfrm>
            <a:off x="5041931" y="3500446"/>
            <a:ext cx="3959225" cy="1143000"/>
          </a:xfrm>
          <a:prstGeom prst="rect">
            <a:avLst/>
          </a:prstGeom>
          <a:noFill/>
          <a:ln w="9525">
            <a:noFill/>
            <a:miter lim="800000"/>
            <a:headEnd/>
            <a:tailEnd/>
          </a:ln>
        </p:spPr>
        <p:txBody>
          <a:bodyPr anchor="ctr"/>
          <a:lstStyle/>
          <a:p>
            <a:pPr algn="ctr">
              <a:lnSpc>
                <a:spcPts val="3000"/>
              </a:lnSpc>
              <a:defRPr/>
            </a:pPr>
            <a:r>
              <a:rPr lang="en-US" sz="2800" b="1" kern="0" dirty="0" smtClean="0">
                <a:solidFill>
                  <a:schemeClr val="bg1"/>
                </a:solidFill>
                <a:latin typeface="Calibri" pitchFamily="34" charset="0"/>
                <a:ea typeface="+mj-ea"/>
                <a:cs typeface="+mj-cs"/>
              </a:rPr>
              <a:t>“</a:t>
            </a:r>
            <a:r>
              <a:rPr lang="en-CA" sz="2800" b="1" dirty="0">
                <a:solidFill>
                  <a:schemeClr val="bg1"/>
                </a:solidFill>
                <a:latin typeface="Calibri" pitchFamily="34" charset="0"/>
              </a:rPr>
              <a:t>Let us rejoice and exult and give him the glory, for the marriage of </a:t>
            </a:r>
          </a:p>
          <a:p>
            <a:pPr algn="ctr">
              <a:lnSpc>
                <a:spcPts val="3000"/>
              </a:lnSpc>
              <a:defRPr/>
            </a:pPr>
            <a:r>
              <a:rPr lang="en-CA" sz="2800" b="1" dirty="0">
                <a:solidFill>
                  <a:schemeClr val="bg1"/>
                </a:solidFill>
                <a:latin typeface="Calibri" pitchFamily="34" charset="0"/>
              </a:rPr>
              <a:t>the Lamb has come, </a:t>
            </a:r>
          </a:p>
          <a:p>
            <a:pPr algn="ctr">
              <a:lnSpc>
                <a:spcPts val="3000"/>
              </a:lnSpc>
              <a:defRPr/>
            </a:pPr>
            <a:r>
              <a:rPr lang="en-CA" sz="2800" b="1" dirty="0">
                <a:solidFill>
                  <a:schemeClr val="bg1"/>
                </a:solidFill>
                <a:latin typeface="Calibri" pitchFamily="34" charset="0"/>
              </a:rPr>
              <a:t>and his Bride has </a:t>
            </a:r>
          </a:p>
          <a:p>
            <a:pPr algn="ctr">
              <a:lnSpc>
                <a:spcPts val="3000"/>
              </a:lnSpc>
              <a:defRPr/>
            </a:pPr>
            <a:r>
              <a:rPr lang="en-CA" sz="2800" b="1" dirty="0">
                <a:solidFill>
                  <a:schemeClr val="bg1"/>
                </a:solidFill>
                <a:latin typeface="Calibri" pitchFamily="34" charset="0"/>
              </a:rPr>
              <a:t>made herself ready . . . </a:t>
            </a:r>
          </a:p>
          <a:p>
            <a:pPr algn="ctr">
              <a:lnSpc>
                <a:spcPts val="3000"/>
              </a:lnSpc>
              <a:defRPr/>
            </a:pPr>
            <a:r>
              <a:rPr lang="en-CA" sz="2800" b="1" dirty="0">
                <a:solidFill>
                  <a:schemeClr val="bg1"/>
                </a:solidFill>
                <a:latin typeface="Calibri" pitchFamily="34" charset="0"/>
              </a:rPr>
              <a:t>Blessed are those </a:t>
            </a:r>
          </a:p>
          <a:p>
            <a:pPr algn="ctr">
              <a:lnSpc>
                <a:spcPts val="3000"/>
              </a:lnSpc>
              <a:defRPr/>
            </a:pPr>
            <a:r>
              <a:rPr lang="en-CA" sz="2800" b="1" dirty="0">
                <a:solidFill>
                  <a:schemeClr val="bg1"/>
                </a:solidFill>
                <a:latin typeface="Calibri" pitchFamily="34" charset="0"/>
              </a:rPr>
              <a:t>who are invited to </a:t>
            </a:r>
          </a:p>
          <a:p>
            <a:pPr algn="ctr">
              <a:lnSpc>
                <a:spcPts val="3000"/>
              </a:lnSpc>
              <a:defRPr/>
            </a:pPr>
            <a:r>
              <a:rPr lang="en-CA" sz="2800" b="1" dirty="0">
                <a:solidFill>
                  <a:schemeClr val="bg1"/>
                </a:solidFill>
                <a:latin typeface="Calibri" pitchFamily="34" charset="0"/>
              </a:rPr>
              <a:t>the marriage supper </a:t>
            </a:r>
          </a:p>
          <a:p>
            <a:pPr algn="ctr">
              <a:lnSpc>
                <a:spcPts val="3000"/>
              </a:lnSpc>
              <a:defRPr/>
            </a:pPr>
            <a:r>
              <a:rPr lang="en-CA" sz="2800" b="1" dirty="0">
                <a:solidFill>
                  <a:schemeClr val="bg1"/>
                </a:solidFill>
                <a:latin typeface="Calibri" pitchFamily="34" charset="0"/>
              </a:rPr>
              <a:t>of the Lamb</a:t>
            </a:r>
            <a:r>
              <a:rPr lang="en-US" sz="2800" b="1" kern="0" dirty="0">
                <a:solidFill>
                  <a:schemeClr val="bg1"/>
                </a:solidFill>
                <a:latin typeface="Calibri" pitchFamily="34" charset="0"/>
                <a:ea typeface="+mj-ea"/>
                <a:cs typeface="+mj-cs"/>
              </a:rPr>
              <a:t>”  </a:t>
            </a:r>
          </a:p>
          <a:p>
            <a:pPr algn="ctr" eaLnBrk="0" hangingPunct="0">
              <a:lnSpc>
                <a:spcPts val="3000"/>
              </a:lnSpc>
              <a:defRPr/>
            </a:pPr>
            <a:r>
              <a:rPr lang="en-US" sz="2800" b="1" kern="0" dirty="0">
                <a:solidFill>
                  <a:schemeClr val="bg1"/>
                </a:solidFill>
                <a:latin typeface="Calibri" pitchFamily="34" charset="0"/>
                <a:ea typeface="+mj-ea"/>
                <a:cs typeface="+mj-cs"/>
              </a:rPr>
              <a:t>Rev 19:7, </a:t>
            </a:r>
            <a:r>
              <a:rPr lang="en-US" sz="2800" b="1" kern="0" dirty="0" smtClean="0">
                <a:solidFill>
                  <a:schemeClr val="bg1"/>
                </a:solidFill>
                <a:latin typeface="Calibri" pitchFamily="34" charset="0"/>
                <a:ea typeface="+mj-ea"/>
                <a:cs typeface="+mj-cs"/>
              </a:rPr>
              <a:t>9</a:t>
            </a:r>
            <a:r>
              <a:rPr lang="en-CA" sz="2800" kern="0" dirty="0">
                <a:solidFill>
                  <a:schemeClr val="bg1"/>
                </a:solidFill>
                <a:latin typeface="Calibri" pitchFamily="34" charset="0"/>
                <a:ea typeface="+mj-ea"/>
                <a:cs typeface="+mj-cs"/>
              </a:rPr>
              <a:t/>
            </a:r>
            <a:br>
              <a:rPr lang="en-CA" sz="2800" kern="0" dirty="0">
                <a:solidFill>
                  <a:schemeClr val="bg1"/>
                </a:solidFill>
                <a:latin typeface="Calibri" pitchFamily="34" charset="0"/>
                <a:ea typeface="+mj-ea"/>
                <a:cs typeface="+mj-cs"/>
              </a:rPr>
            </a:br>
            <a:r>
              <a:rPr lang="en-US" sz="2800" kern="0" dirty="0">
                <a:solidFill>
                  <a:schemeClr val="bg1"/>
                </a:solidFill>
                <a:latin typeface="Calibri" pitchFamily="34" charset="0"/>
                <a:ea typeface="+mj-ea"/>
                <a:cs typeface="+mj-cs"/>
              </a:rPr>
              <a:t> </a:t>
            </a:r>
            <a:r>
              <a:rPr lang="en-CA" sz="2800" kern="0" dirty="0">
                <a:solidFill>
                  <a:schemeClr val="bg1"/>
                </a:solidFill>
                <a:latin typeface="Calibri" pitchFamily="34" charset="0"/>
                <a:ea typeface="+mj-ea"/>
                <a:cs typeface="+mj-cs"/>
              </a:rPr>
              <a:t/>
            </a:r>
            <a:br>
              <a:rPr lang="en-CA" sz="2800" kern="0" dirty="0">
                <a:solidFill>
                  <a:schemeClr val="bg1"/>
                </a:solidFill>
                <a:latin typeface="Calibri" pitchFamily="34" charset="0"/>
                <a:ea typeface="+mj-ea"/>
                <a:cs typeface="+mj-cs"/>
              </a:rPr>
            </a:br>
            <a:endParaRPr lang="en-CA" sz="2800" kern="0" dirty="0">
              <a:solidFill>
                <a:schemeClr val="bg1"/>
              </a:solidFill>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261.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25603" name="Picture 3" descr="bride-trackingbibleprophecy.com.jpg"/>
          <p:cNvPicPr>
            <a:picLocks noChangeAspect="1"/>
          </p:cNvPicPr>
          <p:nvPr/>
        </p:nvPicPr>
        <p:blipFill>
          <a:blip r:embed="rId2" cstate="print"/>
          <a:srcRect/>
          <a:stretch>
            <a:fillRect/>
          </a:stretch>
        </p:blipFill>
        <p:spPr bwMode="auto">
          <a:xfrm>
            <a:off x="35496" y="120650"/>
            <a:ext cx="4851400" cy="6621463"/>
          </a:xfrm>
          <a:prstGeom prst="rect">
            <a:avLst/>
          </a:prstGeom>
          <a:noFill/>
          <a:ln w="9525">
            <a:noFill/>
            <a:miter lim="800000"/>
            <a:headEnd/>
            <a:tailEnd/>
          </a:ln>
        </p:spPr>
      </p:pic>
      <p:sp>
        <p:nvSpPr>
          <p:cNvPr id="6" name="TextBox 8"/>
          <p:cNvSpPr txBox="1">
            <a:spLocks noChangeArrowheads="1"/>
          </p:cNvSpPr>
          <p:nvPr/>
        </p:nvSpPr>
        <p:spPr bwMode="auto">
          <a:xfrm>
            <a:off x="323528" y="6413266"/>
            <a:ext cx="4321348" cy="400110"/>
          </a:xfrm>
          <a:prstGeom prst="rect">
            <a:avLst/>
          </a:prstGeom>
          <a:noFill/>
          <a:ln w="9525">
            <a:noFill/>
            <a:miter lim="800000"/>
            <a:headEnd/>
            <a:tailEnd/>
          </a:ln>
        </p:spPr>
        <p:txBody>
          <a:bodyPr wrap="square">
            <a:spAutoFit/>
          </a:bodyPr>
          <a:lstStyle/>
          <a:p>
            <a:pPr algn="ctr">
              <a:defRPr/>
            </a:pPr>
            <a:r>
              <a:rPr lang="en-CA" sz="1000" dirty="0">
                <a:solidFill>
                  <a:schemeClr val="tx1">
                    <a:lumMod val="65000"/>
                  </a:schemeClr>
                </a:solidFill>
              </a:rPr>
              <a:t>various copies on internet, </a:t>
            </a:r>
            <a:r>
              <a:rPr lang="en-CA" sz="1000" dirty="0" smtClean="0">
                <a:solidFill>
                  <a:schemeClr val="tx1">
                    <a:lumMod val="65000"/>
                  </a:schemeClr>
                </a:solidFill>
              </a:rPr>
              <a:t> original </a:t>
            </a:r>
            <a:r>
              <a:rPr lang="en-CA" sz="1000" dirty="0">
                <a:solidFill>
                  <a:schemeClr val="tx1">
                    <a:lumMod val="65000"/>
                  </a:schemeClr>
                </a:solidFill>
              </a:rPr>
              <a:t>source </a:t>
            </a:r>
            <a:r>
              <a:rPr lang="en-CA" sz="1000" dirty="0" smtClean="0">
                <a:solidFill>
                  <a:schemeClr val="tx1">
                    <a:lumMod val="65000"/>
                  </a:schemeClr>
                </a:solidFill>
              </a:rPr>
              <a:t>unknown</a:t>
            </a:r>
          </a:p>
          <a:p>
            <a:pPr algn="ctr">
              <a:defRPr/>
            </a:pPr>
            <a:r>
              <a:rPr lang="en-CA" sz="1000" dirty="0" smtClean="0">
                <a:solidFill>
                  <a:schemeClr val="tx1">
                    <a:lumMod val="65000"/>
                  </a:schemeClr>
                </a:solidFill>
              </a:rPr>
              <a:t>This is from  Pinterest.com  johnkrohn.blogspot.kr</a:t>
            </a:r>
            <a:endParaRPr lang="en-CA" sz="1000" dirty="0">
              <a:solidFill>
                <a:schemeClr val="tx1">
                  <a:lumMod val="65000"/>
                </a:schemeClr>
              </a:solidFill>
            </a:endParaRPr>
          </a:p>
        </p:txBody>
      </p:sp>
      <p:pic>
        <p:nvPicPr>
          <p:cNvPr id="7" name="Picture 6" descr="www.sherv.net big-tears.gif"/>
          <p:cNvPicPr>
            <a:picLocks noChangeAspect="1"/>
          </p:cNvPicPr>
          <p:nvPr/>
        </p:nvPicPr>
        <p:blipFill>
          <a:blip r:embed="rId3" cstate="print"/>
          <a:stretch>
            <a:fillRect/>
          </a:stretch>
        </p:blipFill>
        <p:spPr>
          <a:xfrm>
            <a:off x="7703872" y="5901274"/>
            <a:ext cx="1440160" cy="840094"/>
          </a:xfrm>
          <a:prstGeom prst="rect">
            <a:avLst/>
          </a:prstGeom>
        </p:spPr>
      </p:pic>
      <p:sp>
        <p:nvSpPr>
          <p:cNvPr id="10" name="TextBox 6"/>
          <p:cNvSpPr txBox="1">
            <a:spLocks noChangeArrowheads="1"/>
          </p:cNvSpPr>
          <p:nvPr/>
        </p:nvSpPr>
        <p:spPr bwMode="auto">
          <a:xfrm>
            <a:off x="5220791" y="6567155"/>
            <a:ext cx="3383657" cy="246221"/>
          </a:xfrm>
          <a:prstGeom prst="rect">
            <a:avLst/>
          </a:prstGeom>
          <a:noFill/>
          <a:ln w="9525">
            <a:noFill/>
            <a:miter lim="800000"/>
            <a:headEnd/>
            <a:tailEnd/>
          </a:ln>
        </p:spPr>
        <p:txBody>
          <a:bodyPr wrap="square">
            <a:spAutoFit/>
          </a:bodyPr>
          <a:lstStyle/>
          <a:p>
            <a:pPr algn="ctr"/>
            <a:r>
              <a:rPr lang="en-CA" sz="1000" dirty="0" smtClean="0">
                <a:solidFill>
                  <a:schemeClr val="tx1">
                    <a:lumMod val="50000"/>
                  </a:schemeClr>
                </a:solidFill>
              </a:rPr>
              <a:t>big tears smiley © sherv.net</a:t>
            </a:r>
          </a:p>
        </p:txBody>
      </p:sp>
      <p:sp>
        <p:nvSpPr>
          <p:cNvPr id="12" name="Title 4"/>
          <p:cNvSpPr txBox="1">
            <a:spLocks/>
          </p:cNvSpPr>
          <p:nvPr/>
        </p:nvSpPr>
        <p:spPr bwMode="auto">
          <a:xfrm>
            <a:off x="5075361" y="3286132"/>
            <a:ext cx="3961135" cy="1143000"/>
          </a:xfrm>
          <a:prstGeom prst="rect">
            <a:avLst/>
          </a:prstGeom>
          <a:noFill/>
          <a:ln w="9525">
            <a:noFill/>
            <a:miter lim="800000"/>
            <a:headEnd/>
            <a:tailEnd/>
          </a:ln>
        </p:spPr>
        <p:txBody>
          <a:bodyPr anchor="ctr"/>
          <a:lstStyle/>
          <a:p>
            <a:pPr algn="ctr">
              <a:lnSpc>
                <a:spcPts val="3000"/>
              </a:lnSpc>
              <a:defRPr/>
            </a:pPr>
            <a:r>
              <a:rPr lang="en-CA" sz="2800" b="1" kern="0" dirty="0" smtClean="0">
                <a:solidFill>
                  <a:schemeClr val="bg1"/>
                </a:solidFill>
                <a:latin typeface="Calibri" pitchFamily="34" charset="0"/>
                <a:ea typeface="+mj-ea"/>
                <a:cs typeface="+mj-cs"/>
              </a:rPr>
              <a:t>“</a:t>
            </a:r>
            <a:r>
              <a:rPr lang="en-CA" sz="2800" b="1" dirty="0">
                <a:solidFill>
                  <a:schemeClr val="bg1"/>
                </a:solidFill>
                <a:latin typeface="Calibri" pitchFamily="34" charset="0"/>
              </a:rPr>
              <a:t>For I feel a divine jealousy for you, since </a:t>
            </a:r>
            <a:endParaRPr lang="en-CA" sz="2800" b="1" dirty="0" smtClean="0">
              <a:solidFill>
                <a:schemeClr val="bg1"/>
              </a:solidFill>
              <a:latin typeface="Calibri" pitchFamily="34" charset="0"/>
            </a:endParaRPr>
          </a:p>
          <a:p>
            <a:pPr algn="ctr">
              <a:lnSpc>
                <a:spcPts val="3000"/>
              </a:lnSpc>
              <a:defRPr/>
            </a:pPr>
            <a:r>
              <a:rPr lang="en-CA" sz="2800" b="1" dirty="0" smtClean="0">
                <a:solidFill>
                  <a:schemeClr val="bg1"/>
                </a:solidFill>
                <a:latin typeface="Calibri" pitchFamily="34" charset="0"/>
              </a:rPr>
              <a:t>I </a:t>
            </a:r>
            <a:r>
              <a:rPr lang="en-CA" sz="2800" b="1" dirty="0">
                <a:solidFill>
                  <a:schemeClr val="bg1"/>
                </a:solidFill>
                <a:latin typeface="Calibri" pitchFamily="34" charset="0"/>
              </a:rPr>
              <a:t>betrothed you to one husband, to present you as a pure virgin to Christ.  But I am afraid that as the serpent deceived Eve by his cunning, your thoughts will be led astray from </a:t>
            </a:r>
            <a:r>
              <a:rPr lang="en-CA" sz="2800" b="1" dirty="0" smtClean="0">
                <a:solidFill>
                  <a:schemeClr val="bg1"/>
                </a:solidFill>
                <a:latin typeface="Calibri" pitchFamily="34" charset="0"/>
              </a:rPr>
              <a:t>a </a:t>
            </a:r>
            <a:r>
              <a:rPr lang="en-CA" sz="2800" b="1" dirty="0">
                <a:solidFill>
                  <a:schemeClr val="bg1"/>
                </a:solidFill>
                <a:latin typeface="Calibri" pitchFamily="34" charset="0"/>
              </a:rPr>
              <a:t>sincere and pure devotion to Christ” </a:t>
            </a:r>
            <a:br>
              <a:rPr lang="en-CA" sz="2800" b="1" dirty="0">
                <a:solidFill>
                  <a:schemeClr val="bg1"/>
                </a:solidFill>
                <a:latin typeface="Calibri" pitchFamily="34" charset="0"/>
              </a:rPr>
            </a:br>
            <a:r>
              <a:rPr lang="en-CA" sz="2800" b="1" dirty="0">
                <a:solidFill>
                  <a:schemeClr val="bg1"/>
                </a:solidFill>
                <a:latin typeface="Calibri" pitchFamily="34" charset="0"/>
              </a:rPr>
              <a:t>2 </a:t>
            </a:r>
            <a:r>
              <a:rPr lang="en-CA" sz="2800" b="1" dirty="0" err="1">
                <a:solidFill>
                  <a:schemeClr val="bg1"/>
                </a:solidFill>
                <a:latin typeface="Calibri" pitchFamily="34" charset="0"/>
              </a:rPr>
              <a:t>Cor</a:t>
            </a:r>
            <a:r>
              <a:rPr lang="en-CA" sz="2800" b="1" dirty="0">
                <a:solidFill>
                  <a:schemeClr val="bg1"/>
                </a:solidFill>
                <a:latin typeface="Calibri" pitchFamily="34" charset="0"/>
              </a:rPr>
              <a:t> </a:t>
            </a:r>
            <a:r>
              <a:rPr lang="en-CA" sz="2800" b="1" dirty="0" smtClean="0">
                <a:solidFill>
                  <a:schemeClr val="bg1"/>
                </a:solidFill>
                <a:latin typeface="Calibri" pitchFamily="34" charset="0"/>
              </a:rPr>
              <a:t>11:2-3 </a:t>
            </a:r>
            <a:endParaRPr lang="en-CA" sz="4400" b="1" kern="0" dirty="0">
              <a:solidFill>
                <a:schemeClr val="bg1"/>
              </a:solidFill>
              <a:latin typeface="+mj-lt"/>
              <a:ea typeface="+mj-ea"/>
              <a:cs typeface="+mj-cs"/>
            </a:endParaRPr>
          </a:p>
        </p:txBody>
      </p:sp>
      <p:sp>
        <p:nvSpPr>
          <p:cNvPr id="9" name="Title 1"/>
          <p:cNvSpPr txBox="1">
            <a:spLocks/>
          </p:cNvSpPr>
          <p:nvPr/>
        </p:nvSpPr>
        <p:spPr bwMode="auto">
          <a:xfrm>
            <a:off x="5076056" y="116632"/>
            <a:ext cx="3931920" cy="1296144"/>
          </a:xfrm>
          <a:prstGeom prst="rect">
            <a:avLst/>
          </a:prstGeom>
          <a:solidFill>
            <a:schemeClr val="tx1"/>
          </a:solidFill>
          <a:ln w="9525">
            <a:noFill/>
            <a:miter lim="800000"/>
            <a:headEnd/>
            <a:tailEnd/>
          </a:ln>
        </p:spPr>
        <p:txBody>
          <a:bodyPr anchor="ctr"/>
          <a:lstStyle/>
          <a:p>
            <a:pPr algn="ctr" eaLnBrk="0" hangingPunct="0">
              <a:lnSpc>
                <a:spcPts val="3000"/>
              </a:lnSpc>
              <a:defRPr/>
            </a:pPr>
            <a:r>
              <a:rPr lang="en-CA" sz="2800" b="1" dirty="0" smtClean="0">
                <a:solidFill>
                  <a:srgbClr val="FF0000"/>
                </a:solidFill>
                <a:latin typeface="Calibri" pitchFamily="34" charset="0"/>
              </a:rPr>
              <a:t>94. marriage of the Lamb</a:t>
            </a:r>
          </a:p>
          <a:p>
            <a:pPr algn="ctr" eaLnBrk="0" hangingPunct="0">
              <a:lnSpc>
                <a:spcPts val="3000"/>
              </a:lnSpc>
              <a:defRPr/>
            </a:pPr>
            <a:r>
              <a:rPr lang="en-CA" sz="2800" b="1" dirty="0" smtClean="0">
                <a:solidFill>
                  <a:srgbClr val="FF0000"/>
                </a:solidFill>
                <a:latin typeface="Calibri" pitchFamily="34" charset="0"/>
              </a:rPr>
              <a:t>to his Bride!</a:t>
            </a:r>
          </a:p>
          <a:p>
            <a:pPr algn="ctr" eaLnBrk="0" hangingPunct="0">
              <a:lnSpc>
                <a:spcPts val="3000"/>
              </a:lnSpc>
              <a:defRPr/>
            </a:pPr>
            <a:r>
              <a:rPr lang="en-CA" sz="2800" b="1" kern="0" dirty="0" smtClean="0">
                <a:solidFill>
                  <a:srgbClr val="FF0000"/>
                </a:solidFill>
                <a:latin typeface="Calibri" pitchFamily="34" charset="0"/>
                <a:ea typeface="+mj-ea"/>
                <a:cs typeface="+mj-cs"/>
              </a:rPr>
              <a:t>Thank you, Lord!</a:t>
            </a:r>
            <a:endParaRPr lang="en-CA" sz="2800" kern="0" dirty="0">
              <a:solidFill>
                <a:schemeClr val="bg1"/>
              </a:solidFill>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262.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29699" name="Picture 2" descr="wipe tear MC900089430.jpg"/>
          <p:cNvPicPr>
            <a:picLocks noChangeAspect="1"/>
          </p:cNvPicPr>
          <p:nvPr/>
        </p:nvPicPr>
        <p:blipFill>
          <a:blip r:embed="rId3" cstate="print"/>
          <a:srcRect/>
          <a:stretch>
            <a:fillRect/>
          </a:stretch>
        </p:blipFill>
        <p:spPr bwMode="auto">
          <a:xfrm>
            <a:off x="4381405" y="476672"/>
            <a:ext cx="4727670" cy="6024141"/>
          </a:xfrm>
          <a:prstGeom prst="rect">
            <a:avLst/>
          </a:prstGeom>
          <a:noFill/>
          <a:ln w="9525">
            <a:noFill/>
            <a:miter lim="800000"/>
            <a:headEnd/>
            <a:tailEnd/>
          </a:ln>
        </p:spPr>
      </p:pic>
      <p:sp>
        <p:nvSpPr>
          <p:cNvPr id="29700" name="Rectangle 9"/>
          <p:cNvSpPr>
            <a:spLocks noChangeArrowheads="1"/>
          </p:cNvSpPr>
          <p:nvPr/>
        </p:nvSpPr>
        <p:spPr bwMode="auto">
          <a:xfrm>
            <a:off x="4284663" y="5961063"/>
            <a:ext cx="3455987" cy="492125"/>
          </a:xfrm>
          <a:prstGeom prst="rect">
            <a:avLst/>
          </a:prstGeom>
          <a:noFill/>
          <a:ln w="9525">
            <a:noFill/>
            <a:miter lim="800000"/>
            <a:headEnd/>
            <a:tailEnd/>
          </a:ln>
        </p:spPr>
        <p:txBody>
          <a:bodyPr>
            <a:spAutoFit/>
          </a:bodyPr>
          <a:lstStyle/>
          <a:p>
            <a:pPr algn="ctr"/>
            <a:r>
              <a:rPr lang="en-CA" sz="800"/>
              <a:t>Microsoft clip art © 2013 </a:t>
            </a:r>
          </a:p>
          <a:p>
            <a:pPr algn="ctr"/>
            <a:r>
              <a:rPr lang="en-CA" sz="800"/>
              <a:t>Microsoft Corporation. </a:t>
            </a:r>
          </a:p>
          <a:p>
            <a:pPr algn="ctr"/>
            <a:endParaRPr lang="en-CA" sz="1000"/>
          </a:p>
        </p:txBody>
      </p:sp>
      <p:pic>
        <p:nvPicPr>
          <p:cNvPr id="6" name="Picture 5" descr="www.sherv.net big-tears.gif"/>
          <p:cNvPicPr>
            <a:picLocks noChangeAspect="1"/>
          </p:cNvPicPr>
          <p:nvPr/>
        </p:nvPicPr>
        <p:blipFill>
          <a:blip r:embed="rId4" cstate="print"/>
          <a:stretch>
            <a:fillRect/>
          </a:stretch>
        </p:blipFill>
        <p:spPr>
          <a:xfrm>
            <a:off x="35496" y="5901274"/>
            <a:ext cx="1440160" cy="840094"/>
          </a:xfrm>
          <a:prstGeom prst="rect">
            <a:avLst/>
          </a:prstGeom>
        </p:spPr>
      </p:pic>
      <p:sp>
        <p:nvSpPr>
          <p:cNvPr id="9" name="TextBox 6"/>
          <p:cNvSpPr txBox="1">
            <a:spLocks noChangeArrowheads="1"/>
          </p:cNvSpPr>
          <p:nvPr/>
        </p:nvSpPr>
        <p:spPr bwMode="auto">
          <a:xfrm>
            <a:off x="467544" y="6525344"/>
            <a:ext cx="3383657" cy="246221"/>
          </a:xfrm>
          <a:prstGeom prst="rect">
            <a:avLst/>
          </a:prstGeom>
          <a:noFill/>
          <a:ln w="9525">
            <a:noFill/>
            <a:miter lim="800000"/>
            <a:headEnd/>
            <a:tailEnd/>
          </a:ln>
        </p:spPr>
        <p:txBody>
          <a:bodyPr wrap="square">
            <a:spAutoFit/>
          </a:bodyPr>
          <a:lstStyle/>
          <a:p>
            <a:pPr algn="ctr"/>
            <a:r>
              <a:rPr lang="en-CA" sz="1000" dirty="0" smtClean="0">
                <a:solidFill>
                  <a:schemeClr val="tx1">
                    <a:lumMod val="50000"/>
                  </a:schemeClr>
                </a:solidFill>
              </a:rPr>
              <a:t>big tears smiley © sherv.net</a:t>
            </a:r>
          </a:p>
        </p:txBody>
      </p:sp>
      <p:sp>
        <p:nvSpPr>
          <p:cNvPr id="10" name="Title 1"/>
          <p:cNvSpPr txBox="1">
            <a:spLocks/>
          </p:cNvSpPr>
          <p:nvPr/>
        </p:nvSpPr>
        <p:spPr bwMode="auto">
          <a:xfrm>
            <a:off x="0" y="476672"/>
            <a:ext cx="4247827" cy="936104"/>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FF0000"/>
                </a:solidFill>
                <a:effectLst/>
                <a:uLnTx/>
                <a:uFillTx/>
                <a:latin typeface="Calibri" pitchFamily="34" charset="0"/>
                <a:ea typeface="+mj-ea"/>
                <a:cs typeface="+mj-cs"/>
              </a:rPr>
              <a:t>95. every tear wiped away!</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b="1" kern="0" dirty="0" smtClean="0">
                <a:solidFill>
                  <a:srgbClr val="FF0000"/>
                </a:solidFill>
                <a:latin typeface="Calibri" pitchFamily="34" charset="0"/>
                <a:ea typeface="+mj-ea"/>
                <a:cs typeface="+mj-cs"/>
              </a:rPr>
              <a:t>Thank you, Lord!</a:t>
            </a:r>
            <a:r>
              <a:rPr kumimoji="0" lang="en-US" sz="2800" b="1" i="0" u="none" strike="noStrike" kern="0" cap="none" spc="0" normalizeH="0" baseline="0" noProof="0" dirty="0" smtClean="0">
                <a:ln>
                  <a:noFill/>
                </a:ln>
                <a:solidFill>
                  <a:srgbClr val="FF0000"/>
                </a:solidFill>
                <a:effectLst/>
                <a:uLnTx/>
                <a:uFillTx/>
                <a:latin typeface="Calibri" pitchFamily="34" charset="0"/>
                <a:ea typeface="+mj-ea"/>
                <a:cs typeface="+mj-cs"/>
              </a:rPr>
              <a:t> </a:t>
            </a:r>
            <a:endPar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endParaRPr>
          </a:p>
        </p:txBody>
      </p:sp>
      <p:sp>
        <p:nvSpPr>
          <p:cNvPr id="12" name="Title 1"/>
          <p:cNvSpPr txBox="1">
            <a:spLocks/>
          </p:cNvSpPr>
          <p:nvPr/>
        </p:nvSpPr>
        <p:spPr bwMode="auto">
          <a:xfrm>
            <a:off x="324173" y="3294112"/>
            <a:ext cx="3599755"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algn="ct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a:t>
            </a:r>
            <a:r>
              <a:rPr lang="en-US" sz="2800" b="1" dirty="0" smtClean="0">
                <a:solidFill>
                  <a:schemeClr val="bg1"/>
                </a:solidFill>
                <a:latin typeface="Calibri" pitchFamily="34" charset="0"/>
                <a:cs typeface="Calibri" pitchFamily="34" charset="0"/>
              </a:rPr>
              <a:t>For the Lamb in the midst of the throne will be their shepherd, and he will guide them to springs of living water, and God will wipe away every tear from their eyes”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Rev 7:17</a:t>
            </a:r>
          </a:p>
          <a:p>
            <a:pPr algn="ctr" eaLnBrk="0" hangingPunct="0">
              <a:defRPr/>
            </a:pPr>
            <a:r>
              <a:rPr lang="en-US" sz="2400" b="1" kern="0" dirty="0" smtClean="0">
                <a:solidFill>
                  <a:schemeClr val="bg1"/>
                </a:solidFill>
                <a:latin typeface="Calibri" pitchFamily="34" charset="0"/>
              </a:rPr>
              <a:t>(Isa 25:8)</a:t>
            </a:r>
            <a:endParaRPr lang="en-CA" sz="2400" b="1" kern="0" dirty="0" smtClean="0">
              <a:solidFill>
                <a:schemeClr val="bg1"/>
              </a:solidFill>
              <a:latin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263.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29699" name="Picture 2" descr="wipe tear MC900089430.jpg"/>
          <p:cNvPicPr>
            <a:picLocks noChangeAspect="1"/>
          </p:cNvPicPr>
          <p:nvPr/>
        </p:nvPicPr>
        <p:blipFill>
          <a:blip r:embed="rId3" cstate="print"/>
          <a:srcRect/>
          <a:stretch>
            <a:fillRect/>
          </a:stretch>
        </p:blipFill>
        <p:spPr bwMode="auto">
          <a:xfrm>
            <a:off x="4381405" y="476672"/>
            <a:ext cx="4727670" cy="6024141"/>
          </a:xfrm>
          <a:prstGeom prst="rect">
            <a:avLst/>
          </a:prstGeom>
          <a:noFill/>
          <a:ln w="9525">
            <a:noFill/>
            <a:miter lim="800000"/>
            <a:headEnd/>
            <a:tailEnd/>
          </a:ln>
        </p:spPr>
      </p:pic>
      <p:sp>
        <p:nvSpPr>
          <p:cNvPr id="29700" name="Rectangle 9"/>
          <p:cNvSpPr>
            <a:spLocks noChangeArrowheads="1"/>
          </p:cNvSpPr>
          <p:nvPr/>
        </p:nvSpPr>
        <p:spPr bwMode="auto">
          <a:xfrm>
            <a:off x="4284663" y="5961063"/>
            <a:ext cx="3455987" cy="492125"/>
          </a:xfrm>
          <a:prstGeom prst="rect">
            <a:avLst/>
          </a:prstGeom>
          <a:noFill/>
          <a:ln w="9525">
            <a:noFill/>
            <a:miter lim="800000"/>
            <a:headEnd/>
            <a:tailEnd/>
          </a:ln>
        </p:spPr>
        <p:txBody>
          <a:bodyPr>
            <a:spAutoFit/>
          </a:bodyPr>
          <a:lstStyle/>
          <a:p>
            <a:pPr algn="ctr"/>
            <a:r>
              <a:rPr lang="en-CA" sz="800"/>
              <a:t>Microsoft clip art © 2013 </a:t>
            </a:r>
          </a:p>
          <a:p>
            <a:pPr algn="ctr"/>
            <a:r>
              <a:rPr lang="en-CA" sz="800"/>
              <a:t>Microsoft Corporation. </a:t>
            </a:r>
          </a:p>
          <a:p>
            <a:pPr algn="ctr"/>
            <a:endParaRPr lang="en-CA" sz="1000"/>
          </a:p>
        </p:txBody>
      </p:sp>
      <p:pic>
        <p:nvPicPr>
          <p:cNvPr id="6" name="Picture 5" descr="www.sherv.net big-tears.gif"/>
          <p:cNvPicPr>
            <a:picLocks noChangeAspect="1"/>
          </p:cNvPicPr>
          <p:nvPr/>
        </p:nvPicPr>
        <p:blipFill>
          <a:blip r:embed="rId4" cstate="print"/>
          <a:stretch>
            <a:fillRect/>
          </a:stretch>
        </p:blipFill>
        <p:spPr>
          <a:xfrm>
            <a:off x="35496" y="5901274"/>
            <a:ext cx="1440160" cy="840094"/>
          </a:xfrm>
          <a:prstGeom prst="rect">
            <a:avLst/>
          </a:prstGeom>
        </p:spPr>
      </p:pic>
      <p:sp>
        <p:nvSpPr>
          <p:cNvPr id="9" name="TextBox 6"/>
          <p:cNvSpPr txBox="1">
            <a:spLocks noChangeArrowheads="1"/>
          </p:cNvSpPr>
          <p:nvPr/>
        </p:nvSpPr>
        <p:spPr bwMode="auto">
          <a:xfrm>
            <a:off x="467544" y="6525344"/>
            <a:ext cx="3383657" cy="246221"/>
          </a:xfrm>
          <a:prstGeom prst="rect">
            <a:avLst/>
          </a:prstGeom>
          <a:noFill/>
          <a:ln w="9525">
            <a:noFill/>
            <a:miter lim="800000"/>
            <a:headEnd/>
            <a:tailEnd/>
          </a:ln>
        </p:spPr>
        <p:txBody>
          <a:bodyPr wrap="square">
            <a:spAutoFit/>
          </a:bodyPr>
          <a:lstStyle/>
          <a:p>
            <a:pPr algn="ctr"/>
            <a:r>
              <a:rPr lang="en-CA" sz="1000" dirty="0" smtClean="0">
                <a:solidFill>
                  <a:schemeClr val="tx1">
                    <a:lumMod val="50000"/>
                  </a:schemeClr>
                </a:solidFill>
              </a:rPr>
              <a:t>big tears smiley © sherv.net</a:t>
            </a:r>
          </a:p>
        </p:txBody>
      </p:sp>
      <p:sp>
        <p:nvSpPr>
          <p:cNvPr id="10" name="Title 1"/>
          <p:cNvSpPr txBox="1">
            <a:spLocks/>
          </p:cNvSpPr>
          <p:nvPr/>
        </p:nvSpPr>
        <p:spPr bwMode="auto">
          <a:xfrm>
            <a:off x="0" y="476672"/>
            <a:ext cx="4247827" cy="936104"/>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FF0000"/>
                </a:solidFill>
                <a:effectLst/>
                <a:uLnTx/>
                <a:uFillTx/>
                <a:latin typeface="Calibri" pitchFamily="34" charset="0"/>
                <a:ea typeface="+mj-ea"/>
                <a:cs typeface="+mj-cs"/>
              </a:rPr>
              <a:t>95. every tear wiped away!</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b="1" kern="0" dirty="0" smtClean="0">
                <a:solidFill>
                  <a:srgbClr val="FF0000"/>
                </a:solidFill>
                <a:latin typeface="Calibri" pitchFamily="34" charset="0"/>
                <a:ea typeface="+mj-ea"/>
                <a:cs typeface="+mj-cs"/>
              </a:rPr>
              <a:t>Thank you, Lord!</a:t>
            </a:r>
            <a:r>
              <a:rPr kumimoji="0" lang="en-US" sz="2800" b="1" i="0" u="none" strike="noStrike" kern="0" cap="none" spc="0" normalizeH="0" baseline="0" noProof="0" dirty="0" smtClean="0">
                <a:ln>
                  <a:noFill/>
                </a:ln>
                <a:solidFill>
                  <a:srgbClr val="FF0000"/>
                </a:solidFill>
                <a:effectLst/>
                <a:uLnTx/>
                <a:uFillTx/>
                <a:latin typeface="Calibri" pitchFamily="34" charset="0"/>
                <a:ea typeface="+mj-ea"/>
                <a:cs typeface="+mj-cs"/>
              </a:rPr>
              <a:t> </a:t>
            </a:r>
            <a:endPar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endParaRPr>
          </a:p>
        </p:txBody>
      </p:sp>
      <p:sp>
        <p:nvSpPr>
          <p:cNvPr id="12" name="Title 1"/>
          <p:cNvSpPr txBox="1">
            <a:spLocks/>
          </p:cNvSpPr>
          <p:nvPr/>
        </p:nvSpPr>
        <p:spPr bwMode="auto">
          <a:xfrm>
            <a:off x="324173" y="3294112"/>
            <a:ext cx="3599755"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“He will wipe away every tear from their eyes, and death shall be no more, neither shall there be mourning nor crying nor pain anymore,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for the former things have passed away”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Rev 21:4</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400" b="1" kern="0" dirty="0" smtClean="0">
                <a:solidFill>
                  <a:schemeClr val="bg1"/>
                </a:solidFill>
                <a:latin typeface="Calibri" pitchFamily="34" charset="0"/>
                <a:ea typeface="+mj-ea"/>
                <a:cs typeface="+mj-cs"/>
              </a:rPr>
              <a:t>(Isa 25:8)</a:t>
            </a:r>
            <a:endPar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264.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31746" name="AutoShape 2" descr="data:image/jpeg;base64,/9j/4AAQSkZJRgABAQAAAQABAAD/2wCEAAkGBhQSERQUEhQUFRQVFhUVFRUVFBQUFRQXFBUVFBUUFBQXHCYeFxkjGRQUHy8gJCcpLCwsFR4xNTAqNSYrLCkBCQoKDgwOGg8PFykcHR8sLCksKSkpNCkpLCwpKiksKSkpLCwpLCktKSwpKSkpKSksKSkpKSkpKSwpLCwsKSwsKf/AABEIAJ8A8AMBIgACEQEDEQH/xAAcAAABBQEBAQAAAAAAAAAAAAAAAwQFBgcCAQj/xAA7EAABAwIDBQcCBQIGAwEAAAABAAIDBBEFITEGEkFRcQcTYYGRobEiwSMyQlLRcvAkM2JzkuEUssIV/8QAGgEAAgMBAQAAAAAAAAAAAAAAAAMBAgQFBv/EACQRAAICAgICAgMBAQAAAAAAAAABAhEDIRIxIkEEMiNRYRNC/9oADAMBAAIRAxEAPwDawF0AgL1VJPV7ZCEACChCAPFyV0V4QhgISiyxntGd+ORe99RyWyV792Nx5Ar542ixHvJXPJuSSPIaLPk7o1YuiEcwftTKpZmnb334ppIRdCJaHWGxZq24dS3tlrYeSgMHgvZXfCaYGw5WSZs1Yok1g2Gg2NlZGwpHDqbdAUgGKiNEpUIiMDReli6ef74pMk8EMqrY3mb0CZTtHEn4T2SPncppJGODQlSRrxsZyOZ4eZUlRYS0tLnMHgCPskKOHekAsLDM+X/ampjZivjhe2RnyU1FFWxQMacmgdFDf/qRqQxc3ffQNz8+CrX0H9ISpKmaElRJHEWHT7Lk1bTyTVjWcGBKDd/aPRVJ4hJICm0jQl+5BIDW5ngNfRcYxgsscTn23bNJsSLkDiApFySQwfgZqBusFz7DqVV8bwF1K8BxDg4XBbe2WozWnbONApI3DUgF3jfW6iNuaMSQOI1Z9bfLUei0QuJiz4U037N0C9CAvV0jhAvUIQQCEIUgeIK9XhVQGGLi8TxzB+F80Y3FuSvH6Q4r6Q2hfaCQ8Q0kei+c64l7i5+VySfVIn2aYLxI5oJGXouYaI3uU4hceGQ/vinT2AWHqobGRVjmhGgGS0PZymIAJ4qi4O0Fw9brSNnY7gLPI2Y+ix07cksvGNyXWmZUpESdsScE3kfZQ2P7UiM2aL8zoOgVfdto61ywnwAd8qONjFS7Lq510i5UhvaGQc4ncsj/ACpGl22jdq1w6hDiNhOLLhhVOBvOPE28glKqMLmgcXQMcMt4b2nNJ1JcRayh6Qvcpt2VTaOUAOtyVWicpjad5F78SoDvLZpHZ0YktC8W4KfwvAmyM33lwB0AtpzN1Xtm4O+mzzawbx5X0bf3PktBqSGxiyvGFlMk6pIgcLoWRTkF1y4EMJFiLZkHx0zC7xQ77buzObXfGXhZRGJzFhMxy7tzd3xNwD7Gynayn3m7zf1AHqrRSqmVyOqZQcGxh0YMBP8Aluc30OXsrIWiVhB0IIPQiypWN0zoatzj+WX6h1GTh8eqsuEzksCpL+EN8om5oQvV1zy4IQhSAIQhAAvCV6gqAK9thVblNIT+0r57rJQb31utw7UasMonc3ZBfP8ALPvFZpbka46iOKd178glS4ceP2TNrsgOZuV2CSQPVBZFk2fhL3iwyyWr4BR5aZW9yqbsTg9m3PL5WkUMVh1SF5SNn0gMcSqnxkbtjfh0Gl0zqsSMrQyHNzhf+m/NSdfB+rlooDZJwa6pBNyJCR4NcA4e+96KU/KhqipY7S2hWm2XY0h0v1u1zzAPgndRKwZbrbdAo3aTaERMuCPHxHhzWa1/aI4PNsx8Kbb1EsoxgryOi/VbIHE70bT5W9woOuwVpIMPQtPjkCD9lRqnbaR17C3jfRS+wOMSVFfBEb2c+542DAXH/wBVPGdbKyy4G6TN3paYMjYzg1rW+gATOtIF1IyusFE17slSfRnw7lZm22s9pGDqfgKrzValdu6j/EgftYPckqrSOLyGtzLiGjxJNh7pUYnXuka32a4banMrtZXEj+luQ+/qrNWtFs17hmGCGCOMfoa1voLFNMSBAJupekYuXOV2Zt2lYjud1G3LffcjwZn8kK27PYj3lM3mAAqVtPsxU11QDCGbkQtd8jWEucbkAHyU/snTvhLopRuuba4yPoRqFNqlRdNvlF+uhhtlCHRXtmxwcD4XsfY+y62YfcKwYthrXtcDo4EHzVU2ZeWSFjtWktPkUpkx9n0IhCF2TzYIQhAAhCEAC8K9XjkAZL20YpYxRcM3H4WSOjBN+auva5X71a+xyaA3z4qpUslxYhZv6a0vQg0hSmB0G+8G2Wvkm0OHFxyGSs2B0m6Cbf2FRvQ2MXezRdnYAI8vBWaDIKu7NOvGOqsMAukwH5uqEMQN2lZdiW0BpKsn9L2FrurTcH3K1mpjyKxztPwwgd4B+V3s7L5sqzXmjT8WdY5Iq+1O0ffSkBzgw5m32vzUTh+Ay1LJpWNtDAGmRwt9IcSBlxJsUjRgd60vB3d4E8bi/JaVRbERzscaOqayOUDvInetrA31vqt0I0tHLzyc5XIpmymBtmqGNsXMJcCHAaAa5aLU9gtj44KuaYNsWN3G8vrzJ9B7p9szsbFQtJ3t951ecrDk0cAp/CpA7vC0j81iRnoAon4qiIVJ6Hs71GVb7pw+Q53UNVTHvDyssWRnTw4zPttKEmVz+g9E17OsANRXsJH0Q/iu6j8g/wCWfkrPtXEO6BOpF/XNWbYDZ7/xabecPxJbPd4C30t8h8lTH9Ds06hfssNQbKAxqYBpUvUyaqqbTz/hPA1I3R1d9P3UTYjBEb7LuvAX/vc53kTl7WUZizy2Rsgy3iWdQND7FWbBsIEUDW8gqttvLu93/ufYqjSo2qScmTMU28zNVHFW93VhwyDwCeoyP2Vgwme7AojaaG7Q4asdfyOR+yr2hPUjekIQuyebBCEIAEIQgAScz7AnkEoozaOp7umldyYfhVk6RaKt0fOe2bzJUyuvrI75yUfhkRfI1jcz/eZXmLPFy4nMkn1S+zlw7eGvNZ+om2CudF2pKOONpac3JF0lnboXMNTu5kXNkjSOLpL2/MbLPZunHaRpOzcVoQp6nKi8LZaNvQKRhcohoVm22OJVSdtsM7yNw5gj+Fc5HZKDxhm8woy9Fvi6kYVFhunMKyYbgZeBzy9sz8pWpw3ckcLcbjoSp7BRbgqxys2SwIjn4JJY3c7S35nEAa5DgrzsHhndUYB1c97vU2Hwm7yCFZsMhtEwD9o9802LtmX5FRgtDbubElQWI5bx42VirFVsdm3Y3nkErIN+Nt2Qs0nf1UMXDeaD0bmfhaFUTW9Fn3Z5TmarfKdI2n/k/Iewcr1WXvbgpj1YZ6eRR/RGYjW2bdVjaGrziaNXSDLwbmfsperY530gWAPNQ9PD3lfG3URsv5uP8AJL2PilHZZ5KgiMZHRZ3t7V5Rf7n/z/ANrSMVIDbLPtoqPvI382/U3yzTPYqMtWJ4NVHu8k6xEbzTfQj2KjtnjcdVK1tMRayWXlVm3oQhdo8yCEIQAIQhAAqt2kVG7QyW1Nh6lWlUDteqd2lAvq74CXk+ozErkjB8ReATxIUls0wklQ+IEKX2SqR3gvkNCkzXibfjv8myerSQ3xOQVgmwruO45kEnqbKPqcPLqiPdG824OXgrNiT+8fFzbwWV9HUa5Sss1EPob0CcNckKb8g6JVBml2xfVN6uG4KeQjJczsTGrQmMqkZ/jtH+oDNufUcf5TSgqQFacWpLG6pE57qUs4at6H+M1iqmdvHU0WaOp3hbNXqnFmgcgB7KgYIwPcweI+VoAWrEzm/OVNRGlYVRduKndp3eJAV1rHarOO0Zx7pgHF/wAAqs9sv8VUWTsqo7UbpDrJI4+TbNHwVZqlNtkqHuaKBh1EbServqPuUrWOTXqJlcueVshsQkDQbKE2XF55pTz3Qf6ck4xup3Wucf0gn0F0z2ZpnCKM2P1ZnXU5n5SPZuS8WTONVGSqFXN9Zb/pF/NWHaN27YDPgqdK8umkHMePAKG9lVHxONm22eW8iR/HsrhLTXCp2HgsqRkQ1wFjnmRkfsryPyqyVlJ6o09CELrHngQhCABCEIAFmHbKfwmdStPWZ9s3+SzxulZeh2H7GGYgfhOdmH/ibp/UkKwZeSa4fVbkrHcnA+6q1caGwnwyKRuGxGFEOL3ZjMNv0UxiOHNbIHDVdYDUNMTCw3BHDonFVATcnhmsclo68X5Xeh5EMguwuYh9ISrAihEmK0z+CVkTVpsbpy7NXT0Ikt2MKuHeBUQ3AopTaVgdyOhHQjMKdcuoYM7pTim7NMcrhGhLD8BhhsWNzHEkk+6f3XhK8um6RkbcncnZG17tVVq/CTUTQt4B93dMr/Cs9WLlK0cIbms7XKRvhk/zh/R+TYWUZWlP99ReJSZJ0nozYlsqOPHftGNZHtZ6m59grWKFscbQMrAKuUMXeV0bf2NdIepO6PurTiclglx9s15PUSsYqzefcqCw+ISPLuNz8qXxGotfwBPoFG7LMuAVR7Lt0hfF8N+kOH5mHeHlqPRSlHUB8YI5JaubkojDLsc5nA5t6Hgi+LoVXKJsaEIXZPPAhCEACEIQALM+2Zt4WeF7dbLTFmfbSwmGPwJS8nQ7D9jDZyoyRtipOoCj59VVBNFs2M7Q5KOzHjfiBy5t6LQ4e06GocyGBrnSyHda05C55k6LCypTZfEe4rKeU6MlYT0vZ3sVEoJjcXyZRpdn0eyR0UY7wfUBnu5hL0VS2QXabhOKpoe3LO4VbpJO4qLH8khseQdwPnoskvFnVxxWWDf/AEWRyUiK54L2IqxkfR66JdsC6LlxdRRS2z0lcby9ckyVBZIbP1uumPXjgk3OsldGmrHcblFYkVIMks1R9Zmpk9BjVMjNnqO1RLKeLGgeRKd4jVXS19xh6KGbLvEqidaHvyfIhsZd9Eh/0u+E/wBk6T8MFNMVZ9L/ABa74Vg2WZenY7mArRVsJvwE60KLqBYhw4e4UtirMlBx1O8CDqFWaKQ6NkQhC7J54EIQgAQhCABUDtbpt6mvyV/VP7S470b+iXk+o3E/I+dKpvymEzVJVTdeqYzNyuqIZNDJC7cFzZXEUfTWwk5kw6mc5wcTE0Ejjb6fsucfot5pt68jwK72BjDcNpA3TuWHzOZ9yVLVUIcLELJNWjq/HyOEkyPwTEe9iB/ULh3g4ZFSDHZqrsi/8WYuaPw3n6xwadA8D5Vjhfe1lSMrVGnPjSfJdMcNeurrks4oQYwcVzGEFdNKC3obvbYprKc7J3MUxkOd0qRogKyvy6BN2AuzXbs17vWCqW6RGYvU2bYaqOo22NjxzXeMTIweA2Ljx06KFtjOojLF2fS/+k/Cmthpd6ij8BZRuJRarvs0n/wzmftcR6ZJ2PsXkf4yWxUZFUeom3JPAq8YrxVKxSC/kqT7DG9G6IXgXq6558EIQgAQhCABVrbtt6R/Q/CsqgNrz/h3DwKpPoZj+yPmmdubgmLxqFMYnDaV3qomZLQ+YycubJSUZlJgq5nNz7G9oxLSdwT9cBItx3CbtPTUeS0R7F8ubI7QvoquOZuYB3Xt/cw6j79QvpzDqwSsa5v5XNDh0IukTVM145co3+iOxKluCmezjntkMTg4tALmOI0FwNwnzy8Oin6iFcUzLXKzuO7N/wDt+JxYsUmUq5JnVSzMjwrly9cVySoLoSmCYyHNSEoyUe8ZpUux8HoT37LyWTJeylNXPUDBhVw7xzT+nZZqTDM0sRkpiiJMjK8JjsDLuyzx3/W73N/unteoTZ2Xcr5B+4A+rR/CZDTFz+rRc8TVQxHVW2vdkqhi7lORbKY3o//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CA"/>
          </a:p>
        </p:txBody>
      </p:sp>
      <p:sp>
        <p:nvSpPr>
          <p:cNvPr id="31747" name="AutoShape 4" descr="data:image/jpeg;base64,/9j/4AAQSkZJRgABAQAAAQABAAD/2wCEAAkGBhQSERQUEhQUFRQVFhUVFRUVFBQUFRQXFBUVFBUUFBQXHCYeFxkjGRQUHy8gJCcpLCwsFR4xNTAqNSYrLCkBCQoKDgwOGg8PFykcHR8sLCksKSkpNCkpLCwpKiksKSkpLCwpLCktKSwpKSkpKSksKSkpKSkpKSwpLCwsKSwsKf/AABEIAJ8A8AMBIgACEQEDEQH/xAAcAAABBQEBAQAAAAAAAAAAAAAAAwQFBgcCAQj/xAA7EAABAwIDBQcCBQIGAwEAAAABAAIDBBEFITEGEkFRcQcTYYGRobEiwSMyQlLRcvAkM2JzkuEUssIV/8QAGgEAAgMBAQAAAAAAAAAAAAAAAAMBAgQFBv/EACQRAAICAgICAgMBAQAAAAAAAAABAhEDIRIxIkEEMiNRYRNC/9oADAMBAAIRAxEAPwDawF0AgL1VJPV7ZCEACChCAPFyV0V4QhgISiyxntGd+ORe99RyWyV792Nx5Ar542ixHvJXPJuSSPIaLPk7o1YuiEcwftTKpZmnb334ppIRdCJaHWGxZq24dS3tlrYeSgMHgvZXfCaYGw5WSZs1Yok1g2Gg2NlZGwpHDqbdAUgGKiNEpUIiMDReli6ef74pMk8EMqrY3mb0CZTtHEn4T2SPncppJGODQlSRrxsZyOZ4eZUlRYS0tLnMHgCPskKOHekAsLDM+X/ampjZivjhe2RnyU1FFWxQMacmgdFDf/qRqQxc3ffQNz8+CrX0H9ISpKmaElRJHEWHT7Lk1bTyTVjWcGBKDd/aPRVJ4hJICm0jQl+5BIDW5ngNfRcYxgsscTn23bNJsSLkDiApFySQwfgZqBusFz7DqVV8bwF1K8BxDg4XBbe2WozWnbONApI3DUgF3jfW6iNuaMSQOI1Z9bfLUei0QuJiz4U037N0C9CAvV0jhAvUIQQCEIUgeIK9XhVQGGLi8TxzB+F80Y3FuSvH6Q4r6Q2hfaCQ8Q0kei+c64l7i5+VySfVIn2aYLxI5oJGXouYaI3uU4hceGQ/vinT2AWHqobGRVjmhGgGS0PZymIAJ4qi4O0Fw9brSNnY7gLPI2Y+ix07cksvGNyXWmZUpESdsScE3kfZQ2P7UiM2aL8zoOgVfdto61ywnwAd8qONjFS7Lq510i5UhvaGQc4ncsj/ACpGl22jdq1w6hDiNhOLLhhVOBvOPE28glKqMLmgcXQMcMt4b2nNJ1JcRayh6Qvcpt2VTaOUAOtyVWicpjad5F78SoDvLZpHZ0YktC8W4KfwvAmyM33lwB0AtpzN1Xtm4O+mzzawbx5X0bf3PktBqSGxiyvGFlMk6pIgcLoWRTkF1y4EMJFiLZkHx0zC7xQ77buzObXfGXhZRGJzFhMxy7tzd3xNwD7Gynayn3m7zf1AHqrRSqmVyOqZQcGxh0YMBP8Aluc30OXsrIWiVhB0IIPQiypWN0zoatzj+WX6h1GTh8eqsuEzksCpL+EN8om5oQvV1zy4IQhSAIQhAAvCV6gqAK9thVblNIT+0r57rJQb31utw7UasMonc3ZBfP8ALPvFZpbka46iOKd178glS4ceP2TNrsgOZuV2CSQPVBZFk2fhL3iwyyWr4BR5aZW9yqbsTg9m3PL5WkUMVh1SF5SNn0gMcSqnxkbtjfh0Gl0zqsSMrQyHNzhf+m/NSdfB+rlooDZJwa6pBNyJCR4NcA4e+96KU/KhqipY7S2hWm2XY0h0v1u1zzAPgndRKwZbrbdAo3aTaERMuCPHxHhzWa1/aI4PNsx8Kbb1EsoxgryOi/VbIHE70bT5W9woOuwVpIMPQtPjkCD9lRqnbaR17C3jfRS+wOMSVFfBEb2c+542DAXH/wBVPGdbKyy4G6TN3paYMjYzg1rW+gATOtIF1IyusFE17slSfRnw7lZm22s9pGDqfgKrzValdu6j/EgftYPckqrSOLyGtzLiGjxJNh7pUYnXuka32a4banMrtZXEj+luQ+/qrNWtFs17hmGCGCOMfoa1voLFNMSBAJupekYuXOV2Zt2lYjud1G3LffcjwZn8kK27PYj3lM3mAAqVtPsxU11QDCGbkQtd8jWEucbkAHyU/snTvhLopRuuba4yPoRqFNqlRdNvlF+uhhtlCHRXtmxwcD4XsfY+y62YfcKwYthrXtcDo4EHzVU2ZeWSFjtWktPkUpkx9n0IhCF2TzYIQhAAhCEAC8K9XjkAZL20YpYxRcM3H4WSOjBN+auva5X71a+xyaA3z4qpUslxYhZv6a0vQg0hSmB0G+8G2Wvkm0OHFxyGSs2B0m6Cbf2FRvQ2MXezRdnYAI8vBWaDIKu7NOvGOqsMAukwH5uqEMQN2lZdiW0BpKsn9L2FrurTcH3K1mpjyKxztPwwgd4B+V3s7L5sqzXmjT8WdY5Iq+1O0ffSkBzgw5m32vzUTh+Ay1LJpWNtDAGmRwt9IcSBlxJsUjRgd60vB3d4E8bi/JaVRbERzscaOqayOUDvInetrA31vqt0I0tHLzyc5XIpmymBtmqGNsXMJcCHAaAa5aLU9gtj44KuaYNsWN3G8vrzJ9B7p9szsbFQtJ3t951ecrDk0cAp/CpA7vC0j81iRnoAon4qiIVJ6Hs71GVb7pw+Q53UNVTHvDyssWRnTw4zPttKEmVz+g9E17OsANRXsJH0Q/iu6j8g/wCWfkrPtXEO6BOpF/XNWbYDZ7/xabecPxJbPd4C30t8h8lTH9Ds06hfssNQbKAxqYBpUvUyaqqbTz/hPA1I3R1d9P3UTYjBEb7LuvAX/vc53kTl7WUZizy2Rsgy3iWdQND7FWbBsIEUDW8gqttvLu93/ufYqjSo2qScmTMU28zNVHFW93VhwyDwCeoyP2Vgwme7AojaaG7Q4asdfyOR+yr2hPUjekIQuyebBCEIAEIQgAScz7AnkEoozaOp7umldyYfhVk6RaKt0fOe2bzJUyuvrI75yUfhkRfI1jcz/eZXmLPFy4nMkn1S+zlw7eGvNZ+om2CudF2pKOONpac3JF0lnboXMNTu5kXNkjSOLpL2/MbLPZunHaRpOzcVoQp6nKi8LZaNvQKRhcohoVm22OJVSdtsM7yNw5gj+Fc5HZKDxhm8woy9Fvi6kYVFhunMKyYbgZeBzy9sz8pWpw3ckcLcbjoSp7BRbgqxys2SwIjn4JJY3c7S35nEAa5DgrzsHhndUYB1c97vU2Hwm7yCFZsMhtEwD9o9802LtmX5FRgtDbubElQWI5bx42VirFVsdm3Y3nkErIN+Nt2Qs0nf1UMXDeaD0bmfhaFUTW9Fn3Z5TmarfKdI2n/k/Iewcr1WXvbgpj1YZ6eRR/RGYjW2bdVjaGrziaNXSDLwbmfsperY530gWAPNQ9PD3lfG3URsv5uP8AJL2PilHZZ5KgiMZHRZ3t7V5Rf7n/z/ANrSMVIDbLPtoqPvI382/U3yzTPYqMtWJ4NVHu8k6xEbzTfQj2KjtnjcdVK1tMRayWXlVm3oQhdo8yCEIQAIQhAAqt2kVG7QyW1Nh6lWlUDteqd2lAvq74CXk+ozErkjB8ReATxIUls0wklQ+IEKX2SqR3gvkNCkzXibfjv8myerSQ3xOQVgmwruO45kEnqbKPqcPLqiPdG824OXgrNiT+8fFzbwWV9HUa5Sss1EPob0CcNckKb8g6JVBml2xfVN6uG4KeQjJczsTGrQmMqkZ/jtH+oDNufUcf5TSgqQFacWpLG6pE57qUs4at6H+M1iqmdvHU0WaOp3hbNXqnFmgcgB7KgYIwPcweI+VoAWrEzm/OVNRGlYVRduKndp3eJAV1rHarOO0Zx7pgHF/wAAqs9sv8VUWTsqo7UbpDrJI4+TbNHwVZqlNtkqHuaKBh1EbServqPuUrWOTXqJlcueVshsQkDQbKE2XF55pTz3Qf6ck4xup3Wucf0gn0F0z2ZpnCKM2P1ZnXU5n5SPZuS8WTONVGSqFXN9Zb/pF/NWHaN27YDPgqdK8umkHMePAKG9lVHxONm22eW8iR/HsrhLTXCp2HgsqRkQ1wFjnmRkfsryPyqyVlJ6o09CELrHngQhCABCEIAFmHbKfwmdStPWZ9s3+SzxulZeh2H7GGYgfhOdmH/ibp/UkKwZeSa4fVbkrHcnA+6q1caGwnwyKRuGxGFEOL3ZjMNv0UxiOHNbIHDVdYDUNMTCw3BHDonFVATcnhmsclo68X5Xeh5EMguwuYh9ISrAihEmK0z+CVkTVpsbpy7NXT0Ikt2MKuHeBUQ3AopTaVgdyOhHQjMKdcuoYM7pTim7NMcrhGhLD8BhhsWNzHEkk+6f3XhK8um6RkbcncnZG17tVVq/CTUTQt4B93dMr/Cs9WLlK0cIbms7XKRvhk/zh/R+TYWUZWlP99ReJSZJ0nozYlsqOPHftGNZHtZ6m59grWKFscbQMrAKuUMXeV0bf2NdIepO6PurTiclglx9s15PUSsYqzefcqCw+ISPLuNz8qXxGotfwBPoFG7LMuAVR7Lt0hfF8N+kOH5mHeHlqPRSlHUB8YI5JaubkojDLsc5nA5t6Hgi+LoVXKJsaEIXZPPAhCEACEIQALM+2Zt4WeF7dbLTFmfbSwmGPwJS8nQ7D9jDZyoyRtipOoCj59VVBNFs2M7Q5KOzHjfiBy5t6LQ4e06GocyGBrnSyHda05C55k6LCypTZfEe4rKeU6MlYT0vZ3sVEoJjcXyZRpdn0eyR0UY7wfUBnu5hL0VS2QXabhOKpoe3LO4VbpJO4qLH8khseQdwPnoskvFnVxxWWDf/AEWRyUiK54L2IqxkfR66JdsC6LlxdRRS2z0lcby9ckyVBZIbP1uumPXjgk3OsldGmrHcblFYkVIMks1R9Zmpk9BjVMjNnqO1RLKeLGgeRKd4jVXS19xh6KGbLvEqidaHvyfIhsZd9Eh/0u+E/wBk6T8MFNMVZ9L/ABa74Vg2WZenY7mArRVsJvwE60KLqBYhw4e4UtirMlBx1O8CDqFWaKQ6NkQhC7J54EIQgAQhCABUDtbpt6mvyV/VP7S470b+iXk+o3E/I+dKpvymEzVJVTdeqYzNyuqIZNDJC7cFzZXEUfTWwk5kw6mc5wcTE0Ejjb6fsucfot5pt68jwK72BjDcNpA3TuWHzOZ9yVLVUIcLELJNWjq/HyOEkyPwTEe9iB/ULh3g4ZFSDHZqrsi/8WYuaPw3n6xwadA8D5Vjhfe1lSMrVGnPjSfJdMcNeurrks4oQYwcVzGEFdNKC3obvbYprKc7J3MUxkOd0qRogKyvy6BN2AuzXbs17vWCqW6RGYvU2bYaqOo22NjxzXeMTIweA2Ljx06KFtjOojLF2fS/+k/Cmthpd6ij8BZRuJRarvs0n/wzmftcR6ZJ2PsXkf4yWxUZFUeom3JPAq8YrxVKxSC/kqT7DG9G6IXgXq6558EIQgAQhCABVrbtt6R/Q/CsqgNrz/h3DwKpPoZj+yPmmdubgmLxqFMYnDaV3qomZLQ+YycubJSUZlJgq5nNz7G9oxLSdwT9cBItx3CbtPTUeS0R7F8ubI7QvoquOZuYB3Xt/cw6j79QvpzDqwSsa5v5XNDh0IukTVM145co3+iOxKluCmezjntkMTg4tALmOI0FwNwnzy8Oin6iFcUzLXKzuO7N/wDt+JxYsUmUq5JnVSzMjwrly9cVySoLoSmCYyHNSEoyUe8ZpUux8HoT37LyWTJeylNXPUDBhVw7xzT+nZZqTDM0sRkpiiJMjK8JjsDLuyzx3/W73N/unteoTZ2Xcr5B+4A+rR/CZDTFz+rRc8TVQxHVW2vdkqhi7lORbKY3o//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CA"/>
          </a:p>
        </p:txBody>
      </p:sp>
      <p:sp>
        <p:nvSpPr>
          <p:cNvPr id="31748" name="AutoShape 6" descr="data:image/jpeg;base64,/9j/4AAQSkZJRgABAQAAAQABAAD/2wCEAAkGBhQSERQUEhQUFRQVFhUVFRUVFBQUFRQXFBUVFBUUFBQXHCYeFxkjGRQUHy8gJCcpLCwsFR4xNTAqNSYrLCkBCQoKDgwOGg8PFykcHR8sLCksKSkpNCkpLCwpKiksKSkpLCwpLCktKSwpKSkpKSksKSkpKSkpKSwpLCwsKSwsKf/AABEIAJ8A8AMBIgACEQEDEQH/xAAcAAABBQEBAQAAAAAAAAAAAAAAAwQFBgcCAQj/xAA7EAABAwIDBQcCBQIGAwEAAAABAAIDBBEFITEGEkFRcQcTYYGRobEiwSMyQlLRcvAkM2JzkuEUssIV/8QAGgEAAgMBAQAAAAAAAAAAAAAAAAMBAgQFBv/EACQRAAICAgICAgMBAQAAAAAAAAABAhEDIRIxIkEEMiNRYRNC/9oADAMBAAIRAxEAPwDawF0AgL1VJPV7ZCEACChCAPFyV0V4QhgISiyxntGd+ORe99RyWyV792Nx5Ar542ixHvJXPJuSSPIaLPk7o1YuiEcwftTKpZmnb334ppIRdCJaHWGxZq24dS3tlrYeSgMHgvZXfCaYGw5WSZs1Yok1g2Gg2NlZGwpHDqbdAUgGKiNEpUIiMDReli6ef74pMk8EMqrY3mb0CZTtHEn4T2SPncppJGODQlSRrxsZyOZ4eZUlRYS0tLnMHgCPskKOHekAsLDM+X/ampjZivjhe2RnyU1FFWxQMacmgdFDf/qRqQxc3ffQNz8+CrX0H9ISpKmaElRJHEWHT7Lk1bTyTVjWcGBKDd/aPRVJ4hJICm0jQl+5BIDW5ngNfRcYxgsscTn23bNJsSLkDiApFySQwfgZqBusFz7DqVV8bwF1K8BxDg4XBbe2WozWnbONApI3DUgF3jfW6iNuaMSQOI1Z9bfLUei0QuJiz4U037N0C9CAvV0jhAvUIQQCEIUgeIK9XhVQGGLi8TxzB+F80Y3FuSvH6Q4r6Q2hfaCQ8Q0kei+c64l7i5+VySfVIn2aYLxI5oJGXouYaI3uU4hceGQ/vinT2AWHqobGRVjmhGgGS0PZymIAJ4qi4O0Fw9brSNnY7gLPI2Y+ix07cksvGNyXWmZUpESdsScE3kfZQ2P7UiM2aL8zoOgVfdto61ywnwAd8qONjFS7Lq510i5UhvaGQc4ncsj/ACpGl22jdq1w6hDiNhOLLhhVOBvOPE28glKqMLmgcXQMcMt4b2nNJ1JcRayh6Qvcpt2VTaOUAOtyVWicpjad5F78SoDvLZpHZ0YktC8W4KfwvAmyM33lwB0AtpzN1Xtm4O+mzzawbx5X0bf3PktBqSGxiyvGFlMk6pIgcLoWRTkF1y4EMJFiLZkHx0zC7xQ77buzObXfGXhZRGJzFhMxy7tzd3xNwD7Gynayn3m7zf1AHqrRSqmVyOqZQcGxh0YMBP8Aluc30OXsrIWiVhB0IIPQiypWN0zoatzj+WX6h1GTh8eqsuEzksCpL+EN8om5oQvV1zy4IQhSAIQhAAvCV6gqAK9thVblNIT+0r57rJQb31utw7UasMonc3ZBfP8ALPvFZpbka46iOKd178glS4ceP2TNrsgOZuV2CSQPVBZFk2fhL3iwyyWr4BR5aZW9yqbsTg9m3PL5WkUMVh1SF5SNn0gMcSqnxkbtjfh0Gl0zqsSMrQyHNzhf+m/NSdfB+rlooDZJwa6pBNyJCR4NcA4e+96KU/KhqipY7S2hWm2XY0h0v1u1zzAPgndRKwZbrbdAo3aTaERMuCPHxHhzWa1/aI4PNsx8Kbb1EsoxgryOi/VbIHE70bT5W9woOuwVpIMPQtPjkCD9lRqnbaR17C3jfRS+wOMSVFfBEb2c+542DAXH/wBVPGdbKyy4G6TN3paYMjYzg1rW+gATOtIF1IyusFE17slSfRnw7lZm22s9pGDqfgKrzValdu6j/EgftYPckqrSOLyGtzLiGjxJNh7pUYnXuka32a4banMrtZXEj+luQ+/qrNWtFs17hmGCGCOMfoa1voLFNMSBAJupekYuXOV2Zt2lYjud1G3LffcjwZn8kK27PYj3lM3mAAqVtPsxU11QDCGbkQtd8jWEucbkAHyU/snTvhLopRuuba4yPoRqFNqlRdNvlF+uhhtlCHRXtmxwcD4XsfY+y62YfcKwYthrXtcDo4EHzVU2ZeWSFjtWktPkUpkx9n0IhCF2TzYIQhAAhCEAC8K9XjkAZL20YpYxRcM3H4WSOjBN+auva5X71a+xyaA3z4qpUslxYhZv6a0vQg0hSmB0G+8G2Wvkm0OHFxyGSs2B0m6Cbf2FRvQ2MXezRdnYAI8vBWaDIKu7NOvGOqsMAukwH5uqEMQN2lZdiW0BpKsn9L2FrurTcH3K1mpjyKxztPwwgd4B+V3s7L5sqzXmjT8WdY5Iq+1O0ffSkBzgw5m32vzUTh+Ay1LJpWNtDAGmRwt9IcSBlxJsUjRgd60vB3d4E8bi/JaVRbERzscaOqayOUDvInetrA31vqt0I0tHLzyc5XIpmymBtmqGNsXMJcCHAaAa5aLU9gtj44KuaYNsWN3G8vrzJ9B7p9szsbFQtJ3t951ecrDk0cAp/CpA7vC0j81iRnoAon4qiIVJ6Hs71GVb7pw+Q53UNVTHvDyssWRnTw4zPttKEmVz+g9E17OsANRXsJH0Q/iu6j8g/wCWfkrPtXEO6BOpF/XNWbYDZ7/xabecPxJbPd4C30t8h8lTH9Ds06hfssNQbKAxqYBpUvUyaqqbTz/hPA1I3R1d9P3UTYjBEb7LuvAX/vc53kTl7WUZizy2Rsgy3iWdQND7FWbBsIEUDW8gqttvLu93/ufYqjSo2qScmTMU28zNVHFW93VhwyDwCeoyP2Vgwme7AojaaG7Q4asdfyOR+yr2hPUjekIQuyebBCEIAEIQgAScz7AnkEoozaOp7umldyYfhVk6RaKt0fOe2bzJUyuvrI75yUfhkRfI1jcz/eZXmLPFy4nMkn1S+zlw7eGvNZ+om2CudF2pKOONpac3JF0lnboXMNTu5kXNkjSOLpL2/MbLPZunHaRpOzcVoQp6nKi8LZaNvQKRhcohoVm22OJVSdtsM7yNw5gj+Fc5HZKDxhm8woy9Fvi6kYVFhunMKyYbgZeBzy9sz8pWpw3ckcLcbjoSp7BRbgqxys2SwIjn4JJY3c7S35nEAa5DgrzsHhndUYB1c97vU2Hwm7yCFZsMhtEwD9o9802LtmX5FRgtDbubElQWI5bx42VirFVsdm3Y3nkErIN+Nt2Qs0nf1UMXDeaD0bmfhaFUTW9Fn3Z5TmarfKdI2n/k/Iewcr1WXvbgpj1YZ6eRR/RGYjW2bdVjaGrziaNXSDLwbmfsperY530gWAPNQ9PD3lfG3URsv5uP8AJL2PilHZZ5KgiMZHRZ3t7V5Rf7n/z/ANrSMVIDbLPtoqPvI382/U3yzTPYqMtWJ4NVHu8k6xEbzTfQj2KjtnjcdVK1tMRayWXlVm3oQhdo8yCEIQAIQhAAqt2kVG7QyW1Nh6lWlUDteqd2lAvq74CXk+ozErkjB8ReATxIUls0wklQ+IEKX2SqR3gvkNCkzXibfjv8myerSQ3xOQVgmwruO45kEnqbKPqcPLqiPdG824OXgrNiT+8fFzbwWV9HUa5Sss1EPob0CcNckKb8g6JVBml2xfVN6uG4KeQjJczsTGrQmMqkZ/jtH+oDNufUcf5TSgqQFacWpLG6pE57qUs4at6H+M1iqmdvHU0WaOp3hbNXqnFmgcgB7KgYIwPcweI+VoAWrEzm/OVNRGlYVRduKndp3eJAV1rHarOO0Zx7pgHF/wAAqs9sv8VUWTsqo7UbpDrJI4+TbNHwVZqlNtkqHuaKBh1EbServqPuUrWOTXqJlcueVshsQkDQbKE2XF55pTz3Qf6ck4xup3Wucf0gn0F0z2ZpnCKM2P1ZnXU5n5SPZuS8WTONVGSqFXN9Zb/pF/NWHaN27YDPgqdK8umkHMePAKG9lVHxONm22eW8iR/HsrhLTXCp2HgsqRkQ1wFjnmRkfsryPyqyVlJ6o09CELrHngQhCABCEIAFmHbKfwmdStPWZ9s3+SzxulZeh2H7GGYgfhOdmH/ibp/UkKwZeSa4fVbkrHcnA+6q1caGwnwyKRuGxGFEOL3ZjMNv0UxiOHNbIHDVdYDUNMTCw3BHDonFVATcnhmsclo68X5Xeh5EMguwuYh9ISrAihEmK0z+CVkTVpsbpy7NXT0Ikt2MKuHeBUQ3AopTaVgdyOhHQjMKdcuoYM7pTim7NMcrhGhLD8BhhsWNzHEkk+6f3XhK8um6RkbcncnZG17tVVq/CTUTQt4B93dMr/Cs9WLlK0cIbms7XKRvhk/zh/R+TYWUZWlP99ReJSZJ0nozYlsqOPHftGNZHtZ6m59grWKFscbQMrAKuUMXeV0bf2NdIepO6PurTiclglx9s15PUSsYqzefcqCw+ISPLuNz8qXxGotfwBPoFG7LMuAVR7Lt0hfF8N+kOH5mHeHlqPRSlHUB8YI5JaubkojDLsc5nA5t6Hgi+LoVXKJsaEIXZPPAhCEACEIQALM+2Zt4WeF7dbLTFmfbSwmGPwJS8nQ7D9jDZyoyRtipOoCj59VVBNFs2M7Q5KOzHjfiBy5t6LQ4e06GocyGBrnSyHda05C55k6LCypTZfEe4rKeU6MlYT0vZ3sVEoJjcXyZRpdn0eyR0UY7wfUBnu5hL0VS2QXabhOKpoe3LO4VbpJO4qLH8khseQdwPnoskvFnVxxWWDf/AEWRyUiK54L2IqxkfR66JdsC6LlxdRRS2z0lcby9ckyVBZIbP1uumPXjgk3OsldGmrHcblFYkVIMks1R9Zmpk9BjVMjNnqO1RLKeLGgeRKd4jVXS19xh6KGbLvEqidaHvyfIhsZd9Eh/0u+E/wBk6T8MFNMVZ9L/ABa74Vg2WZenY7mArRVsJvwE60KLqBYhw4e4UtirMlBx1O8CDqFWaKQ6NkQhC7J54EIQgAQhCABUDtbpt6mvyV/VP7S470b+iXk+o3E/I+dKpvymEzVJVTdeqYzNyuqIZNDJC7cFzZXEUfTWwk5kw6mc5wcTE0Ejjb6fsucfot5pt68jwK72BjDcNpA3TuWHzOZ9yVLVUIcLELJNWjq/HyOEkyPwTEe9iB/ULh3g4ZFSDHZqrsi/8WYuaPw3n6xwadA8D5Vjhfe1lSMrVGnPjSfJdMcNeurrks4oQYwcVzGEFdNKC3obvbYprKc7J3MUxkOd0qRogKyvy6BN2AuzXbs17vWCqW6RGYvU2bYaqOo22NjxzXeMTIweA2Ljx06KFtjOojLF2fS/+k/Cmthpd6ij8BZRuJRarvs0n/wzmftcR6ZJ2PsXkf4yWxUZFUeom3JPAq8YrxVKxSC/kqT7DG9G6IXgXq6558EIQgAQhCABVrbtt6R/Q/CsqgNrz/h3DwKpPoZj+yPmmdubgmLxqFMYnDaV3qomZLQ+YycubJSUZlJgq5nNz7G9oxLSdwT9cBItx3CbtPTUeS0R7F8ubI7QvoquOZuYB3Xt/cw6j79QvpzDqwSsa5v5XNDh0IukTVM145co3+iOxKluCmezjntkMTg4tALmOI0FwNwnzy8Oin6iFcUzLXKzuO7N/wDt+JxYsUmUq5JnVSzMjwrly9cVySoLoSmCYyHNSEoyUe8ZpUux8HoT37LyWTJeylNXPUDBhVw7xzT+nZZqTDM0sRkpiiJMjK8JjsDLuyzx3/W73N/unteoTZ2Xcr5B+4A+rR/CZDTFz+rRc8TVQxHVW2vdkqhi7lORbKY3o//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CA"/>
          </a:p>
        </p:txBody>
      </p:sp>
      <p:pic>
        <p:nvPicPr>
          <p:cNvPr id="31749" name="Picture 6" descr="face ricoandmambo.com.jpg"/>
          <p:cNvPicPr>
            <a:picLocks noChangeAspect="1"/>
          </p:cNvPicPr>
          <p:nvPr/>
        </p:nvPicPr>
        <p:blipFill>
          <a:blip r:embed="rId2" cstate="print"/>
          <a:srcRect/>
          <a:stretch>
            <a:fillRect/>
          </a:stretch>
        </p:blipFill>
        <p:spPr bwMode="auto">
          <a:xfrm>
            <a:off x="1472361" y="2078286"/>
            <a:ext cx="7636714" cy="4807098"/>
          </a:xfrm>
          <a:prstGeom prst="rect">
            <a:avLst/>
          </a:prstGeom>
          <a:noFill/>
          <a:ln w="9525">
            <a:noFill/>
            <a:miter lim="800000"/>
            <a:headEnd/>
            <a:tailEnd/>
          </a:ln>
        </p:spPr>
      </p:pic>
      <p:sp>
        <p:nvSpPr>
          <p:cNvPr id="7" name="TextBox 8"/>
          <p:cNvSpPr txBox="1">
            <a:spLocks noChangeArrowheads="1"/>
          </p:cNvSpPr>
          <p:nvPr/>
        </p:nvSpPr>
        <p:spPr bwMode="auto">
          <a:xfrm>
            <a:off x="5076825" y="6308725"/>
            <a:ext cx="3097213" cy="400050"/>
          </a:xfrm>
          <a:prstGeom prst="rect">
            <a:avLst/>
          </a:prstGeom>
          <a:noFill/>
          <a:ln w="9525">
            <a:noFill/>
            <a:miter lim="800000"/>
            <a:headEnd/>
            <a:tailEnd/>
          </a:ln>
        </p:spPr>
        <p:txBody>
          <a:bodyPr>
            <a:spAutoFit/>
          </a:bodyPr>
          <a:lstStyle/>
          <a:p>
            <a:pPr algn="ctr">
              <a:defRPr/>
            </a:pPr>
            <a:r>
              <a:rPr lang="en-CA" sz="1000" dirty="0">
                <a:solidFill>
                  <a:schemeClr val="tx1">
                    <a:lumMod val="65000"/>
                  </a:schemeClr>
                </a:solidFill>
              </a:rPr>
              <a:t>various copies on internet, </a:t>
            </a:r>
          </a:p>
          <a:p>
            <a:pPr algn="ctr">
              <a:defRPr/>
            </a:pPr>
            <a:r>
              <a:rPr lang="en-CA" sz="1000" dirty="0">
                <a:solidFill>
                  <a:schemeClr val="tx1">
                    <a:lumMod val="65000"/>
                  </a:schemeClr>
                </a:solidFill>
              </a:rPr>
              <a:t>original source unknown</a:t>
            </a:r>
          </a:p>
        </p:txBody>
      </p:sp>
      <p:sp>
        <p:nvSpPr>
          <p:cNvPr id="8" name="Explosion 1 7"/>
          <p:cNvSpPr/>
          <p:nvPr/>
        </p:nvSpPr>
        <p:spPr>
          <a:xfrm>
            <a:off x="-36513" y="-1250950"/>
            <a:ext cx="4895851" cy="5688013"/>
          </a:xfrm>
          <a:prstGeom prst="irregularSeal1">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9" name="Title 1"/>
          <p:cNvSpPr txBox="1">
            <a:spLocks/>
          </p:cNvSpPr>
          <p:nvPr/>
        </p:nvSpPr>
        <p:spPr bwMode="auto">
          <a:xfrm>
            <a:off x="5370904" y="269874"/>
            <a:ext cx="3017520" cy="998885"/>
          </a:xfrm>
          <a:prstGeom prst="rect">
            <a:avLst/>
          </a:prstGeom>
          <a:solidFill>
            <a:schemeClr val="tx1"/>
          </a:solidFill>
          <a:ln w="9525">
            <a:noFill/>
            <a:miter lim="800000"/>
            <a:headEnd/>
            <a:tailEnd/>
          </a:ln>
        </p:spPr>
        <p:txBody>
          <a:bodyPr anchor="ctr"/>
          <a:lstStyle/>
          <a:p>
            <a:pPr algn="ctr" eaLnBrk="0" hangingPunct="0">
              <a:defRPr/>
            </a:pPr>
            <a:r>
              <a:rPr lang="en-CA" sz="2800" b="1" kern="0" dirty="0" smtClean="0">
                <a:solidFill>
                  <a:srgbClr val="FF0000"/>
                </a:solidFill>
                <a:latin typeface="Calibri" pitchFamily="34" charset="0"/>
                <a:ea typeface="+mj-ea"/>
                <a:cs typeface="+mj-cs"/>
              </a:rPr>
              <a:t>96. see his face!</a:t>
            </a:r>
          </a:p>
          <a:p>
            <a:pPr algn="ctr" eaLnBrk="0" hangingPunct="0">
              <a:defRPr/>
            </a:pPr>
            <a:r>
              <a:rPr lang="en-CA" sz="2800" b="1" kern="0" dirty="0" smtClean="0">
                <a:solidFill>
                  <a:srgbClr val="FF0000"/>
                </a:solidFill>
                <a:latin typeface="Calibri" pitchFamily="34" charset="0"/>
                <a:ea typeface="+mj-ea"/>
                <a:cs typeface="+mj-cs"/>
              </a:rPr>
              <a:t>Glory to you, Lord!</a:t>
            </a:r>
            <a:endParaRPr lang="en-CA" sz="2800" b="1" kern="0" dirty="0">
              <a:solidFill>
                <a:srgbClr val="FF0000"/>
              </a:solidFill>
              <a:latin typeface="Calibri" pitchFamily="34" charset="0"/>
              <a:ea typeface="+mj-ea"/>
              <a:cs typeface="+mj-cs"/>
            </a:endParaRPr>
          </a:p>
        </p:txBody>
      </p:sp>
      <p:sp>
        <p:nvSpPr>
          <p:cNvPr id="11" name="Rectangle 10"/>
          <p:cNvSpPr/>
          <p:nvPr/>
        </p:nvSpPr>
        <p:spPr>
          <a:xfrm>
            <a:off x="1372644" y="983630"/>
            <a:ext cx="1867819" cy="1077218"/>
          </a:xfrm>
          <a:prstGeom prst="rect">
            <a:avLst/>
          </a:prstGeom>
        </p:spPr>
        <p:txBody>
          <a:bodyPr wrap="none">
            <a:spAutoFit/>
          </a:bodyPr>
          <a:lstStyle/>
          <a:p>
            <a:pPr algn="ctr"/>
            <a:r>
              <a:rPr lang="en-CA" altLang="ko-KR" sz="3200" b="1" dirty="0" smtClean="0">
                <a:solidFill>
                  <a:schemeClr val="bg1"/>
                </a:solidFill>
                <a:ea typeface="Gulim" pitchFamily="34" charset="-127"/>
              </a:rPr>
              <a:t>The holy</a:t>
            </a:r>
          </a:p>
          <a:p>
            <a:pPr algn="ctr"/>
            <a:r>
              <a:rPr lang="en-CA" altLang="ko-KR" sz="3200" b="1" dirty="0" smtClean="0">
                <a:solidFill>
                  <a:schemeClr val="bg1"/>
                </a:solidFill>
                <a:ea typeface="Gulim" pitchFamily="34" charset="-127"/>
              </a:rPr>
              <a:t>LORD</a:t>
            </a:r>
            <a:endParaRPr lang="en-CA" sz="3200" dirty="0">
              <a:solidFill>
                <a:schemeClr val="bg1"/>
              </a:solidFill>
            </a:endParaRPr>
          </a:p>
        </p:txBody>
      </p:sp>
      <p:pic>
        <p:nvPicPr>
          <p:cNvPr id="12" name="Picture 11" descr="www.sherv.net big-tears.gif"/>
          <p:cNvPicPr>
            <a:picLocks noChangeAspect="1"/>
          </p:cNvPicPr>
          <p:nvPr/>
        </p:nvPicPr>
        <p:blipFill>
          <a:blip r:embed="rId3" cstate="print"/>
          <a:stretch>
            <a:fillRect/>
          </a:stretch>
        </p:blipFill>
        <p:spPr>
          <a:xfrm>
            <a:off x="35496" y="5901274"/>
            <a:ext cx="1440160" cy="840094"/>
          </a:xfrm>
          <a:prstGeom prst="rect">
            <a:avLst/>
          </a:prstGeom>
        </p:spPr>
      </p:pic>
      <p:sp>
        <p:nvSpPr>
          <p:cNvPr id="15" name="TextBox 6"/>
          <p:cNvSpPr txBox="1">
            <a:spLocks noChangeArrowheads="1"/>
          </p:cNvSpPr>
          <p:nvPr/>
        </p:nvSpPr>
        <p:spPr bwMode="auto">
          <a:xfrm>
            <a:off x="107504" y="5405154"/>
            <a:ext cx="1296144" cy="400110"/>
          </a:xfrm>
          <a:prstGeom prst="rect">
            <a:avLst/>
          </a:prstGeom>
          <a:noFill/>
          <a:ln w="9525">
            <a:noFill/>
            <a:miter lim="800000"/>
            <a:headEnd/>
            <a:tailEnd/>
          </a:ln>
        </p:spPr>
        <p:txBody>
          <a:bodyPr wrap="square">
            <a:spAutoFit/>
          </a:bodyPr>
          <a:lstStyle/>
          <a:p>
            <a:pPr algn="ctr"/>
            <a:r>
              <a:rPr lang="en-CA" sz="1000" dirty="0" smtClean="0">
                <a:solidFill>
                  <a:schemeClr val="tx1">
                    <a:lumMod val="50000"/>
                  </a:schemeClr>
                </a:solidFill>
              </a:rPr>
              <a:t>big tears smiley</a:t>
            </a:r>
          </a:p>
          <a:p>
            <a:pPr algn="ctr"/>
            <a:r>
              <a:rPr lang="en-CA" sz="1000" dirty="0" smtClean="0">
                <a:solidFill>
                  <a:schemeClr val="tx1">
                    <a:lumMod val="50000"/>
                  </a:schemeClr>
                </a:solidFill>
              </a:rPr>
              <a:t> © sherv.net</a:t>
            </a:r>
          </a:p>
        </p:txBody>
      </p:sp>
      <p:sp>
        <p:nvSpPr>
          <p:cNvPr id="31750" name="Title 1"/>
          <p:cNvSpPr>
            <a:spLocks noGrp="1"/>
          </p:cNvSpPr>
          <p:nvPr>
            <p:ph type="title"/>
          </p:nvPr>
        </p:nvSpPr>
        <p:spPr>
          <a:xfrm>
            <a:off x="1167904" y="4221088"/>
            <a:ext cx="2540000" cy="1143000"/>
          </a:xfrm>
        </p:spPr>
        <p:txBody>
          <a:bodyPr/>
          <a:lstStyle/>
          <a:p>
            <a:r>
              <a:rPr lang="en-CA" sz="2800" b="1" dirty="0" smtClean="0">
                <a:solidFill>
                  <a:schemeClr val="bg1"/>
                </a:solidFill>
                <a:latin typeface="Calibri" pitchFamily="34" charset="0"/>
              </a:rPr>
              <a:t>“They will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see his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face”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Rev 22:4</a:t>
            </a:r>
          </a:p>
        </p:txBody>
      </p:sp>
    </p:spTree>
  </p:cSld>
  <p:clrMapOvr>
    <a:masterClrMapping/>
  </p:clrMapOvr>
  <p:timing>
    <p:tnLst>
      <p:par>
        <p:cTn id="1" dur="indefinite" restart="never" nodeType="tmRoot"/>
      </p:par>
    </p:tn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4" descr="jesus-christ-returns-581728.gif"/>
          <p:cNvPicPr>
            <a:picLocks noChangeAspect="1"/>
          </p:cNvPicPr>
          <p:nvPr/>
        </p:nvPicPr>
        <p:blipFill>
          <a:blip r:embed="rId2" cstate="print"/>
          <a:srcRect/>
          <a:stretch>
            <a:fillRect/>
          </a:stretch>
        </p:blipFill>
        <p:spPr bwMode="auto">
          <a:xfrm>
            <a:off x="0" y="-27384"/>
            <a:ext cx="9144000" cy="6885384"/>
          </a:xfrm>
          <a:prstGeom prst="rect">
            <a:avLst/>
          </a:prstGeom>
          <a:noFill/>
          <a:ln w="9525">
            <a:noFill/>
            <a:miter lim="800000"/>
            <a:headEnd/>
            <a:tailEnd/>
          </a:ln>
        </p:spPr>
      </p:pic>
      <p:sp>
        <p:nvSpPr>
          <p:cNvPr id="9" name="TextBox 8"/>
          <p:cNvSpPr txBox="1"/>
          <p:nvPr/>
        </p:nvSpPr>
        <p:spPr>
          <a:xfrm>
            <a:off x="7740352" y="5373216"/>
            <a:ext cx="1403648" cy="1477328"/>
          </a:xfrm>
          <a:prstGeom prst="rect">
            <a:avLst/>
          </a:prstGeom>
          <a:solidFill>
            <a:schemeClr val="bg1"/>
          </a:solidFill>
        </p:spPr>
        <p:txBody>
          <a:bodyPr wrap="square" rtlCol="0">
            <a:spAutoFit/>
          </a:bodyPr>
          <a:lstStyle/>
          <a:p>
            <a:endParaRPr lang="en-CA" dirty="0" smtClean="0"/>
          </a:p>
          <a:p>
            <a:endParaRPr lang="en-CA" dirty="0" smtClean="0"/>
          </a:p>
          <a:p>
            <a:endParaRPr lang="en-CA" dirty="0" smtClean="0"/>
          </a:p>
          <a:p>
            <a:endParaRPr lang="en-CA" dirty="0" smtClean="0"/>
          </a:p>
          <a:p>
            <a:endParaRPr lang="en-CA" dirty="0"/>
          </a:p>
        </p:txBody>
      </p:sp>
      <p:sp>
        <p:nvSpPr>
          <p:cNvPr id="33795" name="Title 1"/>
          <p:cNvSpPr>
            <a:spLocks noGrp="1"/>
          </p:cNvSpPr>
          <p:nvPr>
            <p:ph type="title"/>
          </p:nvPr>
        </p:nvSpPr>
        <p:spPr>
          <a:xfrm>
            <a:off x="457200" y="5454650"/>
            <a:ext cx="8229600" cy="1143000"/>
          </a:xfrm>
        </p:spPr>
        <p:txBody>
          <a:bodyPr/>
          <a:lstStyle/>
          <a:p>
            <a:r>
              <a:rPr lang="en-CA" sz="2800" b="1" dirty="0" smtClean="0">
                <a:solidFill>
                  <a:schemeClr val="bg1"/>
                </a:solidFill>
                <a:latin typeface="Calibri" pitchFamily="34" charset="0"/>
              </a:rPr>
              <a:t>“They will reign forever and ever”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Rev 22:5 </a:t>
            </a:r>
          </a:p>
        </p:txBody>
      </p:sp>
      <p:sp>
        <p:nvSpPr>
          <p:cNvPr id="4" name="Title 1"/>
          <p:cNvSpPr txBox="1">
            <a:spLocks/>
          </p:cNvSpPr>
          <p:nvPr/>
        </p:nvSpPr>
        <p:spPr bwMode="auto">
          <a:xfrm>
            <a:off x="2339752" y="188640"/>
            <a:ext cx="4680520" cy="936104"/>
          </a:xfrm>
          <a:prstGeom prst="rect">
            <a:avLst/>
          </a:prstGeom>
          <a:solidFill>
            <a:schemeClr val="tx1"/>
          </a:solidFill>
          <a:ln w="9525">
            <a:noFill/>
            <a:miter lim="800000"/>
            <a:headEnd/>
            <a:tailEnd/>
          </a:ln>
        </p:spPr>
        <p:txBody>
          <a:bodyPr anchor="ctr"/>
          <a:lstStyle/>
          <a:p>
            <a:pPr algn="ctr" eaLnBrk="0" hangingPunct="0">
              <a:defRPr/>
            </a:pPr>
            <a:r>
              <a:rPr lang="en-CA" sz="2800" b="1" kern="0" dirty="0" smtClean="0">
                <a:solidFill>
                  <a:srgbClr val="FF0000"/>
                </a:solidFill>
                <a:latin typeface="Calibri" pitchFamily="34" charset="0"/>
              </a:rPr>
              <a:t>97. reign with Christ </a:t>
            </a:r>
            <a:r>
              <a:rPr lang="en-CA" sz="2800" b="1" kern="0" dirty="0" smtClean="0">
                <a:solidFill>
                  <a:srgbClr val="FF0000"/>
                </a:solidFill>
                <a:latin typeface="Calibri" pitchFamily="34" charset="0"/>
                <a:ea typeface="+mj-ea"/>
                <a:cs typeface="+mj-cs"/>
              </a:rPr>
              <a:t>forever!</a:t>
            </a:r>
          </a:p>
          <a:p>
            <a:pPr algn="ctr" eaLnBrk="0" hangingPunct="0">
              <a:defRPr/>
            </a:pPr>
            <a:r>
              <a:rPr lang="en-CA" sz="2800" b="1" kern="0" dirty="0" smtClean="0">
                <a:solidFill>
                  <a:srgbClr val="FF0000"/>
                </a:solidFill>
                <a:latin typeface="Calibri" pitchFamily="34" charset="0"/>
                <a:ea typeface="+mj-ea"/>
                <a:cs typeface="+mj-cs"/>
              </a:rPr>
              <a:t>All praise to you, Lord! </a:t>
            </a:r>
            <a:endParaRPr lang="en-CA" sz="2800" b="1" kern="0" dirty="0">
              <a:solidFill>
                <a:srgbClr val="FF0000"/>
              </a:solidFill>
              <a:latin typeface="Calibri" pitchFamily="34" charset="0"/>
              <a:ea typeface="+mj-ea"/>
              <a:cs typeface="+mj-cs"/>
            </a:endParaRPr>
          </a:p>
        </p:txBody>
      </p:sp>
      <p:sp>
        <p:nvSpPr>
          <p:cNvPr id="6" name="TextBox 8"/>
          <p:cNvSpPr txBox="1">
            <a:spLocks noChangeArrowheads="1"/>
          </p:cNvSpPr>
          <p:nvPr/>
        </p:nvSpPr>
        <p:spPr bwMode="auto">
          <a:xfrm>
            <a:off x="827584" y="6413266"/>
            <a:ext cx="2340621" cy="400110"/>
          </a:xfrm>
          <a:prstGeom prst="rect">
            <a:avLst/>
          </a:prstGeom>
          <a:noFill/>
          <a:ln w="9525">
            <a:noFill/>
            <a:miter lim="800000"/>
            <a:headEnd/>
            <a:tailEnd/>
          </a:ln>
        </p:spPr>
        <p:txBody>
          <a:bodyPr wrap="square">
            <a:spAutoFit/>
          </a:bodyPr>
          <a:lstStyle/>
          <a:p>
            <a:pPr algn="ctr">
              <a:defRPr/>
            </a:pPr>
            <a:r>
              <a:rPr lang="en-CA" sz="1000" dirty="0" smtClean="0">
                <a:solidFill>
                  <a:schemeClr val="tx1">
                    <a:lumMod val="75000"/>
                  </a:schemeClr>
                </a:solidFill>
              </a:rPr>
              <a:t>© Harry Anderson</a:t>
            </a:r>
          </a:p>
          <a:p>
            <a:pPr algn="ctr">
              <a:defRPr/>
            </a:pPr>
            <a:r>
              <a:rPr lang="en-CA" sz="1000" dirty="0" smtClean="0">
                <a:solidFill>
                  <a:schemeClr val="tx1">
                    <a:lumMod val="75000"/>
                  </a:schemeClr>
                </a:solidFill>
              </a:rPr>
              <a:t>www.HarryAndersonArt.com</a:t>
            </a:r>
            <a:endParaRPr lang="en-CA" sz="1000" dirty="0">
              <a:solidFill>
                <a:schemeClr val="tx1">
                  <a:lumMod val="75000"/>
                </a:schemeClr>
              </a:solidFill>
            </a:endParaRPr>
          </a:p>
        </p:txBody>
      </p:sp>
      <p:pic>
        <p:nvPicPr>
          <p:cNvPr id="8" name="Picture 7" descr="www.sherv.net big-tears.gif"/>
          <p:cNvPicPr>
            <a:picLocks noChangeAspect="1"/>
          </p:cNvPicPr>
          <p:nvPr/>
        </p:nvPicPr>
        <p:blipFill>
          <a:blip r:embed="rId3" cstate="print"/>
          <a:stretch>
            <a:fillRect/>
          </a:stretch>
        </p:blipFill>
        <p:spPr>
          <a:xfrm>
            <a:off x="7740352" y="5661248"/>
            <a:ext cx="1440160" cy="840094"/>
          </a:xfrm>
          <a:prstGeom prst="rect">
            <a:avLst/>
          </a:prstGeom>
        </p:spPr>
      </p:pic>
      <p:sp>
        <p:nvSpPr>
          <p:cNvPr id="12" name="TextBox 6"/>
          <p:cNvSpPr txBox="1">
            <a:spLocks noChangeArrowheads="1"/>
          </p:cNvSpPr>
          <p:nvPr/>
        </p:nvSpPr>
        <p:spPr bwMode="auto">
          <a:xfrm>
            <a:off x="6372200" y="6341258"/>
            <a:ext cx="1296144" cy="400110"/>
          </a:xfrm>
          <a:prstGeom prst="rect">
            <a:avLst/>
          </a:prstGeom>
          <a:noFill/>
          <a:ln w="9525">
            <a:noFill/>
            <a:miter lim="800000"/>
            <a:headEnd/>
            <a:tailEnd/>
          </a:ln>
        </p:spPr>
        <p:txBody>
          <a:bodyPr wrap="square">
            <a:spAutoFit/>
          </a:bodyPr>
          <a:lstStyle/>
          <a:p>
            <a:pPr algn="ctr"/>
            <a:r>
              <a:rPr lang="en-CA" sz="1000" dirty="0" smtClean="0">
                <a:solidFill>
                  <a:schemeClr val="tx1">
                    <a:lumMod val="85000"/>
                  </a:schemeClr>
                </a:solidFill>
              </a:rPr>
              <a:t>big tears smiley</a:t>
            </a:r>
          </a:p>
          <a:p>
            <a:pPr algn="ctr"/>
            <a:r>
              <a:rPr lang="en-CA" sz="1000" dirty="0" smtClean="0">
                <a:solidFill>
                  <a:schemeClr val="tx1">
                    <a:lumMod val="85000"/>
                  </a:schemeClr>
                </a:solidFill>
              </a:rPr>
              <a:t> © sherv.net</a:t>
            </a:r>
          </a:p>
        </p:txBody>
      </p:sp>
    </p:spTree>
  </p:cSld>
  <p:clrMapOvr>
    <a:masterClrMapping/>
  </p:clrMapOvr>
  <p:timing>
    <p:tnLst>
      <p:par>
        <p:cTn id="1" dur="indefinite" restart="never" nodeType="tmRoot"/>
      </p:par>
    </p:tnLst>
  </p:timing>
</p:sld>
</file>

<file path=ppt/slides/slide26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520" y="2857496"/>
            <a:ext cx="8435280" cy="1143000"/>
          </a:xfrm>
        </p:spPr>
        <p:txBody>
          <a:bodyPr/>
          <a:lstStyle/>
          <a:p>
            <a:r>
              <a:rPr lang="en-CA" sz="3200" b="1" dirty="0" smtClean="0">
                <a:solidFill>
                  <a:schemeClr val="tx1"/>
                </a:solidFill>
                <a:latin typeface="Calibri" pitchFamily="34" charset="0"/>
              </a:rPr>
              <a:t>Hallelujah! For the Lord our God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the Almighty reigns (Rev 19:6),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and because of all Christ’s death does for us,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we will reign with you forever (Rev 22:5)!</a:t>
            </a:r>
            <a:br>
              <a:rPr lang="en-CA" sz="3200" b="1" dirty="0" smtClean="0">
                <a:solidFill>
                  <a:schemeClr val="tx1"/>
                </a:solidFill>
                <a:latin typeface="Calibri" pitchFamily="34" charset="0"/>
              </a:rPr>
            </a:br>
            <a:r>
              <a:rPr lang="en-CA" sz="800" b="1" dirty="0" smtClean="0">
                <a:solidFill>
                  <a:schemeClr val="tx1"/>
                </a:solidFill>
                <a:latin typeface="Calibri" pitchFamily="34" charset="0"/>
              </a:rPr>
              <a:t/>
            </a:r>
            <a:br>
              <a:rPr lang="en-CA" sz="800" b="1" dirty="0" smtClean="0">
                <a:solidFill>
                  <a:schemeClr val="tx1"/>
                </a:solidFill>
                <a:latin typeface="Calibri" pitchFamily="34" charset="0"/>
              </a:rPr>
            </a:br>
            <a:r>
              <a:rPr lang="en-CA" sz="3200" b="1" dirty="0" smtClean="0">
                <a:solidFill>
                  <a:srgbClr val="00FF00"/>
                </a:solidFill>
                <a:latin typeface="Calibri" pitchFamily="34" charset="0"/>
              </a:rPr>
              <a:t>Thanks be to God!</a:t>
            </a:r>
            <a:br>
              <a:rPr lang="en-CA" sz="3200" b="1" dirty="0" smtClean="0">
                <a:solidFill>
                  <a:srgbClr val="00FF00"/>
                </a:solidFill>
                <a:latin typeface="Calibri" pitchFamily="34" charset="0"/>
              </a:rPr>
            </a:br>
            <a:r>
              <a:rPr lang="en-CA" sz="3200" b="1" dirty="0" smtClean="0">
                <a:solidFill>
                  <a:srgbClr val="00FF00"/>
                </a:solidFill>
                <a:latin typeface="Calibri" pitchFamily="34" charset="0"/>
              </a:rPr>
              <a:t>Praise be to God!</a:t>
            </a:r>
            <a:br>
              <a:rPr lang="en-CA" sz="3200" b="1" dirty="0" smtClean="0">
                <a:solidFill>
                  <a:srgbClr val="00FF00"/>
                </a:solidFill>
                <a:latin typeface="Calibri" pitchFamily="34" charset="0"/>
              </a:rPr>
            </a:br>
            <a:r>
              <a:rPr lang="en-CA" sz="3200" b="1" dirty="0" smtClean="0">
                <a:solidFill>
                  <a:srgbClr val="00FF00"/>
                </a:solidFill>
                <a:latin typeface="Calibri" pitchFamily="34" charset="0"/>
              </a:rPr>
              <a:t>Glory be to God!</a:t>
            </a:r>
            <a:br>
              <a:rPr lang="en-CA" sz="3200" b="1" dirty="0" smtClean="0">
                <a:solidFill>
                  <a:srgbClr val="00FF00"/>
                </a:solidFill>
                <a:latin typeface="Calibri" pitchFamily="34" charset="0"/>
              </a:rPr>
            </a:br>
            <a:r>
              <a:rPr lang="en-CA" sz="800" b="1" dirty="0" smtClean="0">
                <a:solidFill>
                  <a:schemeClr val="tx1"/>
                </a:solidFill>
                <a:latin typeface="Calibri" pitchFamily="34" charset="0"/>
              </a:rPr>
              <a:t/>
            </a:r>
            <a:br>
              <a:rPr lang="en-CA" sz="800" b="1" dirty="0" smtClean="0">
                <a:solidFill>
                  <a:schemeClr val="tx1"/>
                </a:solidFill>
                <a:latin typeface="Calibri" pitchFamily="34" charset="0"/>
              </a:rPr>
            </a:br>
            <a:r>
              <a:rPr lang="en-CA" sz="3200" b="1" dirty="0" smtClean="0">
                <a:solidFill>
                  <a:schemeClr val="tx1"/>
                </a:solidFill>
                <a:latin typeface="Calibri" pitchFamily="34" charset="0"/>
              </a:rPr>
              <a:t>In the coming ages you will show the immeasurable riches of your grace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in kindness toward us in Christ Jesus (Eph 2:7)! For all eternity, all we receive from you flows from the finished work of the Lord Jesus Christ!</a:t>
            </a:r>
            <a:endParaRPr lang="en-CA" sz="3200" b="1" dirty="0">
              <a:solidFill>
                <a:schemeClr val="tx1"/>
              </a:solidFill>
              <a:latin typeface="Calibri" pitchFamily="34" charset="0"/>
            </a:endParaRPr>
          </a:p>
        </p:txBody>
      </p:sp>
    </p:spTree>
  </p:cSld>
  <p:clrMapOvr>
    <a:masterClrMapping/>
  </p:clrMapOvr>
  <p:timing>
    <p:tnLst>
      <p:par>
        <p:cTn id="1" dur="indefinite" restart="never" nodeType="tmRoot"/>
      </p:par>
    </p:tnLst>
  </p:timing>
</p:sld>
</file>

<file path=ppt/slides/slide26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5" name="Oval 4"/>
          <p:cNvSpPr/>
          <p:nvPr/>
        </p:nvSpPr>
        <p:spPr>
          <a:xfrm>
            <a:off x="1907704" y="98251"/>
            <a:ext cx="7056784" cy="6715125"/>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000" b="1" dirty="0" smtClean="0">
              <a:solidFill>
                <a:schemeClr val="bg1"/>
              </a:solidFill>
            </a:endParaRPr>
          </a:p>
          <a:p>
            <a:pPr algn="ctr"/>
            <a:endParaRPr lang="en-US" sz="1000" b="1" dirty="0" smtClean="0">
              <a:solidFill>
                <a:schemeClr val="bg1"/>
              </a:solidFill>
            </a:endParaRPr>
          </a:p>
          <a:p>
            <a:pPr algn="ctr">
              <a:defRPr/>
            </a:pPr>
            <a:endParaRPr lang="en-US" dirty="0"/>
          </a:p>
        </p:txBody>
      </p:sp>
      <p:sp>
        <p:nvSpPr>
          <p:cNvPr id="5123" name="Title 3"/>
          <p:cNvSpPr>
            <a:spLocks noGrp="1"/>
          </p:cNvSpPr>
          <p:nvPr>
            <p:ph type="title"/>
          </p:nvPr>
        </p:nvSpPr>
        <p:spPr>
          <a:xfrm>
            <a:off x="2267744" y="-27384"/>
            <a:ext cx="6336704" cy="1143000"/>
          </a:xfrm>
        </p:spPr>
        <p:txBody>
          <a:bodyPr>
            <a:normAutofit/>
          </a:bodyPr>
          <a:lstStyle/>
          <a:p>
            <a:r>
              <a:rPr lang="en-US" sz="4800" b="1" dirty="0" smtClean="0">
                <a:solidFill>
                  <a:schemeClr val="bg1"/>
                </a:solidFill>
                <a:latin typeface="Calibri" pitchFamily="34" charset="0"/>
              </a:rPr>
              <a:t>in Christ</a:t>
            </a:r>
          </a:p>
        </p:txBody>
      </p:sp>
      <p:sp>
        <p:nvSpPr>
          <p:cNvPr id="5125" name="TextBox 5"/>
          <p:cNvSpPr txBox="1">
            <a:spLocks noChangeArrowheads="1"/>
          </p:cNvSpPr>
          <p:nvPr/>
        </p:nvSpPr>
        <p:spPr bwMode="auto">
          <a:xfrm>
            <a:off x="144017" y="2204864"/>
            <a:ext cx="2483767" cy="4401205"/>
          </a:xfrm>
          <a:prstGeom prst="rect">
            <a:avLst/>
          </a:prstGeom>
          <a:noFill/>
          <a:ln w="9525">
            <a:noFill/>
            <a:miter lim="800000"/>
            <a:headEnd/>
            <a:tailEnd/>
          </a:ln>
        </p:spPr>
        <p:txBody>
          <a:bodyPr wrap="square">
            <a:spAutoFit/>
          </a:bodyPr>
          <a:lstStyle/>
          <a:p>
            <a:r>
              <a:rPr lang="en-CA" sz="2800" b="1" dirty="0" smtClean="0">
                <a:latin typeface="Calibri" pitchFamily="34" charset="0"/>
              </a:rPr>
              <a:t>Lord, thank you that </a:t>
            </a:r>
          </a:p>
          <a:p>
            <a:r>
              <a:rPr lang="en-CA" sz="2800" b="1" dirty="0" smtClean="0">
                <a:latin typeface="Calibri" pitchFamily="34" charset="0"/>
              </a:rPr>
              <a:t>Jesus died </a:t>
            </a:r>
          </a:p>
          <a:p>
            <a:r>
              <a:rPr lang="en-CA" sz="2800" b="1" dirty="0" smtClean="0">
                <a:latin typeface="Calibri" pitchFamily="34" charset="0"/>
              </a:rPr>
              <a:t>to give us </a:t>
            </a:r>
          </a:p>
          <a:p>
            <a:r>
              <a:rPr lang="en-CA" sz="2800" b="1" dirty="0" smtClean="0">
                <a:latin typeface="Calibri" pitchFamily="34" charset="0"/>
              </a:rPr>
              <a:t>riches of </a:t>
            </a:r>
          </a:p>
          <a:p>
            <a:r>
              <a:rPr lang="en-CA" sz="2800" b="1" dirty="0" smtClean="0">
                <a:latin typeface="Calibri" pitchFamily="34" charset="0"/>
              </a:rPr>
              <a:t>future glory with you!</a:t>
            </a:r>
          </a:p>
          <a:p>
            <a:r>
              <a:rPr lang="en-CA" sz="2800" b="1" dirty="0" smtClean="0">
                <a:latin typeface="Calibri" pitchFamily="34" charset="0"/>
              </a:rPr>
              <a:t>Only your glory can satisfy our deep longings! </a:t>
            </a:r>
            <a:endParaRPr lang="en-CA" sz="2800" b="1" dirty="0">
              <a:latin typeface="Calibri" pitchFamily="34" charset="0"/>
            </a:endParaRPr>
          </a:p>
        </p:txBody>
      </p:sp>
      <p:sp>
        <p:nvSpPr>
          <p:cNvPr id="6" name="Right Arrow 5"/>
          <p:cNvSpPr/>
          <p:nvPr/>
        </p:nvSpPr>
        <p:spPr>
          <a:xfrm>
            <a:off x="1115616" y="1268760"/>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4"/>
          <p:cNvSpPr txBox="1">
            <a:spLocks noChangeArrowheads="1"/>
          </p:cNvSpPr>
          <p:nvPr/>
        </p:nvSpPr>
        <p:spPr bwMode="auto">
          <a:xfrm>
            <a:off x="611460" y="476672"/>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8" name="Text Box 3"/>
          <p:cNvSpPr txBox="1">
            <a:spLocks noChangeArrowheads="1"/>
          </p:cNvSpPr>
          <p:nvPr/>
        </p:nvSpPr>
        <p:spPr bwMode="auto">
          <a:xfrm>
            <a:off x="2411759" y="692696"/>
            <a:ext cx="6048673" cy="6031138"/>
          </a:xfrm>
          <a:prstGeom prst="rect">
            <a:avLst/>
          </a:prstGeom>
          <a:noFill/>
          <a:ln w="9525">
            <a:noFill/>
            <a:miter lim="800000"/>
            <a:headEnd/>
            <a:tailEnd/>
          </a:ln>
        </p:spPr>
        <p:txBody>
          <a:bodyPr wrap="square">
            <a:spAutoFit/>
          </a:bodyPr>
          <a:lstStyle/>
          <a:p>
            <a:pPr algn="ctr">
              <a:spcAft>
                <a:spcPts val="300"/>
              </a:spcAft>
            </a:pPr>
            <a:r>
              <a:rPr lang="en-US" sz="1200" b="1" dirty="0">
                <a:solidFill>
                  <a:schemeClr val="bg1"/>
                </a:solidFill>
                <a:latin typeface="Calibri" pitchFamily="34" charset="0"/>
              </a:rPr>
              <a:t> </a:t>
            </a:r>
          </a:p>
          <a:p>
            <a:pPr algn="ctr">
              <a:lnSpc>
                <a:spcPts val="2700"/>
              </a:lnSpc>
              <a:spcAft>
                <a:spcPts val="300"/>
              </a:spcAft>
            </a:pPr>
            <a:r>
              <a:rPr lang="en-US" sz="3200" b="1" dirty="0">
                <a:solidFill>
                  <a:schemeClr val="bg1"/>
                </a:solidFill>
                <a:latin typeface="Calibri" pitchFamily="34" charset="0"/>
              </a:rPr>
              <a:t>citizenship in heaven</a:t>
            </a:r>
          </a:p>
          <a:p>
            <a:pPr algn="ctr">
              <a:lnSpc>
                <a:spcPts val="2700"/>
              </a:lnSpc>
              <a:spcAft>
                <a:spcPts val="300"/>
              </a:spcAft>
            </a:pPr>
            <a:r>
              <a:rPr lang="en-US" sz="3200" b="1" dirty="0">
                <a:latin typeface="Calibri" pitchFamily="34" charset="0"/>
              </a:rPr>
              <a:t>hope of glory</a:t>
            </a:r>
          </a:p>
          <a:p>
            <a:pPr algn="ctr">
              <a:lnSpc>
                <a:spcPts val="2700"/>
              </a:lnSpc>
              <a:spcAft>
                <a:spcPts val="300"/>
              </a:spcAft>
            </a:pPr>
            <a:r>
              <a:rPr lang="en-US" sz="3200" b="1" dirty="0">
                <a:solidFill>
                  <a:schemeClr val="bg1"/>
                </a:solidFill>
                <a:latin typeface="Calibri" pitchFamily="34" charset="0"/>
              </a:rPr>
              <a:t>inheritance, </a:t>
            </a:r>
            <a:r>
              <a:rPr lang="en-US" sz="3200" b="1" dirty="0" smtClean="0">
                <a:solidFill>
                  <a:schemeClr val="bg1"/>
                </a:solidFill>
                <a:latin typeface="Calibri" pitchFamily="34" charset="0"/>
              </a:rPr>
              <a:t>heirs, fellow heirs</a:t>
            </a:r>
            <a:endParaRPr lang="en-US" sz="3200" b="1" dirty="0">
              <a:solidFill>
                <a:schemeClr val="bg1"/>
              </a:solidFill>
              <a:latin typeface="Calibri" pitchFamily="34" charset="0"/>
            </a:endParaRPr>
          </a:p>
          <a:p>
            <a:pPr algn="ctr">
              <a:lnSpc>
                <a:spcPts val="2700"/>
              </a:lnSpc>
              <a:spcAft>
                <a:spcPts val="300"/>
              </a:spcAft>
            </a:pPr>
            <a:r>
              <a:rPr lang="en-US" sz="3200" b="1" dirty="0">
                <a:latin typeface="Calibri" pitchFamily="34" charset="0"/>
              </a:rPr>
              <a:t>with Christ at </a:t>
            </a:r>
            <a:r>
              <a:rPr lang="en-US" sz="3200" b="1" dirty="0" smtClean="0">
                <a:latin typeface="Calibri" pitchFamily="34" charset="0"/>
              </a:rPr>
              <a:t>death</a:t>
            </a:r>
          </a:p>
          <a:p>
            <a:pPr algn="ctr">
              <a:lnSpc>
                <a:spcPts val="2700"/>
              </a:lnSpc>
              <a:spcAft>
                <a:spcPts val="300"/>
              </a:spcAft>
            </a:pPr>
            <a:r>
              <a:rPr lang="en-US" sz="3200" b="1" dirty="0" smtClean="0">
                <a:solidFill>
                  <a:schemeClr val="bg1"/>
                </a:solidFill>
                <a:latin typeface="Calibri" pitchFamily="34" charset="0"/>
              </a:rPr>
              <a:t>made perfect</a:t>
            </a:r>
            <a:endParaRPr lang="en-CA" sz="3200" b="1" dirty="0">
              <a:solidFill>
                <a:schemeClr val="bg1"/>
              </a:solidFill>
              <a:latin typeface="Calibri" pitchFamily="34" charset="0"/>
            </a:endParaRPr>
          </a:p>
          <a:p>
            <a:pPr algn="ctr">
              <a:lnSpc>
                <a:spcPts val="2700"/>
              </a:lnSpc>
              <a:spcAft>
                <a:spcPts val="300"/>
              </a:spcAft>
            </a:pPr>
            <a:r>
              <a:rPr lang="en-US" sz="3200" b="1" dirty="0" smtClean="0">
                <a:latin typeface="Calibri" pitchFamily="34" charset="0"/>
              </a:rPr>
              <a:t>glorified to be like Jesus</a:t>
            </a:r>
          </a:p>
          <a:p>
            <a:pPr algn="ctr">
              <a:lnSpc>
                <a:spcPts val="2700"/>
              </a:lnSpc>
              <a:spcAft>
                <a:spcPts val="300"/>
              </a:spcAft>
            </a:pPr>
            <a:r>
              <a:rPr lang="en-US" sz="3200" b="1" dirty="0" smtClean="0">
                <a:solidFill>
                  <a:schemeClr val="bg1"/>
                </a:solidFill>
                <a:latin typeface="Calibri" pitchFamily="34" charset="0"/>
              </a:rPr>
              <a:t>brought </a:t>
            </a:r>
            <a:r>
              <a:rPr lang="en-US" sz="3200" b="1" dirty="0">
                <a:solidFill>
                  <a:schemeClr val="bg1"/>
                </a:solidFill>
                <a:latin typeface="Calibri" pitchFamily="34" charset="0"/>
              </a:rPr>
              <a:t>to the heavenly kingdom                                 </a:t>
            </a:r>
            <a:r>
              <a:rPr lang="en-US" sz="3200" b="1" dirty="0" smtClean="0">
                <a:latin typeface="Calibri" pitchFamily="34" charset="0"/>
              </a:rPr>
              <a:t>enter the joy of the Lord</a:t>
            </a:r>
          </a:p>
          <a:p>
            <a:pPr algn="ctr">
              <a:lnSpc>
                <a:spcPts val="2700"/>
              </a:lnSpc>
              <a:spcAft>
                <a:spcPts val="300"/>
              </a:spcAft>
            </a:pPr>
            <a:r>
              <a:rPr lang="en-US" sz="3200" b="1" dirty="0" smtClean="0">
                <a:solidFill>
                  <a:schemeClr val="bg1"/>
                </a:solidFill>
                <a:latin typeface="Calibri" pitchFamily="34" charset="0"/>
              </a:rPr>
              <a:t>delivered from the wrath to come</a:t>
            </a:r>
          </a:p>
          <a:p>
            <a:pPr algn="ctr">
              <a:lnSpc>
                <a:spcPts val="2700"/>
              </a:lnSpc>
              <a:spcAft>
                <a:spcPts val="300"/>
              </a:spcAft>
            </a:pPr>
            <a:r>
              <a:rPr lang="en-US" sz="3200" b="1" dirty="0" smtClean="0">
                <a:latin typeface="Calibri" pitchFamily="34" charset="0"/>
              </a:rPr>
              <a:t>God’s </a:t>
            </a:r>
            <a:r>
              <a:rPr lang="en-US" sz="3200" b="1" dirty="0">
                <a:latin typeface="Calibri" pitchFamily="34" charset="0"/>
              </a:rPr>
              <a:t>good work completed               </a:t>
            </a:r>
            <a:r>
              <a:rPr lang="en-US" sz="3200" b="1" dirty="0">
                <a:solidFill>
                  <a:schemeClr val="bg1"/>
                </a:solidFill>
                <a:latin typeface="Calibri" pitchFamily="34" charset="0"/>
              </a:rPr>
              <a:t>                                                  </a:t>
            </a:r>
            <a:endParaRPr lang="en-CA" sz="3200" b="1" dirty="0">
              <a:solidFill>
                <a:schemeClr val="bg1"/>
              </a:solidFill>
              <a:latin typeface="Calibri" pitchFamily="34" charset="0"/>
            </a:endParaRPr>
          </a:p>
          <a:p>
            <a:pPr algn="ctr">
              <a:lnSpc>
                <a:spcPts val="2700"/>
              </a:lnSpc>
              <a:spcAft>
                <a:spcPts val="300"/>
              </a:spcAft>
            </a:pPr>
            <a:r>
              <a:rPr lang="en-US" sz="3200" b="1" dirty="0" smtClean="0">
                <a:solidFill>
                  <a:schemeClr val="bg1"/>
                </a:solidFill>
                <a:latin typeface="Calibri" pitchFamily="34" charset="0"/>
              </a:rPr>
              <a:t>resurrection </a:t>
            </a:r>
            <a:r>
              <a:rPr lang="en-US" sz="3200" b="1" dirty="0">
                <a:solidFill>
                  <a:schemeClr val="bg1"/>
                </a:solidFill>
                <a:latin typeface="Calibri" pitchFamily="34" charset="0"/>
              </a:rPr>
              <a:t>body</a:t>
            </a:r>
            <a:endParaRPr lang="en-CA" sz="3200" b="1" dirty="0">
              <a:solidFill>
                <a:schemeClr val="bg1"/>
              </a:solidFill>
              <a:latin typeface="Calibri" pitchFamily="34" charset="0"/>
            </a:endParaRPr>
          </a:p>
          <a:p>
            <a:pPr algn="ctr">
              <a:lnSpc>
                <a:spcPts val="2700"/>
              </a:lnSpc>
              <a:spcAft>
                <a:spcPts val="300"/>
              </a:spcAft>
            </a:pPr>
            <a:r>
              <a:rPr lang="en-US" sz="3200" b="1" dirty="0">
                <a:latin typeface="Calibri" pitchFamily="34" charset="0"/>
              </a:rPr>
              <a:t>married to the Lamb    </a:t>
            </a:r>
            <a:endParaRPr lang="en-US" sz="3200" b="1" dirty="0" smtClean="0">
              <a:latin typeface="Calibri" pitchFamily="34" charset="0"/>
            </a:endParaRPr>
          </a:p>
          <a:p>
            <a:pPr algn="ctr">
              <a:lnSpc>
                <a:spcPts val="2700"/>
              </a:lnSpc>
              <a:spcAft>
                <a:spcPts val="300"/>
              </a:spcAft>
            </a:pPr>
            <a:r>
              <a:rPr lang="en-US" sz="3200" b="1" dirty="0" smtClean="0">
                <a:solidFill>
                  <a:schemeClr val="bg1"/>
                </a:solidFill>
                <a:latin typeface="Calibri" pitchFamily="34" charset="0"/>
              </a:rPr>
              <a:t>every </a:t>
            </a:r>
            <a:r>
              <a:rPr lang="en-US" sz="3200" b="1" dirty="0">
                <a:solidFill>
                  <a:schemeClr val="bg1"/>
                </a:solidFill>
                <a:latin typeface="Calibri" pitchFamily="34" charset="0"/>
              </a:rPr>
              <a:t>tear wiped away</a:t>
            </a:r>
            <a:endParaRPr lang="en-CA" sz="3200" b="1" dirty="0">
              <a:solidFill>
                <a:schemeClr val="bg1"/>
              </a:solidFill>
              <a:latin typeface="Calibri" pitchFamily="34" charset="0"/>
            </a:endParaRPr>
          </a:p>
          <a:p>
            <a:pPr algn="ctr">
              <a:lnSpc>
                <a:spcPts val="2700"/>
              </a:lnSpc>
              <a:spcAft>
                <a:spcPts val="300"/>
              </a:spcAft>
            </a:pPr>
            <a:r>
              <a:rPr lang="en-US" sz="3200" b="1" dirty="0">
                <a:latin typeface="Calibri" pitchFamily="34" charset="0"/>
              </a:rPr>
              <a:t> see God’s </a:t>
            </a:r>
            <a:r>
              <a:rPr lang="en-US" sz="3200" b="1" dirty="0" smtClean="0">
                <a:latin typeface="Calibri" pitchFamily="34" charset="0"/>
              </a:rPr>
              <a:t>face</a:t>
            </a:r>
          </a:p>
          <a:p>
            <a:pPr algn="ctr">
              <a:lnSpc>
                <a:spcPts val="2700"/>
              </a:lnSpc>
              <a:spcAft>
                <a:spcPts val="300"/>
              </a:spcAft>
            </a:pPr>
            <a:r>
              <a:rPr lang="en-US" sz="3200" b="1" dirty="0" smtClean="0">
                <a:solidFill>
                  <a:schemeClr val="bg1"/>
                </a:solidFill>
                <a:latin typeface="Calibri" pitchFamily="34" charset="0"/>
              </a:rPr>
              <a:t>reign forever</a:t>
            </a:r>
            <a:endParaRPr lang="en-CA" sz="3200" b="1" dirty="0">
              <a:solidFill>
                <a:schemeClr val="bg1"/>
              </a:solidFill>
              <a:latin typeface="Calibri" pitchFamily="34" charset="0"/>
            </a:endParaRPr>
          </a:p>
        </p:txBody>
      </p:sp>
      <p:sp>
        <p:nvSpPr>
          <p:cNvPr id="9"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83-97</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6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332656"/>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157192"/>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2" name="TextBox 11"/>
          <p:cNvSpPr txBox="1"/>
          <p:nvPr/>
        </p:nvSpPr>
        <p:spPr>
          <a:xfrm rot="18967428">
            <a:off x="236529" y="5395011"/>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414718"/>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492896"/>
            <a:ext cx="8496944" cy="2554545"/>
          </a:xfrm>
          <a:prstGeom prst="rect">
            <a:avLst/>
          </a:prstGeom>
          <a:noFill/>
        </p:spPr>
        <p:txBody>
          <a:bodyPr wrap="square" rtlCol="0">
            <a:spAutoFit/>
          </a:bodyPr>
          <a:lstStyle/>
          <a:p>
            <a:pPr algn="ctr"/>
            <a:r>
              <a:rPr lang="en-CA" sz="3200" dirty="0" smtClean="0">
                <a:latin typeface="Calibri" pitchFamily="34" charset="0"/>
                <a:cs typeface="Calibri" pitchFamily="34" charset="0"/>
              </a:rPr>
              <a:t>Can anyone else give us these gifts? </a:t>
            </a:r>
          </a:p>
          <a:p>
            <a:pPr algn="ctr"/>
            <a:r>
              <a:rPr lang="en-CA" sz="3200" dirty="0" smtClean="0">
                <a:latin typeface="Calibri" pitchFamily="34" charset="0"/>
                <a:cs typeface="Calibri" pitchFamily="34" charset="0"/>
              </a:rPr>
              <a:t>Has anyone else died as God’s once-for-all sacrifice for sin?  Is anyone else the infinite </a:t>
            </a:r>
          </a:p>
          <a:p>
            <a:pPr algn="ctr"/>
            <a:r>
              <a:rPr lang="en-CA" sz="3200" dirty="0" smtClean="0">
                <a:latin typeface="Calibri" pitchFamily="34" charset="0"/>
                <a:cs typeface="Calibri" pitchFamily="34" charset="0"/>
              </a:rPr>
              <a:t>Son of God, our resurrected Messiah and Lord,</a:t>
            </a:r>
          </a:p>
          <a:p>
            <a:pPr algn="ctr"/>
            <a:r>
              <a:rPr lang="en-CA" sz="3200" dirty="0" smtClean="0">
                <a:latin typeface="Calibri" pitchFamily="34" charset="0"/>
                <a:cs typeface="Calibri" pitchFamily="34" charset="0"/>
              </a:rPr>
              <a:t>who provides in himself all we need in God?</a:t>
            </a:r>
            <a:endParaRPr lang="en-CA" sz="3200" dirty="0">
              <a:latin typeface="Calibri" pitchFamily="34" charset="0"/>
              <a:cs typeface="Calibri" pitchFamily="34" charset="0"/>
            </a:endParaRPr>
          </a:p>
        </p:txBody>
      </p:sp>
      <p:sp>
        <p:nvSpPr>
          <p:cNvPr id="17" name="Rectangle 16"/>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26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496" y="1565920"/>
            <a:ext cx="2103120" cy="1143000"/>
          </a:xfrm>
        </p:spPr>
        <p:txBody>
          <a:bodyPr>
            <a:noAutofit/>
          </a:bodyPr>
          <a:lstStyle/>
          <a:p>
            <a:r>
              <a:rPr lang="en-US" sz="2800" b="1" dirty="0" smtClean="0">
                <a:solidFill>
                  <a:schemeClr val="tx1"/>
                </a:solidFill>
                <a:latin typeface="Calibri" pitchFamily="34" charset="0"/>
                <a:cs typeface="Calibri" pitchFamily="34" charset="0"/>
              </a:rPr>
              <a:t>Buddhism</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says:</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Do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You Do.</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600" dirty="0" smtClean="0">
                <a:solidFill>
                  <a:schemeClr val="tx1"/>
                </a:solidFill>
                <a:latin typeface="Calibri" pitchFamily="34" charset="0"/>
                <a:cs typeface="Calibri" pitchFamily="34" charset="0"/>
              </a:rPr>
              <a:t/>
            </a:r>
            <a:br>
              <a:rPr lang="en-US" sz="26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8-fold path</a:t>
            </a:r>
            <a:endParaRPr lang="en-US" sz="2800" dirty="0">
              <a:solidFill>
                <a:schemeClr val="tx1"/>
              </a:solidFill>
              <a:latin typeface="Calibri" pitchFamily="34" charset="0"/>
              <a:cs typeface="Calibri" pitchFamily="34" charset="0"/>
            </a:endParaRPr>
          </a:p>
        </p:txBody>
      </p:sp>
      <p:sp>
        <p:nvSpPr>
          <p:cNvPr id="3" name="Title 1"/>
          <p:cNvSpPr txBox="1">
            <a:spLocks/>
          </p:cNvSpPr>
          <p:nvPr/>
        </p:nvSpPr>
        <p:spPr>
          <a:xfrm>
            <a:off x="1945392" y="1565920"/>
            <a:ext cx="219456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Islam</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lang="en-US" sz="2800" dirty="0" smtClean="0">
                <a:latin typeface="Calibri" pitchFamily="34" charset="0"/>
                <a:ea typeface="+mj-ea"/>
                <a:cs typeface="Calibri" pitchFamily="34" charset="0"/>
              </a:rPr>
              <a:t> all Allah wants</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You Do.</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8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6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5 pillars</a:t>
            </a:r>
            <a:endParaRPr kumimoji="0" lang="en-US" sz="2800" b="0" i="0" u="none" strike="noStrike" kern="120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7" name="TextBox 6"/>
          <p:cNvSpPr txBox="1"/>
          <p:nvPr/>
        </p:nvSpPr>
        <p:spPr>
          <a:xfrm>
            <a:off x="152400" y="6106180"/>
            <a:ext cx="4267200" cy="523220"/>
          </a:xfrm>
          <a:prstGeom prst="rect">
            <a:avLst/>
          </a:prstGeom>
          <a:noFill/>
        </p:spPr>
        <p:txBody>
          <a:bodyPr wrap="square" rtlCol="0">
            <a:spAutoFit/>
          </a:bodyPr>
          <a:lstStyle/>
          <a:p>
            <a:pPr algn="ctr"/>
            <a:r>
              <a:rPr lang="en-US" sz="1400" dirty="0" smtClean="0"/>
              <a:t>More free resources on the grace of God in Christ </a:t>
            </a:r>
            <a:r>
              <a:rPr lang="en-CA" sz="1400" dirty="0" smtClean="0">
                <a:latin typeface="Arial Narrow" pitchFamily="34" charset="0"/>
              </a:rPr>
              <a:t>@</a:t>
            </a:r>
            <a:r>
              <a:rPr lang="en-US" sz="1400" dirty="0" smtClean="0"/>
              <a:t> www.GraceGodChrist.com</a:t>
            </a:r>
            <a:endParaRPr lang="en-US" sz="1400" dirty="0"/>
          </a:p>
        </p:txBody>
      </p:sp>
      <p:sp>
        <p:nvSpPr>
          <p:cNvPr id="8" name="Title 1"/>
          <p:cNvSpPr txBox="1">
            <a:spLocks/>
          </p:cNvSpPr>
          <p:nvPr/>
        </p:nvSpPr>
        <p:spPr bwMode="auto">
          <a:xfrm>
            <a:off x="4139952" y="1565920"/>
            <a:ext cx="210312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Hinduism</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kern="0" dirty="0" smtClean="0">
                <a:latin typeface="Calibri" pitchFamily="34" charset="0"/>
                <a:ea typeface="+mj-ea"/>
                <a:cs typeface="Calibri" pitchFamily="34" charset="0"/>
              </a:rPr>
              <a:t>Do </a:t>
            </a:r>
            <a:r>
              <a:rPr lang="en-US" sz="2800" kern="0" dirty="0" err="1" smtClean="0">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lang="en-US" sz="2800" kern="0" dirty="0" err="1" smtClean="0">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You Do.</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many paths</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9" name="Title 1"/>
          <p:cNvSpPr txBox="1">
            <a:spLocks/>
          </p:cNvSpPr>
          <p:nvPr/>
        </p:nvSpPr>
        <p:spPr bwMode="auto">
          <a:xfrm>
            <a:off x="6293296" y="2862064"/>
            <a:ext cx="2743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Jesus</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It is DONE.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 am all you need.</a:t>
            </a:r>
          </a:p>
          <a:p>
            <a:pPr algn="ctr" eaLnBrk="0" hangingPunct="0"/>
            <a:r>
              <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rPr>
              <a:t>I give, you receive.</a:t>
            </a:r>
            <a:br>
              <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rPr>
            </a:br>
            <a:r>
              <a:rPr lang="en-US" sz="2800" kern="0" dirty="0" smtClean="0">
                <a:latin typeface="Calibri" pitchFamily="34" charset="0"/>
                <a:ea typeface="+mj-ea"/>
                <a:cs typeface="Calibri" pitchFamily="34" charset="0"/>
              </a:rPr>
              <a:t>I DO 4 U.</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Come to me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and drink.</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10" name="Rectangle 9"/>
          <p:cNvSpPr/>
          <p:nvPr/>
        </p:nvSpPr>
        <p:spPr>
          <a:xfrm>
            <a:off x="7380312" y="3140968"/>
            <a:ext cx="548640" cy="2286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rot="16200000">
            <a:off x="7365464" y="2795777"/>
            <a:ext cx="548640" cy="21031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732240" y="3717032"/>
            <a:ext cx="1944216" cy="376706"/>
          </a:xfrm>
          <a:prstGeom prst="rect">
            <a:avLst/>
          </a:prstGeom>
          <a:noFill/>
        </p:spPr>
        <p:txBody>
          <a:bodyPr wrap="square" rtlCol="0">
            <a:spAutoFit/>
          </a:bodyPr>
          <a:lstStyle/>
          <a:p>
            <a:pPr algn="ctr">
              <a:lnSpc>
                <a:spcPts val="2000"/>
              </a:lnSpc>
            </a:pPr>
            <a:r>
              <a:rPr lang="en-US" sz="2800" b="1" kern="0" dirty="0" smtClean="0">
                <a:latin typeface="Calibri" pitchFamily="34" charset="0"/>
                <a:cs typeface="Calibri" pitchFamily="34" charset="0"/>
              </a:rPr>
              <a:t>I DO 4 U</a:t>
            </a:r>
            <a:endParaRPr lang="en-US" sz="2800" b="1" dirty="0"/>
          </a:p>
        </p:txBody>
      </p:sp>
    </p:spTree>
  </p:cSld>
  <p:clrMapOvr>
    <a:masterClrMapping/>
  </p:clrMapOvr>
  <p:timing>
    <p:tnLst>
      <p:par>
        <p:cTn id="1" dur="indefinite" restart="never" nodeType="tmRoot"/>
      </p:par>
    </p:tnLst>
  </p:timing>
</p:sld>
</file>

<file path=ppt/slides/slide270.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13" name="Picture 12" descr="www.clipartbest.com dc6XLjAMi.gif"/>
          <p:cNvPicPr>
            <a:picLocks noChangeAspect="1"/>
          </p:cNvPicPr>
          <p:nvPr/>
        </p:nvPicPr>
        <p:blipFill>
          <a:blip r:embed="rId2" cstate="print"/>
          <a:stretch>
            <a:fillRect/>
          </a:stretch>
        </p:blipFill>
        <p:spPr>
          <a:xfrm>
            <a:off x="2555777" y="2322552"/>
            <a:ext cx="4104456" cy="2834640"/>
          </a:xfrm>
          <a:prstGeom prst="rect">
            <a:avLst/>
          </a:prstGeom>
        </p:spPr>
      </p:pic>
      <p:pic>
        <p:nvPicPr>
          <p:cNvPr id="18" name="Picture 17" descr="lord-jesus-christ-coming-293608.gif"/>
          <p:cNvPicPr>
            <a:picLocks noChangeAspect="1"/>
          </p:cNvPicPr>
          <p:nvPr/>
        </p:nvPicPr>
        <p:blipFill>
          <a:blip r:embed="rId3" cstate="print"/>
          <a:srcRect b="36140"/>
          <a:stretch>
            <a:fillRect/>
          </a:stretch>
        </p:blipFill>
        <p:spPr>
          <a:xfrm>
            <a:off x="2786608" y="1700808"/>
            <a:ext cx="3657600" cy="3401558"/>
          </a:xfrm>
          <a:prstGeom prst="star32">
            <a:avLst/>
          </a:prstGeom>
        </p:spPr>
      </p:pic>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8"/>
          <p:cNvSpPr txBox="1">
            <a:spLocks noChangeArrowheads="1"/>
          </p:cNvSpPr>
          <p:nvPr/>
        </p:nvSpPr>
        <p:spPr bwMode="auto">
          <a:xfrm>
            <a:off x="3635896" y="4499828"/>
            <a:ext cx="1944216"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accent1">
                    <a:lumMod val="40000"/>
                    <a:lumOff val="60000"/>
                  </a:schemeClr>
                </a:solidFill>
              </a:rPr>
              <a:t>Jesus © </a:t>
            </a:r>
            <a:r>
              <a:rPr lang="en-CA" sz="900" dirty="0" smtClean="0">
                <a:solidFill>
                  <a:schemeClr val="accent1">
                    <a:lumMod val="40000"/>
                    <a:lumOff val="60000"/>
                  </a:schemeClr>
                </a:solidFill>
              </a:rPr>
              <a:t>GospelGifs.com </a:t>
            </a:r>
          </a:p>
          <a:p>
            <a:pPr algn="ctr">
              <a:defRPr/>
            </a:pPr>
            <a:r>
              <a:rPr lang="en-CA" sz="900" dirty="0" smtClean="0">
                <a:solidFill>
                  <a:schemeClr val="accent1">
                    <a:lumMod val="40000"/>
                    <a:lumOff val="60000"/>
                  </a:schemeClr>
                </a:solidFill>
              </a:rPr>
              <a:t>Pulsing heart @</a:t>
            </a:r>
            <a:r>
              <a:rPr lang="en-CA" sz="900" dirty="0" err="1" smtClean="0">
                <a:solidFill>
                  <a:schemeClr val="accent1">
                    <a:lumMod val="40000"/>
                    <a:lumOff val="60000"/>
                  </a:schemeClr>
                </a:solidFill>
              </a:rPr>
              <a:t>clipartbest.com</a:t>
            </a:r>
            <a:endParaRPr lang="en-CA" sz="900" dirty="0" smtClean="0">
              <a:solidFill>
                <a:schemeClr val="accent1">
                  <a:lumMod val="40000"/>
                  <a:lumOff val="60000"/>
                </a:schemeClr>
              </a:solidFill>
            </a:endParaRPr>
          </a:p>
        </p:txBody>
      </p:sp>
      <p:sp>
        <p:nvSpPr>
          <p:cNvPr id="8" name="Rectangle 7"/>
          <p:cNvSpPr/>
          <p:nvPr/>
        </p:nvSpPr>
        <p:spPr>
          <a:xfrm>
            <a:off x="4499992" y="3068960"/>
            <a:ext cx="274320" cy="1371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rot="16200000">
            <a:off x="4495408" y="2795776"/>
            <a:ext cx="27432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923928" y="3212976"/>
            <a:ext cx="1440160" cy="400110"/>
          </a:xfrm>
          <a:prstGeom prst="rect">
            <a:avLst/>
          </a:prstGeom>
          <a:noFill/>
        </p:spPr>
        <p:txBody>
          <a:bodyPr wrap="square" rtlCol="0">
            <a:spAutoFit/>
          </a:bodyPr>
          <a:lstStyle/>
          <a:p>
            <a:pPr algn="ctr"/>
            <a:endParaRPr lang="en-US" sz="200" b="1" dirty="0" smtClean="0">
              <a:latin typeface="Arial Black" pitchFamily="34" charset="0"/>
            </a:endParaRPr>
          </a:p>
          <a:p>
            <a:pPr algn="ctr"/>
            <a:r>
              <a:rPr lang="en-US" b="1" dirty="0" smtClean="0">
                <a:latin typeface="Arial Black" pitchFamily="34" charset="0"/>
              </a:rPr>
              <a:t>I DO 4 U</a:t>
            </a:r>
            <a:endParaRPr lang="en-US" b="1" dirty="0">
              <a:latin typeface="Arial Black" pitchFamily="34" charset="0"/>
            </a:endParaRPr>
          </a:p>
        </p:txBody>
      </p:sp>
      <p:sp>
        <p:nvSpPr>
          <p:cNvPr id="9" name="Text Box 5"/>
          <p:cNvSpPr txBox="1">
            <a:spLocks noChangeArrowheads="1"/>
          </p:cNvSpPr>
          <p:nvPr/>
        </p:nvSpPr>
        <p:spPr bwMode="auto">
          <a:xfrm>
            <a:off x="35496" y="44624"/>
            <a:ext cx="9036496" cy="6669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ransomed, redeemed  Passover Lamb, sin atoned, wrath turned</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f</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orgiven     peace with God      reconciled    eternal life      adopted sons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welcomed, accepted                filled, complete        blessed with every blessing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the domain of darkness into the light of the kingdom of the beloved Son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Christ and Christ in us                          in the Spirit and the Spirit in us, made God’s temple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God the Father and the Father in us                              immersed in the Father, Son, and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Father, Son, and Spirit fellowship with us                                                 access to God and his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answered prayer                                                                                               grace at the throne of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need supplied                                                                            Holy Spirit prays for us, helps us pray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H.P. intercedes as our mediator                                    Christ our H.P. advocates in our defense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 Christ and his death and res.                                         united with Christ in his death and res.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old self crucified and buried with Christ                                                    new self raised and alive with Christ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set free from sin                                                                                                           instrument for righteousness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lang="en-CA" altLang="ko-KR" sz="1600" dirty="0" smtClean="0">
                <a:solidFill>
                  <a:schemeClr val="bg1"/>
                </a:solidFill>
                <a:latin typeface="Calibri" pitchFamily="34" charset="0"/>
                <a:ea typeface="Malgun Gothic" pitchFamily="34" charset="-127"/>
                <a:cs typeface="Calibri" pitchFamily="34" charset="0"/>
              </a:rPr>
              <a:t>one with Christ</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seated with Christ                                                                                                                 hidden with Christ in God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married to Christ                                                                                       under law of the Spirit</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lang="en-CA" altLang="ko-KR" sz="1600" dirty="0" smtClean="0">
                <a:solidFill>
                  <a:schemeClr val="bg1"/>
                </a:solidFill>
                <a:latin typeface="Calibri" pitchFamily="34" charset="0"/>
                <a:ea typeface="Malgun Gothic" pitchFamily="34" charset="-127"/>
                <a:cs typeface="Calibri" pitchFamily="34" charset="0"/>
              </a:rPr>
              <a:t>born of the Spirit     </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given, receive, have Spirit				                    rivers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Spirit power to be ambassadors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sealed with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guarantee of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sanctifies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fills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dirty="0" smtClean="0">
                <a:ln>
                  <a:noFill/>
                </a:ln>
                <a:solidFill>
                  <a:schemeClr val="bg1"/>
                </a:solidFill>
                <a:effectLst/>
                <a:latin typeface="Calibri" pitchFamily="34" charset="0"/>
                <a:ea typeface="Malgun Gothic" pitchFamily="34" charset="-127"/>
                <a:cs typeface="Calibri" pitchFamily="34" charset="0"/>
              </a:rPr>
              <a:t>circumcised, set apart in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immeasurably great power                                                                                                  God’s workmanship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led in triumph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                                                                               members of Christ’s body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brothers and sisters                                                                                                  branches in Christ’s vine</a:t>
            </a:r>
          </a:p>
          <a:p>
            <a:pPr marL="0" marR="0" lvl="1"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members of the household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citizenship in heaven                                 hope of glory                  inheritance, heir, fellow heir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into heavenly kingdom                   enter joy of Lord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wrath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good work completed   resurrection body like Jesus</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married to the Lamb</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tear wiped away</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b="1" dirty="0" smtClean="0">
                <a:solidFill>
                  <a:schemeClr val="bg1"/>
                </a:solidFill>
                <a:latin typeface="Calibri" pitchFamily="34" charset="0"/>
                <a:ea typeface="Malgun Gothic" pitchFamily="34" charset="-127"/>
                <a:cs typeface="Calibri" pitchFamily="34" charset="0"/>
              </a:rPr>
              <a:t>l</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oved  and</a:t>
            </a:r>
            <a:r>
              <a:rPr kumimoji="0" lang="en-CA" altLang="ko-KR" sz="1600" b="1"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saved  </a:t>
            </a:r>
            <a:r>
              <a:rPr lang="en-CA" altLang="ko-KR" sz="1600" b="1" dirty="0" smtClean="0">
                <a:solidFill>
                  <a:schemeClr val="bg1"/>
                </a:solidFill>
                <a:latin typeface="Calibri" pitchFamily="34" charset="0"/>
                <a:ea typeface="Malgun Gothic" pitchFamily="34" charset="-127"/>
                <a:cs typeface="Calibri" pitchFamily="34" charset="0"/>
              </a:rPr>
              <a:t>i</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the  New  Covenant</a:t>
            </a:r>
          </a:p>
          <a:p>
            <a:pPr marL="0" marR="0" lvl="0" indent="0" algn="ctr" defTabSz="914400" rtl="0" eaLnBrk="1" fontAlgn="base" latinLnBrk="0" hangingPunct="1">
              <a:spcBef>
                <a:spcPct val="0"/>
              </a:spcBef>
              <a:spcAft>
                <a:spcPts val="0"/>
              </a:spcAft>
              <a:buClrTx/>
              <a:buSzTx/>
              <a:buFontTx/>
              <a:buNone/>
              <a:tabLst/>
            </a:pPr>
            <a:endParaRPr kumimoji="0" lang="en-CA" altLang="ko-KR" sz="4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endParaRPr lang="en-CA" sz="1600" b="1" dirty="0" smtClean="0">
              <a:solidFill>
                <a:schemeClr val="bg1"/>
              </a:solidFill>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r>
              <a:rPr kumimoji="0" lang="en-CA" sz="3200" b="1"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Receive me - receive all I provide through my blood</a:t>
            </a:r>
            <a:endParaRPr kumimoji="0" lang="en-US" sz="3200" b="0" i="0" u="none" strike="noStrike" cap="none" normalizeH="0" baseline="0" dirty="0" smtClean="0">
              <a:ln>
                <a:noFill/>
              </a:ln>
              <a:solidFill>
                <a:srgbClr val="FF0000"/>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7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26" name="Rectangle 25"/>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28" name="TextBox 27"/>
          <p:cNvSpPr txBox="1"/>
          <p:nvPr/>
        </p:nvSpPr>
        <p:spPr>
          <a:xfrm>
            <a:off x="1187624" y="4747210"/>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29" name="Title 1"/>
          <p:cNvSpPr txBox="1">
            <a:spLocks/>
          </p:cNvSpPr>
          <p:nvPr/>
        </p:nvSpPr>
        <p:spPr>
          <a:xfrm>
            <a:off x="0" y="5517232"/>
            <a:ext cx="9144000" cy="1368152"/>
          </a:xfrm>
          <a:prstGeom prst="rect">
            <a:avLst/>
          </a:prstGeom>
          <a:solidFill>
            <a:srgbClr val="002060"/>
          </a:solidFill>
        </p:spPr>
        <p:txBody>
          <a:bodyPr>
            <a:noAutofit/>
          </a:bodyPr>
          <a:lstStyle/>
          <a:p>
            <a:pPr lvl="0" algn="ctr" eaLnBrk="0" hangingPunct="0">
              <a:defRPr/>
            </a:pPr>
            <a:r>
              <a:rPr lang="en-US" sz="2600" spc="-20" dirty="0" smtClean="0">
                <a:latin typeface="Calibri" pitchFamily="34" charset="0"/>
                <a:cs typeface="Calibri" pitchFamily="34" charset="0"/>
              </a:rPr>
              <a:t>Joy and satisfaction are in Christ, not beauty, music, smart-phones, sports, cars, money, friends, romance, sex, food, drinking parties, homes or jobs!  Jesus had supreme joy without sex or money!</a:t>
            </a:r>
            <a:endParaRPr kumimoji="0" lang="en-US" sz="26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
        <p:nvSpPr>
          <p:cNvPr id="32" name="TextBox 31"/>
          <p:cNvSpPr txBox="1"/>
          <p:nvPr/>
        </p:nvSpPr>
        <p:spPr>
          <a:xfrm>
            <a:off x="72008" y="3934797"/>
            <a:ext cx="4427984" cy="769441"/>
          </a:xfrm>
          <a:prstGeom prst="rect">
            <a:avLst/>
          </a:prstGeom>
          <a:noFill/>
        </p:spPr>
        <p:txBody>
          <a:bodyPr wrap="square" rtlCol="0">
            <a:spAutoFit/>
          </a:bodyPr>
          <a:lstStyle/>
          <a:p>
            <a:pPr algn="ctr"/>
            <a:r>
              <a:rPr lang="en-CA" sz="2200" b="1" dirty="0" smtClean="0"/>
              <a:t>God’s completely different way </a:t>
            </a:r>
          </a:p>
          <a:p>
            <a:pPr algn="ctr"/>
            <a:r>
              <a:rPr lang="en-CA" sz="2200" b="1" dirty="0" smtClean="0"/>
              <a:t>to deepest joy and satisfaction</a:t>
            </a:r>
            <a:endParaRPr lang="en-CA" sz="2200" b="1" dirty="0"/>
          </a:p>
        </p:txBody>
      </p:sp>
    </p:spTree>
  </p:cSld>
  <p:clrMapOvr>
    <a:masterClrMapping/>
  </p:clrMapOvr>
  <p:timing>
    <p:tnLst>
      <p:par>
        <p:cTn id="1" dur="indefinite" restart="never" nodeType="tmRoot"/>
      </p:par>
    </p:tn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06488" y="-1143000"/>
            <a:ext cx="6858000" cy="9144000"/>
          </a:xfrm>
          <a:prstGeom prst="rect">
            <a:avLst/>
          </a:prstGeom>
        </p:spPr>
      </p:pic>
      <p:sp>
        <p:nvSpPr>
          <p:cNvPr id="5" name="TextBox 4"/>
          <p:cNvSpPr txBox="1"/>
          <p:nvPr/>
        </p:nvSpPr>
        <p:spPr>
          <a:xfrm>
            <a:off x="2699792" y="404664"/>
            <a:ext cx="2304256" cy="1200329"/>
          </a:xfrm>
          <a:prstGeom prst="rect">
            <a:avLst/>
          </a:prstGeom>
          <a:noFill/>
        </p:spPr>
        <p:txBody>
          <a:bodyPr wrap="square" rtlCol="0">
            <a:spAutoFit/>
          </a:bodyPr>
          <a:lstStyle/>
          <a:p>
            <a:pPr algn="ctr"/>
            <a:r>
              <a:rPr lang="en-CA" b="1" dirty="0" smtClean="0"/>
              <a:t>I am your</a:t>
            </a:r>
          </a:p>
          <a:p>
            <a:pPr algn="ctr"/>
            <a:r>
              <a:rPr lang="en-CA" b="1" dirty="0" smtClean="0"/>
              <a:t>righteousness </a:t>
            </a:r>
          </a:p>
          <a:p>
            <a:pPr algn="ctr"/>
            <a:r>
              <a:rPr lang="en-CA" b="1" dirty="0" smtClean="0"/>
              <a:t>from God</a:t>
            </a:r>
          </a:p>
          <a:p>
            <a:pPr algn="ctr"/>
            <a:r>
              <a:rPr lang="en-CA" b="1" dirty="0" smtClean="0"/>
              <a:t>justification</a:t>
            </a:r>
            <a:endParaRPr lang="en-CA" b="1" dirty="0"/>
          </a:p>
        </p:txBody>
      </p:sp>
      <p:sp>
        <p:nvSpPr>
          <p:cNvPr id="9" name="TextBox 8"/>
          <p:cNvSpPr txBox="1"/>
          <p:nvPr/>
        </p:nvSpPr>
        <p:spPr>
          <a:xfrm>
            <a:off x="7848872" y="766445"/>
            <a:ext cx="1475656" cy="1200329"/>
          </a:xfrm>
          <a:prstGeom prst="rect">
            <a:avLst/>
          </a:prstGeom>
          <a:noFill/>
        </p:spPr>
        <p:txBody>
          <a:bodyPr wrap="square" rtlCol="0">
            <a:spAutoFit/>
          </a:bodyPr>
          <a:lstStyle/>
          <a:p>
            <a:pPr algn="ctr"/>
            <a:r>
              <a:rPr lang="en-CA" b="1" dirty="0" smtClean="0"/>
              <a:t>I am </a:t>
            </a:r>
          </a:p>
          <a:p>
            <a:pPr algn="ctr"/>
            <a:r>
              <a:rPr lang="en-CA" b="1" dirty="0" smtClean="0"/>
              <a:t>your</a:t>
            </a:r>
          </a:p>
          <a:p>
            <a:pPr algn="ctr"/>
            <a:r>
              <a:rPr lang="en-CA" b="1" dirty="0" smtClean="0"/>
              <a:t>peace </a:t>
            </a:r>
          </a:p>
          <a:p>
            <a:pPr algn="ctr"/>
            <a:r>
              <a:rPr lang="en-CA" b="1" dirty="0" smtClean="0"/>
              <a:t>with God</a:t>
            </a:r>
            <a:endParaRPr lang="en-CA" b="1"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at-one-</a:t>
            </a:r>
            <a:r>
              <a:rPr lang="en-CA" b="1" dirty="0" err="1" smtClean="0">
                <a:solidFill>
                  <a:srgbClr val="FF0000"/>
                </a:solidFill>
              </a:rPr>
              <a:t>ment</a:t>
            </a:r>
            <a:r>
              <a:rPr lang="en-CA" b="1" dirty="0" smtClean="0">
                <a:solidFill>
                  <a:srgbClr val="FF0000"/>
                </a:solidFill>
              </a:rPr>
              <a:t> with the Lord</a:t>
            </a:r>
          </a:p>
          <a:p>
            <a:pPr algn="ctr"/>
            <a:r>
              <a:rPr lang="en-CA" b="1" dirty="0" smtClean="0">
                <a:solidFill>
                  <a:srgbClr val="FF0000"/>
                </a:solidFill>
              </a:rPr>
              <a:t>God’s wrath turned away </a:t>
            </a:r>
          </a:p>
        </p:txBody>
      </p:sp>
      <p:sp>
        <p:nvSpPr>
          <p:cNvPr id="11" name="TextBox 10"/>
          <p:cNvSpPr txBox="1"/>
          <p:nvPr/>
        </p:nvSpPr>
        <p:spPr>
          <a:xfrm>
            <a:off x="4664854" y="44624"/>
            <a:ext cx="3579554" cy="646331"/>
          </a:xfrm>
          <a:prstGeom prst="rect">
            <a:avLst/>
          </a:prstGeom>
          <a:noFill/>
        </p:spPr>
        <p:txBody>
          <a:bodyPr wrap="square" rtlCol="0">
            <a:spAutoFit/>
          </a:bodyPr>
          <a:lstStyle/>
          <a:p>
            <a:pPr algn="ctr"/>
            <a:r>
              <a:rPr lang="en-CA" b="1" dirty="0" smtClean="0">
                <a:solidFill>
                  <a:srgbClr val="FF0000"/>
                </a:solidFill>
              </a:rPr>
              <a:t>I am your ransom</a:t>
            </a:r>
          </a:p>
          <a:p>
            <a:pPr algn="ctr"/>
            <a:r>
              <a:rPr lang="en-CA" b="1" dirty="0" smtClean="0">
                <a:solidFill>
                  <a:srgbClr val="FF0000"/>
                </a:solidFill>
              </a:rPr>
              <a:t>and redemption</a:t>
            </a:r>
            <a:endParaRPr lang="en-CA" b="1" dirty="0">
              <a:solidFill>
                <a:srgbClr val="FF0000"/>
              </a:solidFill>
            </a:endParaRPr>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b="1" dirty="0" smtClean="0"/>
              <a:t>I am your</a:t>
            </a:r>
          </a:p>
          <a:p>
            <a:pPr algn="ctr"/>
            <a:r>
              <a:rPr lang="en-CA" b="1" dirty="0" smtClean="0"/>
              <a:t>eternal</a:t>
            </a:r>
          </a:p>
          <a:p>
            <a:pPr algn="ctr"/>
            <a:r>
              <a:rPr lang="en-CA" b="1" dirty="0" smtClean="0"/>
              <a:t> life</a:t>
            </a:r>
            <a:endParaRPr lang="en-CA" b="1" dirty="0"/>
          </a:p>
        </p:txBody>
      </p:sp>
      <p:sp>
        <p:nvSpPr>
          <p:cNvPr id="15" name="TextBox 14"/>
          <p:cNvSpPr txBox="1"/>
          <p:nvPr/>
        </p:nvSpPr>
        <p:spPr>
          <a:xfrm>
            <a:off x="7596336" y="3212976"/>
            <a:ext cx="1512168" cy="2031325"/>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deliverance from darkness</a:t>
            </a:r>
          </a:p>
          <a:p>
            <a:pPr algn="ctr"/>
            <a:r>
              <a:rPr lang="en-CA" b="1" dirty="0" smtClean="0">
                <a:solidFill>
                  <a:srgbClr val="FF0000"/>
                </a:solidFill>
              </a:rPr>
              <a:t>into the kingdom of God’s Son</a:t>
            </a:r>
            <a:endParaRPr lang="en-CA" b="1" dirty="0">
              <a:solidFill>
                <a:srgbClr val="FF0000"/>
              </a:solidFill>
            </a:endParaRPr>
          </a:p>
        </p:txBody>
      </p:sp>
      <p:sp>
        <p:nvSpPr>
          <p:cNvPr id="16" name="TextBox 15"/>
          <p:cNvSpPr txBox="1"/>
          <p:nvPr/>
        </p:nvSpPr>
        <p:spPr>
          <a:xfrm>
            <a:off x="-468560" y="5097958"/>
            <a:ext cx="2267744" cy="923330"/>
          </a:xfrm>
          <a:prstGeom prst="rect">
            <a:avLst/>
          </a:prstGeom>
          <a:noFill/>
        </p:spPr>
        <p:txBody>
          <a:bodyPr wrap="square" rtlCol="0">
            <a:spAutoFit/>
          </a:bodyPr>
          <a:lstStyle/>
          <a:p>
            <a:pPr algn="ctr"/>
            <a:r>
              <a:rPr lang="en-CA" b="1" dirty="0" smtClean="0"/>
              <a:t>I am your </a:t>
            </a:r>
          </a:p>
          <a:p>
            <a:pPr algn="ctr"/>
            <a:r>
              <a:rPr lang="en-CA" b="1" dirty="0" smtClean="0"/>
              <a:t>fullness</a:t>
            </a:r>
          </a:p>
          <a:p>
            <a:pPr algn="ctr"/>
            <a:r>
              <a:rPr lang="en-CA" b="1" dirty="0" smtClean="0"/>
              <a:t>of blessing</a:t>
            </a:r>
            <a:endParaRPr lang="en-CA" b="1" dirty="0"/>
          </a:p>
        </p:txBody>
      </p:sp>
      <p:sp>
        <p:nvSpPr>
          <p:cNvPr id="19" name="TextBox 18"/>
          <p:cNvSpPr txBox="1"/>
          <p:nvPr/>
        </p:nvSpPr>
        <p:spPr>
          <a:xfrm>
            <a:off x="1259632" y="417438"/>
            <a:ext cx="1512168" cy="923330"/>
          </a:xfrm>
          <a:prstGeom prst="rect">
            <a:avLst/>
          </a:prstGeom>
          <a:noFill/>
        </p:spPr>
        <p:txBody>
          <a:bodyPr wrap="square" rtlCol="0">
            <a:spAutoFit/>
          </a:bodyPr>
          <a:lstStyle/>
          <a:p>
            <a:pPr algn="ctr"/>
            <a:r>
              <a:rPr lang="en-CA" b="1" dirty="0" smtClean="0"/>
              <a:t>I am your forgiveness</a:t>
            </a:r>
          </a:p>
          <a:p>
            <a:pPr algn="ctr"/>
            <a:r>
              <a:rPr lang="en-CA" b="1" dirty="0" smtClean="0"/>
              <a:t>from God</a:t>
            </a:r>
            <a:endParaRPr lang="en-CA" b="1" dirty="0"/>
          </a:p>
        </p:txBody>
      </p:sp>
      <p:sp>
        <p:nvSpPr>
          <p:cNvPr id="20" name="TextBox 19"/>
          <p:cNvSpPr txBox="1"/>
          <p:nvPr/>
        </p:nvSpPr>
        <p:spPr>
          <a:xfrm>
            <a:off x="1292528" y="5662989"/>
            <a:ext cx="3135456" cy="646331"/>
          </a:xfrm>
          <a:prstGeom prst="rect">
            <a:avLst/>
          </a:prstGeom>
          <a:noFill/>
        </p:spPr>
        <p:txBody>
          <a:bodyPr wrap="square" rtlCol="0">
            <a:spAutoFit/>
          </a:bodyPr>
          <a:lstStyle/>
          <a:p>
            <a:pPr algn="ctr"/>
            <a:r>
              <a:rPr lang="en-CA" b="1" dirty="0" smtClean="0">
                <a:solidFill>
                  <a:srgbClr val="FF0000"/>
                </a:solidFill>
              </a:rPr>
              <a:t>I am your fullness </a:t>
            </a:r>
          </a:p>
          <a:p>
            <a:pPr algn="ctr"/>
            <a:r>
              <a:rPr lang="en-CA" b="1" dirty="0" smtClean="0">
                <a:solidFill>
                  <a:srgbClr val="FF0000"/>
                </a:solidFill>
              </a:rPr>
              <a:t>of the Spirit of God</a:t>
            </a:r>
            <a:endParaRPr lang="en-CA" b="1" dirty="0">
              <a:solidFill>
                <a:srgbClr val="FF0000"/>
              </a:solidFill>
            </a:endParaRPr>
          </a:p>
        </p:txBody>
      </p:sp>
      <p:sp>
        <p:nvSpPr>
          <p:cNvPr id="17" name="TextBox 16"/>
          <p:cNvSpPr txBox="1"/>
          <p:nvPr/>
        </p:nvSpPr>
        <p:spPr>
          <a:xfrm>
            <a:off x="4860032" y="3790781"/>
            <a:ext cx="2147210" cy="646331"/>
          </a:xfrm>
          <a:prstGeom prst="rect">
            <a:avLst/>
          </a:prstGeom>
          <a:noFill/>
        </p:spPr>
        <p:txBody>
          <a:bodyPr wrap="square" rtlCol="0">
            <a:spAutoFit/>
          </a:bodyPr>
          <a:lstStyle/>
          <a:p>
            <a:pPr algn="r"/>
            <a:r>
              <a:rPr lang="en-CA" b="1" dirty="0" smtClean="0"/>
              <a:t>I am your</a:t>
            </a:r>
          </a:p>
          <a:p>
            <a:pPr algn="r"/>
            <a:r>
              <a:rPr lang="en-CA" b="1" dirty="0" smtClean="0"/>
              <a:t>hope of glory</a:t>
            </a:r>
            <a:endParaRPr lang="en-CA" b="1" dirty="0"/>
          </a:p>
        </p:txBody>
      </p:sp>
      <p:sp>
        <p:nvSpPr>
          <p:cNvPr id="21" name="TextBox 20"/>
          <p:cNvSpPr txBox="1"/>
          <p:nvPr/>
        </p:nvSpPr>
        <p:spPr>
          <a:xfrm>
            <a:off x="-252536" y="2300679"/>
            <a:ext cx="1944216" cy="1200329"/>
          </a:xfrm>
          <a:prstGeom prst="rect">
            <a:avLst/>
          </a:prstGeom>
          <a:noFill/>
        </p:spPr>
        <p:txBody>
          <a:bodyPr wrap="square" rtlCol="0">
            <a:spAutoFit/>
          </a:bodyPr>
          <a:lstStyle/>
          <a:p>
            <a:pPr algn="ctr"/>
            <a:r>
              <a:rPr lang="en-CA" b="1" dirty="0" smtClean="0"/>
              <a:t>I am your</a:t>
            </a:r>
          </a:p>
          <a:p>
            <a:pPr algn="ctr"/>
            <a:r>
              <a:rPr lang="en-CA" b="1" dirty="0" smtClean="0"/>
              <a:t> adoption</a:t>
            </a:r>
          </a:p>
          <a:p>
            <a:pPr algn="ctr"/>
            <a:r>
              <a:rPr lang="en-CA" b="1" dirty="0" smtClean="0"/>
              <a:t> as God’s</a:t>
            </a:r>
          </a:p>
          <a:p>
            <a:pPr algn="ctr"/>
            <a:r>
              <a:rPr lang="en-CA" b="1" dirty="0" smtClean="0"/>
              <a:t>child</a:t>
            </a:r>
            <a:endParaRPr lang="en-CA" b="1" dirty="0"/>
          </a:p>
        </p:txBody>
      </p:sp>
      <p:sp>
        <p:nvSpPr>
          <p:cNvPr id="22" name="Title 1"/>
          <p:cNvSpPr txBox="1">
            <a:spLocks/>
          </p:cNvSpPr>
          <p:nvPr/>
        </p:nvSpPr>
        <p:spPr bwMode="auto">
          <a:xfrm rot="19958346">
            <a:off x="1493356" y="1980310"/>
            <a:ext cx="6473064" cy="2286000"/>
          </a:xfrm>
          <a:prstGeom prst="rect">
            <a:avLst/>
          </a:prstGeom>
          <a:solidFill>
            <a:srgbClr val="FF00FF"/>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kern="0" dirty="0" smtClean="0">
                <a:solidFill>
                  <a:schemeClr val="bg1"/>
                </a:solidFill>
                <a:latin typeface="Arial Black" pitchFamily="34" charset="0"/>
                <a:ea typeface="+mj-ea"/>
                <a:cs typeface="+mj-cs"/>
              </a:rPr>
              <a:t>J</a:t>
            </a:r>
            <a:r>
              <a:rPr lang="en-CA" sz="2800" kern="0" noProof="0" dirty="0" err="1" smtClean="0">
                <a:solidFill>
                  <a:schemeClr val="bg1"/>
                </a:solidFill>
                <a:latin typeface="Arial Black" pitchFamily="34" charset="0"/>
                <a:ea typeface="+mj-ea"/>
                <a:cs typeface="+mj-cs"/>
              </a:rPr>
              <a:t>oy</a:t>
            </a:r>
            <a:r>
              <a:rPr lang="en-CA" sz="2800" kern="0" noProof="0" dirty="0" smtClean="0">
                <a:solidFill>
                  <a:schemeClr val="bg1"/>
                </a:solidFill>
                <a:latin typeface="Arial Black" pitchFamily="34" charset="0"/>
                <a:ea typeface="+mj-ea"/>
                <a:cs typeface="+mj-cs"/>
              </a:rPr>
              <a:t> and satisfaction are in God</a:t>
            </a:r>
            <a:r>
              <a:rPr lang="en-CA" sz="2800" kern="0" dirty="0" smtClean="0">
                <a:solidFill>
                  <a:schemeClr val="bg1"/>
                </a:solidFill>
                <a:latin typeface="Arial Black" pitchFamily="34" charset="0"/>
                <a:ea typeface="+mj-ea"/>
                <a:cs typeface="+mj-cs"/>
              </a:rPr>
              <a:t>. Open Christ’s gifts to enjoy the Lord by faith </a:t>
            </a:r>
            <a:r>
              <a:rPr lang="en-CA" sz="2800" kern="0" noProof="0" dirty="0" smtClean="0">
                <a:solidFill>
                  <a:schemeClr val="bg1"/>
                </a:solidFill>
                <a:latin typeface="Arial Black" pitchFamily="34" charset="0"/>
                <a:ea typeface="+mj-ea"/>
                <a:cs typeface="+mj-cs"/>
              </a:rPr>
              <a:t>in God’s promises expressed in praise!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0" i="0" u="none" strike="noStrike" kern="0" cap="none" spc="0" normalizeH="0" baseline="0" dirty="0" smtClean="0">
                <a:ln>
                  <a:noFill/>
                </a:ln>
                <a:solidFill>
                  <a:schemeClr val="bg1"/>
                </a:solidFill>
                <a:effectLst/>
                <a:uLnTx/>
                <a:uFillTx/>
                <a:latin typeface="Arial Black" pitchFamily="34" charset="0"/>
                <a:ea typeface="+mj-ea"/>
                <a:cs typeface="+mj-cs"/>
              </a:rPr>
              <a:t>Promises - Faith - Praise</a:t>
            </a:r>
            <a:endParaRPr kumimoji="0" lang="en-CA" sz="2800" b="0" i="0" u="none" strike="noStrike" kern="0" cap="none" spc="0" normalizeH="0" baseline="0" noProof="0" dirty="0">
              <a:ln>
                <a:noFill/>
              </a:ln>
              <a:solidFill>
                <a:schemeClr val="bg1"/>
              </a:solidFill>
              <a:effectLst/>
              <a:uLnTx/>
              <a:uFillTx/>
              <a:latin typeface="Arial Black" pitchFamily="34" charset="0"/>
              <a:ea typeface="+mj-ea"/>
              <a:cs typeface="+mj-cs"/>
            </a:endParaRPr>
          </a:p>
        </p:txBody>
      </p:sp>
    </p:spTree>
    <p:extLst>
      <p:ext uri="{BB962C8B-B14F-4D97-AF65-F5344CB8AC3E}">
        <p14:creationId xmlns:p14="http://schemas.microsoft.com/office/powerpoint/2010/main" xmlns="" val="379158180"/>
      </p:ext>
    </p:extLst>
  </p:cSld>
  <p:clrMapOvr>
    <a:masterClrMapping/>
  </p:clrMapOvr>
  <p:timing>
    <p:tnLst>
      <p:par>
        <p:cTn id="1" dur="indefinite" restart="never" nodeType="tmRoot"/>
      </p:par>
    </p:tnLst>
  </p:timing>
</p:sld>
</file>

<file path=ppt/slides/slide273.xml><?xml version="1.0" encoding="utf-8"?>
<p:sld xmlns:a="http://schemas.openxmlformats.org/drawingml/2006/main" xmlns:r="http://schemas.openxmlformats.org/officeDocument/2006/relationships" xmlns:p="http://schemas.openxmlformats.org/presentationml/2006/main">
  <p:cSld>
    <p:bg>
      <p:bgPr>
        <a:solidFill>
          <a:srgbClr val="CC00C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294112"/>
            <a:ext cx="8229600" cy="1143000"/>
          </a:xfrm>
        </p:spPr>
        <p:txBody>
          <a:bodyPr/>
          <a:lstStyle/>
          <a:p>
            <a:r>
              <a:rPr lang="en-US" sz="2800" b="1" dirty="0" smtClean="0">
                <a:solidFill>
                  <a:schemeClr val="bg1"/>
                </a:solidFill>
                <a:latin typeface="Calibri" pitchFamily="34" charset="0"/>
              </a:rPr>
              <a:t>“Many pursue sexual pleasure far more than they pursue joy in God.  Some may agree that temporary sexual pleasures </a:t>
            </a:r>
            <a:r>
              <a:rPr lang="en-US" sz="2800" b="1" i="1" dirty="0" smtClean="0">
                <a:solidFill>
                  <a:schemeClr val="bg1"/>
                </a:solidFill>
                <a:latin typeface="Calibri" pitchFamily="34" charset="0"/>
              </a:rPr>
              <a:t>in this life</a:t>
            </a:r>
            <a:r>
              <a:rPr lang="en-US" sz="2800" b="1" dirty="0" smtClean="0">
                <a:solidFill>
                  <a:schemeClr val="bg1"/>
                </a:solidFill>
                <a:latin typeface="Calibri" pitchFamily="34" charset="0"/>
              </a:rPr>
              <a:t> can’t be greater than the pleasures of God </a:t>
            </a:r>
            <a:r>
              <a:rPr lang="en-US" sz="2800" b="1" i="1" dirty="0" smtClean="0">
                <a:solidFill>
                  <a:schemeClr val="bg1"/>
                </a:solidFill>
                <a:latin typeface="Calibri" pitchFamily="34" charset="0"/>
              </a:rPr>
              <a:t>in eternity</a:t>
            </a:r>
            <a:r>
              <a:rPr lang="en-US" sz="2800" b="1" dirty="0" smtClean="0">
                <a:solidFill>
                  <a:schemeClr val="bg1"/>
                </a:solidFill>
                <a:latin typeface="Calibri" pitchFamily="34" charset="0"/>
              </a:rPr>
              <a:t>, but what blindness that since God is different and better than all else, </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joy in God </a:t>
            </a:r>
            <a:r>
              <a:rPr lang="en-US" sz="2800" b="1" i="1" dirty="0" smtClean="0">
                <a:solidFill>
                  <a:schemeClr val="bg1"/>
                </a:solidFill>
                <a:latin typeface="Calibri" pitchFamily="34" charset="0"/>
              </a:rPr>
              <a:t>in this life</a:t>
            </a:r>
            <a:r>
              <a:rPr lang="en-US" sz="2800" b="1" dirty="0" smtClean="0">
                <a:solidFill>
                  <a:schemeClr val="bg1"/>
                </a:solidFill>
                <a:latin typeface="Calibri" pitchFamily="34" charset="0"/>
              </a:rPr>
              <a:t> is different and better than </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all else </a:t>
            </a:r>
            <a:r>
              <a:rPr lang="en-US" sz="2800" b="1" i="1" dirty="0" smtClean="0">
                <a:solidFill>
                  <a:schemeClr val="bg1"/>
                </a:solidFill>
                <a:latin typeface="Calibri" pitchFamily="34" charset="0"/>
              </a:rPr>
              <a:t>now</a:t>
            </a:r>
            <a:r>
              <a:rPr lang="en-US" sz="2800" b="1" dirty="0" smtClean="0">
                <a:solidFill>
                  <a:schemeClr val="bg1"/>
                </a:solidFill>
                <a:latin typeface="Calibri" pitchFamily="34" charset="0"/>
              </a:rPr>
              <a:t>, including sexual pleasure!  </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Jesus had supreme joy without sex!”</a:t>
            </a:r>
            <a:br>
              <a:rPr lang="en-US" sz="2800" b="1" dirty="0" smtClean="0">
                <a:solidFill>
                  <a:schemeClr val="bg1"/>
                </a:solidFill>
                <a:latin typeface="Calibri" pitchFamily="34" charset="0"/>
              </a:rPr>
            </a:br>
            <a:r>
              <a:rPr lang="en-US" sz="2800" b="1" dirty="0" smtClean="0">
                <a:solidFill>
                  <a:schemeClr val="bg1"/>
                </a:solidFill>
              </a:rPr>
              <a:t/>
            </a:r>
            <a:br>
              <a:rPr lang="en-US" sz="2800" b="1" dirty="0" smtClean="0">
                <a:solidFill>
                  <a:schemeClr val="bg1"/>
                </a:solidFill>
              </a:rPr>
            </a:br>
            <a:r>
              <a:rPr lang="en-US" sz="2800" dirty="0" smtClean="0"/>
              <a:t/>
            </a:r>
            <a:br>
              <a:rPr lang="en-US" sz="2800" dirty="0" smtClean="0"/>
            </a:br>
            <a:r>
              <a:rPr lang="en-US" sz="2800" dirty="0" smtClean="0"/>
              <a:t/>
            </a:r>
            <a:br>
              <a:rPr lang="en-US" sz="2800" dirty="0" smtClean="0"/>
            </a:br>
            <a:r>
              <a:rPr lang="en-US" sz="2800" dirty="0" smtClean="0"/>
              <a:t/>
            </a:r>
            <a:br>
              <a:rPr lang="en-US" sz="2800" dirty="0" smtClean="0"/>
            </a:br>
            <a:r>
              <a:rPr lang="en-US" sz="2800" dirty="0" smtClean="0"/>
              <a:t/>
            </a:r>
            <a:br>
              <a:rPr lang="en-US" sz="2800" dirty="0" smtClean="0"/>
            </a:br>
            <a:r>
              <a:rPr lang="en-US" sz="1800" dirty="0" smtClean="0">
                <a:solidFill>
                  <a:schemeClr val="tx1"/>
                </a:solidFill>
                <a:latin typeface="Calibri" pitchFamily="34" charset="0"/>
              </a:rPr>
              <a:t>From “Know Your God,” John’s discipleship </a:t>
            </a:r>
            <a:r>
              <a:rPr lang="en-US" sz="1800" i="1" dirty="0" smtClean="0">
                <a:solidFill>
                  <a:schemeClr val="tx1"/>
                </a:solidFill>
                <a:latin typeface="Calibri" pitchFamily="34" charset="0"/>
              </a:rPr>
              <a:t>e</a:t>
            </a:r>
            <a:r>
              <a:rPr lang="en-US" sz="1800" dirty="0" smtClean="0">
                <a:solidFill>
                  <a:schemeClr val="tx1"/>
                </a:solidFill>
                <a:latin typeface="Calibri" pitchFamily="34" charset="0"/>
              </a:rPr>
              <a:t>Book on God’s attributes, page 65, </a:t>
            </a:r>
            <a:br>
              <a:rPr lang="en-US" sz="1800" dirty="0" smtClean="0">
                <a:solidFill>
                  <a:schemeClr val="tx1"/>
                </a:solidFill>
                <a:latin typeface="Calibri" pitchFamily="34" charset="0"/>
              </a:rPr>
            </a:br>
            <a:r>
              <a:rPr lang="en-US" sz="1800" dirty="0" smtClean="0">
                <a:solidFill>
                  <a:schemeClr val="tx1"/>
                </a:solidFill>
                <a:latin typeface="Calibri" pitchFamily="34" charset="0"/>
              </a:rPr>
              <a:t>available free at www.GraceGodChrist.com</a:t>
            </a:r>
            <a:r>
              <a:rPr lang="en-CA" sz="2800" dirty="0" smtClean="0"/>
              <a:t/>
            </a:r>
            <a:br>
              <a:rPr lang="en-CA" sz="2800" dirty="0" smtClean="0"/>
            </a:br>
            <a:r>
              <a:rPr lang="en-US" sz="2800" dirty="0" smtClean="0"/>
              <a:t> </a:t>
            </a:r>
            <a:r>
              <a:rPr lang="en-CA" sz="2800" dirty="0" smtClean="0"/>
              <a:t/>
            </a:r>
            <a:br>
              <a:rPr lang="en-CA" sz="2800" dirty="0" smtClean="0"/>
            </a:br>
            <a:endParaRPr lang="en-CA" sz="2800" dirty="0"/>
          </a:p>
        </p:txBody>
      </p:sp>
    </p:spTree>
  </p:cSld>
  <p:clrMapOvr>
    <a:masterClrMapping/>
  </p:clrMapOvr>
  <p:timing>
    <p:tnLst>
      <p:par>
        <p:cTn id="1" dur="indefinite" restart="never" nodeType="tmRoot"/>
      </p:par>
    </p:tnLst>
  </p:timing>
</p:sld>
</file>

<file path=ppt/slides/slide274.xml><?xml version="1.0" encoding="utf-8"?>
<p:sld xmlns:a="http://schemas.openxmlformats.org/drawingml/2006/main" xmlns:r="http://schemas.openxmlformats.org/officeDocument/2006/relationships" xmlns:p="http://schemas.openxmlformats.org/presentationml/2006/main">
  <p:cSld>
    <p:bg>
      <p:bgPr>
        <a:solidFill>
          <a:srgbClr val="CC00C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862064"/>
            <a:ext cx="8229600" cy="1143000"/>
          </a:xfrm>
        </p:spPr>
        <p:txBody>
          <a:bodyPr/>
          <a:lstStyle/>
          <a:p>
            <a:pPr algn="l"/>
            <a:r>
              <a:rPr lang="en-US" sz="2800" b="1" dirty="0" smtClean="0">
                <a:solidFill>
                  <a:schemeClr val="bg1"/>
                </a:solidFill>
                <a:latin typeface="Calibri" pitchFamily="34" charset="0"/>
              </a:rPr>
              <a:t>“The joy Jesus had in God was a joy that was different and better than joy in anything else. Jesus had none of the joys of the world like a nice home and money, but he was the happiest person ever on earth because he, more than all others, had the greatest joy in God.”  </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	“More than anyone else, Jesus sought joy in God, not in the things of the world, and more than all others, Jesus walked in God’s righteous ways</a:t>
            </a:r>
            <a:r>
              <a:rPr lang="en-US" sz="2800" b="1" smtClean="0">
                <a:solidFill>
                  <a:schemeClr val="bg1"/>
                </a:solidFill>
                <a:latin typeface="Calibri" pitchFamily="34" charset="0"/>
              </a:rPr>
              <a:t>, so </a:t>
            </a:r>
            <a:r>
              <a:rPr lang="en-US" sz="2800" b="1" dirty="0" smtClean="0">
                <a:solidFill>
                  <a:schemeClr val="bg1"/>
                </a:solidFill>
                <a:latin typeface="Calibri" pitchFamily="34" charset="0"/>
              </a:rPr>
              <a:t>that his fullness of joy in God was made complete by his always walking in harmony with God’s will.” </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	“Jesus has shown us the way to deepest</a:t>
            </a:r>
            <a:r>
              <a:rPr lang="en-US" sz="2800" b="1" smtClean="0">
                <a:solidFill>
                  <a:schemeClr val="bg1"/>
                </a:solidFill>
                <a:latin typeface="Calibri" pitchFamily="34" charset="0"/>
              </a:rPr>
              <a:t>, </a:t>
            </a:r>
            <a:br>
              <a:rPr lang="en-US" sz="2800" b="1" smtClean="0">
                <a:solidFill>
                  <a:schemeClr val="bg1"/>
                </a:solidFill>
                <a:latin typeface="Calibri" pitchFamily="34" charset="0"/>
              </a:rPr>
            </a:br>
            <a:r>
              <a:rPr lang="en-US" sz="2800" b="1" smtClean="0">
                <a:solidFill>
                  <a:schemeClr val="bg1"/>
                </a:solidFill>
                <a:latin typeface="Calibri" pitchFamily="34" charset="0"/>
              </a:rPr>
              <a:t>all-satisfying </a:t>
            </a:r>
            <a:r>
              <a:rPr lang="en-US" sz="2800" b="1" dirty="0" smtClean="0">
                <a:solidFill>
                  <a:schemeClr val="bg1"/>
                </a:solidFill>
                <a:latin typeface="Calibri" pitchFamily="34" charset="0"/>
              </a:rPr>
              <a:t>joy in God!  When earthly things tempt us, we can turn away to drink joy in God instead!”</a:t>
            </a:r>
            <a:br>
              <a:rPr lang="en-US" sz="2800" b="1" dirty="0" smtClean="0">
                <a:solidFill>
                  <a:schemeClr val="bg1"/>
                </a:solidFill>
                <a:latin typeface="Calibri" pitchFamily="34" charset="0"/>
              </a:rPr>
            </a:br>
            <a:r>
              <a:rPr lang="en-US" sz="1800" dirty="0" smtClean="0"/>
              <a:t/>
            </a:r>
            <a:br>
              <a:rPr lang="en-US" sz="1800" dirty="0" smtClean="0"/>
            </a:br>
            <a:r>
              <a:rPr lang="en-US" sz="1600" dirty="0" smtClean="0">
                <a:solidFill>
                  <a:schemeClr val="tx1"/>
                </a:solidFill>
                <a:latin typeface="Calibri" pitchFamily="34" charset="0"/>
              </a:rPr>
              <a:t>From “Know Your God,” John’s </a:t>
            </a:r>
            <a:r>
              <a:rPr lang="en-US" sz="1600" i="1" dirty="0" smtClean="0">
                <a:solidFill>
                  <a:schemeClr val="tx1"/>
                </a:solidFill>
                <a:latin typeface="Calibri" pitchFamily="34" charset="0"/>
              </a:rPr>
              <a:t>e</a:t>
            </a:r>
            <a:r>
              <a:rPr lang="en-US" sz="1600" dirty="0" smtClean="0">
                <a:solidFill>
                  <a:schemeClr val="tx1"/>
                </a:solidFill>
                <a:latin typeface="Calibri" pitchFamily="34" charset="0"/>
              </a:rPr>
              <a:t>Book on God’s attributes, page 65, at www.GraceGodChrist.com</a:t>
            </a:r>
            <a:endParaRPr lang="en-CA" sz="1600" dirty="0">
              <a:latin typeface="Calibri" pitchFamily="34" charset="0"/>
            </a:endParaRPr>
          </a:p>
        </p:txBody>
      </p:sp>
    </p:spTree>
  </p:cSld>
  <p:clrMapOvr>
    <a:masterClrMapping/>
  </p:clrMapOvr>
  <p:timing>
    <p:tnLst>
      <p:par>
        <p:cTn id="1" dur="indefinite" restart="never" nodeType="tmRoot"/>
      </p:par>
    </p:tnLst>
  </p:timing>
</p:sld>
</file>

<file path=ppt/slides/slide27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144016" y="2790056"/>
            <a:ext cx="8892480" cy="1143000"/>
          </a:xfrm>
        </p:spPr>
        <p:txBody>
          <a:bodyPr/>
          <a:lstStyle/>
          <a:p>
            <a:r>
              <a:rPr lang="en-US" sz="2800" b="1" dirty="0" smtClean="0">
                <a:solidFill>
                  <a:srgbClr val="FFFF00"/>
                </a:solidFill>
                <a:latin typeface="Calibri" pitchFamily="34" charset="0"/>
              </a:rPr>
              <a:t>There is such great benefit in reflecting on each Scripture </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and praising the Lord for each of his gifts</a:t>
            </a:r>
            <a:r>
              <a:rPr lang="en-US" sz="2800" b="1" spc="-20" dirty="0" smtClean="0">
                <a:solidFill>
                  <a:srgbClr val="FFFF00"/>
                </a:solidFill>
                <a:latin typeface="Calibri" pitchFamily="34" charset="0"/>
              </a:rPr>
              <a:t>! </a:t>
            </a:r>
            <a:r>
              <a:rPr lang="en-US" sz="2800" b="1" dirty="0" smtClean="0">
                <a:solidFill>
                  <a:srgbClr val="00FF00"/>
                </a:solidFill>
                <a:latin typeface="Calibri" pitchFamily="34" charset="0"/>
              </a:rPr>
              <a:t/>
            </a:r>
            <a:br>
              <a:rPr lang="en-US" sz="2800" b="1" dirty="0" smtClean="0">
                <a:solidFill>
                  <a:srgbClr val="00FF00"/>
                </a:solidFill>
                <a:latin typeface="Calibri" pitchFamily="34" charset="0"/>
              </a:rPr>
            </a:br>
            <a:r>
              <a:rPr lang="en-US" sz="1000" b="1" dirty="0" smtClean="0">
                <a:solidFill>
                  <a:srgbClr val="00FF00"/>
                </a:solidFill>
                <a:latin typeface="Calibri" pitchFamily="34" charset="0"/>
              </a:rPr>
              <a:t/>
            </a:r>
            <a:br>
              <a:rPr lang="en-US" sz="1000" b="1" dirty="0" smtClean="0">
                <a:solidFill>
                  <a:srgbClr val="00FF00"/>
                </a:solidFill>
                <a:latin typeface="Calibri" pitchFamily="34" charset="0"/>
              </a:rPr>
            </a:br>
            <a:r>
              <a:rPr lang="en-US" sz="2800" b="1" dirty="0" smtClean="0">
                <a:solidFill>
                  <a:srgbClr val="00FF00"/>
                </a:solidFill>
                <a:latin typeface="Calibri" pitchFamily="34" charset="0"/>
              </a:rPr>
              <a:t>Personally applying God’s Word with praise </a:t>
            </a:r>
            <a:br>
              <a:rPr lang="en-US" sz="2800" b="1" dirty="0" smtClean="0">
                <a:solidFill>
                  <a:srgbClr val="00FF00"/>
                </a:solidFill>
                <a:latin typeface="Calibri" pitchFamily="34" charset="0"/>
              </a:rPr>
            </a:br>
            <a:r>
              <a:rPr lang="en-US" sz="2800" b="1" dirty="0" smtClean="0">
                <a:solidFill>
                  <a:srgbClr val="00FF00"/>
                </a:solidFill>
                <a:latin typeface="Calibri" pitchFamily="34" charset="0"/>
              </a:rPr>
              <a:t>moves God’s truth from the head to the heart.</a:t>
            </a:r>
            <a:br>
              <a:rPr lang="en-US" sz="2800" b="1" dirty="0" smtClean="0">
                <a:solidFill>
                  <a:srgbClr val="00FF00"/>
                </a:solidFill>
                <a:latin typeface="Calibri" pitchFamily="34" charset="0"/>
              </a:rPr>
            </a:br>
            <a:r>
              <a:rPr lang="en-US" sz="1000" b="1" dirty="0" smtClean="0">
                <a:solidFill>
                  <a:schemeClr val="bg1"/>
                </a:solidFill>
                <a:latin typeface="Calibri" pitchFamily="34" charset="0"/>
              </a:rPr>
              <a:t/>
            </a:r>
            <a:br>
              <a:rPr lang="en-US" sz="1000" b="1" dirty="0" smtClean="0">
                <a:solidFill>
                  <a:schemeClr val="bg1"/>
                </a:solidFill>
                <a:latin typeface="Calibri" pitchFamily="34" charset="0"/>
              </a:rPr>
            </a:br>
            <a:r>
              <a:rPr lang="en-US" sz="2800" b="1" dirty="0" smtClean="0">
                <a:solidFill>
                  <a:schemeClr val="tx1"/>
                </a:solidFill>
                <a:latin typeface="Calibri" pitchFamily="34" charset="0"/>
              </a:rPr>
              <a:t>Praise changes Bible study into fellowship with God.  </a:t>
            </a:r>
            <a:br>
              <a:rPr lang="en-US" sz="2800" b="1" dirty="0" smtClean="0">
                <a:solidFill>
                  <a:schemeClr val="tx1"/>
                </a:solidFill>
                <a:latin typeface="Calibri" pitchFamily="34" charset="0"/>
              </a:rPr>
            </a:br>
            <a:r>
              <a:rPr lang="en-US" sz="1000" b="1" dirty="0" smtClean="0">
                <a:solidFill>
                  <a:schemeClr val="bg1"/>
                </a:solidFill>
                <a:latin typeface="Calibri" pitchFamily="34" charset="0"/>
              </a:rPr>
              <a:t/>
            </a:r>
            <a:br>
              <a:rPr lang="en-US" sz="1000" b="1" dirty="0" smtClean="0">
                <a:solidFill>
                  <a:schemeClr val="bg1"/>
                </a:solidFill>
                <a:latin typeface="Calibri" pitchFamily="34" charset="0"/>
              </a:rPr>
            </a:br>
            <a:r>
              <a:rPr lang="en-US" sz="2800" b="1" dirty="0" smtClean="0">
                <a:solidFill>
                  <a:srgbClr val="00FF00"/>
                </a:solidFill>
                <a:latin typeface="Calibri" pitchFamily="34" charset="0"/>
              </a:rPr>
              <a:t>Faith-filled praise based on </a:t>
            </a:r>
            <a:r>
              <a:rPr lang="en-US" sz="2800" b="1" smtClean="0">
                <a:solidFill>
                  <a:srgbClr val="00FF00"/>
                </a:solidFill>
                <a:latin typeface="Calibri" pitchFamily="34" charset="0"/>
              </a:rPr>
              <a:t>God’s promises in Christ </a:t>
            </a:r>
            <a:br>
              <a:rPr lang="en-US" sz="2800" b="1" smtClean="0">
                <a:solidFill>
                  <a:srgbClr val="00FF00"/>
                </a:solidFill>
                <a:latin typeface="Calibri" pitchFamily="34" charset="0"/>
              </a:rPr>
            </a:br>
            <a:r>
              <a:rPr lang="en-US" sz="2800" b="1" smtClean="0">
                <a:solidFill>
                  <a:srgbClr val="00FF00"/>
                </a:solidFill>
                <a:latin typeface="Calibri" pitchFamily="34" charset="0"/>
              </a:rPr>
              <a:t>is </a:t>
            </a:r>
            <a:r>
              <a:rPr lang="en-US" sz="2800" b="1" dirty="0" smtClean="0">
                <a:solidFill>
                  <a:srgbClr val="00FF00"/>
                </a:solidFill>
                <a:latin typeface="Calibri" pitchFamily="34" charset="0"/>
              </a:rPr>
              <a:t>like drinking God’s grace.</a:t>
            </a:r>
            <a:br>
              <a:rPr lang="en-US" sz="2800" b="1" dirty="0" smtClean="0">
                <a:solidFill>
                  <a:srgbClr val="00FF00"/>
                </a:solidFill>
                <a:latin typeface="Calibri" pitchFamily="34" charset="0"/>
              </a:rPr>
            </a:br>
            <a:r>
              <a:rPr lang="en-US" sz="1000" b="1" dirty="0" smtClean="0">
                <a:solidFill>
                  <a:schemeClr val="bg1"/>
                </a:solidFill>
                <a:latin typeface="Calibri" pitchFamily="34" charset="0"/>
              </a:rPr>
              <a:t/>
            </a:r>
            <a:br>
              <a:rPr lang="en-US" sz="1000" b="1" dirty="0" smtClean="0">
                <a:solidFill>
                  <a:schemeClr val="bg1"/>
                </a:solidFill>
                <a:latin typeface="Calibri" pitchFamily="34" charset="0"/>
              </a:rPr>
            </a:br>
            <a:r>
              <a:rPr lang="en-US" sz="2800" b="1" dirty="0" smtClean="0">
                <a:solidFill>
                  <a:schemeClr val="tx1"/>
                </a:solidFill>
                <a:latin typeface="Calibri" pitchFamily="34" charset="0"/>
              </a:rPr>
              <a:t>Praise completes our joy in God.</a:t>
            </a:r>
            <a:r>
              <a:rPr lang="en-US" sz="2800" b="1" baseline="30000" dirty="0" smtClean="0">
                <a:solidFill>
                  <a:schemeClr val="tx1"/>
                </a:solidFill>
                <a:latin typeface="Calibri" pitchFamily="34" charset="0"/>
              </a:rPr>
              <a:t>1 </a:t>
            </a:r>
            <a:r>
              <a:rPr lang="en-US" sz="2800" b="1" dirty="0" smtClean="0">
                <a:solidFill>
                  <a:schemeClr val="tx1"/>
                </a:solidFill>
                <a:latin typeface="Calibri" pitchFamily="34" charset="0"/>
              </a:rPr>
              <a:t> To be thankful and say so completes</a:t>
            </a:r>
            <a:r>
              <a:rPr lang="en-US" sz="2400" b="1" dirty="0" smtClean="0">
                <a:solidFill>
                  <a:schemeClr val="tx1"/>
                </a:solidFill>
                <a:latin typeface="Calibri" pitchFamily="34" charset="0"/>
              </a:rPr>
              <a:t> </a:t>
            </a:r>
            <a:r>
              <a:rPr lang="en-US" sz="2800" b="1" dirty="0" smtClean="0">
                <a:solidFill>
                  <a:schemeClr val="tx1"/>
                </a:solidFill>
                <a:latin typeface="Calibri" pitchFamily="34" charset="0"/>
              </a:rPr>
              <a:t>our joy</a:t>
            </a:r>
            <a:r>
              <a:rPr lang="en-US" sz="2400" b="1" dirty="0" smtClean="0">
                <a:solidFill>
                  <a:schemeClr val="tx1"/>
                </a:solidFill>
                <a:latin typeface="Calibri" pitchFamily="34" charset="0"/>
              </a:rPr>
              <a:t> </a:t>
            </a:r>
            <a:r>
              <a:rPr lang="en-US" sz="2800" b="1" dirty="0" smtClean="0">
                <a:solidFill>
                  <a:schemeClr val="tx1"/>
                </a:solidFill>
                <a:latin typeface="Calibri" pitchFamily="34" charset="0"/>
              </a:rPr>
              <a:t>vs. being thankful</a:t>
            </a:r>
            <a:r>
              <a:rPr lang="en-US" sz="2400" b="1" dirty="0" smtClean="0">
                <a:solidFill>
                  <a:schemeClr val="tx1"/>
                </a:solidFill>
                <a:latin typeface="Calibri" pitchFamily="34" charset="0"/>
              </a:rPr>
              <a:t> </a:t>
            </a:r>
            <a:r>
              <a:rPr lang="en-US" sz="2800" b="1" dirty="0" smtClean="0">
                <a:solidFill>
                  <a:schemeClr val="tx1"/>
                </a:solidFill>
                <a:latin typeface="Calibri" pitchFamily="34" charset="0"/>
              </a:rPr>
              <a:t>but</a:t>
            </a:r>
            <a:r>
              <a:rPr lang="en-US" sz="2400" b="1" dirty="0" smtClean="0">
                <a:solidFill>
                  <a:schemeClr val="tx1"/>
                </a:solidFill>
                <a:latin typeface="Calibri" pitchFamily="34" charset="0"/>
              </a:rPr>
              <a:t> </a:t>
            </a:r>
            <a:r>
              <a:rPr lang="en-US" sz="2800" b="1" dirty="0" smtClean="0">
                <a:solidFill>
                  <a:schemeClr val="tx1"/>
                </a:solidFill>
                <a:latin typeface="Calibri" pitchFamily="34" charset="0"/>
              </a:rPr>
              <a:t>not</a:t>
            </a:r>
            <a:r>
              <a:rPr lang="en-US" sz="2400" b="1" dirty="0" smtClean="0">
                <a:solidFill>
                  <a:schemeClr val="tx1"/>
                </a:solidFill>
                <a:latin typeface="Calibri" pitchFamily="34" charset="0"/>
              </a:rPr>
              <a:t> </a:t>
            </a:r>
            <a:r>
              <a:rPr lang="en-US" sz="2800" b="1" dirty="0" smtClean="0">
                <a:solidFill>
                  <a:schemeClr val="tx1"/>
                </a:solidFill>
                <a:latin typeface="Calibri" pitchFamily="34" charset="0"/>
              </a:rPr>
              <a:t>saying</a:t>
            </a:r>
            <a:r>
              <a:rPr lang="en-US" sz="2000" b="1" dirty="0" smtClean="0">
                <a:solidFill>
                  <a:schemeClr val="tx1"/>
                </a:solidFill>
                <a:latin typeface="Calibri" pitchFamily="34" charset="0"/>
              </a:rPr>
              <a:t> </a:t>
            </a:r>
            <a:r>
              <a:rPr lang="en-US" sz="2800" b="1" dirty="0" smtClean="0">
                <a:solidFill>
                  <a:schemeClr val="tx1"/>
                </a:solidFill>
                <a:latin typeface="Calibri" pitchFamily="34" charset="0"/>
              </a:rPr>
              <a:t>so!   </a:t>
            </a:r>
            <a:br>
              <a:rPr lang="en-US" sz="2800" b="1" dirty="0" smtClean="0">
                <a:solidFill>
                  <a:schemeClr val="tx1"/>
                </a:solidFill>
                <a:latin typeface="Calibri" pitchFamily="34" charset="0"/>
              </a:rPr>
            </a:br>
            <a:r>
              <a:rPr lang="en-US" sz="1000" b="1" dirty="0" smtClean="0">
                <a:solidFill>
                  <a:schemeClr val="bg1"/>
                </a:solidFill>
                <a:latin typeface="Calibri" pitchFamily="34" charset="0"/>
              </a:rPr>
              <a:t/>
            </a:r>
            <a:br>
              <a:rPr lang="en-US" sz="1000" b="1" dirty="0" smtClean="0">
                <a:solidFill>
                  <a:schemeClr val="bg1"/>
                </a:solidFill>
                <a:latin typeface="Calibri" pitchFamily="34" charset="0"/>
              </a:rPr>
            </a:br>
            <a:r>
              <a:rPr lang="en-US" sz="2800" b="1" dirty="0" smtClean="0">
                <a:solidFill>
                  <a:srgbClr val="FFFF00"/>
                </a:solidFill>
                <a:latin typeface="Calibri" pitchFamily="34" charset="0"/>
              </a:rPr>
              <a:t>Since God is different and better than all else,</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enjoying God with praise, love and doing his will</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gives different and better joy than all else. </a:t>
            </a:r>
            <a:endParaRPr lang="en-CA" sz="2800" b="1" dirty="0">
              <a:solidFill>
                <a:srgbClr val="FFFF00"/>
              </a:solidFill>
              <a:latin typeface="Calibri" pitchFamily="34" charset="0"/>
            </a:endParaRPr>
          </a:p>
        </p:txBody>
      </p:sp>
    </p:spTree>
  </p:cSld>
  <p:clrMapOvr>
    <a:masterClrMapping/>
  </p:clrMapOvr>
  <p:timing>
    <p:tnLst>
      <p:par>
        <p:cTn id="1" dur="indefinite" restart="never" nodeType="tmRoot"/>
      </p:par>
    </p:tnLst>
  </p:timing>
</p:sld>
</file>

<file path=ppt/slides/slide27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366120"/>
            <a:ext cx="9144000" cy="1143000"/>
          </a:xfrm>
        </p:spPr>
        <p:txBody>
          <a:bodyPr/>
          <a:lstStyle/>
          <a:p>
            <a:r>
              <a:rPr lang="en-US" sz="3200" b="1" dirty="0" smtClean="0">
                <a:solidFill>
                  <a:srgbClr val="FFFF00"/>
                </a:solidFill>
                <a:latin typeface="Calibri" pitchFamily="34" charset="0"/>
                <a:cs typeface="Calibri" pitchFamily="34" charset="0"/>
              </a:rPr>
              <a:t>The Grace of God in Christ </a:t>
            </a:r>
            <a:br>
              <a:rPr lang="en-US" sz="3200" b="1" dirty="0" smtClean="0">
                <a:solidFill>
                  <a:srgbClr val="FFFF00"/>
                </a:solidFill>
                <a:latin typeface="Calibri" pitchFamily="34" charset="0"/>
                <a:cs typeface="Calibri" pitchFamily="34" charset="0"/>
              </a:rPr>
            </a:br>
            <a:r>
              <a:rPr lang="en-US" sz="2400" b="1" dirty="0" smtClean="0">
                <a:solidFill>
                  <a:srgbClr val="FFFF00"/>
                </a:solidFill>
                <a:latin typeface="Calibri" pitchFamily="34" charset="0"/>
                <a:cs typeface="Calibri" pitchFamily="34" charset="0"/>
              </a:rPr>
              <a:t>100 gifts of delight we receive in the Lord’s gift of Christ crucified</a:t>
            </a:r>
            <a:r>
              <a:rPr lang="en-US" sz="3200" b="1" dirty="0" smtClean="0">
                <a:solidFill>
                  <a:srgbClr val="FFFF00"/>
                </a:solidFill>
                <a:latin typeface="Calibri" pitchFamily="34" charset="0"/>
                <a:cs typeface="Calibri" pitchFamily="34" charset="0"/>
              </a:rPr>
              <a:t/>
            </a:r>
            <a:br>
              <a:rPr lang="en-US" sz="32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800" b="1" dirty="0" smtClean="0">
                <a:solidFill>
                  <a:srgbClr val="FFFF00"/>
                </a:solidFill>
                <a:latin typeface="Calibri" pitchFamily="34" charset="0"/>
                <a:cs typeface="Calibri" pitchFamily="34" charset="0"/>
              </a:rPr>
              <a:t/>
            </a:r>
            <a:br>
              <a:rPr lang="en-US" sz="800" b="1" dirty="0" smtClean="0">
                <a:solidFill>
                  <a:srgbClr val="FFFF00"/>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that are a firm foundation 1-14</a:t>
            </a:r>
            <a:br>
              <a:rPr lang="en-US" sz="3200" b="1" dirty="0" smtClean="0">
                <a:solidFill>
                  <a:schemeClr val="tx1"/>
                </a:solidFill>
                <a:latin typeface="Calibri" pitchFamily="34" charset="0"/>
                <a:cs typeface="Calibri" pitchFamily="34" charset="0"/>
              </a:rPr>
            </a:br>
            <a:r>
              <a:rPr lang="en-US" sz="3200" b="1" spc="-10" dirty="0" smtClean="0">
                <a:solidFill>
                  <a:schemeClr val="tx1"/>
                </a:solidFill>
                <a:latin typeface="Calibri" pitchFamily="34" charset="0"/>
                <a:cs typeface="Calibri" pitchFamily="34" charset="0"/>
              </a:rPr>
              <a:t>Gifts of connection with Father, Son and Spirit 15-23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at God’s throne 24-31</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set free from sin 32-48 </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life in the Holy Spirit 48-71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being the body of Christ 72-82 </a:t>
            </a:r>
            <a:r>
              <a:rPr lang="en-US" sz="3200" dirty="0" smtClean="0">
                <a:solidFill>
                  <a:schemeClr val="tx1"/>
                </a:solidFill>
                <a:latin typeface="Calibri" pitchFamily="34" charset="0"/>
                <a:cs typeface="Calibri" pitchFamily="34" charset="0"/>
              </a:rPr>
              <a:t/>
            </a:r>
            <a:br>
              <a:rPr lang="en-US" sz="3200"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Gifts of future glory 83-97</a:t>
            </a:r>
            <a:r>
              <a:rPr lang="en-CA" sz="3200" dirty="0" smtClean="0">
                <a:solidFill>
                  <a:schemeClr val="tx1"/>
                </a:solidFill>
                <a:latin typeface="Calibri" pitchFamily="34" charset="0"/>
                <a:cs typeface="Calibri" pitchFamily="34" charset="0"/>
              </a:rPr>
              <a:t/>
            </a:r>
            <a:br>
              <a:rPr lang="en-CA" sz="3200" dirty="0" smtClean="0">
                <a:solidFill>
                  <a:schemeClr val="tx1"/>
                </a:solidFill>
                <a:latin typeface="Calibri" pitchFamily="34" charset="0"/>
                <a:cs typeface="Calibri" pitchFamily="34" charset="0"/>
              </a:rPr>
            </a:br>
            <a:r>
              <a:rPr lang="en-US" sz="3200" b="1" dirty="0" smtClean="0">
                <a:solidFill>
                  <a:srgbClr val="00FF00"/>
                </a:solidFill>
                <a:latin typeface="Calibri" pitchFamily="34" charset="0"/>
                <a:cs typeface="Calibri" pitchFamily="34" charset="0"/>
              </a:rPr>
              <a:t>Three great gifts that include all the others 98-100 </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3200" b="1" dirty="0" smtClean="0">
                <a:solidFill>
                  <a:srgbClr val="FF0000"/>
                </a:solidFill>
                <a:latin typeface="Calibri" pitchFamily="34" charset="0"/>
                <a:cs typeface="Calibri" pitchFamily="34" charset="0"/>
              </a:rPr>
              <a:t>Use “search” on your smart-phone</a:t>
            </a:r>
            <a:r>
              <a:rPr lang="en-US" sz="3200" b="1" dirty="0" smtClean="0">
                <a:latin typeface="Calibri" pitchFamily="34" charset="0"/>
                <a:cs typeface="Calibri" pitchFamily="34" charset="0"/>
              </a:rPr>
              <a:t/>
            </a:r>
            <a:br>
              <a:rPr lang="en-US" sz="3200" b="1" dirty="0" smtClean="0">
                <a:latin typeface="Calibri" pitchFamily="34" charset="0"/>
                <a:cs typeface="Calibri" pitchFamily="34" charset="0"/>
              </a:rPr>
            </a:br>
            <a:r>
              <a:rPr lang="en-US" sz="1400" b="1" dirty="0" smtClean="0">
                <a:latin typeface="+mn-lt"/>
              </a:rPr>
              <a:t/>
            </a:r>
            <a:br>
              <a:rPr lang="en-US" sz="1400" b="1" dirty="0" smtClean="0">
                <a:latin typeface="+mn-lt"/>
              </a:rPr>
            </a:br>
            <a:r>
              <a:rPr lang="en-CA" sz="3200" dirty="0" smtClean="0"/>
              <a:t/>
            </a:r>
            <a:br>
              <a:rPr lang="en-CA" sz="3200" dirty="0" smtClean="0"/>
            </a:br>
            <a:endParaRPr lang="en-CA" sz="3200" dirty="0"/>
          </a:p>
        </p:txBody>
      </p:sp>
    </p:spTree>
  </p:cSld>
  <p:clrMapOvr>
    <a:masterClrMapping/>
  </p:clrMapOvr>
  <p:timing>
    <p:tnLst>
      <p:par>
        <p:cTn id="1" dur="indefinite" restart="never" nodeType="tmRoot"/>
      </p:par>
    </p:tnLst>
  </p:timing>
</p:sld>
</file>

<file path=ppt/slides/slide27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457200" y="1700808"/>
            <a:ext cx="8229600" cy="1143000"/>
          </a:xfrm>
        </p:spPr>
        <p:txBody>
          <a:bodyPr/>
          <a:lstStyle/>
          <a:p>
            <a:r>
              <a:rPr lang="en-US" altLang="ko-KR" sz="3600" b="1" dirty="0" smtClean="0">
                <a:solidFill>
                  <a:srgbClr val="FF0000"/>
                </a:solidFill>
              </a:rPr>
              <a:t>Now let’s enjoy three concluding riches of grace in Christ!</a:t>
            </a:r>
            <a:r>
              <a:rPr lang="en-US" altLang="ko-KR" b="1" dirty="0">
                <a:solidFill>
                  <a:schemeClr val="tx1"/>
                </a:solidFill>
              </a:rPr>
              <a:t/>
            </a:r>
            <a:br>
              <a:rPr lang="en-US" altLang="ko-KR" b="1" dirty="0">
                <a:solidFill>
                  <a:schemeClr val="tx1"/>
                </a:solidFill>
              </a:rPr>
            </a:br>
            <a:r>
              <a:rPr lang="en-US" altLang="ko-KR" dirty="0" smtClean="0">
                <a:solidFill>
                  <a:schemeClr val="tx1"/>
                </a:solidFill>
              </a:rPr>
              <a:t/>
            </a:r>
            <a:br>
              <a:rPr lang="en-US" altLang="ko-KR" dirty="0" smtClean="0">
                <a:solidFill>
                  <a:schemeClr val="tx1"/>
                </a:solidFill>
              </a:rPr>
            </a:br>
            <a:r>
              <a:rPr lang="en-US" altLang="ko-KR" sz="3600" dirty="0" smtClean="0">
                <a:solidFill>
                  <a:schemeClr val="tx1"/>
                </a:solidFill>
              </a:rPr>
              <a:t>They are put last because </a:t>
            </a:r>
            <a:br>
              <a:rPr lang="en-US" altLang="ko-KR" sz="3600" dirty="0" smtClean="0">
                <a:solidFill>
                  <a:schemeClr val="tx1"/>
                </a:solidFill>
              </a:rPr>
            </a:br>
            <a:r>
              <a:rPr lang="en-US" altLang="ko-KR" sz="3600" dirty="0" smtClean="0">
                <a:solidFill>
                  <a:schemeClr val="tx1"/>
                </a:solidFill>
              </a:rPr>
              <a:t>they involve all the others.</a:t>
            </a:r>
            <a:endParaRPr lang="ko-KR" altLang="en-US" sz="3600" b="1" dirty="0">
              <a:solidFill>
                <a:srgbClr val="FFFF00"/>
              </a:solidFill>
            </a:endParaRPr>
          </a:p>
        </p:txBody>
      </p:sp>
    </p:spTree>
  </p:cSld>
  <p:clrMapOvr>
    <a:masterClrMapping/>
  </p:clrMapOvr>
  <p:timing>
    <p:tnLst>
      <p:par>
        <p:cTn id="1" dur="indefinite" restart="never" nodeType="tmRoot"/>
      </p:par>
    </p:tnLst>
  </p:timing>
</p:sld>
</file>

<file path=ppt/slides/slide27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5" name="Oval 4"/>
          <p:cNvSpPr/>
          <p:nvPr/>
        </p:nvSpPr>
        <p:spPr>
          <a:xfrm>
            <a:off x="899592" y="98251"/>
            <a:ext cx="7344816" cy="6715125"/>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000" b="1" dirty="0" smtClean="0">
              <a:solidFill>
                <a:schemeClr val="bg1"/>
              </a:solidFill>
            </a:endParaRPr>
          </a:p>
          <a:p>
            <a:pPr algn="ctr"/>
            <a:endParaRPr lang="en-US" sz="1000" b="1" dirty="0" smtClean="0">
              <a:solidFill>
                <a:schemeClr val="bg1"/>
              </a:solidFill>
            </a:endParaRPr>
          </a:p>
          <a:p>
            <a:pPr algn="ctr">
              <a:defRPr/>
            </a:pPr>
            <a:endParaRPr lang="en-US" dirty="0"/>
          </a:p>
        </p:txBody>
      </p:sp>
      <p:sp>
        <p:nvSpPr>
          <p:cNvPr id="5123" name="Title 3"/>
          <p:cNvSpPr>
            <a:spLocks noGrp="1"/>
          </p:cNvSpPr>
          <p:nvPr>
            <p:ph type="title"/>
          </p:nvPr>
        </p:nvSpPr>
        <p:spPr>
          <a:xfrm>
            <a:off x="1331640" y="269776"/>
            <a:ext cx="6336704" cy="1143000"/>
          </a:xfrm>
        </p:spPr>
        <p:txBody>
          <a:bodyPr>
            <a:normAutofit/>
          </a:bodyPr>
          <a:lstStyle/>
          <a:p>
            <a:r>
              <a:rPr lang="en-US" sz="4800" b="1" dirty="0" smtClean="0">
                <a:solidFill>
                  <a:schemeClr val="bg1"/>
                </a:solidFill>
                <a:latin typeface="Calibri" pitchFamily="34" charset="0"/>
              </a:rPr>
              <a:t>in Christ</a:t>
            </a:r>
          </a:p>
        </p:txBody>
      </p:sp>
      <p:sp>
        <p:nvSpPr>
          <p:cNvPr id="6" name="Right Arrow 5"/>
          <p:cNvSpPr/>
          <p:nvPr/>
        </p:nvSpPr>
        <p:spPr>
          <a:xfrm>
            <a:off x="323528" y="1268760"/>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4"/>
          <p:cNvSpPr txBox="1">
            <a:spLocks noChangeArrowheads="1"/>
          </p:cNvSpPr>
          <p:nvPr/>
        </p:nvSpPr>
        <p:spPr bwMode="auto">
          <a:xfrm>
            <a:off x="-180528" y="476672"/>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9" name="TextBox 5"/>
          <p:cNvSpPr txBox="1">
            <a:spLocks noChangeArrowheads="1"/>
          </p:cNvSpPr>
          <p:nvPr/>
        </p:nvSpPr>
        <p:spPr bwMode="auto">
          <a:xfrm>
            <a:off x="467544" y="4923165"/>
            <a:ext cx="8136904" cy="1384995"/>
          </a:xfrm>
          <a:prstGeom prst="rect">
            <a:avLst/>
          </a:prstGeom>
          <a:noFill/>
          <a:ln w="9525">
            <a:noFill/>
            <a:miter lim="800000"/>
            <a:headEnd/>
            <a:tailEnd/>
          </a:ln>
        </p:spPr>
        <p:txBody>
          <a:bodyPr wrap="square">
            <a:spAutoFit/>
          </a:bodyPr>
          <a:lstStyle/>
          <a:p>
            <a:pPr algn="ctr"/>
            <a:r>
              <a:rPr lang="en-CA" sz="2800" b="1" dirty="0" smtClean="0">
                <a:latin typeface="Calibri" pitchFamily="34" charset="0"/>
              </a:rPr>
              <a:t>Lord, thank you for these great riches</a:t>
            </a:r>
          </a:p>
          <a:p>
            <a:pPr algn="ctr"/>
            <a:r>
              <a:rPr lang="en-CA" sz="2800" b="1" dirty="0" smtClean="0">
                <a:latin typeface="Calibri" pitchFamily="34" charset="0"/>
              </a:rPr>
              <a:t>that involve all the other riches </a:t>
            </a:r>
          </a:p>
          <a:p>
            <a:pPr algn="ctr"/>
            <a:r>
              <a:rPr lang="en-CA" sz="2800" b="1" dirty="0" smtClean="0">
                <a:latin typeface="Calibri" pitchFamily="34" charset="0"/>
              </a:rPr>
              <a:t>of grace in Christ!</a:t>
            </a:r>
            <a:endParaRPr lang="en-CA" sz="2800" b="1" dirty="0">
              <a:latin typeface="Calibri" pitchFamily="34" charset="0"/>
            </a:endParaRPr>
          </a:p>
        </p:txBody>
      </p:sp>
      <p:sp>
        <p:nvSpPr>
          <p:cNvPr id="10" name="Text Box 3"/>
          <p:cNvSpPr txBox="1">
            <a:spLocks noChangeArrowheads="1"/>
          </p:cNvSpPr>
          <p:nvPr/>
        </p:nvSpPr>
        <p:spPr bwMode="auto">
          <a:xfrm>
            <a:off x="1691679" y="2212846"/>
            <a:ext cx="5616625" cy="2008242"/>
          </a:xfrm>
          <a:prstGeom prst="rect">
            <a:avLst/>
          </a:prstGeom>
          <a:noFill/>
          <a:ln w="9525">
            <a:noFill/>
            <a:miter lim="800000"/>
            <a:headEnd/>
            <a:tailEnd/>
          </a:ln>
        </p:spPr>
        <p:txBody>
          <a:bodyPr wrap="square">
            <a:spAutoFit/>
          </a:bodyPr>
          <a:lstStyle/>
          <a:p>
            <a:pPr algn="ctr"/>
            <a:r>
              <a:rPr lang="en-US" sz="1200" dirty="0"/>
              <a:t> </a:t>
            </a:r>
          </a:p>
          <a:p>
            <a:pPr algn="ctr">
              <a:lnSpc>
                <a:spcPts val="2700"/>
              </a:lnSpc>
            </a:pPr>
            <a:r>
              <a:rPr lang="en-CA" sz="3600" b="1" dirty="0" smtClean="0">
                <a:solidFill>
                  <a:schemeClr val="bg1"/>
                </a:solidFill>
                <a:latin typeface="Calibri" pitchFamily="34" charset="0"/>
              </a:rPr>
              <a:t>loved</a:t>
            </a:r>
          </a:p>
          <a:p>
            <a:pPr algn="ctr">
              <a:lnSpc>
                <a:spcPts val="2700"/>
              </a:lnSpc>
            </a:pPr>
            <a:endParaRPr lang="en-CA" sz="3600" b="1" dirty="0" smtClean="0">
              <a:solidFill>
                <a:schemeClr val="bg1"/>
              </a:solidFill>
              <a:latin typeface="Calibri" pitchFamily="34" charset="0"/>
            </a:endParaRPr>
          </a:p>
          <a:p>
            <a:pPr algn="ctr">
              <a:lnSpc>
                <a:spcPts val="2700"/>
              </a:lnSpc>
            </a:pPr>
            <a:r>
              <a:rPr lang="en-CA" sz="3600" b="1" dirty="0" smtClean="0">
                <a:solidFill>
                  <a:schemeClr val="bg1"/>
                </a:solidFill>
                <a:latin typeface="Calibri" pitchFamily="34" charset="0"/>
              </a:rPr>
              <a:t>saved </a:t>
            </a:r>
          </a:p>
          <a:p>
            <a:pPr algn="ctr">
              <a:lnSpc>
                <a:spcPts val="2700"/>
              </a:lnSpc>
            </a:pPr>
            <a:endParaRPr lang="en-CA" sz="3600" b="1" dirty="0" smtClean="0">
              <a:solidFill>
                <a:schemeClr val="bg1"/>
              </a:solidFill>
              <a:latin typeface="Calibri" pitchFamily="34" charset="0"/>
            </a:endParaRPr>
          </a:p>
          <a:p>
            <a:pPr algn="ctr">
              <a:lnSpc>
                <a:spcPts val="2700"/>
              </a:lnSpc>
            </a:pPr>
            <a:r>
              <a:rPr lang="en-CA" sz="3600" b="1" dirty="0" smtClean="0">
                <a:solidFill>
                  <a:schemeClr val="bg1"/>
                </a:solidFill>
                <a:latin typeface="Calibri" pitchFamily="34" charset="0"/>
              </a:rPr>
              <a:t>in the New Covenant</a:t>
            </a:r>
            <a:endParaRPr lang="en-CA" sz="3600" b="1" dirty="0">
              <a:solidFill>
                <a:schemeClr val="bg1"/>
              </a:solidFill>
              <a:latin typeface="Calibri" pitchFamily="34" charset="0"/>
            </a:endParaRPr>
          </a:p>
        </p:txBody>
      </p:sp>
      <p:sp>
        <p:nvSpPr>
          <p:cNvPr id="8"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98-100</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7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42" name="Picture 41" descr="www.clipartbest.com dc6XLjAMi.gif"/>
          <p:cNvPicPr>
            <a:picLocks noChangeAspect="1"/>
          </p:cNvPicPr>
          <p:nvPr/>
        </p:nvPicPr>
        <p:blipFill>
          <a:blip r:embed="rId2" cstate="print"/>
          <a:stretch>
            <a:fillRect/>
          </a:stretch>
        </p:blipFill>
        <p:spPr>
          <a:xfrm>
            <a:off x="6337880" y="1598426"/>
            <a:ext cx="2194560" cy="1542542"/>
          </a:xfrm>
          <a:prstGeom prst="rect">
            <a:avLst/>
          </a:prstGeom>
        </p:spPr>
      </p:pic>
      <p:pic>
        <p:nvPicPr>
          <p:cNvPr id="27" name="Picture 26" descr="www.clipartbest.com dc6XLjAMi.gif"/>
          <p:cNvPicPr>
            <a:picLocks noChangeAspect="1"/>
          </p:cNvPicPr>
          <p:nvPr/>
        </p:nvPicPr>
        <p:blipFill>
          <a:blip r:embed="rId2" cstate="print"/>
          <a:stretch>
            <a:fillRect/>
          </a:stretch>
        </p:blipFill>
        <p:spPr>
          <a:xfrm>
            <a:off x="6919664" y="2492896"/>
            <a:ext cx="2194560" cy="1542543"/>
          </a:xfrm>
          <a:prstGeom prst="rect">
            <a:avLst/>
          </a:prstGeom>
        </p:spPr>
      </p:pic>
      <p:pic>
        <p:nvPicPr>
          <p:cNvPr id="34" name="Picture 33" descr="www.clipartbest.com dc6XLjAMi.gif"/>
          <p:cNvPicPr>
            <a:picLocks noChangeAspect="1"/>
          </p:cNvPicPr>
          <p:nvPr/>
        </p:nvPicPr>
        <p:blipFill>
          <a:blip r:embed="rId2" cstate="print"/>
          <a:stretch>
            <a:fillRect/>
          </a:stretch>
        </p:blipFill>
        <p:spPr>
          <a:xfrm>
            <a:off x="5796136" y="2492896"/>
            <a:ext cx="2194560" cy="1542542"/>
          </a:xfrm>
          <a:prstGeom prst="rect">
            <a:avLst/>
          </a:prstGeom>
        </p:spPr>
      </p:pic>
      <p:cxnSp>
        <p:nvCxnSpPr>
          <p:cNvPr id="7" name="Straight Arrow Connector 6"/>
          <p:cNvCxnSpPr/>
          <p:nvPr/>
        </p:nvCxnSpPr>
        <p:spPr>
          <a:xfrm flipV="1">
            <a:off x="2170584" y="2204864"/>
            <a:ext cx="45720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pic>
        <p:nvPicPr>
          <p:cNvPr id="14" name="Picture 1" descr="C:\Users\Supernike\Documents\aaaaRich\in Christ dia\July 2013 new order\June 30 2013.bmp"/>
          <p:cNvPicPr>
            <a:picLocks noChangeAspect="1" noChangeArrowheads="1"/>
          </p:cNvPicPr>
          <p:nvPr/>
        </p:nvPicPr>
        <p:blipFill>
          <a:blip r:embed="rId3" cstate="print">
            <a:duotone>
              <a:prstClr val="black"/>
              <a:srgbClr val="33CCFF">
                <a:tint val="45000"/>
                <a:satMod val="400000"/>
              </a:srgbClr>
            </a:duotone>
          </a:blip>
          <a:srcRect/>
          <a:stretch>
            <a:fillRect/>
          </a:stretch>
        </p:blipFill>
        <p:spPr bwMode="auto">
          <a:xfrm>
            <a:off x="2843808" y="1473977"/>
            <a:ext cx="2592288" cy="2531087"/>
          </a:xfrm>
          <a:prstGeom prst="rect">
            <a:avLst/>
          </a:prstGeom>
          <a:noFill/>
        </p:spPr>
      </p:pic>
      <p:pic>
        <p:nvPicPr>
          <p:cNvPr id="11" name="Picture 10" descr="4you.png"/>
          <p:cNvPicPr>
            <a:picLocks noChangeAspect="1"/>
          </p:cNvPicPr>
          <p:nvPr/>
        </p:nvPicPr>
        <p:blipFill>
          <a:blip r:embed="rId4" cstate="print"/>
          <a:srcRect l="17780" t="14343" r="54067" b="42228"/>
          <a:stretch>
            <a:fillRect/>
          </a:stretch>
        </p:blipFill>
        <p:spPr>
          <a:xfrm>
            <a:off x="107504" y="1412776"/>
            <a:ext cx="1944216" cy="2736304"/>
          </a:xfrm>
          <a:prstGeom prst="rect">
            <a:avLst/>
          </a:prstGeom>
        </p:spPr>
      </p:pic>
      <p:sp>
        <p:nvSpPr>
          <p:cNvPr id="15" name="TextBox 8"/>
          <p:cNvSpPr txBox="1">
            <a:spLocks noChangeArrowheads="1"/>
          </p:cNvSpPr>
          <p:nvPr/>
        </p:nvSpPr>
        <p:spPr bwMode="auto">
          <a:xfrm>
            <a:off x="107505" y="3687415"/>
            <a:ext cx="1944216"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65000"/>
                  </a:schemeClr>
                </a:solidFill>
              </a:rPr>
              <a:t>©</a:t>
            </a:r>
            <a:r>
              <a:rPr lang="en-CA" altLang="ko-KR" sz="1000" dirty="0" smtClean="0">
                <a:solidFill>
                  <a:schemeClr val="tx1">
                    <a:lumMod val="65000"/>
                  </a:schemeClr>
                </a:solidFill>
              </a:rPr>
              <a:t> </a:t>
            </a:r>
            <a:r>
              <a:rPr lang="en-CA" sz="1000" dirty="0" smtClean="0">
                <a:solidFill>
                  <a:schemeClr val="tx1">
                    <a:lumMod val="65000"/>
                  </a:schemeClr>
                </a:solidFill>
              </a:rPr>
              <a:t>GospelGifs.com </a:t>
            </a:r>
          </a:p>
          <a:p>
            <a:pPr algn="ctr">
              <a:defRPr/>
            </a:pPr>
            <a:r>
              <a:rPr lang="en-CA" sz="1000" dirty="0" smtClean="0">
                <a:solidFill>
                  <a:schemeClr val="tx1">
                    <a:lumMod val="65000"/>
                  </a:schemeClr>
                </a:solidFill>
              </a:rPr>
              <a:t>used with permission</a:t>
            </a:r>
            <a:endParaRPr lang="en-CA" sz="1000" dirty="0">
              <a:solidFill>
                <a:schemeClr val="tx1">
                  <a:lumMod val="65000"/>
                </a:schemeClr>
              </a:solidFill>
            </a:endParaRPr>
          </a:p>
        </p:txBody>
      </p:sp>
      <p:sp>
        <p:nvSpPr>
          <p:cNvPr id="17" name="TextBox 16"/>
          <p:cNvSpPr txBox="1"/>
          <p:nvPr/>
        </p:nvSpPr>
        <p:spPr>
          <a:xfrm>
            <a:off x="5796136" y="4131077"/>
            <a:ext cx="3275856" cy="830997"/>
          </a:xfrm>
          <a:prstGeom prst="rect">
            <a:avLst/>
          </a:prstGeom>
          <a:noFill/>
        </p:spPr>
        <p:txBody>
          <a:bodyPr wrap="square" rtlCol="0">
            <a:spAutoFit/>
          </a:bodyPr>
          <a:lstStyle/>
          <a:p>
            <a:pPr algn="ctr"/>
            <a:r>
              <a:rPr lang="en-CA" sz="2400" b="1" dirty="0" smtClean="0">
                <a:latin typeface="Calibri" pitchFamily="34" charset="0"/>
              </a:rPr>
              <a:t>now and in his</a:t>
            </a:r>
          </a:p>
          <a:p>
            <a:pPr algn="ctr"/>
            <a:r>
              <a:rPr lang="en-CA" sz="2400" b="1" dirty="0" smtClean="0">
                <a:latin typeface="Calibri" pitchFamily="34" charset="0"/>
              </a:rPr>
              <a:t>eternal glory!</a:t>
            </a:r>
            <a:endParaRPr lang="en-CA" sz="2400" b="1" dirty="0">
              <a:latin typeface="Calibri" pitchFamily="34" charset="0"/>
            </a:endParaRPr>
          </a:p>
        </p:txBody>
      </p:sp>
      <p:cxnSp>
        <p:nvCxnSpPr>
          <p:cNvPr id="20" name="Straight Arrow Connector 19"/>
          <p:cNvCxnSpPr/>
          <p:nvPr/>
        </p:nvCxnSpPr>
        <p:spPr>
          <a:xfrm flipV="1">
            <a:off x="5554960" y="2204864"/>
            <a:ext cx="45720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2915816" y="951111"/>
            <a:ext cx="2448272" cy="507831"/>
          </a:xfrm>
          <a:prstGeom prst="rect">
            <a:avLst/>
          </a:prstGeom>
          <a:noFill/>
        </p:spPr>
        <p:txBody>
          <a:bodyPr wrap="square" rtlCol="0">
            <a:spAutoFit/>
          </a:bodyPr>
          <a:lstStyle/>
          <a:p>
            <a:pPr algn="ctr"/>
            <a:r>
              <a:rPr lang="en-CA" sz="900" dirty="0" smtClean="0">
                <a:solidFill>
                  <a:schemeClr val="tx1">
                    <a:lumMod val="85000"/>
                  </a:schemeClr>
                </a:solidFill>
              </a:rPr>
              <a:t>Dove and Bible  </a:t>
            </a:r>
          </a:p>
          <a:p>
            <a:pPr algn="ctr"/>
            <a:r>
              <a:rPr lang="en-CA" sz="900" dirty="0" smtClean="0">
                <a:solidFill>
                  <a:schemeClr val="tx1">
                    <a:lumMod val="85000"/>
                  </a:schemeClr>
                </a:solidFill>
              </a:rPr>
              <a:t>Microsoft clip art © 2013 </a:t>
            </a:r>
          </a:p>
          <a:p>
            <a:pPr algn="ctr"/>
            <a:r>
              <a:rPr lang="en-CA" sz="900" dirty="0" smtClean="0">
                <a:solidFill>
                  <a:schemeClr val="tx1">
                    <a:lumMod val="85000"/>
                  </a:schemeClr>
                </a:solidFill>
              </a:rPr>
              <a:t>Microsoft Corporation. </a:t>
            </a:r>
            <a:endParaRPr lang="en-CA" sz="900" dirty="0">
              <a:solidFill>
                <a:schemeClr val="tx1">
                  <a:lumMod val="85000"/>
                </a:schemeClr>
              </a:solidFill>
            </a:endParaRPr>
          </a:p>
        </p:txBody>
      </p:sp>
      <p:pic>
        <p:nvPicPr>
          <p:cNvPr id="28" name="Picture 27" descr="dove and sword large cropped.png"/>
          <p:cNvPicPr>
            <a:picLocks noChangeAspect="1"/>
          </p:cNvPicPr>
          <p:nvPr/>
        </p:nvPicPr>
        <p:blipFill>
          <a:blip r:embed="rId5" cstate="print"/>
          <a:stretch>
            <a:fillRect/>
          </a:stretch>
        </p:blipFill>
        <p:spPr>
          <a:xfrm>
            <a:off x="2798881" y="1971779"/>
            <a:ext cx="1269063" cy="1313205"/>
          </a:xfrm>
          <a:prstGeom prst="rect">
            <a:avLst/>
          </a:prstGeom>
        </p:spPr>
      </p:pic>
      <p:sp>
        <p:nvSpPr>
          <p:cNvPr id="26" name="TextBox 25"/>
          <p:cNvSpPr txBox="1"/>
          <p:nvPr/>
        </p:nvSpPr>
        <p:spPr>
          <a:xfrm>
            <a:off x="-36512" y="4131077"/>
            <a:ext cx="2304256" cy="830997"/>
          </a:xfrm>
          <a:prstGeom prst="rect">
            <a:avLst/>
          </a:prstGeom>
          <a:noFill/>
        </p:spPr>
        <p:txBody>
          <a:bodyPr wrap="square" rtlCol="0">
            <a:spAutoFit/>
          </a:bodyPr>
          <a:lstStyle/>
          <a:p>
            <a:pPr algn="ctr"/>
            <a:r>
              <a:rPr lang="en-CA" sz="2400" b="1" dirty="0" smtClean="0">
                <a:latin typeface="Calibri" pitchFamily="34" charset="0"/>
              </a:rPr>
              <a:t>Christ died for</a:t>
            </a:r>
          </a:p>
          <a:p>
            <a:pPr algn="ctr"/>
            <a:r>
              <a:rPr lang="en-CA" sz="2400" b="1" dirty="0" smtClean="0">
                <a:latin typeface="Calibri" pitchFamily="34" charset="0"/>
              </a:rPr>
              <a:t>us to provide</a:t>
            </a:r>
            <a:endParaRPr lang="en-CA" sz="2400" b="1" dirty="0">
              <a:latin typeface="Calibri" pitchFamily="34" charset="0"/>
            </a:endParaRPr>
          </a:p>
        </p:txBody>
      </p:sp>
      <p:sp>
        <p:nvSpPr>
          <p:cNvPr id="30" name="TextBox 29"/>
          <p:cNvSpPr txBox="1"/>
          <p:nvPr/>
        </p:nvSpPr>
        <p:spPr>
          <a:xfrm>
            <a:off x="2411760" y="4131077"/>
            <a:ext cx="3528392" cy="830997"/>
          </a:xfrm>
          <a:prstGeom prst="rect">
            <a:avLst/>
          </a:prstGeom>
          <a:noFill/>
        </p:spPr>
        <p:txBody>
          <a:bodyPr wrap="square" rtlCol="0">
            <a:spAutoFit/>
          </a:bodyPr>
          <a:lstStyle/>
          <a:p>
            <a:pPr algn="ctr"/>
            <a:r>
              <a:rPr lang="en-CA" sz="2400" b="1" dirty="0" smtClean="0">
                <a:latin typeface="Calibri" pitchFamily="34" charset="0"/>
              </a:rPr>
              <a:t>God’s riches of grace in Christ to enjoy the LORD</a:t>
            </a:r>
            <a:endParaRPr lang="en-CA" sz="2400" b="1" dirty="0">
              <a:latin typeface="Calibri" pitchFamily="34" charset="0"/>
            </a:endParaRPr>
          </a:p>
        </p:txBody>
      </p:sp>
      <p:sp>
        <p:nvSpPr>
          <p:cNvPr id="32" name="Title 1"/>
          <p:cNvSpPr txBox="1">
            <a:spLocks/>
          </p:cNvSpPr>
          <p:nvPr/>
        </p:nvSpPr>
        <p:spPr bwMode="auto">
          <a:xfrm>
            <a:off x="3059832" y="44624"/>
            <a:ext cx="3240360" cy="864096"/>
          </a:xfrm>
          <a:prstGeom prst="rect">
            <a:avLst/>
          </a:prstGeom>
          <a:solidFill>
            <a:srgbClr val="FFFFFF"/>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FF0000"/>
                </a:solidFill>
                <a:effectLst/>
                <a:uLnTx/>
                <a:uFillTx/>
                <a:latin typeface="Calibri" pitchFamily="34" charset="0"/>
                <a:ea typeface="+mj-ea"/>
                <a:cs typeface="Times New Roman" pitchFamily="18" charset="0"/>
              </a:rPr>
              <a:t>98. Loved!</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b="1" kern="0" dirty="0" smtClean="0">
                <a:solidFill>
                  <a:srgbClr val="FF0000"/>
                </a:solidFill>
                <a:latin typeface="Calibri" pitchFamily="34" charset="0"/>
                <a:ea typeface="+mj-ea"/>
                <a:cs typeface="Times New Roman" pitchFamily="18" charset="0"/>
              </a:rPr>
              <a:t>Thank you, Lord!</a:t>
            </a:r>
            <a:r>
              <a:rPr kumimoji="0" lang="en-US" sz="2800" b="1" i="0" u="none" strike="noStrike" kern="0" cap="none" spc="0" normalizeH="0" baseline="0" noProof="0" dirty="0" smtClean="0">
                <a:ln>
                  <a:noFill/>
                </a:ln>
                <a:solidFill>
                  <a:srgbClr val="FF0000"/>
                </a:solidFill>
                <a:effectLst/>
                <a:uLnTx/>
                <a:uFillTx/>
                <a:latin typeface="Calibri" pitchFamily="34" charset="0"/>
                <a:ea typeface="+mj-ea"/>
                <a:cs typeface="Times New Roman" pitchFamily="18" charset="0"/>
              </a:rPr>
              <a:t> </a:t>
            </a:r>
            <a:endPar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endParaRPr>
          </a:p>
        </p:txBody>
      </p:sp>
      <p:pic>
        <p:nvPicPr>
          <p:cNvPr id="22" name="Picture 21" descr="angry-face-01s.gif"/>
          <p:cNvPicPr>
            <a:picLocks noChangeAspect="1"/>
          </p:cNvPicPr>
          <p:nvPr/>
        </p:nvPicPr>
        <p:blipFill>
          <a:blip r:embed="rId6" cstate="print"/>
          <a:stretch>
            <a:fillRect/>
          </a:stretch>
        </p:blipFill>
        <p:spPr>
          <a:xfrm>
            <a:off x="323528" y="116632"/>
            <a:ext cx="864096" cy="864096"/>
          </a:xfrm>
          <a:prstGeom prst="ellipse">
            <a:avLst/>
          </a:prstGeom>
        </p:spPr>
      </p:pic>
      <p:sp>
        <p:nvSpPr>
          <p:cNvPr id="35" name="TextBox 34"/>
          <p:cNvSpPr txBox="1"/>
          <p:nvPr/>
        </p:nvSpPr>
        <p:spPr>
          <a:xfrm>
            <a:off x="323528" y="4462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6" name="TextBox 35"/>
          <p:cNvSpPr txBox="1"/>
          <p:nvPr/>
        </p:nvSpPr>
        <p:spPr>
          <a:xfrm>
            <a:off x="1115616" y="44624"/>
            <a:ext cx="1584176" cy="1015663"/>
          </a:xfrm>
          <a:prstGeom prst="rect">
            <a:avLst/>
          </a:prstGeom>
          <a:noFill/>
        </p:spPr>
        <p:txBody>
          <a:bodyPr wrap="square" rtlCol="0">
            <a:spAutoFit/>
          </a:bodyPr>
          <a:lstStyle/>
          <a:p>
            <a:pPr algn="ctr"/>
            <a:r>
              <a:rPr lang="en-CA" sz="2000" dirty="0" smtClean="0">
                <a:solidFill>
                  <a:schemeClr val="bg1"/>
                </a:solidFill>
              </a:rPr>
              <a:t>No! I reject God’s love in Christ!</a:t>
            </a:r>
            <a:endParaRPr lang="en-CA" sz="2000" dirty="0">
              <a:solidFill>
                <a:schemeClr val="bg1"/>
              </a:solidFill>
            </a:endParaRPr>
          </a:p>
        </p:txBody>
      </p:sp>
      <p:sp>
        <p:nvSpPr>
          <p:cNvPr id="37" name="TextBox 8"/>
          <p:cNvSpPr txBox="1">
            <a:spLocks noChangeArrowheads="1"/>
          </p:cNvSpPr>
          <p:nvPr/>
        </p:nvSpPr>
        <p:spPr bwMode="auto">
          <a:xfrm rot="16200000">
            <a:off x="-324833" y="404954"/>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endParaRPr lang="en-CA" sz="800" dirty="0">
              <a:solidFill>
                <a:schemeClr val="tx1">
                  <a:lumMod val="50000"/>
                </a:schemeClr>
              </a:solidFill>
            </a:endParaRPr>
          </a:p>
        </p:txBody>
      </p:sp>
      <p:sp>
        <p:nvSpPr>
          <p:cNvPr id="25" name="WordArt 2"/>
          <p:cNvSpPr>
            <a:spLocks noChangeArrowheads="1" noChangeShapeType="1" noTextEdit="1"/>
          </p:cNvSpPr>
          <p:nvPr/>
        </p:nvSpPr>
        <p:spPr bwMode="auto">
          <a:xfrm>
            <a:off x="6444208" y="1412776"/>
            <a:ext cx="2016224" cy="144016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31" name="Rectangle 30"/>
          <p:cNvSpPr/>
          <p:nvPr/>
        </p:nvSpPr>
        <p:spPr>
          <a:xfrm>
            <a:off x="7380312" y="2514600"/>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Rectangle 28"/>
          <p:cNvSpPr/>
          <p:nvPr/>
        </p:nvSpPr>
        <p:spPr>
          <a:xfrm>
            <a:off x="7126560" y="2670056"/>
            <a:ext cx="6858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1" name="Picture 40" descr="egyptian.gif"/>
          <p:cNvPicPr>
            <a:picLocks noChangeAspect="1"/>
          </p:cNvPicPr>
          <p:nvPr/>
        </p:nvPicPr>
        <p:blipFill>
          <a:blip r:embed="rId7" cstate="print"/>
          <a:stretch>
            <a:fillRect/>
          </a:stretch>
        </p:blipFill>
        <p:spPr>
          <a:xfrm rot="14400000" flipH="1">
            <a:off x="5527228" y="2553908"/>
            <a:ext cx="2468880" cy="1469572"/>
          </a:xfrm>
          <a:prstGeom prst="rect">
            <a:avLst/>
          </a:prstGeom>
        </p:spPr>
      </p:pic>
      <p:pic>
        <p:nvPicPr>
          <p:cNvPr id="40" name="Picture 39" descr="egyptian.gif"/>
          <p:cNvPicPr>
            <a:picLocks noChangeAspect="1"/>
          </p:cNvPicPr>
          <p:nvPr/>
        </p:nvPicPr>
        <p:blipFill>
          <a:blip r:embed="rId7" cstate="print"/>
          <a:stretch>
            <a:fillRect/>
          </a:stretch>
        </p:blipFill>
        <p:spPr>
          <a:xfrm>
            <a:off x="6207576" y="1383364"/>
            <a:ext cx="2468880" cy="1469572"/>
          </a:xfrm>
          <a:prstGeom prst="rect">
            <a:avLst/>
          </a:prstGeom>
        </p:spPr>
      </p:pic>
      <p:pic>
        <p:nvPicPr>
          <p:cNvPr id="39" name="Picture 38" descr="egyptian.gif"/>
          <p:cNvPicPr>
            <a:picLocks noChangeAspect="1"/>
          </p:cNvPicPr>
          <p:nvPr/>
        </p:nvPicPr>
        <p:blipFill>
          <a:blip r:embed="rId7" cstate="print"/>
          <a:stretch>
            <a:fillRect/>
          </a:stretch>
        </p:blipFill>
        <p:spPr>
          <a:xfrm rot="7200000">
            <a:off x="6967388" y="2546488"/>
            <a:ext cx="2468880" cy="1469572"/>
          </a:xfrm>
          <a:prstGeom prst="rect">
            <a:avLst/>
          </a:prstGeom>
        </p:spPr>
      </p:pic>
      <p:pic>
        <p:nvPicPr>
          <p:cNvPr id="38" name="Picture 37" descr="www.fg-a.com valentine 2-jumping-heart.gif"/>
          <p:cNvPicPr>
            <a:picLocks noChangeAspect="1"/>
          </p:cNvPicPr>
          <p:nvPr/>
        </p:nvPicPr>
        <p:blipFill>
          <a:blip r:embed="rId8" cstate="print"/>
          <a:stretch>
            <a:fillRect/>
          </a:stretch>
        </p:blipFill>
        <p:spPr>
          <a:xfrm>
            <a:off x="6885384" y="2167508"/>
            <a:ext cx="1143000" cy="1333500"/>
          </a:xfrm>
          <a:prstGeom prst="rect">
            <a:avLst/>
          </a:prstGeom>
        </p:spPr>
      </p:pic>
      <p:pic>
        <p:nvPicPr>
          <p:cNvPr id="33" name="Picture 32" descr="egyptian.gif"/>
          <p:cNvPicPr>
            <a:picLocks noChangeAspect="1"/>
          </p:cNvPicPr>
          <p:nvPr/>
        </p:nvPicPr>
        <p:blipFill>
          <a:blip r:embed="rId7" cstate="print"/>
          <a:stretch>
            <a:fillRect/>
          </a:stretch>
        </p:blipFill>
        <p:spPr>
          <a:xfrm rot="14400000" flipH="1">
            <a:off x="6473043" y="2744587"/>
            <a:ext cx="614477" cy="365760"/>
          </a:xfrm>
          <a:prstGeom prst="rect">
            <a:avLst/>
          </a:prstGeom>
        </p:spPr>
      </p:pic>
      <p:pic>
        <p:nvPicPr>
          <p:cNvPr id="45" name="Picture 44" descr="egyptian.gif"/>
          <p:cNvPicPr>
            <a:picLocks noChangeAspect="1"/>
          </p:cNvPicPr>
          <p:nvPr/>
        </p:nvPicPr>
        <p:blipFill>
          <a:blip r:embed="rId7" cstate="print"/>
          <a:stretch>
            <a:fillRect/>
          </a:stretch>
        </p:blipFill>
        <p:spPr>
          <a:xfrm rot="14400000" flipH="1">
            <a:off x="6473043" y="3032619"/>
            <a:ext cx="614477" cy="365760"/>
          </a:xfrm>
          <a:prstGeom prst="rect">
            <a:avLst/>
          </a:prstGeom>
        </p:spPr>
      </p:pic>
      <p:pic>
        <p:nvPicPr>
          <p:cNvPr id="46" name="Picture 45" descr="egyptian.gif"/>
          <p:cNvPicPr>
            <a:picLocks noChangeAspect="1"/>
          </p:cNvPicPr>
          <p:nvPr/>
        </p:nvPicPr>
        <p:blipFill>
          <a:blip r:embed="rId7" cstate="print"/>
          <a:stretch>
            <a:fillRect/>
          </a:stretch>
        </p:blipFill>
        <p:spPr>
          <a:xfrm rot="14400000" flipH="1">
            <a:off x="6473043" y="3320651"/>
            <a:ext cx="614477" cy="365760"/>
          </a:xfrm>
          <a:prstGeom prst="rect">
            <a:avLst/>
          </a:prstGeom>
        </p:spPr>
      </p:pic>
      <p:pic>
        <p:nvPicPr>
          <p:cNvPr id="47" name="Picture 46" descr="egyptian.gif"/>
          <p:cNvPicPr>
            <a:picLocks noChangeAspect="1"/>
          </p:cNvPicPr>
          <p:nvPr/>
        </p:nvPicPr>
        <p:blipFill>
          <a:blip r:embed="rId7" cstate="print"/>
          <a:stretch>
            <a:fillRect/>
          </a:stretch>
        </p:blipFill>
        <p:spPr>
          <a:xfrm rot="14400000" flipH="1">
            <a:off x="6761075" y="2896987"/>
            <a:ext cx="614477" cy="365760"/>
          </a:xfrm>
          <a:prstGeom prst="rect">
            <a:avLst/>
          </a:prstGeom>
        </p:spPr>
      </p:pic>
      <p:pic>
        <p:nvPicPr>
          <p:cNvPr id="48" name="Picture 47" descr="egyptian.gif"/>
          <p:cNvPicPr>
            <a:picLocks noChangeAspect="1"/>
          </p:cNvPicPr>
          <p:nvPr/>
        </p:nvPicPr>
        <p:blipFill>
          <a:blip r:embed="rId7" cstate="print"/>
          <a:stretch>
            <a:fillRect/>
          </a:stretch>
        </p:blipFill>
        <p:spPr>
          <a:xfrm rot="14400000" flipH="1">
            <a:off x="6185011" y="2896987"/>
            <a:ext cx="614477" cy="365760"/>
          </a:xfrm>
          <a:prstGeom prst="rect">
            <a:avLst/>
          </a:prstGeom>
        </p:spPr>
      </p:pic>
      <p:pic>
        <p:nvPicPr>
          <p:cNvPr id="49" name="Picture 48" descr="egyptian.gif"/>
          <p:cNvPicPr>
            <a:picLocks noChangeAspect="1"/>
          </p:cNvPicPr>
          <p:nvPr/>
        </p:nvPicPr>
        <p:blipFill>
          <a:blip r:embed="rId7" cstate="print"/>
          <a:stretch>
            <a:fillRect/>
          </a:stretch>
        </p:blipFill>
        <p:spPr>
          <a:xfrm rot="14400000" flipH="1">
            <a:off x="6761075" y="3248643"/>
            <a:ext cx="614477" cy="365760"/>
          </a:xfrm>
          <a:prstGeom prst="rect">
            <a:avLst/>
          </a:prstGeom>
        </p:spPr>
      </p:pic>
      <p:pic>
        <p:nvPicPr>
          <p:cNvPr id="50" name="Picture 49" descr="egyptian.gif"/>
          <p:cNvPicPr>
            <a:picLocks noChangeAspect="1"/>
          </p:cNvPicPr>
          <p:nvPr/>
        </p:nvPicPr>
        <p:blipFill>
          <a:blip r:embed="rId7" cstate="print"/>
          <a:stretch>
            <a:fillRect/>
          </a:stretch>
        </p:blipFill>
        <p:spPr>
          <a:xfrm rot="14400000" flipH="1">
            <a:off x="6160936" y="3248643"/>
            <a:ext cx="614477" cy="365760"/>
          </a:xfrm>
          <a:prstGeom prst="rect">
            <a:avLst/>
          </a:prstGeom>
        </p:spPr>
      </p:pic>
      <p:sp>
        <p:nvSpPr>
          <p:cNvPr id="51" name="TextBox 12"/>
          <p:cNvSpPr txBox="1">
            <a:spLocks noChangeArrowheads="1"/>
          </p:cNvSpPr>
          <p:nvPr/>
        </p:nvSpPr>
        <p:spPr bwMode="auto">
          <a:xfrm>
            <a:off x="72008" y="4997494"/>
            <a:ext cx="9036496" cy="1815882"/>
          </a:xfrm>
          <a:prstGeom prst="rect">
            <a:avLst/>
          </a:prstGeom>
          <a:noFill/>
          <a:ln w="9525">
            <a:noFill/>
            <a:miter lim="800000"/>
            <a:headEnd/>
            <a:tailEnd/>
          </a:ln>
        </p:spPr>
        <p:txBody>
          <a:bodyPr wrap="square">
            <a:spAutoFit/>
          </a:bodyPr>
          <a:lstStyle/>
          <a:p>
            <a:pPr algn="ctr"/>
            <a:r>
              <a:rPr lang="en-US" sz="2800" b="1" spc="-30" dirty="0">
                <a:solidFill>
                  <a:schemeClr val="bg1"/>
                </a:solidFill>
                <a:latin typeface="Calibri" pitchFamily="34" charset="0"/>
              </a:rPr>
              <a:t>“God is love.  In this the love of </a:t>
            </a:r>
            <a:r>
              <a:rPr lang="en-US" sz="2800" b="1" spc="-30" dirty="0" smtClean="0">
                <a:solidFill>
                  <a:schemeClr val="bg1"/>
                </a:solidFill>
                <a:latin typeface="Calibri" pitchFamily="34" charset="0"/>
              </a:rPr>
              <a:t>God was </a:t>
            </a:r>
            <a:r>
              <a:rPr lang="en-US" sz="2800" b="1" spc="-30" dirty="0">
                <a:solidFill>
                  <a:schemeClr val="bg1"/>
                </a:solidFill>
                <a:latin typeface="Calibri" pitchFamily="34" charset="0"/>
              </a:rPr>
              <a:t>made manifest among us, that </a:t>
            </a:r>
            <a:r>
              <a:rPr lang="en-US" sz="2800" b="1" spc="-30" dirty="0" smtClean="0">
                <a:solidFill>
                  <a:schemeClr val="bg1"/>
                </a:solidFill>
                <a:latin typeface="Calibri" pitchFamily="34" charset="0"/>
              </a:rPr>
              <a:t>God </a:t>
            </a:r>
            <a:r>
              <a:rPr lang="en-US" sz="2800" b="1" spc="-30" dirty="0">
                <a:solidFill>
                  <a:schemeClr val="bg1"/>
                </a:solidFill>
                <a:latin typeface="Calibri" pitchFamily="34" charset="0"/>
              </a:rPr>
              <a:t>sent his only Son into the world, </a:t>
            </a:r>
            <a:r>
              <a:rPr lang="en-US" sz="2800" b="1" spc="-30" dirty="0" smtClean="0">
                <a:solidFill>
                  <a:schemeClr val="bg1"/>
                </a:solidFill>
                <a:latin typeface="Calibri" pitchFamily="34" charset="0"/>
              </a:rPr>
              <a:t>so </a:t>
            </a:r>
            <a:r>
              <a:rPr lang="en-US" sz="2800" b="1" spc="-30" dirty="0">
                <a:solidFill>
                  <a:schemeClr val="bg1"/>
                </a:solidFill>
                <a:latin typeface="Calibri" pitchFamily="34" charset="0"/>
              </a:rPr>
              <a:t>that we might live through him. </a:t>
            </a:r>
            <a:r>
              <a:rPr lang="en-US" sz="2800" b="1" spc="-30" dirty="0" smtClean="0">
                <a:solidFill>
                  <a:schemeClr val="bg1"/>
                </a:solidFill>
                <a:latin typeface="Calibri" pitchFamily="34" charset="0"/>
              </a:rPr>
              <a:t> In </a:t>
            </a:r>
            <a:r>
              <a:rPr lang="en-US" sz="2800" b="1" spc="-30" dirty="0">
                <a:solidFill>
                  <a:schemeClr val="bg1"/>
                </a:solidFill>
                <a:latin typeface="Calibri" pitchFamily="34" charset="0"/>
              </a:rPr>
              <a:t>this is love, </a:t>
            </a:r>
            <a:r>
              <a:rPr lang="en-US" sz="2800" b="1" spc="-30" dirty="0" smtClean="0">
                <a:solidFill>
                  <a:schemeClr val="bg1"/>
                </a:solidFill>
                <a:latin typeface="Calibri" pitchFamily="34" charset="0"/>
              </a:rPr>
              <a:t>. </a:t>
            </a:r>
            <a:r>
              <a:rPr lang="en-US" sz="2800" b="1" spc="-30" dirty="0">
                <a:solidFill>
                  <a:schemeClr val="bg1"/>
                </a:solidFill>
                <a:latin typeface="Calibri" pitchFamily="34" charset="0"/>
              </a:rPr>
              <a:t>. . he loved us and </a:t>
            </a:r>
            <a:r>
              <a:rPr lang="en-US" sz="2800" b="1" spc="-30" dirty="0" smtClean="0">
                <a:solidFill>
                  <a:schemeClr val="bg1"/>
                </a:solidFill>
                <a:latin typeface="Calibri" pitchFamily="34" charset="0"/>
              </a:rPr>
              <a:t>sent </a:t>
            </a:r>
            <a:r>
              <a:rPr lang="en-US" sz="2800" b="1" spc="-30" dirty="0">
                <a:solidFill>
                  <a:schemeClr val="bg1"/>
                </a:solidFill>
                <a:latin typeface="Calibri" pitchFamily="34" charset="0"/>
              </a:rPr>
              <a:t>his Son to be the </a:t>
            </a:r>
            <a:r>
              <a:rPr lang="en-US" sz="2800" b="1" spc="-30" dirty="0" smtClean="0">
                <a:solidFill>
                  <a:schemeClr val="bg1"/>
                </a:solidFill>
                <a:latin typeface="Calibri" pitchFamily="34" charset="0"/>
              </a:rPr>
              <a:t>propitiation for </a:t>
            </a:r>
            <a:r>
              <a:rPr lang="en-US" sz="2800" b="1" spc="-30" dirty="0">
                <a:solidFill>
                  <a:schemeClr val="bg1"/>
                </a:solidFill>
                <a:latin typeface="Calibri" pitchFamily="34" charset="0"/>
              </a:rPr>
              <a:t>our sins” </a:t>
            </a:r>
            <a:r>
              <a:rPr lang="en-US" sz="2800" b="1" spc="-30" dirty="0" smtClean="0">
                <a:solidFill>
                  <a:schemeClr val="bg1"/>
                </a:solidFill>
                <a:latin typeface="Calibri" pitchFamily="34" charset="0"/>
              </a:rPr>
              <a:t>1 </a:t>
            </a:r>
            <a:r>
              <a:rPr lang="en-US" sz="2800" b="1" spc="-30" dirty="0">
                <a:solidFill>
                  <a:schemeClr val="bg1"/>
                </a:solidFill>
                <a:latin typeface="Calibri" pitchFamily="34" charset="0"/>
              </a:rPr>
              <a:t>John </a:t>
            </a:r>
            <a:r>
              <a:rPr lang="en-US" sz="2800" b="1" spc="-30" dirty="0" smtClean="0">
                <a:solidFill>
                  <a:schemeClr val="bg1"/>
                </a:solidFill>
                <a:latin typeface="Calibri" pitchFamily="34" charset="0"/>
              </a:rPr>
              <a:t>4:8-10</a:t>
            </a:r>
            <a:endParaRPr lang="en-CA" spc="-30" dirty="0">
              <a:solidFill>
                <a:schemeClr val="bg1"/>
              </a:solidFill>
            </a:endParaRPr>
          </a:p>
        </p:txBody>
      </p:sp>
      <p:sp>
        <p:nvSpPr>
          <p:cNvPr id="52" name="TextBox 51"/>
          <p:cNvSpPr txBox="1"/>
          <p:nvPr/>
        </p:nvSpPr>
        <p:spPr>
          <a:xfrm>
            <a:off x="6444208" y="548680"/>
            <a:ext cx="2088232" cy="507831"/>
          </a:xfrm>
          <a:prstGeom prst="rect">
            <a:avLst/>
          </a:prstGeom>
          <a:noFill/>
        </p:spPr>
        <p:txBody>
          <a:bodyPr wrap="square" rtlCol="0">
            <a:spAutoFit/>
          </a:bodyPr>
          <a:lstStyle/>
          <a:p>
            <a:pPr algn="ctr"/>
            <a:r>
              <a:rPr lang="en-CA" sz="900" dirty="0" smtClean="0">
                <a:solidFill>
                  <a:schemeClr val="tx1">
                    <a:lumMod val="85000"/>
                  </a:schemeClr>
                </a:solidFill>
              </a:rPr>
              <a:t>smiley © sherv.net</a:t>
            </a:r>
          </a:p>
          <a:p>
            <a:pPr algn="ctr"/>
            <a:r>
              <a:rPr lang="en-CA" sz="900" dirty="0" smtClean="0">
                <a:solidFill>
                  <a:schemeClr val="tx1">
                    <a:lumMod val="85000"/>
                  </a:schemeClr>
                </a:solidFill>
              </a:rPr>
              <a:t>Jumping heart © www.fg-a.com</a:t>
            </a:r>
          </a:p>
          <a:p>
            <a:pPr algn="ctr"/>
            <a:r>
              <a:rPr lang="en-CA" sz="900" dirty="0" smtClean="0">
                <a:solidFill>
                  <a:schemeClr val="tx1">
                    <a:lumMod val="85000"/>
                  </a:schemeClr>
                </a:solidFill>
              </a:rPr>
              <a:t>Pulsing heart © clipartbest.com</a:t>
            </a:r>
            <a:endParaRPr lang="en-CA" sz="900"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28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3" name="Picture 12" descr="www.clipartfest.com aaf199e4e5444100a944d574457b2f7a_animated-powerpoint-templates-free-animated-clipart-for-ppt_1024-768.gif"/>
          <p:cNvPicPr>
            <a:picLocks noChangeAspect="1"/>
          </p:cNvPicPr>
          <p:nvPr/>
        </p:nvPicPr>
        <p:blipFill>
          <a:blip r:embed="rId3" cstate="print"/>
          <a:stretch>
            <a:fillRect/>
          </a:stretch>
        </p:blipFill>
        <p:spPr>
          <a:xfrm>
            <a:off x="1547664" y="0"/>
            <a:ext cx="6120680" cy="4590510"/>
          </a:xfrm>
          <a:prstGeom prst="rect">
            <a:avLst/>
          </a:prstGeom>
        </p:spPr>
      </p:pic>
      <p:sp>
        <p:nvSpPr>
          <p:cNvPr id="12" name="WordArt 2"/>
          <p:cNvSpPr>
            <a:spLocks noChangeArrowheads="1" noChangeShapeType="1" noTextEdit="1"/>
          </p:cNvSpPr>
          <p:nvPr/>
        </p:nvSpPr>
        <p:spPr bwMode="auto">
          <a:xfrm>
            <a:off x="2545432" y="548680"/>
            <a:ext cx="4114800" cy="281940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15" name="TextBox 14"/>
          <p:cNvSpPr txBox="1"/>
          <p:nvPr/>
        </p:nvSpPr>
        <p:spPr>
          <a:xfrm>
            <a:off x="107504" y="4494599"/>
            <a:ext cx="8964488" cy="2246769"/>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Heaven is a celebration of the LORD, and life now is a bit of heaven when we rejoice in God as God rejoices in God!</a:t>
            </a:r>
          </a:p>
          <a:p>
            <a:pPr algn="ctr"/>
            <a:r>
              <a:rPr lang="en-CA" sz="2800" b="1" dirty="0" smtClean="0">
                <a:solidFill>
                  <a:schemeClr val="bg1"/>
                </a:solidFill>
                <a:latin typeface="Calibri" pitchFamily="34" charset="0"/>
              </a:rPr>
              <a:t>Lord, without Christ . . .  </a:t>
            </a:r>
          </a:p>
          <a:p>
            <a:pPr algn="ctr"/>
            <a:r>
              <a:rPr lang="en-CA" sz="2800" b="1" dirty="0" smtClean="0">
                <a:solidFill>
                  <a:schemeClr val="bg1"/>
                </a:solidFill>
                <a:latin typeface="Calibri" pitchFamily="34" charset="0"/>
              </a:rPr>
              <a:t>but in Christ crucified and reigning . . . </a:t>
            </a:r>
          </a:p>
          <a:p>
            <a:pPr algn="ctr"/>
            <a:r>
              <a:rPr lang="en-CA" sz="2800" b="1" dirty="0" smtClean="0">
                <a:solidFill>
                  <a:schemeClr val="bg1"/>
                </a:solidFill>
                <a:latin typeface="Calibri" pitchFamily="34" charset="0"/>
              </a:rPr>
              <a:t>As you promise . . . !</a:t>
            </a:r>
          </a:p>
        </p:txBody>
      </p:sp>
      <p:sp>
        <p:nvSpPr>
          <p:cNvPr id="10" name="Rectangle 9"/>
          <p:cNvSpPr/>
          <p:nvPr/>
        </p:nvSpPr>
        <p:spPr>
          <a:xfrm>
            <a:off x="4499992" y="1988840"/>
            <a:ext cx="274320" cy="1463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3995936" y="2204864"/>
            <a:ext cx="12801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descr="egyptian.gif"/>
          <p:cNvPicPr>
            <a:picLocks noChangeAspect="1"/>
          </p:cNvPicPr>
          <p:nvPr/>
        </p:nvPicPr>
        <p:blipFill>
          <a:blip r:embed="rId4" cstate="print"/>
          <a:stretch>
            <a:fillRect/>
          </a:stretch>
        </p:blipFill>
        <p:spPr>
          <a:xfrm rot="14400000" flipH="1">
            <a:off x="2505187" y="2054624"/>
            <a:ext cx="2765145" cy="1645920"/>
          </a:xfrm>
          <a:prstGeom prst="rect">
            <a:avLst/>
          </a:prstGeom>
        </p:spPr>
      </p:pic>
      <p:pic>
        <p:nvPicPr>
          <p:cNvPr id="3" name="Picture 2" descr="egyptian.gif"/>
          <p:cNvPicPr>
            <a:picLocks noChangeAspect="1"/>
          </p:cNvPicPr>
          <p:nvPr/>
        </p:nvPicPr>
        <p:blipFill>
          <a:blip r:embed="rId4" cstate="print"/>
          <a:stretch>
            <a:fillRect/>
          </a:stretch>
        </p:blipFill>
        <p:spPr>
          <a:xfrm>
            <a:off x="3275856" y="692696"/>
            <a:ext cx="2765146" cy="1645920"/>
          </a:xfrm>
          <a:prstGeom prst="rect">
            <a:avLst/>
          </a:prstGeom>
        </p:spPr>
      </p:pic>
      <p:pic>
        <p:nvPicPr>
          <p:cNvPr id="7" name="Picture 6" descr="egyptian.gif"/>
          <p:cNvPicPr>
            <a:picLocks noChangeAspect="1"/>
          </p:cNvPicPr>
          <p:nvPr/>
        </p:nvPicPr>
        <p:blipFill>
          <a:blip r:embed="rId4" cstate="print"/>
          <a:stretch>
            <a:fillRect/>
          </a:stretch>
        </p:blipFill>
        <p:spPr>
          <a:xfrm rot="7200000">
            <a:off x="4017354" y="2054624"/>
            <a:ext cx="2765147" cy="1645920"/>
          </a:xfrm>
          <a:prstGeom prst="rect">
            <a:avLst/>
          </a:prstGeom>
        </p:spPr>
      </p:pic>
      <p:pic>
        <p:nvPicPr>
          <p:cNvPr id="11" name="Picture 10" descr="www.fg-a.com valentine 2-jumping-heart.gif"/>
          <p:cNvPicPr>
            <a:picLocks noChangeAspect="1"/>
          </p:cNvPicPr>
          <p:nvPr/>
        </p:nvPicPr>
        <p:blipFill>
          <a:blip r:embed="rId5" cstate="print"/>
          <a:stretch>
            <a:fillRect/>
          </a:stretch>
        </p:blipFill>
        <p:spPr>
          <a:xfrm>
            <a:off x="4067944" y="1772816"/>
            <a:ext cx="1143000" cy="1333500"/>
          </a:xfrm>
          <a:prstGeom prst="rect">
            <a:avLst/>
          </a:prstGeom>
        </p:spPr>
      </p:pic>
      <p:sp>
        <p:nvSpPr>
          <p:cNvPr id="17" name="TextBox 16"/>
          <p:cNvSpPr txBox="1"/>
          <p:nvPr/>
        </p:nvSpPr>
        <p:spPr>
          <a:xfrm>
            <a:off x="7010400" y="6165304"/>
            <a:ext cx="2088232" cy="553998"/>
          </a:xfrm>
          <a:prstGeom prst="rect">
            <a:avLst/>
          </a:prstGeom>
          <a:noFill/>
        </p:spPr>
        <p:txBody>
          <a:bodyPr wrap="square" rtlCol="0">
            <a:spAutoFit/>
          </a:bodyPr>
          <a:lstStyle/>
          <a:p>
            <a:pPr algn="ctr"/>
            <a:r>
              <a:rPr lang="en-CA" sz="1000" dirty="0" err="1" smtClean="0">
                <a:solidFill>
                  <a:schemeClr val="tx1">
                    <a:lumMod val="50000"/>
                  </a:schemeClr>
                </a:solidFill>
              </a:rPr>
              <a:t>smileys</a:t>
            </a:r>
            <a:r>
              <a:rPr lang="en-CA" sz="1000" dirty="0" smtClean="0">
                <a:solidFill>
                  <a:schemeClr val="tx1">
                    <a:lumMod val="50000"/>
                  </a:schemeClr>
                </a:solidFill>
              </a:rPr>
              <a:t> © sherv.net</a:t>
            </a:r>
          </a:p>
          <a:p>
            <a:pPr algn="ctr"/>
            <a:r>
              <a:rPr lang="en-CA" sz="1000" dirty="0" smtClean="0">
                <a:solidFill>
                  <a:schemeClr val="tx1">
                    <a:lumMod val="50000"/>
                  </a:schemeClr>
                </a:solidFill>
              </a:rPr>
              <a:t>Jumping heart © www.fg-a.com</a:t>
            </a:r>
          </a:p>
          <a:p>
            <a:pPr algn="ctr"/>
            <a:r>
              <a:rPr lang="en-CA" sz="1000" dirty="0" smtClean="0">
                <a:solidFill>
                  <a:schemeClr val="tx1">
                    <a:lumMod val="50000"/>
                  </a:schemeClr>
                </a:solidFill>
              </a:rPr>
              <a:t>People circle © clipartfest.com</a:t>
            </a:r>
            <a:endParaRPr lang="en-CA" dirty="0">
              <a:solidFill>
                <a:schemeClr val="tx1">
                  <a:lumMod val="50000"/>
                </a:schemeClr>
              </a:solidFill>
            </a:endParaRPr>
          </a:p>
        </p:txBody>
      </p:sp>
      <p:pic>
        <p:nvPicPr>
          <p:cNvPr id="14" name="Picture 13" descr="egyptian.gif"/>
          <p:cNvPicPr>
            <a:picLocks noChangeAspect="1"/>
          </p:cNvPicPr>
          <p:nvPr/>
        </p:nvPicPr>
        <p:blipFill>
          <a:blip r:embed="rId4" cstate="print"/>
          <a:stretch>
            <a:fillRect/>
          </a:stretch>
        </p:blipFill>
        <p:spPr>
          <a:xfrm rot="14400000" flipH="1">
            <a:off x="3640656" y="2235485"/>
            <a:ext cx="614477" cy="365760"/>
          </a:xfrm>
          <a:prstGeom prst="rect">
            <a:avLst/>
          </a:prstGeom>
        </p:spPr>
      </p:pic>
      <p:pic>
        <p:nvPicPr>
          <p:cNvPr id="18" name="Picture 17" descr="egyptian.gif"/>
          <p:cNvPicPr>
            <a:picLocks noChangeAspect="1"/>
          </p:cNvPicPr>
          <p:nvPr/>
        </p:nvPicPr>
        <p:blipFill>
          <a:blip r:embed="rId4" cstate="print"/>
          <a:stretch>
            <a:fillRect/>
          </a:stretch>
        </p:blipFill>
        <p:spPr>
          <a:xfrm rot="14400000" flipH="1">
            <a:off x="3664731" y="2600571"/>
            <a:ext cx="614477" cy="365760"/>
          </a:xfrm>
          <a:prstGeom prst="rect">
            <a:avLst/>
          </a:prstGeom>
        </p:spPr>
      </p:pic>
      <p:pic>
        <p:nvPicPr>
          <p:cNvPr id="19" name="Picture 18" descr="egyptian.gif"/>
          <p:cNvPicPr>
            <a:picLocks noChangeAspect="1"/>
          </p:cNvPicPr>
          <p:nvPr/>
        </p:nvPicPr>
        <p:blipFill>
          <a:blip r:embed="rId4" cstate="print"/>
          <a:stretch>
            <a:fillRect/>
          </a:stretch>
        </p:blipFill>
        <p:spPr>
          <a:xfrm rot="14400000" flipH="1">
            <a:off x="3664731" y="2960611"/>
            <a:ext cx="614477" cy="365760"/>
          </a:xfrm>
          <a:prstGeom prst="rect">
            <a:avLst/>
          </a:prstGeom>
        </p:spPr>
      </p:pic>
      <p:pic>
        <p:nvPicPr>
          <p:cNvPr id="20" name="Picture 19" descr="egyptian.gif"/>
          <p:cNvPicPr>
            <a:picLocks noChangeAspect="1"/>
          </p:cNvPicPr>
          <p:nvPr/>
        </p:nvPicPr>
        <p:blipFill>
          <a:blip r:embed="rId4" cstate="print"/>
          <a:stretch>
            <a:fillRect/>
          </a:stretch>
        </p:blipFill>
        <p:spPr>
          <a:xfrm rot="14400000" flipH="1">
            <a:off x="3952763" y="2456555"/>
            <a:ext cx="614477" cy="365760"/>
          </a:xfrm>
          <a:prstGeom prst="rect">
            <a:avLst/>
          </a:prstGeom>
        </p:spPr>
      </p:pic>
      <p:pic>
        <p:nvPicPr>
          <p:cNvPr id="21" name="Picture 20" descr="egyptian.gif"/>
          <p:cNvPicPr>
            <a:picLocks noChangeAspect="1"/>
          </p:cNvPicPr>
          <p:nvPr/>
        </p:nvPicPr>
        <p:blipFill>
          <a:blip r:embed="rId4" cstate="print"/>
          <a:stretch>
            <a:fillRect/>
          </a:stretch>
        </p:blipFill>
        <p:spPr>
          <a:xfrm rot="14400000" flipH="1">
            <a:off x="3376699" y="2451509"/>
            <a:ext cx="614477" cy="365760"/>
          </a:xfrm>
          <a:prstGeom prst="rect">
            <a:avLst/>
          </a:prstGeom>
        </p:spPr>
      </p:pic>
      <p:pic>
        <p:nvPicPr>
          <p:cNvPr id="22" name="Picture 21" descr="egyptian.gif"/>
          <p:cNvPicPr>
            <a:picLocks noChangeAspect="1"/>
          </p:cNvPicPr>
          <p:nvPr/>
        </p:nvPicPr>
        <p:blipFill>
          <a:blip r:embed="rId4" cstate="print"/>
          <a:stretch>
            <a:fillRect/>
          </a:stretch>
        </p:blipFill>
        <p:spPr>
          <a:xfrm rot="14400000" flipH="1">
            <a:off x="3376699" y="2816595"/>
            <a:ext cx="614477" cy="365760"/>
          </a:xfrm>
          <a:prstGeom prst="rect">
            <a:avLst/>
          </a:prstGeom>
        </p:spPr>
      </p:pic>
      <p:pic>
        <p:nvPicPr>
          <p:cNvPr id="23" name="Picture 22" descr="egyptian.gif"/>
          <p:cNvPicPr>
            <a:picLocks noChangeAspect="1"/>
          </p:cNvPicPr>
          <p:nvPr/>
        </p:nvPicPr>
        <p:blipFill>
          <a:blip r:embed="rId4" cstate="print"/>
          <a:stretch>
            <a:fillRect/>
          </a:stretch>
        </p:blipFill>
        <p:spPr>
          <a:xfrm rot="14400000" flipH="1">
            <a:off x="3952763" y="2811549"/>
            <a:ext cx="614477" cy="365760"/>
          </a:xfrm>
          <a:prstGeom prst="rect">
            <a:avLst/>
          </a:prstGeom>
        </p:spPr>
      </p:pic>
    </p:spTree>
  </p:cSld>
  <p:clrMapOvr>
    <a:masterClrMapping/>
  </p:clrMapOvr>
  <p:timing>
    <p:tnLst>
      <p:par>
        <p:cTn id="1" dur="indefinite" restart="never" nodeType="tmRoot"/>
      </p:par>
    </p:tnLst>
  </p:timing>
</p:sld>
</file>

<file path=ppt/slides/slide28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42" name="Picture 41" descr="www.clipartbest.com dc6XLjAMi.gif"/>
          <p:cNvPicPr>
            <a:picLocks noChangeAspect="1"/>
          </p:cNvPicPr>
          <p:nvPr/>
        </p:nvPicPr>
        <p:blipFill>
          <a:blip r:embed="rId2" cstate="print"/>
          <a:stretch>
            <a:fillRect/>
          </a:stretch>
        </p:blipFill>
        <p:spPr>
          <a:xfrm>
            <a:off x="6337880" y="1598426"/>
            <a:ext cx="2194560" cy="1542542"/>
          </a:xfrm>
          <a:prstGeom prst="rect">
            <a:avLst/>
          </a:prstGeom>
        </p:spPr>
      </p:pic>
      <p:pic>
        <p:nvPicPr>
          <p:cNvPr id="27" name="Picture 26" descr="www.clipartbest.com dc6XLjAMi.gif"/>
          <p:cNvPicPr>
            <a:picLocks noChangeAspect="1"/>
          </p:cNvPicPr>
          <p:nvPr/>
        </p:nvPicPr>
        <p:blipFill>
          <a:blip r:embed="rId2" cstate="print"/>
          <a:stretch>
            <a:fillRect/>
          </a:stretch>
        </p:blipFill>
        <p:spPr>
          <a:xfrm>
            <a:off x="6919664" y="2492896"/>
            <a:ext cx="2194560" cy="1542543"/>
          </a:xfrm>
          <a:prstGeom prst="rect">
            <a:avLst/>
          </a:prstGeom>
        </p:spPr>
      </p:pic>
      <p:pic>
        <p:nvPicPr>
          <p:cNvPr id="34" name="Picture 33" descr="www.clipartbest.com dc6XLjAMi.gif"/>
          <p:cNvPicPr>
            <a:picLocks noChangeAspect="1"/>
          </p:cNvPicPr>
          <p:nvPr/>
        </p:nvPicPr>
        <p:blipFill>
          <a:blip r:embed="rId2" cstate="print"/>
          <a:stretch>
            <a:fillRect/>
          </a:stretch>
        </p:blipFill>
        <p:spPr>
          <a:xfrm>
            <a:off x="5796136" y="2492896"/>
            <a:ext cx="2194560" cy="1542542"/>
          </a:xfrm>
          <a:prstGeom prst="rect">
            <a:avLst/>
          </a:prstGeom>
        </p:spPr>
      </p:pic>
      <p:cxnSp>
        <p:nvCxnSpPr>
          <p:cNvPr id="7" name="Straight Arrow Connector 6"/>
          <p:cNvCxnSpPr/>
          <p:nvPr/>
        </p:nvCxnSpPr>
        <p:spPr>
          <a:xfrm flipV="1">
            <a:off x="2170584" y="2204864"/>
            <a:ext cx="45720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pic>
        <p:nvPicPr>
          <p:cNvPr id="14" name="Picture 1" descr="C:\Users\Supernike\Documents\aaaaRich\in Christ dia\July 2013 new order\June 30 2013.bmp"/>
          <p:cNvPicPr>
            <a:picLocks noChangeAspect="1" noChangeArrowheads="1"/>
          </p:cNvPicPr>
          <p:nvPr/>
        </p:nvPicPr>
        <p:blipFill>
          <a:blip r:embed="rId3" cstate="print">
            <a:duotone>
              <a:prstClr val="black"/>
              <a:srgbClr val="33CCFF">
                <a:tint val="45000"/>
                <a:satMod val="400000"/>
              </a:srgbClr>
            </a:duotone>
          </a:blip>
          <a:srcRect/>
          <a:stretch>
            <a:fillRect/>
          </a:stretch>
        </p:blipFill>
        <p:spPr bwMode="auto">
          <a:xfrm>
            <a:off x="2843808" y="1473977"/>
            <a:ext cx="2592288" cy="2531087"/>
          </a:xfrm>
          <a:prstGeom prst="rect">
            <a:avLst/>
          </a:prstGeom>
          <a:noFill/>
        </p:spPr>
      </p:pic>
      <p:pic>
        <p:nvPicPr>
          <p:cNvPr id="11" name="Picture 10" descr="4you.png"/>
          <p:cNvPicPr>
            <a:picLocks noChangeAspect="1"/>
          </p:cNvPicPr>
          <p:nvPr/>
        </p:nvPicPr>
        <p:blipFill>
          <a:blip r:embed="rId4" cstate="print"/>
          <a:srcRect l="17780" t="14343" r="54067" b="42228"/>
          <a:stretch>
            <a:fillRect/>
          </a:stretch>
        </p:blipFill>
        <p:spPr>
          <a:xfrm>
            <a:off x="107504" y="1412776"/>
            <a:ext cx="1944216" cy="2736304"/>
          </a:xfrm>
          <a:prstGeom prst="rect">
            <a:avLst/>
          </a:prstGeom>
        </p:spPr>
      </p:pic>
      <p:sp>
        <p:nvSpPr>
          <p:cNvPr id="15" name="TextBox 8"/>
          <p:cNvSpPr txBox="1">
            <a:spLocks noChangeArrowheads="1"/>
          </p:cNvSpPr>
          <p:nvPr/>
        </p:nvSpPr>
        <p:spPr bwMode="auto">
          <a:xfrm>
            <a:off x="107505" y="3687415"/>
            <a:ext cx="1944216"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65000"/>
                  </a:schemeClr>
                </a:solidFill>
              </a:rPr>
              <a:t>©</a:t>
            </a:r>
            <a:r>
              <a:rPr lang="en-CA" altLang="ko-KR" sz="1000" dirty="0" smtClean="0">
                <a:solidFill>
                  <a:schemeClr val="tx1">
                    <a:lumMod val="65000"/>
                  </a:schemeClr>
                </a:solidFill>
              </a:rPr>
              <a:t> </a:t>
            </a:r>
            <a:r>
              <a:rPr lang="en-CA" sz="1000" dirty="0" smtClean="0">
                <a:solidFill>
                  <a:schemeClr val="tx1">
                    <a:lumMod val="65000"/>
                  </a:schemeClr>
                </a:solidFill>
              </a:rPr>
              <a:t>GospelGifs.com </a:t>
            </a:r>
          </a:p>
          <a:p>
            <a:pPr algn="ctr">
              <a:defRPr/>
            </a:pPr>
            <a:r>
              <a:rPr lang="en-CA" sz="1000" dirty="0" smtClean="0">
                <a:solidFill>
                  <a:schemeClr val="tx1">
                    <a:lumMod val="65000"/>
                  </a:schemeClr>
                </a:solidFill>
              </a:rPr>
              <a:t>used with permission</a:t>
            </a:r>
            <a:endParaRPr lang="en-CA" sz="1000" dirty="0">
              <a:solidFill>
                <a:schemeClr val="tx1">
                  <a:lumMod val="65000"/>
                </a:schemeClr>
              </a:solidFill>
            </a:endParaRPr>
          </a:p>
        </p:txBody>
      </p:sp>
      <p:sp>
        <p:nvSpPr>
          <p:cNvPr id="17" name="TextBox 16"/>
          <p:cNvSpPr txBox="1"/>
          <p:nvPr/>
        </p:nvSpPr>
        <p:spPr>
          <a:xfrm>
            <a:off x="5796136" y="4131077"/>
            <a:ext cx="3275856" cy="830997"/>
          </a:xfrm>
          <a:prstGeom prst="rect">
            <a:avLst/>
          </a:prstGeom>
          <a:noFill/>
        </p:spPr>
        <p:txBody>
          <a:bodyPr wrap="square" rtlCol="0">
            <a:spAutoFit/>
          </a:bodyPr>
          <a:lstStyle/>
          <a:p>
            <a:pPr algn="ctr"/>
            <a:r>
              <a:rPr lang="en-CA" sz="2400" b="1" dirty="0" smtClean="0">
                <a:latin typeface="Calibri" pitchFamily="34" charset="0"/>
              </a:rPr>
              <a:t>now and in his</a:t>
            </a:r>
          </a:p>
          <a:p>
            <a:pPr algn="ctr"/>
            <a:r>
              <a:rPr lang="en-CA" sz="2400" b="1" dirty="0" smtClean="0">
                <a:latin typeface="Calibri" pitchFamily="34" charset="0"/>
              </a:rPr>
              <a:t>eternal glory!</a:t>
            </a:r>
            <a:endParaRPr lang="en-CA" sz="2400" b="1" dirty="0">
              <a:latin typeface="Calibri" pitchFamily="34" charset="0"/>
            </a:endParaRPr>
          </a:p>
        </p:txBody>
      </p:sp>
      <p:cxnSp>
        <p:nvCxnSpPr>
          <p:cNvPr id="20" name="Straight Arrow Connector 19"/>
          <p:cNvCxnSpPr/>
          <p:nvPr/>
        </p:nvCxnSpPr>
        <p:spPr>
          <a:xfrm flipV="1">
            <a:off x="5554960" y="2204864"/>
            <a:ext cx="45720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2915816" y="951111"/>
            <a:ext cx="2448272" cy="507831"/>
          </a:xfrm>
          <a:prstGeom prst="rect">
            <a:avLst/>
          </a:prstGeom>
          <a:noFill/>
        </p:spPr>
        <p:txBody>
          <a:bodyPr wrap="square" rtlCol="0">
            <a:spAutoFit/>
          </a:bodyPr>
          <a:lstStyle/>
          <a:p>
            <a:pPr algn="ctr"/>
            <a:r>
              <a:rPr lang="en-CA" sz="900" dirty="0" smtClean="0">
                <a:solidFill>
                  <a:schemeClr val="tx1">
                    <a:lumMod val="85000"/>
                  </a:schemeClr>
                </a:solidFill>
              </a:rPr>
              <a:t>Dove and Bible  </a:t>
            </a:r>
          </a:p>
          <a:p>
            <a:pPr algn="ctr"/>
            <a:r>
              <a:rPr lang="en-CA" sz="900" dirty="0" smtClean="0">
                <a:solidFill>
                  <a:schemeClr val="tx1">
                    <a:lumMod val="85000"/>
                  </a:schemeClr>
                </a:solidFill>
              </a:rPr>
              <a:t>Microsoft clip art © 2013 </a:t>
            </a:r>
          </a:p>
          <a:p>
            <a:pPr algn="ctr"/>
            <a:r>
              <a:rPr lang="en-CA" sz="900" dirty="0" smtClean="0">
                <a:solidFill>
                  <a:schemeClr val="tx1">
                    <a:lumMod val="85000"/>
                  </a:schemeClr>
                </a:solidFill>
              </a:rPr>
              <a:t>Microsoft Corporation. </a:t>
            </a:r>
            <a:endParaRPr lang="en-CA" sz="900" dirty="0">
              <a:solidFill>
                <a:schemeClr val="tx1">
                  <a:lumMod val="85000"/>
                </a:schemeClr>
              </a:solidFill>
            </a:endParaRPr>
          </a:p>
        </p:txBody>
      </p:sp>
      <p:pic>
        <p:nvPicPr>
          <p:cNvPr id="28" name="Picture 27" descr="dove and sword large cropped.png"/>
          <p:cNvPicPr>
            <a:picLocks noChangeAspect="1"/>
          </p:cNvPicPr>
          <p:nvPr/>
        </p:nvPicPr>
        <p:blipFill>
          <a:blip r:embed="rId5" cstate="print"/>
          <a:stretch>
            <a:fillRect/>
          </a:stretch>
        </p:blipFill>
        <p:spPr>
          <a:xfrm>
            <a:off x="2798881" y="1971779"/>
            <a:ext cx="1269063" cy="1313205"/>
          </a:xfrm>
          <a:prstGeom prst="rect">
            <a:avLst/>
          </a:prstGeom>
        </p:spPr>
      </p:pic>
      <p:sp>
        <p:nvSpPr>
          <p:cNvPr id="26" name="TextBox 25"/>
          <p:cNvSpPr txBox="1"/>
          <p:nvPr/>
        </p:nvSpPr>
        <p:spPr>
          <a:xfrm>
            <a:off x="-36512" y="4131077"/>
            <a:ext cx="2304256" cy="830997"/>
          </a:xfrm>
          <a:prstGeom prst="rect">
            <a:avLst/>
          </a:prstGeom>
          <a:noFill/>
        </p:spPr>
        <p:txBody>
          <a:bodyPr wrap="square" rtlCol="0">
            <a:spAutoFit/>
          </a:bodyPr>
          <a:lstStyle/>
          <a:p>
            <a:pPr algn="ctr"/>
            <a:r>
              <a:rPr lang="en-CA" sz="2400" b="1" dirty="0" smtClean="0">
                <a:latin typeface="Calibri" pitchFamily="34" charset="0"/>
              </a:rPr>
              <a:t>Christ died for</a:t>
            </a:r>
          </a:p>
          <a:p>
            <a:pPr algn="ctr"/>
            <a:r>
              <a:rPr lang="en-CA" sz="2400" b="1" dirty="0" smtClean="0">
                <a:latin typeface="Calibri" pitchFamily="34" charset="0"/>
              </a:rPr>
              <a:t>us to provide</a:t>
            </a:r>
            <a:endParaRPr lang="en-CA" sz="2400" b="1" dirty="0">
              <a:latin typeface="Calibri" pitchFamily="34" charset="0"/>
            </a:endParaRPr>
          </a:p>
        </p:txBody>
      </p:sp>
      <p:sp>
        <p:nvSpPr>
          <p:cNvPr id="30" name="TextBox 29"/>
          <p:cNvSpPr txBox="1"/>
          <p:nvPr/>
        </p:nvSpPr>
        <p:spPr>
          <a:xfrm>
            <a:off x="2411760" y="4131077"/>
            <a:ext cx="3528392" cy="830997"/>
          </a:xfrm>
          <a:prstGeom prst="rect">
            <a:avLst/>
          </a:prstGeom>
          <a:noFill/>
        </p:spPr>
        <p:txBody>
          <a:bodyPr wrap="square" rtlCol="0">
            <a:spAutoFit/>
          </a:bodyPr>
          <a:lstStyle/>
          <a:p>
            <a:pPr algn="ctr"/>
            <a:r>
              <a:rPr lang="en-CA" sz="2400" b="1" dirty="0" smtClean="0">
                <a:latin typeface="Calibri" pitchFamily="34" charset="0"/>
              </a:rPr>
              <a:t>God’s riches of grace in Christ to enjoy the LORD</a:t>
            </a:r>
            <a:endParaRPr lang="en-CA" sz="2400" b="1" dirty="0">
              <a:latin typeface="Calibri" pitchFamily="34" charset="0"/>
            </a:endParaRPr>
          </a:p>
        </p:txBody>
      </p:sp>
      <p:sp>
        <p:nvSpPr>
          <p:cNvPr id="32" name="Title 1"/>
          <p:cNvSpPr txBox="1">
            <a:spLocks/>
          </p:cNvSpPr>
          <p:nvPr/>
        </p:nvSpPr>
        <p:spPr bwMode="auto">
          <a:xfrm>
            <a:off x="3059832" y="44624"/>
            <a:ext cx="3240360" cy="864096"/>
          </a:xfrm>
          <a:prstGeom prst="rect">
            <a:avLst/>
          </a:prstGeom>
          <a:solidFill>
            <a:srgbClr val="FFFFFF"/>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FF0000"/>
                </a:solidFill>
                <a:effectLst/>
                <a:uLnTx/>
                <a:uFillTx/>
                <a:latin typeface="Calibri" pitchFamily="34" charset="0"/>
                <a:ea typeface="+mj-ea"/>
                <a:cs typeface="Times New Roman" pitchFamily="18" charset="0"/>
              </a:rPr>
              <a:t>98. Loved!</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b="1" kern="0" dirty="0" smtClean="0">
                <a:solidFill>
                  <a:srgbClr val="FF0000"/>
                </a:solidFill>
                <a:latin typeface="Calibri" pitchFamily="34" charset="0"/>
                <a:ea typeface="+mj-ea"/>
                <a:cs typeface="Times New Roman" pitchFamily="18" charset="0"/>
              </a:rPr>
              <a:t>Thank you, Lord!</a:t>
            </a:r>
            <a:r>
              <a:rPr kumimoji="0" lang="en-US" sz="2800" b="1" i="0" u="none" strike="noStrike" kern="0" cap="none" spc="0" normalizeH="0" baseline="0" noProof="0" dirty="0" smtClean="0">
                <a:ln>
                  <a:noFill/>
                </a:ln>
                <a:solidFill>
                  <a:srgbClr val="FF0000"/>
                </a:solidFill>
                <a:effectLst/>
                <a:uLnTx/>
                <a:uFillTx/>
                <a:latin typeface="Calibri" pitchFamily="34" charset="0"/>
                <a:ea typeface="+mj-ea"/>
                <a:cs typeface="Times New Roman" pitchFamily="18" charset="0"/>
              </a:rPr>
              <a:t> </a:t>
            </a:r>
            <a:endPar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endParaRPr>
          </a:p>
        </p:txBody>
      </p:sp>
      <p:pic>
        <p:nvPicPr>
          <p:cNvPr id="22" name="Picture 21" descr="angry-face-01s.gif"/>
          <p:cNvPicPr>
            <a:picLocks noChangeAspect="1"/>
          </p:cNvPicPr>
          <p:nvPr/>
        </p:nvPicPr>
        <p:blipFill>
          <a:blip r:embed="rId6" cstate="print"/>
          <a:stretch>
            <a:fillRect/>
          </a:stretch>
        </p:blipFill>
        <p:spPr>
          <a:xfrm>
            <a:off x="323528" y="116632"/>
            <a:ext cx="864096" cy="864096"/>
          </a:xfrm>
          <a:prstGeom prst="ellipse">
            <a:avLst/>
          </a:prstGeom>
        </p:spPr>
      </p:pic>
      <p:sp>
        <p:nvSpPr>
          <p:cNvPr id="35" name="TextBox 34"/>
          <p:cNvSpPr txBox="1"/>
          <p:nvPr/>
        </p:nvSpPr>
        <p:spPr>
          <a:xfrm>
            <a:off x="323528" y="4462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36" name="TextBox 35"/>
          <p:cNvSpPr txBox="1"/>
          <p:nvPr/>
        </p:nvSpPr>
        <p:spPr>
          <a:xfrm>
            <a:off x="1115616" y="44624"/>
            <a:ext cx="1584176" cy="1015663"/>
          </a:xfrm>
          <a:prstGeom prst="rect">
            <a:avLst/>
          </a:prstGeom>
          <a:noFill/>
        </p:spPr>
        <p:txBody>
          <a:bodyPr wrap="square" rtlCol="0">
            <a:spAutoFit/>
          </a:bodyPr>
          <a:lstStyle/>
          <a:p>
            <a:pPr algn="ctr"/>
            <a:r>
              <a:rPr lang="en-CA" sz="2000" dirty="0" smtClean="0">
                <a:solidFill>
                  <a:schemeClr val="bg1"/>
                </a:solidFill>
              </a:rPr>
              <a:t>No! I reject God’s love in Christ!</a:t>
            </a:r>
            <a:endParaRPr lang="en-CA" sz="2000" dirty="0">
              <a:solidFill>
                <a:schemeClr val="bg1"/>
              </a:solidFill>
            </a:endParaRPr>
          </a:p>
        </p:txBody>
      </p:sp>
      <p:sp>
        <p:nvSpPr>
          <p:cNvPr id="37" name="TextBox 8"/>
          <p:cNvSpPr txBox="1">
            <a:spLocks noChangeArrowheads="1"/>
          </p:cNvSpPr>
          <p:nvPr/>
        </p:nvSpPr>
        <p:spPr bwMode="auto">
          <a:xfrm rot="16200000">
            <a:off x="-324833" y="404954"/>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endParaRPr lang="en-CA" sz="800" dirty="0">
              <a:solidFill>
                <a:schemeClr val="tx1">
                  <a:lumMod val="50000"/>
                </a:schemeClr>
              </a:solidFill>
            </a:endParaRPr>
          </a:p>
        </p:txBody>
      </p:sp>
      <p:sp>
        <p:nvSpPr>
          <p:cNvPr id="25" name="WordArt 2"/>
          <p:cNvSpPr>
            <a:spLocks noChangeArrowheads="1" noChangeShapeType="1" noTextEdit="1"/>
          </p:cNvSpPr>
          <p:nvPr/>
        </p:nvSpPr>
        <p:spPr bwMode="auto">
          <a:xfrm>
            <a:off x="6444208" y="1412776"/>
            <a:ext cx="2016224" cy="144016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43" name="TextBox 12"/>
          <p:cNvSpPr txBox="1">
            <a:spLocks noChangeArrowheads="1"/>
          </p:cNvSpPr>
          <p:nvPr/>
        </p:nvSpPr>
        <p:spPr bwMode="auto">
          <a:xfrm>
            <a:off x="72008" y="5284365"/>
            <a:ext cx="9036496" cy="1384995"/>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cs typeface="Calibri" pitchFamily="34" charset="0"/>
              </a:rPr>
              <a:t>“God shows his love for us in that </a:t>
            </a:r>
          </a:p>
          <a:p>
            <a:pPr algn="ctr"/>
            <a:r>
              <a:rPr lang="en-CA" sz="2800" b="1" dirty="0" smtClean="0">
                <a:solidFill>
                  <a:schemeClr val="bg1"/>
                </a:solidFill>
                <a:latin typeface="Calibri" pitchFamily="34" charset="0"/>
                <a:cs typeface="Calibri" pitchFamily="34" charset="0"/>
              </a:rPr>
              <a:t>while we were still sinners, Christ died for us”  Rom 5:8</a:t>
            </a:r>
          </a:p>
          <a:p>
            <a:endParaRPr lang="x-none" sz="2800" smtClean="0"/>
          </a:p>
        </p:txBody>
      </p:sp>
      <p:sp>
        <p:nvSpPr>
          <p:cNvPr id="31" name="Rectangle 30"/>
          <p:cNvSpPr/>
          <p:nvPr/>
        </p:nvSpPr>
        <p:spPr>
          <a:xfrm>
            <a:off x="7380312" y="2514600"/>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Rectangle 28"/>
          <p:cNvSpPr/>
          <p:nvPr/>
        </p:nvSpPr>
        <p:spPr>
          <a:xfrm>
            <a:off x="7126560" y="2670056"/>
            <a:ext cx="6858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1" name="Picture 40" descr="egyptian.gif"/>
          <p:cNvPicPr>
            <a:picLocks noChangeAspect="1"/>
          </p:cNvPicPr>
          <p:nvPr/>
        </p:nvPicPr>
        <p:blipFill>
          <a:blip r:embed="rId7" cstate="print"/>
          <a:stretch>
            <a:fillRect/>
          </a:stretch>
        </p:blipFill>
        <p:spPr>
          <a:xfrm rot="14400000" flipH="1">
            <a:off x="5527228" y="2553908"/>
            <a:ext cx="2468880" cy="1469572"/>
          </a:xfrm>
          <a:prstGeom prst="rect">
            <a:avLst/>
          </a:prstGeom>
        </p:spPr>
      </p:pic>
      <p:pic>
        <p:nvPicPr>
          <p:cNvPr id="40" name="Picture 39" descr="egyptian.gif"/>
          <p:cNvPicPr>
            <a:picLocks noChangeAspect="1"/>
          </p:cNvPicPr>
          <p:nvPr/>
        </p:nvPicPr>
        <p:blipFill>
          <a:blip r:embed="rId7" cstate="print"/>
          <a:stretch>
            <a:fillRect/>
          </a:stretch>
        </p:blipFill>
        <p:spPr>
          <a:xfrm>
            <a:off x="6207576" y="1383364"/>
            <a:ext cx="2468880" cy="1469572"/>
          </a:xfrm>
          <a:prstGeom prst="rect">
            <a:avLst/>
          </a:prstGeom>
        </p:spPr>
      </p:pic>
      <p:pic>
        <p:nvPicPr>
          <p:cNvPr id="39" name="Picture 38" descr="egyptian.gif"/>
          <p:cNvPicPr>
            <a:picLocks noChangeAspect="1"/>
          </p:cNvPicPr>
          <p:nvPr/>
        </p:nvPicPr>
        <p:blipFill>
          <a:blip r:embed="rId7" cstate="print"/>
          <a:stretch>
            <a:fillRect/>
          </a:stretch>
        </p:blipFill>
        <p:spPr>
          <a:xfrm rot="7200000">
            <a:off x="6967388" y="2546488"/>
            <a:ext cx="2468880" cy="1469572"/>
          </a:xfrm>
          <a:prstGeom prst="rect">
            <a:avLst/>
          </a:prstGeom>
        </p:spPr>
      </p:pic>
      <p:pic>
        <p:nvPicPr>
          <p:cNvPr id="38" name="Picture 37" descr="www.fg-a.com valentine 2-jumping-heart.gif"/>
          <p:cNvPicPr>
            <a:picLocks noChangeAspect="1"/>
          </p:cNvPicPr>
          <p:nvPr/>
        </p:nvPicPr>
        <p:blipFill>
          <a:blip r:embed="rId8" cstate="print"/>
          <a:stretch>
            <a:fillRect/>
          </a:stretch>
        </p:blipFill>
        <p:spPr>
          <a:xfrm>
            <a:off x="6885384" y="2167508"/>
            <a:ext cx="1143000" cy="1333500"/>
          </a:xfrm>
          <a:prstGeom prst="rect">
            <a:avLst/>
          </a:prstGeom>
        </p:spPr>
      </p:pic>
      <p:pic>
        <p:nvPicPr>
          <p:cNvPr id="33" name="Picture 32" descr="egyptian.gif"/>
          <p:cNvPicPr>
            <a:picLocks noChangeAspect="1"/>
          </p:cNvPicPr>
          <p:nvPr/>
        </p:nvPicPr>
        <p:blipFill>
          <a:blip r:embed="rId7" cstate="print"/>
          <a:stretch>
            <a:fillRect/>
          </a:stretch>
        </p:blipFill>
        <p:spPr>
          <a:xfrm rot="14400000" flipH="1">
            <a:off x="6473043" y="2744587"/>
            <a:ext cx="614477" cy="365760"/>
          </a:xfrm>
          <a:prstGeom prst="rect">
            <a:avLst/>
          </a:prstGeom>
        </p:spPr>
      </p:pic>
      <p:pic>
        <p:nvPicPr>
          <p:cNvPr id="45" name="Picture 44" descr="egyptian.gif"/>
          <p:cNvPicPr>
            <a:picLocks noChangeAspect="1"/>
          </p:cNvPicPr>
          <p:nvPr/>
        </p:nvPicPr>
        <p:blipFill>
          <a:blip r:embed="rId7" cstate="print"/>
          <a:stretch>
            <a:fillRect/>
          </a:stretch>
        </p:blipFill>
        <p:spPr>
          <a:xfrm rot="14400000" flipH="1">
            <a:off x="6473043" y="3032619"/>
            <a:ext cx="614477" cy="365760"/>
          </a:xfrm>
          <a:prstGeom prst="rect">
            <a:avLst/>
          </a:prstGeom>
        </p:spPr>
      </p:pic>
      <p:pic>
        <p:nvPicPr>
          <p:cNvPr id="46" name="Picture 45" descr="egyptian.gif"/>
          <p:cNvPicPr>
            <a:picLocks noChangeAspect="1"/>
          </p:cNvPicPr>
          <p:nvPr/>
        </p:nvPicPr>
        <p:blipFill>
          <a:blip r:embed="rId7" cstate="print"/>
          <a:stretch>
            <a:fillRect/>
          </a:stretch>
        </p:blipFill>
        <p:spPr>
          <a:xfrm rot="14400000" flipH="1">
            <a:off x="6473043" y="3320651"/>
            <a:ext cx="614477" cy="365760"/>
          </a:xfrm>
          <a:prstGeom prst="rect">
            <a:avLst/>
          </a:prstGeom>
        </p:spPr>
      </p:pic>
      <p:pic>
        <p:nvPicPr>
          <p:cNvPr id="47" name="Picture 46" descr="egyptian.gif"/>
          <p:cNvPicPr>
            <a:picLocks noChangeAspect="1"/>
          </p:cNvPicPr>
          <p:nvPr/>
        </p:nvPicPr>
        <p:blipFill>
          <a:blip r:embed="rId7" cstate="print"/>
          <a:stretch>
            <a:fillRect/>
          </a:stretch>
        </p:blipFill>
        <p:spPr>
          <a:xfrm rot="14400000" flipH="1">
            <a:off x="6761075" y="2896987"/>
            <a:ext cx="614477" cy="365760"/>
          </a:xfrm>
          <a:prstGeom prst="rect">
            <a:avLst/>
          </a:prstGeom>
        </p:spPr>
      </p:pic>
      <p:pic>
        <p:nvPicPr>
          <p:cNvPr id="48" name="Picture 47" descr="egyptian.gif"/>
          <p:cNvPicPr>
            <a:picLocks noChangeAspect="1"/>
          </p:cNvPicPr>
          <p:nvPr/>
        </p:nvPicPr>
        <p:blipFill>
          <a:blip r:embed="rId7" cstate="print"/>
          <a:stretch>
            <a:fillRect/>
          </a:stretch>
        </p:blipFill>
        <p:spPr>
          <a:xfrm rot="14400000" flipH="1">
            <a:off x="6185011" y="2896987"/>
            <a:ext cx="614477" cy="365760"/>
          </a:xfrm>
          <a:prstGeom prst="rect">
            <a:avLst/>
          </a:prstGeom>
        </p:spPr>
      </p:pic>
      <p:pic>
        <p:nvPicPr>
          <p:cNvPr id="49" name="Picture 48" descr="egyptian.gif"/>
          <p:cNvPicPr>
            <a:picLocks noChangeAspect="1"/>
          </p:cNvPicPr>
          <p:nvPr/>
        </p:nvPicPr>
        <p:blipFill>
          <a:blip r:embed="rId7" cstate="print"/>
          <a:stretch>
            <a:fillRect/>
          </a:stretch>
        </p:blipFill>
        <p:spPr>
          <a:xfrm rot="14400000" flipH="1">
            <a:off x="6761075" y="3248643"/>
            <a:ext cx="614477" cy="365760"/>
          </a:xfrm>
          <a:prstGeom prst="rect">
            <a:avLst/>
          </a:prstGeom>
        </p:spPr>
      </p:pic>
      <p:pic>
        <p:nvPicPr>
          <p:cNvPr id="50" name="Picture 49" descr="egyptian.gif"/>
          <p:cNvPicPr>
            <a:picLocks noChangeAspect="1"/>
          </p:cNvPicPr>
          <p:nvPr/>
        </p:nvPicPr>
        <p:blipFill>
          <a:blip r:embed="rId7" cstate="print"/>
          <a:stretch>
            <a:fillRect/>
          </a:stretch>
        </p:blipFill>
        <p:spPr>
          <a:xfrm rot="14400000" flipH="1">
            <a:off x="6160936" y="3248643"/>
            <a:ext cx="614477" cy="365760"/>
          </a:xfrm>
          <a:prstGeom prst="rect">
            <a:avLst/>
          </a:prstGeom>
        </p:spPr>
      </p:pic>
      <p:sp>
        <p:nvSpPr>
          <p:cNvPr id="51" name="TextBox 50"/>
          <p:cNvSpPr txBox="1"/>
          <p:nvPr/>
        </p:nvSpPr>
        <p:spPr>
          <a:xfrm>
            <a:off x="6444208" y="548680"/>
            <a:ext cx="2088232" cy="507831"/>
          </a:xfrm>
          <a:prstGeom prst="rect">
            <a:avLst/>
          </a:prstGeom>
          <a:noFill/>
        </p:spPr>
        <p:txBody>
          <a:bodyPr wrap="square" rtlCol="0">
            <a:spAutoFit/>
          </a:bodyPr>
          <a:lstStyle/>
          <a:p>
            <a:pPr algn="ctr"/>
            <a:r>
              <a:rPr lang="en-CA" sz="900" dirty="0" smtClean="0">
                <a:solidFill>
                  <a:schemeClr val="tx1">
                    <a:lumMod val="85000"/>
                  </a:schemeClr>
                </a:solidFill>
              </a:rPr>
              <a:t>smiley © sherv.net</a:t>
            </a:r>
          </a:p>
          <a:p>
            <a:pPr algn="ctr"/>
            <a:r>
              <a:rPr lang="en-CA" sz="900" dirty="0" smtClean="0">
                <a:solidFill>
                  <a:schemeClr val="tx1">
                    <a:lumMod val="85000"/>
                  </a:schemeClr>
                </a:solidFill>
              </a:rPr>
              <a:t>Jumping heart © www.fg-a.com</a:t>
            </a:r>
          </a:p>
          <a:p>
            <a:pPr algn="ctr"/>
            <a:r>
              <a:rPr lang="en-CA" sz="900" dirty="0" smtClean="0">
                <a:solidFill>
                  <a:schemeClr val="tx1">
                    <a:lumMod val="85000"/>
                  </a:schemeClr>
                </a:solidFill>
              </a:rPr>
              <a:t>Pulsing heart © clipartbest.com</a:t>
            </a:r>
            <a:endParaRPr lang="en-CA" sz="900"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28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996952"/>
            <a:ext cx="8229600" cy="1143000"/>
          </a:xfrm>
        </p:spPr>
        <p:txBody>
          <a:bodyPr>
            <a:normAutofit fontScale="90000"/>
          </a:bodyPr>
          <a:lstStyle/>
          <a:p>
            <a:r>
              <a:rPr lang="en-US" sz="3100" dirty="0" smtClean="0"/>
              <a:t/>
            </a:r>
            <a:br>
              <a:rPr lang="en-US" sz="3100" dirty="0" smtClean="0"/>
            </a:br>
            <a:r>
              <a:rPr lang="en-US" sz="3100" b="1" dirty="0" smtClean="0">
                <a:solidFill>
                  <a:schemeClr val="bg1"/>
                </a:solidFill>
                <a:latin typeface="Calibri" pitchFamily="34" charset="0"/>
              </a:rPr>
              <a:t>Since the LORD is full of joy and satisfaction in himself because all his infinitely holy qualities make him supremely enjoyable and satisfying, </a:t>
            </a:r>
            <a:br>
              <a:rPr lang="en-US" sz="3100" b="1" dirty="0" smtClean="0">
                <a:solidFill>
                  <a:schemeClr val="bg1"/>
                </a:solidFill>
                <a:latin typeface="Calibri" pitchFamily="34" charset="0"/>
              </a:rPr>
            </a:br>
            <a:r>
              <a:rPr lang="en-US" sz="3100" b="1" dirty="0" smtClean="0">
                <a:solidFill>
                  <a:srgbClr val="FF0000"/>
                </a:solidFill>
                <a:latin typeface="Calibri" pitchFamily="34" charset="0"/>
              </a:rPr>
              <a:t>there’s nothing more loving </a:t>
            </a:r>
            <a:r>
              <a:rPr lang="en-US" sz="3100" b="1" dirty="0" smtClean="0">
                <a:solidFill>
                  <a:schemeClr val="bg1"/>
                </a:solidFill>
                <a:latin typeface="Calibri" pitchFamily="34" charset="0"/>
              </a:rPr>
              <a:t>than the LORD saving us from hell by the death of God the Son in order to share himself with us so we also are </a:t>
            </a:r>
            <a:br>
              <a:rPr lang="en-US" sz="3100" b="1" dirty="0" smtClean="0">
                <a:solidFill>
                  <a:schemeClr val="bg1"/>
                </a:solidFill>
                <a:latin typeface="Calibri" pitchFamily="34" charset="0"/>
              </a:rPr>
            </a:br>
            <a:r>
              <a:rPr lang="en-US" sz="3100" b="1" dirty="0" smtClean="0">
                <a:solidFill>
                  <a:schemeClr val="bg1"/>
                </a:solidFill>
                <a:latin typeface="Calibri" pitchFamily="34" charset="0"/>
              </a:rPr>
              <a:t>full of joy and satisfaction in him in his presence, </a:t>
            </a:r>
            <a:br>
              <a:rPr lang="en-US" sz="3100" b="1" dirty="0" smtClean="0">
                <a:solidFill>
                  <a:schemeClr val="bg1"/>
                </a:solidFill>
                <a:latin typeface="Calibri" pitchFamily="34" charset="0"/>
              </a:rPr>
            </a:br>
            <a:r>
              <a:rPr lang="en-US" sz="3100" b="1" dirty="0" smtClean="0">
                <a:solidFill>
                  <a:schemeClr val="bg1"/>
                </a:solidFill>
                <a:latin typeface="Calibri" pitchFamily="34" charset="0"/>
              </a:rPr>
              <a:t>face to face in an eternal covenant of love relationship, in Christ in God in the Spirit, </a:t>
            </a:r>
            <a:br>
              <a:rPr lang="en-US" sz="3100" b="1" dirty="0" smtClean="0">
                <a:solidFill>
                  <a:schemeClr val="bg1"/>
                </a:solidFill>
                <a:latin typeface="Calibri" pitchFamily="34" charset="0"/>
              </a:rPr>
            </a:br>
            <a:r>
              <a:rPr lang="en-US" sz="3100" b="1" dirty="0" smtClean="0">
                <a:solidFill>
                  <a:schemeClr val="bg1"/>
                </a:solidFill>
                <a:latin typeface="Calibri" pitchFamily="34" charset="0"/>
              </a:rPr>
              <a:t>and God the Father, Son and Holy Spirit in us!</a:t>
            </a:r>
            <a:r>
              <a:rPr lang="en-US" sz="3100" b="1" dirty="0" smtClean="0">
                <a:latin typeface="Calibri" pitchFamily="34" charset="0"/>
              </a:rPr>
              <a:t/>
            </a:r>
            <a:br>
              <a:rPr lang="en-US" sz="3100" b="1" dirty="0" smtClean="0">
                <a:latin typeface="Calibri" pitchFamily="34" charset="0"/>
              </a:rPr>
            </a:br>
            <a:r>
              <a:rPr lang="en-US" sz="3100" b="1" dirty="0" smtClean="0">
                <a:latin typeface="Calibri" pitchFamily="34" charset="0"/>
              </a:rPr>
              <a:t/>
            </a:r>
            <a:br>
              <a:rPr lang="en-US" sz="3100" b="1" dirty="0" smtClean="0">
                <a:latin typeface="Calibri" pitchFamily="34" charset="0"/>
              </a:rPr>
            </a:br>
            <a:r>
              <a:rPr lang="en-US" sz="3100" dirty="0" smtClean="0">
                <a:latin typeface="Calibri" pitchFamily="34" charset="0"/>
              </a:rPr>
              <a:t/>
            </a:r>
            <a:br>
              <a:rPr lang="en-US" sz="3100" dirty="0" smtClean="0">
                <a:latin typeface="Calibri" pitchFamily="34" charset="0"/>
              </a:rPr>
            </a:br>
            <a:r>
              <a:rPr lang="en-CA" sz="3100" dirty="0" smtClean="0">
                <a:latin typeface="Calibri" pitchFamily="34" charset="0"/>
              </a:rPr>
              <a:t/>
            </a:r>
            <a:br>
              <a:rPr lang="en-CA" sz="3100" dirty="0" smtClean="0">
                <a:latin typeface="Calibri" pitchFamily="34" charset="0"/>
              </a:rPr>
            </a:br>
            <a:endParaRPr lang="en-CA" sz="3100" dirty="0">
              <a:latin typeface="Calibri" pitchFamily="34" charset="0"/>
            </a:endParaRPr>
          </a:p>
        </p:txBody>
      </p:sp>
    </p:spTree>
  </p:cSld>
  <p:clrMapOvr>
    <a:masterClrMapping/>
  </p:clrMapOvr>
  <p:timing>
    <p:tnLst>
      <p:par>
        <p:cTn id="1" dur="indefinite" restart="never" nodeType="tmRoot"/>
      </p:par>
    </p:tnLst>
  </p:timing>
</p:sld>
</file>

<file path=ppt/slides/slide283.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33" name="Picture 32" descr="lord-jesus-christ-coming-293608.gif"/>
          <p:cNvPicPr>
            <a:picLocks noChangeAspect="1"/>
          </p:cNvPicPr>
          <p:nvPr/>
        </p:nvPicPr>
        <p:blipFill>
          <a:blip r:embed="rId2" cstate="print"/>
          <a:srcRect b="36140"/>
          <a:stretch>
            <a:fillRect/>
          </a:stretch>
        </p:blipFill>
        <p:spPr>
          <a:xfrm>
            <a:off x="2583302" y="1499592"/>
            <a:ext cx="3932914" cy="3657600"/>
          </a:xfrm>
          <a:prstGeom prst="star32">
            <a:avLst/>
          </a:prstGeom>
        </p:spPr>
      </p:pic>
      <p:sp>
        <p:nvSpPr>
          <p:cNvPr id="37" name="Rectangle 36"/>
          <p:cNvSpPr/>
          <p:nvPr/>
        </p:nvSpPr>
        <p:spPr>
          <a:xfrm>
            <a:off x="4350256" y="2727176"/>
            <a:ext cx="365760" cy="22860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5" name="Rectangle 34"/>
          <p:cNvSpPr/>
          <p:nvPr/>
        </p:nvSpPr>
        <p:spPr>
          <a:xfrm>
            <a:off x="3568432" y="3135248"/>
            <a:ext cx="2011680" cy="3657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31" name="Picture 30" descr="www.clipartbest.com dc6XLjAMi.gif"/>
          <p:cNvPicPr>
            <a:picLocks noChangeAspect="1"/>
          </p:cNvPicPr>
          <p:nvPr/>
        </p:nvPicPr>
        <p:blipFill>
          <a:blip r:embed="rId3" cstate="print"/>
          <a:stretch>
            <a:fillRect/>
          </a:stretch>
        </p:blipFill>
        <p:spPr>
          <a:xfrm>
            <a:off x="5556056" y="225487"/>
            <a:ext cx="3840480" cy="2699457"/>
          </a:xfrm>
          <a:prstGeom prst="rect">
            <a:avLst/>
          </a:prstGeom>
        </p:spPr>
      </p:pic>
      <p:sp>
        <p:nvSpPr>
          <p:cNvPr id="26" name="Rectangle 25"/>
          <p:cNvSpPr/>
          <p:nvPr/>
        </p:nvSpPr>
        <p:spPr>
          <a:xfrm>
            <a:off x="7126560" y="1340768"/>
            <a:ext cx="6858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Rectangle 28"/>
          <p:cNvSpPr/>
          <p:nvPr/>
        </p:nvSpPr>
        <p:spPr>
          <a:xfrm>
            <a:off x="7380312" y="119675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2" name="Picture 21" descr="chains 3.JPG"/>
          <p:cNvPicPr>
            <a:picLocks noChangeAspect="1"/>
          </p:cNvPicPr>
          <p:nvPr/>
        </p:nvPicPr>
        <p:blipFill>
          <a:blip r:embed="rId4" cstate="print"/>
          <a:srcRect l="2863" t="3982" r="-1139" b="8808"/>
          <a:stretch>
            <a:fillRect/>
          </a:stretch>
        </p:blipFill>
        <p:spPr>
          <a:xfrm>
            <a:off x="179512" y="4204342"/>
            <a:ext cx="2952328" cy="2609034"/>
          </a:xfrm>
          <a:prstGeom prst="rect">
            <a:avLst/>
          </a:prstGeom>
        </p:spPr>
      </p:pic>
      <p:cxnSp>
        <p:nvCxnSpPr>
          <p:cNvPr id="10" name="Straight Arrow Connector 9"/>
          <p:cNvCxnSpPr/>
          <p:nvPr/>
        </p:nvCxnSpPr>
        <p:spPr>
          <a:xfrm flipV="1">
            <a:off x="3204220" y="3790305"/>
            <a:ext cx="647700" cy="358775"/>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5364460" y="2420888"/>
            <a:ext cx="647700" cy="358775"/>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1331640" y="6525924"/>
            <a:ext cx="2016224" cy="215444"/>
          </a:xfrm>
          <a:prstGeom prst="rect">
            <a:avLst/>
          </a:prstGeom>
          <a:noFill/>
        </p:spPr>
        <p:txBody>
          <a:bodyPr wrap="square" rtlCol="0">
            <a:spAutoFit/>
          </a:bodyPr>
          <a:lstStyle/>
          <a:p>
            <a:pPr algn="ctr"/>
            <a:r>
              <a:rPr lang="en-CA" sz="800" dirty="0" smtClean="0">
                <a:solidFill>
                  <a:schemeClr val="tx1">
                    <a:lumMod val="65000"/>
                  </a:schemeClr>
                </a:solidFill>
              </a:rPr>
              <a:t>photo John </a:t>
            </a:r>
            <a:r>
              <a:rPr lang="en-CA" sz="800" dirty="0" err="1" smtClean="0">
                <a:solidFill>
                  <a:schemeClr val="tx1">
                    <a:lumMod val="65000"/>
                  </a:schemeClr>
                </a:solidFill>
              </a:rPr>
              <a:t>Crozier</a:t>
            </a:r>
            <a:endParaRPr lang="en-CA" sz="800" dirty="0">
              <a:solidFill>
                <a:schemeClr val="tx1">
                  <a:lumMod val="65000"/>
                </a:schemeClr>
              </a:solidFill>
            </a:endParaRPr>
          </a:p>
        </p:txBody>
      </p:sp>
      <p:sp>
        <p:nvSpPr>
          <p:cNvPr id="25" name="WordArt 2"/>
          <p:cNvSpPr>
            <a:spLocks noChangeArrowheads="1" noChangeShapeType="1" noTextEdit="1"/>
          </p:cNvSpPr>
          <p:nvPr/>
        </p:nvSpPr>
        <p:spPr bwMode="auto">
          <a:xfrm>
            <a:off x="6444208" y="332656"/>
            <a:ext cx="2016224" cy="144016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21" name="TextBox 12"/>
          <p:cNvSpPr txBox="1">
            <a:spLocks noChangeArrowheads="1"/>
          </p:cNvSpPr>
          <p:nvPr/>
        </p:nvSpPr>
        <p:spPr bwMode="auto">
          <a:xfrm>
            <a:off x="179512" y="749022"/>
            <a:ext cx="4680520" cy="1815882"/>
          </a:xfrm>
          <a:prstGeom prst="rect">
            <a:avLst/>
          </a:prstGeom>
          <a:noFill/>
          <a:ln w="9525">
            <a:noFill/>
            <a:miter lim="800000"/>
            <a:headEnd/>
            <a:tailEnd/>
          </a:ln>
        </p:spPr>
        <p:txBody>
          <a:bodyPr wrap="square">
            <a:spAutoFit/>
          </a:bodyPr>
          <a:lstStyle/>
          <a:p>
            <a:r>
              <a:rPr lang="en-US" sz="2800" b="1" dirty="0">
                <a:solidFill>
                  <a:schemeClr val="bg1"/>
                </a:solidFill>
                <a:latin typeface="Calibri" pitchFamily="34" charset="0"/>
              </a:rPr>
              <a:t>“You shall call his name Jesus, for he will </a:t>
            </a:r>
            <a:r>
              <a:rPr lang="en-US" sz="2800" b="1" u="sng" dirty="0">
                <a:solidFill>
                  <a:schemeClr val="bg1"/>
                </a:solidFill>
                <a:latin typeface="Calibri" pitchFamily="34" charset="0"/>
              </a:rPr>
              <a:t>save</a:t>
            </a:r>
            <a:r>
              <a:rPr lang="en-US" sz="2800" b="1" dirty="0">
                <a:solidFill>
                  <a:schemeClr val="bg1"/>
                </a:solidFill>
                <a:latin typeface="Calibri" pitchFamily="34" charset="0"/>
              </a:rPr>
              <a:t> </a:t>
            </a:r>
            <a:r>
              <a:rPr lang="en-US" sz="2800" b="1" dirty="0" smtClean="0">
                <a:solidFill>
                  <a:schemeClr val="bg1"/>
                </a:solidFill>
                <a:latin typeface="Calibri" pitchFamily="34" charset="0"/>
              </a:rPr>
              <a:t>his </a:t>
            </a:r>
            <a:r>
              <a:rPr lang="en-US" sz="2800" b="1" dirty="0">
                <a:solidFill>
                  <a:schemeClr val="bg1"/>
                </a:solidFill>
                <a:latin typeface="Calibri" pitchFamily="34" charset="0"/>
              </a:rPr>
              <a:t>people from </a:t>
            </a:r>
            <a:r>
              <a:rPr lang="en-US" sz="2800" b="1" dirty="0" smtClean="0">
                <a:solidFill>
                  <a:schemeClr val="bg1"/>
                </a:solidFill>
                <a:latin typeface="Calibri" pitchFamily="34" charset="0"/>
              </a:rPr>
              <a:t>their </a:t>
            </a:r>
            <a:r>
              <a:rPr lang="en-US" sz="2800" b="1" dirty="0">
                <a:solidFill>
                  <a:schemeClr val="bg1"/>
                </a:solidFill>
                <a:latin typeface="Calibri" pitchFamily="34" charset="0"/>
              </a:rPr>
              <a:t>sins”  </a:t>
            </a:r>
            <a:endParaRPr lang="en-US" sz="2800" b="1" dirty="0" smtClean="0">
              <a:solidFill>
                <a:schemeClr val="bg1"/>
              </a:solidFill>
              <a:latin typeface="Calibri" pitchFamily="34" charset="0"/>
            </a:endParaRPr>
          </a:p>
          <a:p>
            <a:r>
              <a:rPr lang="en-US" sz="2800" b="1" dirty="0" smtClean="0">
                <a:solidFill>
                  <a:schemeClr val="bg1"/>
                </a:solidFill>
                <a:latin typeface="Calibri" pitchFamily="34" charset="0"/>
              </a:rPr>
              <a:t>Matt 1:21</a:t>
            </a:r>
            <a:endParaRPr lang="en-CA" sz="2800" b="1" dirty="0">
              <a:solidFill>
                <a:schemeClr val="bg1"/>
              </a:solidFill>
              <a:latin typeface="Calibri" pitchFamily="34" charset="0"/>
            </a:endParaRPr>
          </a:p>
        </p:txBody>
      </p:sp>
      <p:sp>
        <p:nvSpPr>
          <p:cNvPr id="34" name="TextBox 11"/>
          <p:cNvSpPr txBox="1">
            <a:spLocks noChangeArrowheads="1"/>
          </p:cNvSpPr>
          <p:nvPr/>
        </p:nvSpPr>
        <p:spPr bwMode="auto">
          <a:xfrm>
            <a:off x="3563888" y="3068960"/>
            <a:ext cx="1944216" cy="523220"/>
          </a:xfrm>
          <a:prstGeom prst="rect">
            <a:avLst/>
          </a:prstGeom>
          <a:noFill/>
          <a:ln w="9525">
            <a:noFill/>
            <a:miter lim="800000"/>
            <a:headEnd/>
            <a:tailEnd/>
          </a:ln>
        </p:spPr>
        <p:txBody>
          <a:bodyPr wrap="square">
            <a:spAutoFit/>
          </a:bodyPr>
          <a:lstStyle/>
          <a:p>
            <a:pPr algn="ctr" eaLnBrk="0" hangingPunct="0"/>
            <a:r>
              <a:rPr lang="en-US" sz="2800" b="1" dirty="0" smtClean="0">
                <a:latin typeface="Calibri" pitchFamily="34" charset="0"/>
                <a:cs typeface="Times New Roman" pitchFamily="18" charset="0"/>
              </a:rPr>
              <a:t>Saved</a:t>
            </a:r>
            <a:endParaRPr lang="en-CA" sz="2800" b="1" dirty="0">
              <a:latin typeface="Calibri" pitchFamily="34" charset="0"/>
            </a:endParaRPr>
          </a:p>
        </p:txBody>
      </p:sp>
      <p:sp>
        <p:nvSpPr>
          <p:cNvPr id="20" name="Title 1"/>
          <p:cNvSpPr txBox="1">
            <a:spLocks/>
          </p:cNvSpPr>
          <p:nvPr/>
        </p:nvSpPr>
        <p:spPr>
          <a:xfrm>
            <a:off x="527943" y="4302224"/>
            <a:ext cx="3756025" cy="1143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chains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of sin</a:t>
            </a:r>
            <a:b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Satan</a:t>
            </a:r>
            <a:b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death</a:t>
            </a:r>
            <a:b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and hell</a:t>
            </a:r>
          </a:p>
        </p:txBody>
      </p:sp>
      <p:sp>
        <p:nvSpPr>
          <p:cNvPr id="30" name="TextBox 29"/>
          <p:cNvSpPr txBox="1"/>
          <p:nvPr/>
        </p:nvSpPr>
        <p:spPr>
          <a:xfrm>
            <a:off x="4427984" y="5068341"/>
            <a:ext cx="3600400" cy="1384995"/>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“Believe in the Lord Jesus, and you will be </a:t>
            </a:r>
            <a:r>
              <a:rPr lang="en-CA" sz="2800" b="1" u="sng" dirty="0" smtClean="0">
                <a:solidFill>
                  <a:schemeClr val="bg1"/>
                </a:solidFill>
                <a:latin typeface="Calibri" pitchFamily="34" charset="0"/>
                <a:cs typeface="Calibri" pitchFamily="34" charset="0"/>
              </a:rPr>
              <a:t>saved</a:t>
            </a:r>
            <a:r>
              <a:rPr lang="en-CA" sz="2800" b="1" dirty="0" smtClean="0">
                <a:solidFill>
                  <a:schemeClr val="bg1"/>
                </a:solidFill>
                <a:latin typeface="Calibri" pitchFamily="34" charset="0"/>
                <a:cs typeface="Calibri" pitchFamily="34" charset="0"/>
              </a:rPr>
              <a:t>”  Acts 16:31</a:t>
            </a:r>
            <a:endParaRPr lang="en-CA" dirty="0"/>
          </a:p>
        </p:txBody>
      </p:sp>
      <p:sp>
        <p:nvSpPr>
          <p:cNvPr id="36" name="TextBox 35"/>
          <p:cNvSpPr txBox="1"/>
          <p:nvPr/>
        </p:nvSpPr>
        <p:spPr>
          <a:xfrm>
            <a:off x="5976664" y="2814027"/>
            <a:ext cx="3203848" cy="830997"/>
          </a:xfrm>
          <a:prstGeom prst="rect">
            <a:avLst/>
          </a:prstGeom>
          <a:noFill/>
        </p:spPr>
        <p:txBody>
          <a:bodyPr wrap="square" rtlCol="0">
            <a:spAutoFit/>
          </a:bodyPr>
          <a:lstStyle/>
          <a:p>
            <a:pPr algn="ctr"/>
            <a:r>
              <a:rPr lang="en-CA" sz="2400" b="1" dirty="0" smtClean="0">
                <a:latin typeface="Calibri" pitchFamily="34" charset="0"/>
              </a:rPr>
              <a:t>Enjoying the Lord</a:t>
            </a:r>
          </a:p>
          <a:p>
            <a:pPr algn="ctr"/>
            <a:r>
              <a:rPr lang="en-CA" sz="2400" b="1" dirty="0" smtClean="0">
                <a:latin typeface="Calibri" pitchFamily="34" charset="0"/>
              </a:rPr>
              <a:t>for eternity</a:t>
            </a:r>
            <a:endParaRPr lang="en-CA" sz="2400" b="1" dirty="0">
              <a:latin typeface="Calibri" pitchFamily="34" charset="0"/>
            </a:endParaRPr>
          </a:p>
        </p:txBody>
      </p:sp>
      <p:pic>
        <p:nvPicPr>
          <p:cNvPr id="24" name="Picture 23" descr="angry-face-01s.gif"/>
          <p:cNvPicPr>
            <a:picLocks noChangeAspect="1"/>
          </p:cNvPicPr>
          <p:nvPr/>
        </p:nvPicPr>
        <p:blipFill>
          <a:blip r:embed="rId5" cstate="print"/>
          <a:stretch>
            <a:fillRect/>
          </a:stretch>
        </p:blipFill>
        <p:spPr>
          <a:xfrm>
            <a:off x="8172400" y="5805264"/>
            <a:ext cx="864096" cy="864096"/>
          </a:xfrm>
          <a:prstGeom prst="ellipse">
            <a:avLst/>
          </a:prstGeom>
        </p:spPr>
      </p:pic>
      <p:sp>
        <p:nvSpPr>
          <p:cNvPr id="27" name="TextBox 26"/>
          <p:cNvSpPr txBox="1"/>
          <p:nvPr/>
        </p:nvSpPr>
        <p:spPr>
          <a:xfrm>
            <a:off x="8172400" y="576519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8" name="TextBox 27"/>
          <p:cNvSpPr txBox="1">
            <a:spLocks noChangeArrowheads="1"/>
          </p:cNvSpPr>
          <p:nvPr/>
        </p:nvSpPr>
        <p:spPr bwMode="auto">
          <a:xfrm>
            <a:off x="8100392" y="659793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pic>
        <p:nvPicPr>
          <p:cNvPr id="42" name="Picture 41" descr="egyptian.gif"/>
          <p:cNvPicPr>
            <a:picLocks noChangeAspect="1"/>
          </p:cNvPicPr>
          <p:nvPr/>
        </p:nvPicPr>
        <p:blipFill>
          <a:blip r:embed="rId6" cstate="print"/>
          <a:stretch>
            <a:fillRect/>
          </a:stretch>
        </p:blipFill>
        <p:spPr>
          <a:xfrm>
            <a:off x="6357312" y="332656"/>
            <a:ext cx="2103120" cy="1251856"/>
          </a:xfrm>
          <a:prstGeom prst="rect">
            <a:avLst/>
          </a:prstGeom>
        </p:spPr>
      </p:pic>
      <p:pic>
        <p:nvPicPr>
          <p:cNvPr id="43" name="Picture 42" descr="egyptian.gif"/>
          <p:cNvPicPr>
            <a:picLocks noChangeAspect="1"/>
          </p:cNvPicPr>
          <p:nvPr/>
        </p:nvPicPr>
        <p:blipFill>
          <a:blip r:embed="rId6" cstate="print"/>
          <a:stretch>
            <a:fillRect/>
          </a:stretch>
        </p:blipFill>
        <p:spPr>
          <a:xfrm rot="14400000" flipH="1">
            <a:off x="5830502" y="1290410"/>
            <a:ext cx="2103120" cy="1251856"/>
          </a:xfrm>
          <a:prstGeom prst="rect">
            <a:avLst/>
          </a:prstGeom>
        </p:spPr>
      </p:pic>
      <p:pic>
        <p:nvPicPr>
          <p:cNvPr id="44" name="Picture 43" descr="egyptian.gif"/>
          <p:cNvPicPr>
            <a:picLocks noChangeAspect="1"/>
          </p:cNvPicPr>
          <p:nvPr/>
        </p:nvPicPr>
        <p:blipFill>
          <a:blip r:embed="rId6" cstate="print"/>
          <a:stretch>
            <a:fillRect/>
          </a:stretch>
        </p:blipFill>
        <p:spPr>
          <a:xfrm rot="7200000">
            <a:off x="7022216" y="1296641"/>
            <a:ext cx="2103120" cy="1251856"/>
          </a:xfrm>
          <a:prstGeom prst="rect">
            <a:avLst/>
          </a:prstGeom>
        </p:spPr>
      </p:pic>
      <p:pic>
        <p:nvPicPr>
          <p:cNvPr id="41" name="Picture 40" descr="www.fg-a.com valentine 2-jumping-heart.gif"/>
          <p:cNvPicPr>
            <a:picLocks noChangeAspect="1"/>
          </p:cNvPicPr>
          <p:nvPr/>
        </p:nvPicPr>
        <p:blipFill>
          <a:blip r:embed="rId7" cstate="print"/>
          <a:stretch>
            <a:fillRect/>
          </a:stretch>
        </p:blipFill>
        <p:spPr>
          <a:xfrm>
            <a:off x="6876256" y="871364"/>
            <a:ext cx="1143000" cy="1333500"/>
          </a:xfrm>
          <a:prstGeom prst="rect">
            <a:avLst/>
          </a:prstGeom>
        </p:spPr>
      </p:pic>
      <p:sp>
        <p:nvSpPr>
          <p:cNvPr id="32" name="TextBox 11"/>
          <p:cNvSpPr txBox="1">
            <a:spLocks noChangeArrowheads="1"/>
          </p:cNvSpPr>
          <p:nvPr/>
        </p:nvSpPr>
        <p:spPr bwMode="auto">
          <a:xfrm>
            <a:off x="285720" y="142852"/>
            <a:ext cx="4962852" cy="523220"/>
          </a:xfrm>
          <a:prstGeom prst="rect">
            <a:avLst/>
          </a:prstGeom>
          <a:solidFill>
            <a:srgbClr val="FFFFFF"/>
          </a:solidFill>
          <a:ln w="9525">
            <a:noFill/>
            <a:miter lim="800000"/>
            <a:headEnd/>
            <a:tailEnd/>
          </a:ln>
        </p:spPr>
        <p:txBody>
          <a:bodyPr wrap="square">
            <a:spAutoFit/>
          </a:bodyPr>
          <a:lstStyle/>
          <a:p>
            <a:pPr algn="ctr" eaLnBrk="0" hangingPunct="0"/>
            <a:r>
              <a:rPr lang="en-US" sz="2800" b="1" dirty="0" smtClean="0">
                <a:solidFill>
                  <a:srgbClr val="FF0000"/>
                </a:solidFill>
                <a:latin typeface="Calibri" pitchFamily="34" charset="0"/>
                <a:cs typeface="Times New Roman" pitchFamily="18" charset="0"/>
              </a:rPr>
              <a:t>99. Saved!  Thank you, Lord!</a:t>
            </a:r>
            <a:endParaRPr lang="en-CA" sz="2800" b="1" dirty="0">
              <a:solidFill>
                <a:srgbClr val="FF0000"/>
              </a:solidFill>
              <a:latin typeface="Calibri" pitchFamily="34" charset="0"/>
            </a:endParaRPr>
          </a:p>
        </p:txBody>
      </p:sp>
      <p:pic>
        <p:nvPicPr>
          <p:cNvPr id="38" name="Picture 37" descr="egyptian.gif"/>
          <p:cNvPicPr>
            <a:picLocks noChangeAspect="1"/>
          </p:cNvPicPr>
          <p:nvPr/>
        </p:nvPicPr>
        <p:blipFill>
          <a:blip r:embed="rId6" cstate="print"/>
          <a:stretch>
            <a:fillRect/>
          </a:stretch>
        </p:blipFill>
        <p:spPr>
          <a:xfrm rot="14400000" flipH="1">
            <a:off x="6617059" y="1443397"/>
            <a:ext cx="614477" cy="365760"/>
          </a:xfrm>
          <a:prstGeom prst="rect">
            <a:avLst/>
          </a:prstGeom>
        </p:spPr>
      </p:pic>
      <p:pic>
        <p:nvPicPr>
          <p:cNvPr id="39" name="Picture 38" descr="egyptian.gif"/>
          <p:cNvPicPr>
            <a:picLocks noChangeAspect="1"/>
          </p:cNvPicPr>
          <p:nvPr/>
        </p:nvPicPr>
        <p:blipFill>
          <a:blip r:embed="rId6" cstate="print"/>
          <a:stretch>
            <a:fillRect/>
          </a:stretch>
        </p:blipFill>
        <p:spPr>
          <a:xfrm rot="14400000" flipH="1">
            <a:off x="6617059" y="1736475"/>
            <a:ext cx="614477" cy="365760"/>
          </a:xfrm>
          <a:prstGeom prst="rect">
            <a:avLst/>
          </a:prstGeom>
        </p:spPr>
      </p:pic>
      <p:pic>
        <p:nvPicPr>
          <p:cNvPr id="40" name="Picture 39" descr="egyptian.gif"/>
          <p:cNvPicPr>
            <a:picLocks noChangeAspect="1"/>
          </p:cNvPicPr>
          <p:nvPr/>
        </p:nvPicPr>
        <p:blipFill>
          <a:blip r:embed="rId6" cstate="print"/>
          <a:stretch>
            <a:fillRect/>
          </a:stretch>
        </p:blipFill>
        <p:spPr>
          <a:xfrm rot="14400000" flipH="1">
            <a:off x="6617059" y="2024507"/>
            <a:ext cx="614477" cy="365760"/>
          </a:xfrm>
          <a:prstGeom prst="rect">
            <a:avLst/>
          </a:prstGeom>
        </p:spPr>
      </p:pic>
      <p:pic>
        <p:nvPicPr>
          <p:cNvPr id="45" name="Picture 44" descr="egyptian.gif"/>
          <p:cNvPicPr>
            <a:picLocks noChangeAspect="1"/>
          </p:cNvPicPr>
          <p:nvPr/>
        </p:nvPicPr>
        <p:blipFill>
          <a:blip r:embed="rId6" cstate="print"/>
          <a:stretch>
            <a:fillRect/>
          </a:stretch>
        </p:blipFill>
        <p:spPr>
          <a:xfrm rot="14400000" flipH="1">
            <a:off x="6833083" y="1587413"/>
            <a:ext cx="614477" cy="365760"/>
          </a:xfrm>
          <a:prstGeom prst="rect">
            <a:avLst/>
          </a:prstGeom>
        </p:spPr>
      </p:pic>
      <p:pic>
        <p:nvPicPr>
          <p:cNvPr id="47" name="Picture 46" descr="egyptian.gif"/>
          <p:cNvPicPr>
            <a:picLocks noChangeAspect="1"/>
          </p:cNvPicPr>
          <p:nvPr/>
        </p:nvPicPr>
        <p:blipFill>
          <a:blip r:embed="rId6" cstate="print"/>
          <a:stretch>
            <a:fillRect/>
          </a:stretch>
        </p:blipFill>
        <p:spPr>
          <a:xfrm rot="14400000" flipH="1">
            <a:off x="6376960" y="1587413"/>
            <a:ext cx="614477" cy="365760"/>
          </a:xfrm>
          <a:prstGeom prst="rect">
            <a:avLst/>
          </a:prstGeom>
        </p:spPr>
      </p:pic>
      <p:pic>
        <p:nvPicPr>
          <p:cNvPr id="48" name="Picture 47" descr="egyptian.gif"/>
          <p:cNvPicPr>
            <a:picLocks noChangeAspect="1"/>
          </p:cNvPicPr>
          <p:nvPr/>
        </p:nvPicPr>
        <p:blipFill>
          <a:blip r:embed="rId6" cstate="print"/>
          <a:stretch>
            <a:fillRect/>
          </a:stretch>
        </p:blipFill>
        <p:spPr>
          <a:xfrm rot="14400000" flipH="1">
            <a:off x="6833083" y="1875445"/>
            <a:ext cx="614477" cy="365760"/>
          </a:xfrm>
          <a:prstGeom prst="rect">
            <a:avLst/>
          </a:prstGeom>
        </p:spPr>
      </p:pic>
      <p:pic>
        <p:nvPicPr>
          <p:cNvPr id="49" name="Picture 48" descr="egyptian.gif"/>
          <p:cNvPicPr>
            <a:picLocks noChangeAspect="1"/>
          </p:cNvPicPr>
          <p:nvPr/>
        </p:nvPicPr>
        <p:blipFill>
          <a:blip r:embed="rId6" cstate="print"/>
          <a:stretch>
            <a:fillRect/>
          </a:stretch>
        </p:blipFill>
        <p:spPr>
          <a:xfrm rot="14400000" flipH="1">
            <a:off x="6376960" y="1880491"/>
            <a:ext cx="614477" cy="365760"/>
          </a:xfrm>
          <a:prstGeom prst="rect">
            <a:avLst/>
          </a:prstGeom>
        </p:spPr>
      </p:pic>
      <p:sp>
        <p:nvSpPr>
          <p:cNvPr id="50" name="TextBox 49"/>
          <p:cNvSpPr txBox="1"/>
          <p:nvPr/>
        </p:nvSpPr>
        <p:spPr>
          <a:xfrm>
            <a:off x="6516216" y="3789040"/>
            <a:ext cx="2088232" cy="507831"/>
          </a:xfrm>
          <a:prstGeom prst="rect">
            <a:avLst/>
          </a:prstGeom>
          <a:noFill/>
        </p:spPr>
        <p:txBody>
          <a:bodyPr wrap="square" rtlCol="0">
            <a:spAutoFit/>
          </a:bodyPr>
          <a:lstStyle/>
          <a:p>
            <a:pPr algn="ctr"/>
            <a:r>
              <a:rPr lang="en-CA" sz="900" dirty="0" smtClean="0">
                <a:solidFill>
                  <a:schemeClr val="tx1">
                    <a:lumMod val="85000"/>
                  </a:schemeClr>
                </a:solidFill>
              </a:rPr>
              <a:t>smiley © sherv.net</a:t>
            </a:r>
          </a:p>
          <a:p>
            <a:pPr algn="ctr"/>
            <a:r>
              <a:rPr lang="en-CA" sz="900" dirty="0" smtClean="0">
                <a:solidFill>
                  <a:schemeClr val="tx1">
                    <a:lumMod val="85000"/>
                  </a:schemeClr>
                </a:solidFill>
              </a:rPr>
              <a:t>Jumping heart © www.fg-a.com</a:t>
            </a:r>
          </a:p>
          <a:p>
            <a:pPr algn="ctr"/>
            <a:r>
              <a:rPr lang="en-CA" sz="900" dirty="0" smtClean="0">
                <a:solidFill>
                  <a:schemeClr val="tx1">
                    <a:lumMod val="85000"/>
                  </a:schemeClr>
                </a:solidFill>
              </a:rPr>
              <a:t>Pulsing heart © clipartbest.com</a:t>
            </a:r>
            <a:endParaRPr lang="en-CA" sz="900" dirty="0">
              <a:solidFill>
                <a:schemeClr val="tx1">
                  <a:lumMod val="85000"/>
                </a:schemeClr>
              </a:solidFill>
            </a:endParaRPr>
          </a:p>
        </p:txBody>
      </p:sp>
      <p:sp>
        <p:nvSpPr>
          <p:cNvPr id="51" name="TextBox 8"/>
          <p:cNvSpPr txBox="1">
            <a:spLocks noChangeArrowheads="1"/>
          </p:cNvSpPr>
          <p:nvPr/>
        </p:nvSpPr>
        <p:spPr bwMode="auto">
          <a:xfrm>
            <a:off x="3635896" y="4715852"/>
            <a:ext cx="1944216"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85000"/>
                  </a:schemeClr>
                </a:solidFill>
              </a:rPr>
              <a:t>Jesus © </a:t>
            </a:r>
            <a:r>
              <a:rPr lang="en-CA" sz="900" dirty="0" smtClean="0">
                <a:solidFill>
                  <a:schemeClr val="tx1">
                    <a:lumMod val="85000"/>
                  </a:schemeClr>
                </a:solidFill>
              </a:rPr>
              <a:t>GospelGifs.com </a:t>
            </a:r>
          </a:p>
          <a:p>
            <a:pPr algn="ctr">
              <a:defRPr/>
            </a:pPr>
            <a:r>
              <a:rPr lang="en-CA" sz="900" dirty="0" smtClean="0">
                <a:solidFill>
                  <a:schemeClr val="tx1">
                    <a:lumMod val="85000"/>
                  </a:schemeClr>
                </a:solidFill>
              </a:rPr>
              <a:t>with permission</a:t>
            </a:r>
          </a:p>
        </p:txBody>
      </p:sp>
    </p:spTree>
  </p:cSld>
  <p:clrMapOvr>
    <a:masterClrMapping/>
  </p:clrMapOvr>
  <p:timing>
    <p:tnLst>
      <p:par>
        <p:cTn id="1" dur="indefinite" restart="never" nodeType="tmRoot"/>
      </p:par>
    </p:tnLst>
  </p:timing>
</p:sld>
</file>

<file path=ppt/slides/slide284.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33" name="Picture 32" descr="lord-jesus-christ-coming-293608.gif"/>
          <p:cNvPicPr>
            <a:picLocks noChangeAspect="1"/>
          </p:cNvPicPr>
          <p:nvPr/>
        </p:nvPicPr>
        <p:blipFill>
          <a:blip r:embed="rId2" cstate="print"/>
          <a:srcRect b="36140"/>
          <a:stretch>
            <a:fillRect/>
          </a:stretch>
        </p:blipFill>
        <p:spPr>
          <a:xfrm>
            <a:off x="2583302" y="1499592"/>
            <a:ext cx="3932914" cy="3657600"/>
          </a:xfrm>
          <a:prstGeom prst="star32">
            <a:avLst/>
          </a:prstGeom>
        </p:spPr>
      </p:pic>
      <p:sp>
        <p:nvSpPr>
          <p:cNvPr id="37" name="Rectangle 36"/>
          <p:cNvSpPr/>
          <p:nvPr/>
        </p:nvSpPr>
        <p:spPr>
          <a:xfrm>
            <a:off x="4350256" y="2727176"/>
            <a:ext cx="365760" cy="22860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5" name="Rectangle 34"/>
          <p:cNvSpPr/>
          <p:nvPr/>
        </p:nvSpPr>
        <p:spPr>
          <a:xfrm>
            <a:off x="3568432" y="3135248"/>
            <a:ext cx="2011680" cy="3657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31" name="Picture 30" descr="www.clipartbest.com dc6XLjAMi.gif"/>
          <p:cNvPicPr>
            <a:picLocks noChangeAspect="1"/>
          </p:cNvPicPr>
          <p:nvPr/>
        </p:nvPicPr>
        <p:blipFill>
          <a:blip r:embed="rId3" cstate="print"/>
          <a:stretch>
            <a:fillRect/>
          </a:stretch>
        </p:blipFill>
        <p:spPr>
          <a:xfrm>
            <a:off x="5556056" y="225487"/>
            <a:ext cx="3840480" cy="2699457"/>
          </a:xfrm>
          <a:prstGeom prst="rect">
            <a:avLst/>
          </a:prstGeom>
        </p:spPr>
      </p:pic>
      <p:sp>
        <p:nvSpPr>
          <p:cNvPr id="26" name="Rectangle 25"/>
          <p:cNvSpPr/>
          <p:nvPr/>
        </p:nvSpPr>
        <p:spPr>
          <a:xfrm>
            <a:off x="7126560" y="1340768"/>
            <a:ext cx="6858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Rectangle 28"/>
          <p:cNvSpPr/>
          <p:nvPr/>
        </p:nvSpPr>
        <p:spPr>
          <a:xfrm>
            <a:off x="7380312" y="119675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2" name="Picture 21" descr="chains 3.JPG"/>
          <p:cNvPicPr>
            <a:picLocks noChangeAspect="1"/>
          </p:cNvPicPr>
          <p:nvPr/>
        </p:nvPicPr>
        <p:blipFill>
          <a:blip r:embed="rId4" cstate="print"/>
          <a:srcRect l="2863" t="3982" r="-1139" b="8808"/>
          <a:stretch>
            <a:fillRect/>
          </a:stretch>
        </p:blipFill>
        <p:spPr>
          <a:xfrm>
            <a:off x="179512" y="4204342"/>
            <a:ext cx="2952328" cy="2609034"/>
          </a:xfrm>
          <a:prstGeom prst="rect">
            <a:avLst/>
          </a:prstGeom>
        </p:spPr>
      </p:pic>
      <p:cxnSp>
        <p:nvCxnSpPr>
          <p:cNvPr id="10" name="Straight Arrow Connector 9"/>
          <p:cNvCxnSpPr/>
          <p:nvPr/>
        </p:nvCxnSpPr>
        <p:spPr>
          <a:xfrm flipV="1">
            <a:off x="3204220" y="3790305"/>
            <a:ext cx="647700" cy="358775"/>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5364460" y="2420888"/>
            <a:ext cx="647700" cy="358775"/>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1331640" y="6525924"/>
            <a:ext cx="2016224" cy="215444"/>
          </a:xfrm>
          <a:prstGeom prst="rect">
            <a:avLst/>
          </a:prstGeom>
          <a:noFill/>
        </p:spPr>
        <p:txBody>
          <a:bodyPr wrap="square" rtlCol="0">
            <a:spAutoFit/>
          </a:bodyPr>
          <a:lstStyle/>
          <a:p>
            <a:pPr algn="ctr"/>
            <a:r>
              <a:rPr lang="en-CA" sz="800" dirty="0" smtClean="0">
                <a:solidFill>
                  <a:schemeClr val="tx1">
                    <a:lumMod val="65000"/>
                  </a:schemeClr>
                </a:solidFill>
              </a:rPr>
              <a:t>photo John </a:t>
            </a:r>
            <a:r>
              <a:rPr lang="en-CA" sz="800" dirty="0" err="1" smtClean="0">
                <a:solidFill>
                  <a:schemeClr val="tx1">
                    <a:lumMod val="65000"/>
                  </a:schemeClr>
                </a:solidFill>
              </a:rPr>
              <a:t>Crozier</a:t>
            </a:r>
            <a:endParaRPr lang="en-CA" sz="800" dirty="0">
              <a:solidFill>
                <a:schemeClr val="tx1">
                  <a:lumMod val="65000"/>
                </a:schemeClr>
              </a:solidFill>
            </a:endParaRPr>
          </a:p>
        </p:txBody>
      </p:sp>
      <p:sp>
        <p:nvSpPr>
          <p:cNvPr id="25" name="WordArt 2"/>
          <p:cNvSpPr>
            <a:spLocks noChangeArrowheads="1" noChangeShapeType="1" noTextEdit="1"/>
          </p:cNvSpPr>
          <p:nvPr/>
        </p:nvSpPr>
        <p:spPr bwMode="auto">
          <a:xfrm>
            <a:off x="6444208" y="332656"/>
            <a:ext cx="2016224" cy="144016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34" name="TextBox 11"/>
          <p:cNvSpPr txBox="1">
            <a:spLocks noChangeArrowheads="1"/>
          </p:cNvSpPr>
          <p:nvPr/>
        </p:nvSpPr>
        <p:spPr bwMode="auto">
          <a:xfrm>
            <a:off x="3563888" y="3068960"/>
            <a:ext cx="1944216" cy="523220"/>
          </a:xfrm>
          <a:prstGeom prst="rect">
            <a:avLst/>
          </a:prstGeom>
          <a:noFill/>
          <a:ln w="9525">
            <a:noFill/>
            <a:miter lim="800000"/>
            <a:headEnd/>
            <a:tailEnd/>
          </a:ln>
        </p:spPr>
        <p:txBody>
          <a:bodyPr wrap="square">
            <a:spAutoFit/>
          </a:bodyPr>
          <a:lstStyle/>
          <a:p>
            <a:pPr algn="ctr" eaLnBrk="0" hangingPunct="0"/>
            <a:r>
              <a:rPr lang="en-US" sz="2800" b="1" dirty="0" smtClean="0">
                <a:latin typeface="Calibri" pitchFamily="34" charset="0"/>
                <a:cs typeface="Times New Roman" pitchFamily="18" charset="0"/>
              </a:rPr>
              <a:t>Saved</a:t>
            </a:r>
            <a:endParaRPr lang="en-CA" sz="2800" b="1" dirty="0">
              <a:latin typeface="Calibri" pitchFamily="34" charset="0"/>
            </a:endParaRPr>
          </a:p>
        </p:txBody>
      </p:sp>
      <p:sp>
        <p:nvSpPr>
          <p:cNvPr id="20" name="Title 1"/>
          <p:cNvSpPr txBox="1">
            <a:spLocks/>
          </p:cNvSpPr>
          <p:nvPr/>
        </p:nvSpPr>
        <p:spPr>
          <a:xfrm>
            <a:off x="527943" y="4302224"/>
            <a:ext cx="3756025" cy="1143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chains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of sin</a:t>
            </a:r>
            <a:b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Satan</a:t>
            </a:r>
            <a:b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death</a:t>
            </a:r>
            <a:b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and hell</a:t>
            </a:r>
          </a:p>
        </p:txBody>
      </p:sp>
      <p:sp>
        <p:nvSpPr>
          <p:cNvPr id="36" name="TextBox 35"/>
          <p:cNvSpPr txBox="1"/>
          <p:nvPr/>
        </p:nvSpPr>
        <p:spPr>
          <a:xfrm>
            <a:off x="5976664" y="2814027"/>
            <a:ext cx="3203848" cy="830997"/>
          </a:xfrm>
          <a:prstGeom prst="rect">
            <a:avLst/>
          </a:prstGeom>
          <a:noFill/>
        </p:spPr>
        <p:txBody>
          <a:bodyPr wrap="square" rtlCol="0">
            <a:spAutoFit/>
          </a:bodyPr>
          <a:lstStyle/>
          <a:p>
            <a:pPr algn="ctr"/>
            <a:r>
              <a:rPr lang="en-CA" sz="2400" b="1" dirty="0" smtClean="0">
                <a:latin typeface="Calibri" pitchFamily="34" charset="0"/>
              </a:rPr>
              <a:t>Enjoying the Lord</a:t>
            </a:r>
          </a:p>
          <a:p>
            <a:pPr algn="ctr"/>
            <a:r>
              <a:rPr lang="en-CA" sz="2400" b="1" dirty="0" smtClean="0">
                <a:latin typeface="Calibri" pitchFamily="34" charset="0"/>
              </a:rPr>
              <a:t>for eternity</a:t>
            </a:r>
            <a:endParaRPr lang="en-CA" sz="2400" b="1" dirty="0">
              <a:latin typeface="Calibri" pitchFamily="34" charset="0"/>
            </a:endParaRPr>
          </a:p>
        </p:txBody>
      </p:sp>
      <p:pic>
        <p:nvPicPr>
          <p:cNvPr id="24" name="Picture 23" descr="angry-face-01s.gif"/>
          <p:cNvPicPr>
            <a:picLocks noChangeAspect="1"/>
          </p:cNvPicPr>
          <p:nvPr/>
        </p:nvPicPr>
        <p:blipFill>
          <a:blip r:embed="rId5" cstate="print"/>
          <a:stretch>
            <a:fillRect/>
          </a:stretch>
        </p:blipFill>
        <p:spPr>
          <a:xfrm>
            <a:off x="8172400" y="5805264"/>
            <a:ext cx="864096" cy="864096"/>
          </a:xfrm>
          <a:prstGeom prst="ellipse">
            <a:avLst/>
          </a:prstGeom>
        </p:spPr>
      </p:pic>
      <p:sp>
        <p:nvSpPr>
          <p:cNvPr id="27" name="TextBox 26"/>
          <p:cNvSpPr txBox="1"/>
          <p:nvPr/>
        </p:nvSpPr>
        <p:spPr>
          <a:xfrm>
            <a:off x="8172400" y="576519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8" name="TextBox 27"/>
          <p:cNvSpPr txBox="1">
            <a:spLocks noChangeArrowheads="1"/>
          </p:cNvSpPr>
          <p:nvPr/>
        </p:nvSpPr>
        <p:spPr bwMode="auto">
          <a:xfrm>
            <a:off x="8100392" y="659793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pic>
        <p:nvPicPr>
          <p:cNvPr id="42" name="Picture 41" descr="egyptian.gif"/>
          <p:cNvPicPr>
            <a:picLocks noChangeAspect="1"/>
          </p:cNvPicPr>
          <p:nvPr/>
        </p:nvPicPr>
        <p:blipFill>
          <a:blip r:embed="rId6" cstate="print"/>
          <a:stretch>
            <a:fillRect/>
          </a:stretch>
        </p:blipFill>
        <p:spPr>
          <a:xfrm>
            <a:off x="6357312" y="332656"/>
            <a:ext cx="2103120" cy="1251856"/>
          </a:xfrm>
          <a:prstGeom prst="rect">
            <a:avLst/>
          </a:prstGeom>
        </p:spPr>
      </p:pic>
      <p:pic>
        <p:nvPicPr>
          <p:cNvPr id="43" name="Picture 42" descr="egyptian.gif"/>
          <p:cNvPicPr>
            <a:picLocks noChangeAspect="1"/>
          </p:cNvPicPr>
          <p:nvPr/>
        </p:nvPicPr>
        <p:blipFill>
          <a:blip r:embed="rId6" cstate="print"/>
          <a:stretch>
            <a:fillRect/>
          </a:stretch>
        </p:blipFill>
        <p:spPr>
          <a:xfrm rot="14400000" flipH="1">
            <a:off x="5830502" y="1290410"/>
            <a:ext cx="2103120" cy="1251856"/>
          </a:xfrm>
          <a:prstGeom prst="rect">
            <a:avLst/>
          </a:prstGeom>
        </p:spPr>
      </p:pic>
      <p:pic>
        <p:nvPicPr>
          <p:cNvPr id="44" name="Picture 43" descr="egyptian.gif"/>
          <p:cNvPicPr>
            <a:picLocks noChangeAspect="1"/>
          </p:cNvPicPr>
          <p:nvPr/>
        </p:nvPicPr>
        <p:blipFill>
          <a:blip r:embed="rId6" cstate="print"/>
          <a:stretch>
            <a:fillRect/>
          </a:stretch>
        </p:blipFill>
        <p:spPr>
          <a:xfrm rot="7200000">
            <a:off x="7022216" y="1296641"/>
            <a:ext cx="2103120" cy="1251856"/>
          </a:xfrm>
          <a:prstGeom prst="rect">
            <a:avLst/>
          </a:prstGeom>
        </p:spPr>
      </p:pic>
      <p:pic>
        <p:nvPicPr>
          <p:cNvPr id="41" name="Picture 40" descr="www.fg-a.com valentine 2-jumping-heart.gif"/>
          <p:cNvPicPr>
            <a:picLocks noChangeAspect="1"/>
          </p:cNvPicPr>
          <p:nvPr/>
        </p:nvPicPr>
        <p:blipFill>
          <a:blip r:embed="rId7" cstate="print"/>
          <a:stretch>
            <a:fillRect/>
          </a:stretch>
        </p:blipFill>
        <p:spPr>
          <a:xfrm>
            <a:off x="6876256" y="871364"/>
            <a:ext cx="1143000" cy="1333500"/>
          </a:xfrm>
          <a:prstGeom prst="rect">
            <a:avLst/>
          </a:prstGeom>
        </p:spPr>
      </p:pic>
      <p:sp>
        <p:nvSpPr>
          <p:cNvPr id="32" name="TextBox 11"/>
          <p:cNvSpPr txBox="1">
            <a:spLocks noChangeArrowheads="1"/>
          </p:cNvSpPr>
          <p:nvPr/>
        </p:nvSpPr>
        <p:spPr bwMode="auto">
          <a:xfrm>
            <a:off x="285720" y="142852"/>
            <a:ext cx="4962852" cy="523220"/>
          </a:xfrm>
          <a:prstGeom prst="rect">
            <a:avLst/>
          </a:prstGeom>
          <a:solidFill>
            <a:srgbClr val="FFFFFF"/>
          </a:solidFill>
          <a:ln w="9525">
            <a:noFill/>
            <a:miter lim="800000"/>
            <a:headEnd/>
            <a:tailEnd/>
          </a:ln>
        </p:spPr>
        <p:txBody>
          <a:bodyPr wrap="square">
            <a:spAutoFit/>
          </a:bodyPr>
          <a:lstStyle/>
          <a:p>
            <a:pPr algn="ctr" eaLnBrk="0" hangingPunct="0"/>
            <a:r>
              <a:rPr lang="en-US" sz="2800" b="1" dirty="0" smtClean="0">
                <a:solidFill>
                  <a:srgbClr val="FF0000"/>
                </a:solidFill>
                <a:latin typeface="Calibri" pitchFamily="34" charset="0"/>
                <a:cs typeface="Times New Roman" pitchFamily="18" charset="0"/>
              </a:rPr>
              <a:t>99. Saved!  Thank you, Lord!</a:t>
            </a:r>
            <a:endParaRPr lang="en-CA" sz="2800" b="1" dirty="0">
              <a:solidFill>
                <a:srgbClr val="FF0000"/>
              </a:solidFill>
              <a:latin typeface="Calibri" pitchFamily="34" charset="0"/>
            </a:endParaRPr>
          </a:p>
        </p:txBody>
      </p:sp>
      <p:pic>
        <p:nvPicPr>
          <p:cNvPr id="38" name="Picture 37" descr="egyptian.gif"/>
          <p:cNvPicPr>
            <a:picLocks noChangeAspect="1"/>
          </p:cNvPicPr>
          <p:nvPr/>
        </p:nvPicPr>
        <p:blipFill>
          <a:blip r:embed="rId6" cstate="print"/>
          <a:stretch>
            <a:fillRect/>
          </a:stretch>
        </p:blipFill>
        <p:spPr>
          <a:xfrm rot="14400000" flipH="1">
            <a:off x="6617059" y="1443397"/>
            <a:ext cx="614477" cy="365760"/>
          </a:xfrm>
          <a:prstGeom prst="rect">
            <a:avLst/>
          </a:prstGeom>
        </p:spPr>
      </p:pic>
      <p:pic>
        <p:nvPicPr>
          <p:cNvPr id="39" name="Picture 38" descr="egyptian.gif"/>
          <p:cNvPicPr>
            <a:picLocks noChangeAspect="1"/>
          </p:cNvPicPr>
          <p:nvPr/>
        </p:nvPicPr>
        <p:blipFill>
          <a:blip r:embed="rId6" cstate="print"/>
          <a:stretch>
            <a:fillRect/>
          </a:stretch>
        </p:blipFill>
        <p:spPr>
          <a:xfrm rot="14400000" flipH="1">
            <a:off x="6617059" y="1736475"/>
            <a:ext cx="614477" cy="365760"/>
          </a:xfrm>
          <a:prstGeom prst="rect">
            <a:avLst/>
          </a:prstGeom>
        </p:spPr>
      </p:pic>
      <p:pic>
        <p:nvPicPr>
          <p:cNvPr id="40" name="Picture 39" descr="egyptian.gif"/>
          <p:cNvPicPr>
            <a:picLocks noChangeAspect="1"/>
          </p:cNvPicPr>
          <p:nvPr/>
        </p:nvPicPr>
        <p:blipFill>
          <a:blip r:embed="rId6" cstate="print"/>
          <a:stretch>
            <a:fillRect/>
          </a:stretch>
        </p:blipFill>
        <p:spPr>
          <a:xfrm rot="14400000" flipH="1">
            <a:off x="6617059" y="2024507"/>
            <a:ext cx="614477" cy="365760"/>
          </a:xfrm>
          <a:prstGeom prst="rect">
            <a:avLst/>
          </a:prstGeom>
        </p:spPr>
      </p:pic>
      <p:pic>
        <p:nvPicPr>
          <p:cNvPr id="45" name="Picture 44" descr="egyptian.gif"/>
          <p:cNvPicPr>
            <a:picLocks noChangeAspect="1"/>
          </p:cNvPicPr>
          <p:nvPr/>
        </p:nvPicPr>
        <p:blipFill>
          <a:blip r:embed="rId6" cstate="print"/>
          <a:stretch>
            <a:fillRect/>
          </a:stretch>
        </p:blipFill>
        <p:spPr>
          <a:xfrm rot="14400000" flipH="1">
            <a:off x="6833083" y="1587413"/>
            <a:ext cx="614477" cy="365760"/>
          </a:xfrm>
          <a:prstGeom prst="rect">
            <a:avLst/>
          </a:prstGeom>
        </p:spPr>
      </p:pic>
      <p:pic>
        <p:nvPicPr>
          <p:cNvPr id="47" name="Picture 46" descr="egyptian.gif"/>
          <p:cNvPicPr>
            <a:picLocks noChangeAspect="1"/>
          </p:cNvPicPr>
          <p:nvPr/>
        </p:nvPicPr>
        <p:blipFill>
          <a:blip r:embed="rId6" cstate="print"/>
          <a:stretch>
            <a:fillRect/>
          </a:stretch>
        </p:blipFill>
        <p:spPr>
          <a:xfrm rot="14400000" flipH="1">
            <a:off x="6376960" y="1587413"/>
            <a:ext cx="614477" cy="365760"/>
          </a:xfrm>
          <a:prstGeom prst="rect">
            <a:avLst/>
          </a:prstGeom>
        </p:spPr>
      </p:pic>
      <p:pic>
        <p:nvPicPr>
          <p:cNvPr id="48" name="Picture 47" descr="egyptian.gif"/>
          <p:cNvPicPr>
            <a:picLocks noChangeAspect="1"/>
          </p:cNvPicPr>
          <p:nvPr/>
        </p:nvPicPr>
        <p:blipFill>
          <a:blip r:embed="rId6" cstate="print"/>
          <a:stretch>
            <a:fillRect/>
          </a:stretch>
        </p:blipFill>
        <p:spPr>
          <a:xfrm rot="14400000" flipH="1">
            <a:off x="6833083" y="1875445"/>
            <a:ext cx="614477" cy="365760"/>
          </a:xfrm>
          <a:prstGeom prst="rect">
            <a:avLst/>
          </a:prstGeom>
        </p:spPr>
      </p:pic>
      <p:pic>
        <p:nvPicPr>
          <p:cNvPr id="49" name="Picture 48" descr="egyptian.gif"/>
          <p:cNvPicPr>
            <a:picLocks noChangeAspect="1"/>
          </p:cNvPicPr>
          <p:nvPr/>
        </p:nvPicPr>
        <p:blipFill>
          <a:blip r:embed="rId6" cstate="print"/>
          <a:stretch>
            <a:fillRect/>
          </a:stretch>
        </p:blipFill>
        <p:spPr>
          <a:xfrm rot="14400000" flipH="1">
            <a:off x="6376960" y="1880491"/>
            <a:ext cx="614477" cy="365760"/>
          </a:xfrm>
          <a:prstGeom prst="rect">
            <a:avLst/>
          </a:prstGeom>
        </p:spPr>
      </p:pic>
      <p:sp>
        <p:nvSpPr>
          <p:cNvPr id="50" name="TextBox 49"/>
          <p:cNvSpPr txBox="1"/>
          <p:nvPr/>
        </p:nvSpPr>
        <p:spPr>
          <a:xfrm>
            <a:off x="3347864" y="4206567"/>
            <a:ext cx="5760640" cy="2246769"/>
          </a:xfrm>
          <a:prstGeom prst="rect">
            <a:avLst/>
          </a:prstGeom>
          <a:noFill/>
        </p:spPr>
        <p:txBody>
          <a:bodyPr wrap="square" rtlCol="0">
            <a:spAutoFit/>
          </a:bodyPr>
          <a:lstStyle/>
          <a:p>
            <a:r>
              <a:rPr lang="en-CA" sz="2800" b="1" dirty="0" smtClean="0">
                <a:solidFill>
                  <a:schemeClr val="bg1"/>
                </a:solidFill>
                <a:latin typeface="Calibri" pitchFamily="34" charset="0"/>
                <a:cs typeface="Calibri" pitchFamily="34" charset="0"/>
              </a:rPr>
              <a:t>			“Since, therefore, </a:t>
            </a:r>
          </a:p>
          <a:p>
            <a:r>
              <a:rPr lang="en-CA" sz="2800" b="1" dirty="0" smtClean="0">
                <a:solidFill>
                  <a:schemeClr val="bg1"/>
                </a:solidFill>
                <a:latin typeface="Calibri" pitchFamily="34" charset="0"/>
                <a:cs typeface="Calibri" pitchFamily="34" charset="0"/>
              </a:rPr>
              <a:t>			we have now been justified by his blood, much more shall we be </a:t>
            </a:r>
            <a:r>
              <a:rPr lang="en-CA" sz="2800" b="1" u="sng" dirty="0" smtClean="0">
                <a:solidFill>
                  <a:schemeClr val="bg1"/>
                </a:solidFill>
                <a:latin typeface="Calibri" pitchFamily="34" charset="0"/>
                <a:cs typeface="Calibri" pitchFamily="34" charset="0"/>
              </a:rPr>
              <a:t>saved</a:t>
            </a:r>
            <a:r>
              <a:rPr lang="en-CA" sz="2800" b="1" dirty="0" smtClean="0">
                <a:solidFill>
                  <a:schemeClr val="bg1"/>
                </a:solidFill>
                <a:latin typeface="Calibri" pitchFamily="34" charset="0"/>
                <a:cs typeface="Calibri" pitchFamily="34" charset="0"/>
              </a:rPr>
              <a:t> by him from </a:t>
            </a:r>
          </a:p>
          <a:p>
            <a:r>
              <a:rPr lang="en-CA" sz="2800" b="1" dirty="0" smtClean="0">
                <a:solidFill>
                  <a:schemeClr val="bg1"/>
                </a:solidFill>
                <a:latin typeface="Calibri" pitchFamily="34" charset="0"/>
                <a:cs typeface="Calibri" pitchFamily="34" charset="0"/>
              </a:rPr>
              <a:t>the wrath of God”  Rom 5:9</a:t>
            </a:r>
            <a:endParaRPr lang="en-CA" dirty="0"/>
          </a:p>
        </p:txBody>
      </p:sp>
      <p:sp>
        <p:nvSpPr>
          <p:cNvPr id="51" name="TextBox 12"/>
          <p:cNvSpPr txBox="1">
            <a:spLocks noChangeArrowheads="1"/>
          </p:cNvSpPr>
          <p:nvPr/>
        </p:nvSpPr>
        <p:spPr bwMode="auto">
          <a:xfrm>
            <a:off x="179512" y="753603"/>
            <a:ext cx="5328592" cy="2677656"/>
          </a:xfrm>
          <a:prstGeom prst="rect">
            <a:avLst/>
          </a:prstGeom>
          <a:noFill/>
          <a:ln w="9525">
            <a:noFill/>
            <a:miter lim="800000"/>
            <a:headEnd/>
            <a:tailEnd/>
          </a:ln>
        </p:spPr>
        <p:txBody>
          <a:bodyPr wrap="square">
            <a:spAutoFit/>
          </a:bodyPr>
          <a:lstStyle/>
          <a:p>
            <a:r>
              <a:rPr lang="en-CA" sz="2800" b="1" dirty="0" smtClean="0">
                <a:solidFill>
                  <a:schemeClr val="bg1"/>
                </a:solidFill>
                <a:latin typeface="Calibri" pitchFamily="34" charset="0"/>
                <a:cs typeface="Calibri" pitchFamily="34" charset="0"/>
              </a:rPr>
              <a:t>“I am not ashamed of the gospel, for it is the power of God </a:t>
            </a:r>
          </a:p>
          <a:p>
            <a:r>
              <a:rPr lang="en-CA" sz="2800" b="1" dirty="0" smtClean="0">
                <a:solidFill>
                  <a:schemeClr val="bg1"/>
                </a:solidFill>
                <a:latin typeface="Calibri" pitchFamily="34" charset="0"/>
                <a:cs typeface="Calibri" pitchFamily="34" charset="0"/>
              </a:rPr>
              <a:t>for </a:t>
            </a:r>
            <a:r>
              <a:rPr lang="en-CA" sz="2800" b="1" u="sng" dirty="0" smtClean="0">
                <a:solidFill>
                  <a:schemeClr val="bg1"/>
                </a:solidFill>
                <a:latin typeface="Calibri" pitchFamily="34" charset="0"/>
                <a:cs typeface="Calibri" pitchFamily="34" charset="0"/>
              </a:rPr>
              <a:t>salvation</a:t>
            </a:r>
            <a:r>
              <a:rPr lang="en-CA" sz="2800" b="1" dirty="0" smtClean="0">
                <a:solidFill>
                  <a:schemeClr val="bg1"/>
                </a:solidFill>
                <a:latin typeface="Calibri" pitchFamily="34" charset="0"/>
                <a:cs typeface="Calibri" pitchFamily="34" charset="0"/>
              </a:rPr>
              <a:t> to </a:t>
            </a:r>
          </a:p>
          <a:p>
            <a:r>
              <a:rPr lang="en-CA" sz="2800" b="1" dirty="0" smtClean="0">
                <a:solidFill>
                  <a:schemeClr val="bg1"/>
                </a:solidFill>
                <a:latin typeface="Calibri" pitchFamily="34" charset="0"/>
                <a:cs typeface="Calibri" pitchFamily="34" charset="0"/>
              </a:rPr>
              <a:t>everyone </a:t>
            </a:r>
          </a:p>
          <a:p>
            <a:r>
              <a:rPr lang="en-CA" sz="2800" b="1" dirty="0" smtClean="0">
                <a:solidFill>
                  <a:schemeClr val="bg1"/>
                </a:solidFill>
                <a:latin typeface="Calibri" pitchFamily="34" charset="0"/>
                <a:cs typeface="Calibri" pitchFamily="34" charset="0"/>
              </a:rPr>
              <a:t>who believes”</a:t>
            </a:r>
            <a:br>
              <a:rPr lang="en-CA" sz="2800" b="1" dirty="0" smtClean="0">
                <a:solidFill>
                  <a:schemeClr val="bg1"/>
                </a:solidFill>
                <a:latin typeface="Calibri" pitchFamily="34" charset="0"/>
                <a:cs typeface="Calibri" pitchFamily="34" charset="0"/>
              </a:rPr>
            </a:br>
            <a:r>
              <a:rPr lang="en-CA" sz="2800" b="1" dirty="0" smtClean="0">
                <a:solidFill>
                  <a:schemeClr val="bg1"/>
                </a:solidFill>
                <a:latin typeface="Calibri" pitchFamily="34" charset="0"/>
                <a:cs typeface="Calibri" pitchFamily="34" charset="0"/>
              </a:rPr>
              <a:t>Rom 1:16</a:t>
            </a:r>
            <a:endParaRPr lang="x-none" sz="2800" smtClean="0"/>
          </a:p>
        </p:txBody>
      </p:sp>
      <p:sp>
        <p:nvSpPr>
          <p:cNvPr id="52" name="TextBox 51"/>
          <p:cNvSpPr txBox="1"/>
          <p:nvPr/>
        </p:nvSpPr>
        <p:spPr>
          <a:xfrm>
            <a:off x="6516216" y="3645024"/>
            <a:ext cx="2088232" cy="507831"/>
          </a:xfrm>
          <a:prstGeom prst="rect">
            <a:avLst/>
          </a:prstGeom>
          <a:noFill/>
        </p:spPr>
        <p:txBody>
          <a:bodyPr wrap="square" rtlCol="0">
            <a:spAutoFit/>
          </a:bodyPr>
          <a:lstStyle/>
          <a:p>
            <a:pPr algn="ctr"/>
            <a:r>
              <a:rPr lang="en-CA" sz="900" dirty="0" smtClean="0">
                <a:solidFill>
                  <a:schemeClr val="tx1">
                    <a:lumMod val="85000"/>
                  </a:schemeClr>
                </a:solidFill>
              </a:rPr>
              <a:t>smiley © sherv.net</a:t>
            </a:r>
          </a:p>
          <a:p>
            <a:pPr algn="ctr"/>
            <a:r>
              <a:rPr lang="en-CA" sz="900" dirty="0" smtClean="0">
                <a:solidFill>
                  <a:schemeClr val="tx1">
                    <a:lumMod val="85000"/>
                  </a:schemeClr>
                </a:solidFill>
              </a:rPr>
              <a:t>Jumping heart © www.fg-a.com</a:t>
            </a:r>
          </a:p>
          <a:p>
            <a:pPr algn="ctr"/>
            <a:r>
              <a:rPr lang="en-CA" sz="900" dirty="0" smtClean="0">
                <a:solidFill>
                  <a:schemeClr val="tx1">
                    <a:lumMod val="85000"/>
                  </a:schemeClr>
                </a:solidFill>
              </a:rPr>
              <a:t>Pulsing heart © clipartbest.com</a:t>
            </a:r>
            <a:endParaRPr lang="en-CA" sz="900" dirty="0">
              <a:solidFill>
                <a:schemeClr val="tx1">
                  <a:lumMod val="85000"/>
                </a:schemeClr>
              </a:solidFill>
            </a:endParaRPr>
          </a:p>
        </p:txBody>
      </p:sp>
      <p:sp>
        <p:nvSpPr>
          <p:cNvPr id="53" name="TextBox 8"/>
          <p:cNvSpPr txBox="1">
            <a:spLocks noChangeArrowheads="1"/>
          </p:cNvSpPr>
          <p:nvPr/>
        </p:nvSpPr>
        <p:spPr bwMode="auto">
          <a:xfrm>
            <a:off x="3635896" y="4715852"/>
            <a:ext cx="1944216"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85000"/>
                  </a:schemeClr>
                </a:solidFill>
              </a:rPr>
              <a:t>Jesus © </a:t>
            </a:r>
            <a:r>
              <a:rPr lang="en-CA" sz="900" dirty="0" smtClean="0">
                <a:solidFill>
                  <a:schemeClr val="tx1">
                    <a:lumMod val="85000"/>
                  </a:schemeClr>
                </a:solidFill>
              </a:rPr>
              <a:t>GospelGifs.com </a:t>
            </a:r>
          </a:p>
          <a:p>
            <a:pPr algn="ctr">
              <a:defRPr/>
            </a:pPr>
            <a:r>
              <a:rPr lang="en-CA" sz="900" dirty="0" smtClean="0">
                <a:solidFill>
                  <a:schemeClr val="tx1">
                    <a:lumMod val="85000"/>
                  </a:schemeClr>
                </a:solidFill>
              </a:rPr>
              <a:t>with permission</a:t>
            </a:r>
          </a:p>
        </p:txBody>
      </p:sp>
    </p:spTree>
  </p:cSld>
  <p:clrMapOvr>
    <a:masterClrMapping/>
  </p:clrMapOvr>
  <p:timing>
    <p:tnLst>
      <p:par>
        <p:cTn id="1" dur="indefinite" restart="never" nodeType="tmRoot"/>
      </p:par>
    </p:tnLst>
  </p:timing>
</p:sld>
</file>

<file path=ppt/slides/slide285.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3528" y="214290"/>
            <a:ext cx="8568952" cy="1143000"/>
          </a:xfrm>
        </p:spPr>
        <p:txBody>
          <a:bodyPr/>
          <a:lstStyle/>
          <a:p>
            <a:r>
              <a:rPr lang="en-CA" sz="2800" b="1" dirty="0" smtClean="0">
                <a:solidFill>
                  <a:schemeClr val="tx1"/>
                </a:solidFill>
                <a:latin typeface="Calibri" pitchFamily="34" charset="0"/>
              </a:rPr>
              <a:t>Lord, if Christ had not shed his precious blood . . . </a:t>
            </a:r>
            <a:br>
              <a:rPr lang="en-CA" sz="2800" b="1" dirty="0" smtClean="0">
                <a:solidFill>
                  <a:schemeClr val="tx1"/>
                </a:solidFill>
                <a:latin typeface="Calibri" pitchFamily="34" charset="0"/>
              </a:rPr>
            </a:br>
            <a:r>
              <a:rPr lang="en-CA" sz="1600" b="1" dirty="0" smtClean="0">
                <a:solidFill>
                  <a:schemeClr val="tx1"/>
                </a:solidFill>
                <a:latin typeface="Calibri" pitchFamily="34" charset="0"/>
              </a:rPr>
              <a:t/>
            </a:r>
            <a:br>
              <a:rPr lang="en-CA" sz="1600" b="1" dirty="0" smtClean="0">
                <a:solidFill>
                  <a:schemeClr val="tx1"/>
                </a:solidFill>
                <a:latin typeface="Calibri" pitchFamily="34" charset="0"/>
              </a:rPr>
            </a:br>
            <a:r>
              <a:rPr lang="en-CA" sz="2800" b="1" dirty="0" smtClean="0">
                <a:solidFill>
                  <a:schemeClr val="tx1"/>
                </a:solidFill>
                <a:latin typeface="Calibri" pitchFamily="34" charset="0"/>
              </a:rPr>
              <a:t>but all thanks and praise to you that in Christ . . . </a:t>
            </a:r>
            <a:endParaRPr lang="en-CA" sz="2800" b="1" dirty="0">
              <a:solidFill>
                <a:schemeClr val="tx1"/>
              </a:solidFill>
              <a:latin typeface="Calibri" pitchFamily="34" charset="0"/>
            </a:endParaRPr>
          </a:p>
        </p:txBody>
      </p:sp>
      <p:pic>
        <p:nvPicPr>
          <p:cNvPr id="4" name="Picture 3" descr="praise from pqhobbit.files.wordpress.com.jpg"/>
          <p:cNvPicPr>
            <a:picLocks noChangeAspect="1"/>
          </p:cNvPicPr>
          <p:nvPr/>
        </p:nvPicPr>
        <p:blipFill>
          <a:blip r:embed="rId2" cstate="print"/>
          <a:stretch>
            <a:fillRect/>
          </a:stretch>
        </p:blipFill>
        <p:spPr>
          <a:xfrm>
            <a:off x="1697586" y="1571612"/>
            <a:ext cx="5754734" cy="3683376"/>
          </a:xfrm>
          <a:prstGeom prst="rect">
            <a:avLst/>
          </a:prstGeom>
        </p:spPr>
      </p:pic>
      <p:sp>
        <p:nvSpPr>
          <p:cNvPr id="5" name="TextBox 4"/>
          <p:cNvSpPr txBox="1"/>
          <p:nvPr/>
        </p:nvSpPr>
        <p:spPr>
          <a:xfrm>
            <a:off x="3714744" y="4929198"/>
            <a:ext cx="4679380" cy="276999"/>
          </a:xfrm>
          <a:prstGeom prst="rect">
            <a:avLst/>
          </a:prstGeom>
          <a:noFill/>
        </p:spPr>
        <p:txBody>
          <a:bodyPr wrap="square" rtlCol="0">
            <a:spAutoFit/>
          </a:bodyPr>
          <a:lstStyle/>
          <a:p>
            <a:pPr algn="ctr"/>
            <a:r>
              <a:rPr lang="en-CA" sz="1200" dirty="0" smtClean="0">
                <a:solidFill>
                  <a:schemeClr val="bg1">
                    <a:lumMod val="50000"/>
                    <a:lumOff val="50000"/>
                  </a:schemeClr>
                </a:solidFill>
              </a:rPr>
              <a:t>from pqhobbit.files.wordpress.com</a:t>
            </a:r>
            <a:endParaRPr lang="en-CA" sz="1200" dirty="0">
              <a:solidFill>
                <a:schemeClr val="bg1">
                  <a:lumMod val="50000"/>
                  <a:lumOff val="50000"/>
                </a:schemeClr>
              </a:solidFill>
            </a:endParaRPr>
          </a:p>
        </p:txBody>
      </p:sp>
      <p:sp>
        <p:nvSpPr>
          <p:cNvPr id="7" name="Title 1"/>
          <p:cNvSpPr txBox="1">
            <a:spLocks/>
          </p:cNvSpPr>
          <p:nvPr/>
        </p:nvSpPr>
        <p:spPr bwMode="auto">
          <a:xfrm>
            <a:off x="285720" y="5500702"/>
            <a:ext cx="8544526"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a:r>
              <a:rPr lang="en-US" sz="2800" b="1" dirty="0" smtClean="0">
                <a:latin typeface="Calibri" pitchFamily="34" charset="0"/>
                <a:cs typeface="Calibri" pitchFamily="34" charset="0"/>
              </a:rPr>
              <a:t>“For you know the grace of our Lord Jesus Christ, that though he was rich, yet for your sake he became poor, so that you by his poverty might become rich” 2 </a:t>
            </a:r>
            <a:r>
              <a:rPr lang="en-US" sz="2800" b="1" dirty="0" err="1" smtClean="0">
                <a:latin typeface="Calibri" pitchFamily="34" charset="0"/>
                <a:cs typeface="Calibri" pitchFamily="34" charset="0"/>
              </a:rPr>
              <a:t>Cor</a:t>
            </a:r>
            <a:r>
              <a:rPr lang="en-US" sz="2800" b="1" dirty="0" smtClean="0">
                <a:latin typeface="Calibri" pitchFamily="34" charset="0"/>
                <a:cs typeface="Calibri" pitchFamily="34" charset="0"/>
              </a:rPr>
              <a:t> 8:9</a:t>
            </a:r>
          </a:p>
        </p:txBody>
      </p:sp>
    </p:spTree>
  </p:cSld>
  <p:clrMapOvr>
    <a:masterClrMapping/>
  </p:clrMapOvr>
  <p:timing>
    <p:tnLst>
      <p:par>
        <p:cTn id="1" dur="indefinite" restart="never" nodeType="tmRoot"/>
      </p:par>
    </p:tnLst>
  </p:timing>
</p:sld>
</file>

<file path=ppt/slides/slide286.xml><?xml version="1.0" encoding="utf-8"?>
<p:sld xmlns:a="http://schemas.openxmlformats.org/drawingml/2006/main" xmlns:r="http://schemas.openxmlformats.org/officeDocument/2006/relationships" xmlns:p="http://schemas.openxmlformats.org/presentationml/2006/main">
  <p:cSld>
    <p:bg>
      <p:bgPr>
        <a:solidFill>
          <a:srgbClr val="00CC00"/>
        </a:solidFill>
        <a:effectLst/>
      </p:bgPr>
    </p:bg>
    <p:spTree>
      <p:nvGrpSpPr>
        <p:cNvPr id="1" name=""/>
        <p:cNvGrpSpPr/>
        <p:nvPr/>
      </p:nvGrpSpPr>
      <p:grpSpPr>
        <a:xfrm>
          <a:off x="0" y="0"/>
          <a:ext cx="0" cy="0"/>
          <a:chOff x="0" y="0"/>
          <a:chExt cx="0" cy="0"/>
        </a:xfrm>
      </p:grpSpPr>
      <p:pic>
        <p:nvPicPr>
          <p:cNvPr id="19" name="Picture 18" descr="www.clipartbest.com dc6XLjAMi.gif"/>
          <p:cNvPicPr>
            <a:picLocks noChangeAspect="1"/>
          </p:cNvPicPr>
          <p:nvPr/>
        </p:nvPicPr>
        <p:blipFill>
          <a:blip r:embed="rId4" cstate="print"/>
          <a:stretch>
            <a:fillRect/>
          </a:stretch>
        </p:blipFill>
        <p:spPr>
          <a:xfrm>
            <a:off x="5556056" y="1377615"/>
            <a:ext cx="3840480" cy="2699457"/>
          </a:xfrm>
          <a:prstGeom prst="rect">
            <a:avLst/>
          </a:prstGeom>
        </p:spPr>
      </p:pic>
      <p:sp>
        <p:nvSpPr>
          <p:cNvPr id="16" name="Rectangle 15"/>
          <p:cNvSpPr/>
          <p:nvPr/>
        </p:nvSpPr>
        <p:spPr>
          <a:xfrm>
            <a:off x="7380312" y="2420888"/>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Rectangle 16"/>
          <p:cNvSpPr/>
          <p:nvPr/>
        </p:nvSpPr>
        <p:spPr>
          <a:xfrm>
            <a:off x="7126560" y="2636912"/>
            <a:ext cx="6858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WordArt 2"/>
          <p:cNvSpPr>
            <a:spLocks noChangeArrowheads="1" noChangeShapeType="1" noTextEdit="1"/>
          </p:cNvSpPr>
          <p:nvPr/>
        </p:nvSpPr>
        <p:spPr bwMode="auto">
          <a:xfrm>
            <a:off x="6444208" y="1412776"/>
            <a:ext cx="2016224" cy="144016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4" name="Picture 23" descr="angry-face-01s.gif"/>
          <p:cNvPicPr>
            <a:picLocks noChangeAspect="1"/>
          </p:cNvPicPr>
          <p:nvPr/>
        </p:nvPicPr>
        <p:blipFill>
          <a:blip r:embed="rId5" cstate="print"/>
          <a:stretch>
            <a:fillRect/>
          </a:stretch>
        </p:blipFill>
        <p:spPr>
          <a:xfrm>
            <a:off x="8100392" y="5877272"/>
            <a:ext cx="864096" cy="864096"/>
          </a:xfrm>
          <a:prstGeom prst="ellipse">
            <a:avLst/>
          </a:prstGeom>
        </p:spPr>
      </p:pic>
      <p:sp>
        <p:nvSpPr>
          <p:cNvPr id="27" name="TextBox 26"/>
          <p:cNvSpPr txBox="1"/>
          <p:nvPr/>
        </p:nvSpPr>
        <p:spPr>
          <a:xfrm>
            <a:off x="8100392" y="5805264"/>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8" name="TextBox 27"/>
          <p:cNvSpPr txBox="1">
            <a:spLocks noChangeArrowheads="1"/>
          </p:cNvSpPr>
          <p:nvPr/>
        </p:nvSpPr>
        <p:spPr bwMode="auto">
          <a:xfrm>
            <a:off x="8028384" y="6597932"/>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95000"/>
                  </a:schemeClr>
                </a:solidFill>
              </a:rPr>
              <a:t>© </a:t>
            </a:r>
            <a:r>
              <a:rPr lang="en-CA" sz="800" dirty="0" smtClean="0">
                <a:solidFill>
                  <a:schemeClr val="tx1">
                    <a:lumMod val="95000"/>
                  </a:schemeClr>
                </a:solidFill>
              </a:rPr>
              <a:t>GospelGifs.com </a:t>
            </a:r>
            <a:endParaRPr lang="en-CA" sz="800" dirty="0">
              <a:solidFill>
                <a:schemeClr val="tx1">
                  <a:lumMod val="95000"/>
                </a:schemeClr>
              </a:solidFill>
            </a:endParaRPr>
          </a:p>
        </p:txBody>
      </p:sp>
      <p:pic>
        <p:nvPicPr>
          <p:cNvPr id="42" name="Picture 41" descr="egyptian.gif"/>
          <p:cNvPicPr>
            <a:picLocks noChangeAspect="1"/>
          </p:cNvPicPr>
          <p:nvPr/>
        </p:nvPicPr>
        <p:blipFill>
          <a:blip r:embed="rId6" cstate="print"/>
          <a:stretch>
            <a:fillRect/>
          </a:stretch>
        </p:blipFill>
        <p:spPr>
          <a:xfrm>
            <a:off x="6372200" y="1529072"/>
            <a:ext cx="2103120" cy="1251856"/>
          </a:xfrm>
          <a:prstGeom prst="rect">
            <a:avLst/>
          </a:prstGeom>
        </p:spPr>
      </p:pic>
      <p:pic>
        <p:nvPicPr>
          <p:cNvPr id="43" name="Picture 42" descr="egyptian.gif"/>
          <p:cNvPicPr>
            <a:picLocks noChangeAspect="1"/>
          </p:cNvPicPr>
          <p:nvPr/>
        </p:nvPicPr>
        <p:blipFill>
          <a:blip r:embed="rId6" cstate="print"/>
          <a:stretch>
            <a:fillRect/>
          </a:stretch>
        </p:blipFill>
        <p:spPr>
          <a:xfrm rot="14400000" flipH="1">
            <a:off x="5812426" y="2514546"/>
            <a:ext cx="2103120" cy="1251856"/>
          </a:xfrm>
          <a:prstGeom prst="rect">
            <a:avLst/>
          </a:prstGeom>
        </p:spPr>
      </p:pic>
      <p:pic>
        <p:nvPicPr>
          <p:cNvPr id="44" name="Picture 43" descr="egyptian.gif"/>
          <p:cNvPicPr>
            <a:picLocks noChangeAspect="1"/>
          </p:cNvPicPr>
          <p:nvPr/>
        </p:nvPicPr>
        <p:blipFill>
          <a:blip r:embed="rId6" cstate="print"/>
          <a:stretch>
            <a:fillRect/>
          </a:stretch>
        </p:blipFill>
        <p:spPr>
          <a:xfrm rot="7200000">
            <a:off x="7036562" y="2515534"/>
            <a:ext cx="2103120" cy="1251856"/>
          </a:xfrm>
          <a:prstGeom prst="rect">
            <a:avLst/>
          </a:prstGeom>
        </p:spPr>
      </p:pic>
      <p:pic>
        <p:nvPicPr>
          <p:cNvPr id="41" name="Picture 40" descr="www.fg-a.com valentine 2-jumping-heart.gif"/>
          <p:cNvPicPr>
            <a:picLocks noChangeAspect="1"/>
          </p:cNvPicPr>
          <p:nvPr/>
        </p:nvPicPr>
        <p:blipFill>
          <a:blip r:embed="rId7" cstate="print"/>
          <a:stretch>
            <a:fillRect/>
          </a:stretch>
        </p:blipFill>
        <p:spPr>
          <a:xfrm>
            <a:off x="6876256" y="2204864"/>
            <a:ext cx="1143000" cy="1333500"/>
          </a:xfrm>
          <a:prstGeom prst="rect">
            <a:avLst/>
          </a:prstGeom>
        </p:spPr>
      </p:pic>
      <p:graphicFrame>
        <p:nvGraphicFramePr>
          <p:cNvPr id="8992770" name="Object 2"/>
          <p:cNvGraphicFramePr>
            <a:graphicFrameLocks noChangeAspect="1"/>
          </p:cNvGraphicFramePr>
          <p:nvPr/>
        </p:nvGraphicFramePr>
        <p:xfrm>
          <a:off x="0" y="0"/>
          <a:ext cx="5867400" cy="4394200"/>
        </p:xfrm>
        <a:graphic>
          <a:graphicData uri="http://schemas.openxmlformats.org/presentationml/2006/ole">
            <p:oleObj spid="_x0000_s9213954" name="Slide" r:id="rId8" imgW="4570378" imgH="3427559" progId="PowerPoint.Slide.12">
              <p:embed/>
            </p:oleObj>
          </a:graphicData>
        </a:graphic>
      </p:graphicFrame>
      <p:sp>
        <p:nvSpPr>
          <p:cNvPr id="32" name="Title 1"/>
          <p:cNvSpPr txBox="1">
            <a:spLocks/>
          </p:cNvSpPr>
          <p:nvPr/>
        </p:nvSpPr>
        <p:spPr>
          <a:xfrm>
            <a:off x="6012160" y="210344"/>
            <a:ext cx="2952328" cy="914400"/>
          </a:xfrm>
          <a:prstGeom prst="rect">
            <a:avLst/>
          </a:prstGeom>
          <a:solidFill>
            <a:srgbClr val="FFFFFF"/>
          </a:solidFill>
        </p:spPr>
        <p:txBody>
          <a:bodyPr/>
          <a:lstStyle/>
          <a:p>
            <a:pPr marL="0" marR="0" lvl="0" indent="0" algn="ctr" defTabSz="914400" rtl="0" eaLnBrk="0" fontAlgn="base" latinLnBrk="0" hangingPunct="0">
              <a:lnSpc>
                <a:spcPts val="3000"/>
              </a:lnSpc>
              <a:spcBef>
                <a:spcPct val="0"/>
              </a:spcBef>
              <a:spcAft>
                <a:spcPct val="0"/>
              </a:spcAft>
              <a:buClrTx/>
              <a:buSzTx/>
              <a:buFontTx/>
              <a:buNone/>
              <a:tabLst/>
              <a:defRPr/>
            </a:pPr>
            <a:r>
              <a:rPr lang="en-CA" sz="2800" b="1" kern="0" dirty="0" smtClean="0">
                <a:solidFill>
                  <a:srgbClr val="FF0000"/>
                </a:solidFill>
                <a:latin typeface="Calibri" pitchFamily="34" charset="0"/>
                <a:ea typeface="+mj-ea"/>
                <a:cs typeface="+mj-cs"/>
              </a:rPr>
              <a:t>100. </a:t>
            </a:r>
            <a:r>
              <a:rPr lang="en-CA" sz="2800" b="1" kern="0" dirty="0" err="1" smtClean="0">
                <a:solidFill>
                  <a:srgbClr val="FF0000"/>
                </a:solidFill>
                <a:latin typeface="Calibri" pitchFamily="34" charset="0"/>
                <a:ea typeface="+mj-ea"/>
                <a:cs typeface="+mj-cs"/>
              </a:rPr>
              <a:t>i</a:t>
            </a: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n the </a:t>
            </a:r>
          </a:p>
          <a:p>
            <a:pPr marL="0" marR="0" lvl="0" indent="0" algn="ctr" defTabSz="914400" rtl="0" eaLnBrk="0" fontAlgn="base" latinLnBrk="0" hangingPunct="0">
              <a:lnSpc>
                <a:spcPts val="3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New Covenant!</a:t>
            </a:r>
          </a:p>
        </p:txBody>
      </p:sp>
      <p:sp>
        <p:nvSpPr>
          <p:cNvPr id="36" name="TextBox 35"/>
          <p:cNvSpPr txBox="1"/>
          <p:nvPr/>
        </p:nvSpPr>
        <p:spPr>
          <a:xfrm>
            <a:off x="5868144" y="3717032"/>
            <a:ext cx="3203848" cy="830997"/>
          </a:xfrm>
          <a:prstGeom prst="rect">
            <a:avLst/>
          </a:prstGeom>
          <a:noFill/>
        </p:spPr>
        <p:txBody>
          <a:bodyPr wrap="square" rtlCol="0">
            <a:spAutoFit/>
          </a:bodyPr>
          <a:lstStyle/>
          <a:p>
            <a:pPr algn="ctr"/>
            <a:r>
              <a:rPr lang="en-CA" sz="2400" b="1" dirty="0" smtClean="0">
                <a:latin typeface="Calibri" pitchFamily="34" charset="0"/>
              </a:rPr>
              <a:t>Enjoying the Lord</a:t>
            </a:r>
          </a:p>
          <a:p>
            <a:pPr algn="ctr"/>
            <a:r>
              <a:rPr lang="en-CA" sz="2400" b="1" dirty="0" smtClean="0">
                <a:latin typeface="Calibri" pitchFamily="34" charset="0"/>
              </a:rPr>
              <a:t>for eternity</a:t>
            </a:r>
            <a:endParaRPr lang="en-CA" sz="2400" b="1" dirty="0">
              <a:latin typeface="Calibri" pitchFamily="34" charset="0"/>
            </a:endParaRPr>
          </a:p>
        </p:txBody>
      </p:sp>
      <p:sp>
        <p:nvSpPr>
          <p:cNvPr id="18" name="TextBox 4"/>
          <p:cNvSpPr txBox="1">
            <a:spLocks noChangeArrowheads="1"/>
          </p:cNvSpPr>
          <p:nvPr/>
        </p:nvSpPr>
        <p:spPr bwMode="auto">
          <a:xfrm>
            <a:off x="251718" y="4468379"/>
            <a:ext cx="8640762" cy="2246769"/>
          </a:xfrm>
          <a:prstGeom prst="rect">
            <a:avLst/>
          </a:prstGeom>
          <a:noFill/>
          <a:ln w="9525">
            <a:noFill/>
            <a:miter lim="800000"/>
            <a:headEnd/>
            <a:tailEnd/>
          </a:ln>
        </p:spPr>
        <p:txBody>
          <a:bodyPr>
            <a:spAutoFit/>
          </a:bodyPr>
          <a:lstStyle/>
          <a:p>
            <a:r>
              <a:rPr lang="en-US" sz="2800" b="1" dirty="0">
                <a:solidFill>
                  <a:schemeClr val="bg1"/>
                </a:solidFill>
                <a:latin typeface="Calibri" pitchFamily="34" charset="0"/>
              </a:rPr>
              <a:t>“Therefore he is the mediator of a new covenant, </a:t>
            </a:r>
          </a:p>
          <a:p>
            <a:r>
              <a:rPr lang="en-US" sz="2800" b="1" dirty="0">
                <a:solidFill>
                  <a:schemeClr val="bg1"/>
                </a:solidFill>
                <a:latin typeface="Calibri" pitchFamily="34" charset="0"/>
              </a:rPr>
              <a:t>so that those who are called may receive the promised eternal inheritance, since a death has occurred that redeems them from the transgressions committed </a:t>
            </a:r>
          </a:p>
          <a:p>
            <a:r>
              <a:rPr lang="en-US" sz="2800" b="1" dirty="0">
                <a:solidFill>
                  <a:schemeClr val="bg1"/>
                </a:solidFill>
                <a:latin typeface="Calibri" pitchFamily="34" charset="0"/>
              </a:rPr>
              <a:t>under the first covenant”  Heb </a:t>
            </a:r>
            <a:r>
              <a:rPr lang="en-US" sz="2800" b="1" dirty="0" smtClean="0">
                <a:solidFill>
                  <a:schemeClr val="bg1"/>
                </a:solidFill>
                <a:latin typeface="Calibri" pitchFamily="34" charset="0"/>
              </a:rPr>
              <a:t>9:15</a:t>
            </a:r>
            <a:endParaRPr lang="en-CA" dirty="0"/>
          </a:p>
        </p:txBody>
      </p:sp>
      <p:pic>
        <p:nvPicPr>
          <p:cNvPr id="20" name="Picture 19" descr="egyptian.gif"/>
          <p:cNvPicPr>
            <a:picLocks noChangeAspect="1"/>
          </p:cNvPicPr>
          <p:nvPr/>
        </p:nvPicPr>
        <p:blipFill>
          <a:blip r:embed="rId6" cstate="print"/>
          <a:stretch>
            <a:fillRect/>
          </a:stretch>
        </p:blipFill>
        <p:spPr>
          <a:xfrm rot="14400000" flipH="1">
            <a:off x="6617059" y="2667533"/>
            <a:ext cx="614477" cy="365760"/>
          </a:xfrm>
          <a:prstGeom prst="rect">
            <a:avLst/>
          </a:prstGeom>
        </p:spPr>
      </p:pic>
      <p:pic>
        <p:nvPicPr>
          <p:cNvPr id="21" name="Picture 20" descr="egyptian.gif"/>
          <p:cNvPicPr>
            <a:picLocks noChangeAspect="1"/>
          </p:cNvPicPr>
          <p:nvPr/>
        </p:nvPicPr>
        <p:blipFill>
          <a:blip r:embed="rId6" cstate="print"/>
          <a:stretch>
            <a:fillRect/>
          </a:stretch>
        </p:blipFill>
        <p:spPr>
          <a:xfrm rot="14400000" flipH="1">
            <a:off x="6617059" y="2960611"/>
            <a:ext cx="614477" cy="365760"/>
          </a:xfrm>
          <a:prstGeom prst="rect">
            <a:avLst/>
          </a:prstGeom>
        </p:spPr>
      </p:pic>
      <p:pic>
        <p:nvPicPr>
          <p:cNvPr id="22" name="Picture 21" descr="egyptian.gif"/>
          <p:cNvPicPr>
            <a:picLocks noChangeAspect="1"/>
          </p:cNvPicPr>
          <p:nvPr/>
        </p:nvPicPr>
        <p:blipFill>
          <a:blip r:embed="rId6" cstate="print"/>
          <a:stretch>
            <a:fillRect/>
          </a:stretch>
        </p:blipFill>
        <p:spPr>
          <a:xfrm rot="14400000" flipH="1">
            <a:off x="6592984" y="3248643"/>
            <a:ext cx="614477" cy="365760"/>
          </a:xfrm>
          <a:prstGeom prst="rect">
            <a:avLst/>
          </a:prstGeom>
        </p:spPr>
      </p:pic>
      <p:pic>
        <p:nvPicPr>
          <p:cNvPr id="23" name="Picture 22" descr="egyptian.gif"/>
          <p:cNvPicPr>
            <a:picLocks noChangeAspect="1"/>
          </p:cNvPicPr>
          <p:nvPr/>
        </p:nvPicPr>
        <p:blipFill>
          <a:blip r:embed="rId6" cstate="print"/>
          <a:stretch>
            <a:fillRect/>
          </a:stretch>
        </p:blipFill>
        <p:spPr>
          <a:xfrm rot="14400000" flipH="1">
            <a:off x="6881016" y="2811549"/>
            <a:ext cx="614477" cy="365760"/>
          </a:xfrm>
          <a:prstGeom prst="rect">
            <a:avLst/>
          </a:prstGeom>
        </p:spPr>
      </p:pic>
      <p:pic>
        <p:nvPicPr>
          <p:cNvPr id="26" name="Picture 25" descr="egyptian.gif"/>
          <p:cNvPicPr>
            <a:picLocks noChangeAspect="1"/>
          </p:cNvPicPr>
          <p:nvPr/>
        </p:nvPicPr>
        <p:blipFill>
          <a:blip r:embed="rId6" cstate="print"/>
          <a:stretch>
            <a:fillRect/>
          </a:stretch>
        </p:blipFill>
        <p:spPr>
          <a:xfrm rot="14400000" flipH="1">
            <a:off x="6833083" y="3099581"/>
            <a:ext cx="614477" cy="365760"/>
          </a:xfrm>
          <a:prstGeom prst="rect">
            <a:avLst/>
          </a:prstGeom>
        </p:spPr>
      </p:pic>
      <p:pic>
        <p:nvPicPr>
          <p:cNvPr id="29" name="Picture 28" descr="egyptian.gif"/>
          <p:cNvPicPr>
            <a:picLocks noChangeAspect="1"/>
          </p:cNvPicPr>
          <p:nvPr/>
        </p:nvPicPr>
        <p:blipFill>
          <a:blip r:embed="rId6" cstate="print"/>
          <a:stretch>
            <a:fillRect/>
          </a:stretch>
        </p:blipFill>
        <p:spPr>
          <a:xfrm rot="14400000" flipH="1">
            <a:off x="6376960" y="2819933"/>
            <a:ext cx="614477" cy="365760"/>
          </a:xfrm>
          <a:prstGeom prst="rect">
            <a:avLst/>
          </a:prstGeom>
        </p:spPr>
      </p:pic>
      <p:pic>
        <p:nvPicPr>
          <p:cNvPr id="30" name="Picture 29" descr="egyptian.gif"/>
          <p:cNvPicPr>
            <a:picLocks noChangeAspect="1"/>
          </p:cNvPicPr>
          <p:nvPr/>
        </p:nvPicPr>
        <p:blipFill>
          <a:blip r:embed="rId6" cstate="print"/>
          <a:stretch>
            <a:fillRect/>
          </a:stretch>
        </p:blipFill>
        <p:spPr>
          <a:xfrm rot="14400000" flipH="1">
            <a:off x="6376960" y="3099581"/>
            <a:ext cx="614477" cy="365760"/>
          </a:xfrm>
          <a:prstGeom prst="rect">
            <a:avLst/>
          </a:prstGeom>
        </p:spPr>
      </p:pic>
      <p:sp>
        <p:nvSpPr>
          <p:cNvPr id="31" name="TextBox 30"/>
          <p:cNvSpPr txBox="1"/>
          <p:nvPr/>
        </p:nvSpPr>
        <p:spPr>
          <a:xfrm>
            <a:off x="5868144" y="6237312"/>
            <a:ext cx="2088232" cy="507831"/>
          </a:xfrm>
          <a:prstGeom prst="rect">
            <a:avLst/>
          </a:prstGeom>
          <a:noFill/>
        </p:spPr>
        <p:txBody>
          <a:bodyPr wrap="square" rtlCol="0">
            <a:spAutoFit/>
          </a:bodyPr>
          <a:lstStyle/>
          <a:p>
            <a:pPr algn="ctr"/>
            <a:r>
              <a:rPr lang="en-CA" sz="900" dirty="0" smtClean="0">
                <a:solidFill>
                  <a:schemeClr val="tx1">
                    <a:lumMod val="85000"/>
                  </a:schemeClr>
                </a:solidFill>
              </a:rPr>
              <a:t>smiley s© sherv.net</a:t>
            </a:r>
          </a:p>
          <a:p>
            <a:pPr algn="ctr"/>
            <a:r>
              <a:rPr lang="en-CA" sz="900" dirty="0" smtClean="0">
                <a:solidFill>
                  <a:schemeClr val="tx1">
                    <a:lumMod val="85000"/>
                  </a:schemeClr>
                </a:solidFill>
              </a:rPr>
              <a:t>Jumping heart © www.fg-a.com</a:t>
            </a:r>
          </a:p>
          <a:p>
            <a:pPr algn="ctr"/>
            <a:r>
              <a:rPr lang="en-CA" sz="900" dirty="0" smtClean="0">
                <a:solidFill>
                  <a:schemeClr val="tx1">
                    <a:lumMod val="85000"/>
                  </a:schemeClr>
                </a:solidFill>
              </a:rPr>
              <a:t>Pulsing heart © clipartbest.com</a:t>
            </a:r>
            <a:endParaRPr lang="en-CA" sz="900"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287.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3528" y="214290"/>
            <a:ext cx="8568952" cy="1143000"/>
          </a:xfrm>
        </p:spPr>
        <p:txBody>
          <a:bodyPr/>
          <a:lstStyle/>
          <a:p>
            <a:r>
              <a:rPr lang="en-CA" sz="2800" b="1" dirty="0" smtClean="0">
                <a:solidFill>
                  <a:schemeClr val="tx1"/>
                </a:solidFill>
                <a:latin typeface="Calibri" pitchFamily="34" charset="0"/>
              </a:rPr>
              <a:t>Lord, without Christ’s blood of the New Covenant . . . </a:t>
            </a:r>
            <a:br>
              <a:rPr lang="en-CA" sz="2800" b="1" dirty="0" smtClean="0">
                <a:solidFill>
                  <a:schemeClr val="tx1"/>
                </a:solidFill>
                <a:latin typeface="Calibri" pitchFamily="34" charset="0"/>
              </a:rPr>
            </a:br>
            <a:r>
              <a:rPr lang="en-CA" sz="1600" b="1" dirty="0" smtClean="0">
                <a:solidFill>
                  <a:schemeClr val="tx1"/>
                </a:solidFill>
                <a:latin typeface="Calibri" pitchFamily="34" charset="0"/>
              </a:rPr>
              <a:t/>
            </a:r>
            <a:br>
              <a:rPr lang="en-CA" sz="1600" b="1" dirty="0" smtClean="0">
                <a:solidFill>
                  <a:schemeClr val="tx1"/>
                </a:solidFill>
                <a:latin typeface="Calibri" pitchFamily="34" charset="0"/>
              </a:rPr>
            </a:br>
            <a:r>
              <a:rPr lang="en-CA" sz="2800" b="1" dirty="0" smtClean="0">
                <a:solidFill>
                  <a:schemeClr val="tx1"/>
                </a:solidFill>
                <a:latin typeface="Calibri" pitchFamily="34" charset="0"/>
              </a:rPr>
              <a:t>but all joy and delight in you that in Christ . . . </a:t>
            </a:r>
            <a:endParaRPr lang="en-CA" sz="2800" b="1" dirty="0">
              <a:solidFill>
                <a:schemeClr val="tx1"/>
              </a:solidFill>
              <a:latin typeface="Calibri" pitchFamily="34" charset="0"/>
            </a:endParaRPr>
          </a:p>
        </p:txBody>
      </p:sp>
      <p:pic>
        <p:nvPicPr>
          <p:cNvPr id="4" name="Picture 3" descr="praise from pqhobbit.files.wordpress.com.jpg"/>
          <p:cNvPicPr>
            <a:picLocks noChangeAspect="1"/>
          </p:cNvPicPr>
          <p:nvPr/>
        </p:nvPicPr>
        <p:blipFill>
          <a:blip r:embed="rId2" cstate="print"/>
          <a:stretch>
            <a:fillRect/>
          </a:stretch>
        </p:blipFill>
        <p:spPr>
          <a:xfrm>
            <a:off x="1697586" y="1571612"/>
            <a:ext cx="5754734" cy="3683376"/>
          </a:xfrm>
          <a:prstGeom prst="rect">
            <a:avLst/>
          </a:prstGeom>
        </p:spPr>
      </p:pic>
      <p:sp>
        <p:nvSpPr>
          <p:cNvPr id="5" name="TextBox 4"/>
          <p:cNvSpPr txBox="1"/>
          <p:nvPr/>
        </p:nvSpPr>
        <p:spPr>
          <a:xfrm>
            <a:off x="2879304" y="4929198"/>
            <a:ext cx="6264696" cy="276999"/>
          </a:xfrm>
          <a:prstGeom prst="rect">
            <a:avLst/>
          </a:prstGeom>
          <a:noFill/>
        </p:spPr>
        <p:txBody>
          <a:bodyPr wrap="square" rtlCol="0">
            <a:spAutoFit/>
          </a:bodyPr>
          <a:lstStyle/>
          <a:p>
            <a:pPr algn="ctr"/>
            <a:r>
              <a:rPr lang="en-CA" sz="1200" dirty="0" smtClean="0">
                <a:solidFill>
                  <a:schemeClr val="bg1">
                    <a:lumMod val="50000"/>
                    <a:lumOff val="50000"/>
                  </a:schemeClr>
                </a:solidFill>
              </a:rPr>
              <a:t>from pqhobbit.files.wordpress.com</a:t>
            </a:r>
            <a:endParaRPr lang="en-CA" sz="1200" dirty="0">
              <a:solidFill>
                <a:schemeClr val="bg1">
                  <a:lumMod val="50000"/>
                  <a:lumOff val="50000"/>
                </a:schemeClr>
              </a:solidFill>
            </a:endParaRPr>
          </a:p>
        </p:txBody>
      </p:sp>
      <p:sp>
        <p:nvSpPr>
          <p:cNvPr id="6" name="Title 1"/>
          <p:cNvSpPr txBox="1">
            <a:spLocks/>
          </p:cNvSpPr>
          <p:nvPr/>
        </p:nvSpPr>
        <p:spPr bwMode="auto">
          <a:xfrm>
            <a:off x="385192" y="5500702"/>
            <a:ext cx="8363272"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a:r>
              <a:rPr lang="en-US" sz="2800" b="1" dirty="0" smtClean="0">
                <a:latin typeface="Calibri" pitchFamily="34" charset="0"/>
                <a:cs typeface="Calibri" pitchFamily="34" charset="0"/>
              </a:rPr>
              <a:t>“the gospel of Christ . . . the surpassing grace of God upon you . . . Thanks be to God for his </a:t>
            </a:r>
          </a:p>
          <a:p>
            <a:pPr algn="ctr"/>
            <a:r>
              <a:rPr lang="en-US" sz="2800" b="1" dirty="0" smtClean="0">
                <a:latin typeface="Calibri" pitchFamily="34" charset="0"/>
                <a:cs typeface="Calibri" pitchFamily="34" charset="0"/>
              </a:rPr>
              <a:t>inexpressible gift!” 2 </a:t>
            </a:r>
            <a:r>
              <a:rPr lang="en-US" sz="2800" b="1" dirty="0" err="1" smtClean="0">
                <a:latin typeface="Calibri" pitchFamily="34" charset="0"/>
                <a:cs typeface="Calibri" pitchFamily="34" charset="0"/>
              </a:rPr>
              <a:t>Cor</a:t>
            </a:r>
            <a:r>
              <a:rPr lang="en-US" sz="2800" b="1" dirty="0" smtClean="0">
                <a:latin typeface="Calibri" pitchFamily="34" charset="0"/>
                <a:cs typeface="Calibri" pitchFamily="34" charset="0"/>
              </a:rPr>
              <a:t> 9:13-15</a:t>
            </a:r>
          </a:p>
        </p:txBody>
      </p:sp>
    </p:spTree>
  </p:cSld>
  <p:clrMapOvr>
    <a:masterClrMapping/>
  </p:clrMapOvr>
  <p:timing>
    <p:tnLst>
      <p:par>
        <p:cTn id="1" dur="indefinite" restart="never" nodeType="tmRoot"/>
      </p:par>
    </p:tnLst>
  </p:timing>
</p:sld>
</file>

<file path=ppt/slides/slide28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26" name="Rectangle 25"/>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28" name="TextBox 27"/>
          <p:cNvSpPr txBox="1"/>
          <p:nvPr/>
        </p:nvSpPr>
        <p:spPr>
          <a:xfrm>
            <a:off x="1187624" y="4747210"/>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29" name="Title 1"/>
          <p:cNvSpPr txBox="1">
            <a:spLocks/>
          </p:cNvSpPr>
          <p:nvPr/>
        </p:nvSpPr>
        <p:spPr>
          <a:xfrm>
            <a:off x="0" y="5517232"/>
            <a:ext cx="9144000" cy="1368152"/>
          </a:xfrm>
          <a:prstGeom prst="rect">
            <a:avLst/>
          </a:prstGeom>
          <a:solidFill>
            <a:srgbClr val="002060"/>
          </a:solidFill>
        </p:spPr>
        <p:txBody>
          <a:bodyPr>
            <a:noAutofit/>
          </a:bodyPr>
          <a:lstStyle/>
          <a:p>
            <a:pPr lvl="0" algn="ctr" eaLnBrk="0" hangingPunct="0">
              <a:defRPr/>
            </a:pPr>
            <a:r>
              <a:rPr lang="en-US" sz="2600" spc="-20" dirty="0" smtClean="0">
                <a:latin typeface="Calibri" pitchFamily="34" charset="0"/>
                <a:cs typeface="Calibri" pitchFamily="34" charset="0"/>
              </a:rPr>
              <a:t>Joy and satisfaction are in Christ, not beauty, music, smart-phones, sports, cars, money, friends, romance, sex, food, drinking parties, homes or jobs!  Jesus had supreme joy without sex or money!</a:t>
            </a:r>
            <a:endParaRPr kumimoji="0" lang="en-US" sz="26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
        <p:nvSpPr>
          <p:cNvPr id="32" name="TextBox 31"/>
          <p:cNvSpPr txBox="1"/>
          <p:nvPr/>
        </p:nvSpPr>
        <p:spPr>
          <a:xfrm>
            <a:off x="72008" y="3934797"/>
            <a:ext cx="4427984" cy="769441"/>
          </a:xfrm>
          <a:prstGeom prst="rect">
            <a:avLst/>
          </a:prstGeom>
          <a:noFill/>
        </p:spPr>
        <p:txBody>
          <a:bodyPr wrap="square" rtlCol="0">
            <a:spAutoFit/>
          </a:bodyPr>
          <a:lstStyle/>
          <a:p>
            <a:pPr algn="ctr"/>
            <a:r>
              <a:rPr lang="en-CA" sz="2200" b="1" dirty="0" smtClean="0"/>
              <a:t>God’s completely different way </a:t>
            </a:r>
          </a:p>
          <a:p>
            <a:pPr algn="ctr"/>
            <a:r>
              <a:rPr lang="en-CA" sz="2200" b="1" dirty="0" smtClean="0"/>
              <a:t>to deepest joy and satisfaction</a:t>
            </a:r>
            <a:endParaRPr lang="en-CA" sz="2200" b="1" dirty="0"/>
          </a:p>
        </p:txBody>
      </p:sp>
    </p:spTree>
  </p:cSld>
  <p:clrMapOvr>
    <a:masterClrMapping/>
  </p:clrMapOvr>
  <p:timing>
    <p:tnLst>
      <p:par>
        <p:cTn id="1" dur="indefinite" restart="never" nodeType="tmRoot"/>
      </p:par>
    </p:tn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06488" y="-1143000"/>
            <a:ext cx="6858000" cy="9144000"/>
          </a:xfrm>
          <a:prstGeom prst="rect">
            <a:avLst/>
          </a:prstGeom>
        </p:spPr>
      </p:pic>
      <p:sp>
        <p:nvSpPr>
          <p:cNvPr id="5" name="TextBox 4"/>
          <p:cNvSpPr txBox="1"/>
          <p:nvPr/>
        </p:nvSpPr>
        <p:spPr>
          <a:xfrm>
            <a:off x="2699792" y="404664"/>
            <a:ext cx="2304256" cy="1200329"/>
          </a:xfrm>
          <a:prstGeom prst="rect">
            <a:avLst/>
          </a:prstGeom>
          <a:noFill/>
        </p:spPr>
        <p:txBody>
          <a:bodyPr wrap="square" rtlCol="0">
            <a:spAutoFit/>
          </a:bodyPr>
          <a:lstStyle/>
          <a:p>
            <a:pPr algn="ctr"/>
            <a:r>
              <a:rPr lang="en-CA" b="1" dirty="0" smtClean="0"/>
              <a:t>I am your</a:t>
            </a:r>
          </a:p>
          <a:p>
            <a:pPr algn="ctr"/>
            <a:r>
              <a:rPr lang="en-CA" b="1" dirty="0" smtClean="0"/>
              <a:t>righteousness </a:t>
            </a:r>
          </a:p>
          <a:p>
            <a:pPr algn="ctr"/>
            <a:r>
              <a:rPr lang="en-CA" b="1" dirty="0" smtClean="0"/>
              <a:t>from God</a:t>
            </a:r>
          </a:p>
          <a:p>
            <a:pPr algn="ctr"/>
            <a:r>
              <a:rPr lang="en-CA" b="1" dirty="0" smtClean="0"/>
              <a:t>justification</a:t>
            </a:r>
            <a:endParaRPr lang="en-CA" b="1" dirty="0"/>
          </a:p>
        </p:txBody>
      </p:sp>
      <p:sp>
        <p:nvSpPr>
          <p:cNvPr id="9" name="TextBox 8"/>
          <p:cNvSpPr txBox="1"/>
          <p:nvPr/>
        </p:nvSpPr>
        <p:spPr>
          <a:xfrm>
            <a:off x="7848872" y="766445"/>
            <a:ext cx="1475656" cy="1200329"/>
          </a:xfrm>
          <a:prstGeom prst="rect">
            <a:avLst/>
          </a:prstGeom>
          <a:noFill/>
        </p:spPr>
        <p:txBody>
          <a:bodyPr wrap="square" rtlCol="0">
            <a:spAutoFit/>
          </a:bodyPr>
          <a:lstStyle/>
          <a:p>
            <a:pPr algn="ctr"/>
            <a:r>
              <a:rPr lang="en-CA" b="1" dirty="0" smtClean="0"/>
              <a:t>I am </a:t>
            </a:r>
          </a:p>
          <a:p>
            <a:pPr algn="ctr"/>
            <a:r>
              <a:rPr lang="en-CA" b="1" dirty="0" smtClean="0"/>
              <a:t>your</a:t>
            </a:r>
          </a:p>
          <a:p>
            <a:pPr algn="ctr"/>
            <a:r>
              <a:rPr lang="en-CA" b="1" dirty="0" smtClean="0"/>
              <a:t>peace </a:t>
            </a:r>
          </a:p>
          <a:p>
            <a:pPr algn="ctr"/>
            <a:r>
              <a:rPr lang="en-CA" b="1" dirty="0" smtClean="0"/>
              <a:t>with God</a:t>
            </a:r>
            <a:endParaRPr lang="en-CA" b="1"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at-one-</a:t>
            </a:r>
            <a:r>
              <a:rPr lang="en-CA" b="1" dirty="0" err="1" smtClean="0">
                <a:solidFill>
                  <a:srgbClr val="FF0000"/>
                </a:solidFill>
              </a:rPr>
              <a:t>ment</a:t>
            </a:r>
            <a:r>
              <a:rPr lang="en-CA" b="1" dirty="0" smtClean="0">
                <a:solidFill>
                  <a:srgbClr val="FF0000"/>
                </a:solidFill>
              </a:rPr>
              <a:t> with the Lord</a:t>
            </a:r>
          </a:p>
          <a:p>
            <a:pPr algn="ctr"/>
            <a:r>
              <a:rPr lang="en-CA" b="1" dirty="0" smtClean="0">
                <a:solidFill>
                  <a:srgbClr val="FF0000"/>
                </a:solidFill>
              </a:rPr>
              <a:t>God’s wrath turned away </a:t>
            </a:r>
          </a:p>
        </p:txBody>
      </p:sp>
      <p:sp>
        <p:nvSpPr>
          <p:cNvPr id="11" name="TextBox 10"/>
          <p:cNvSpPr txBox="1"/>
          <p:nvPr/>
        </p:nvSpPr>
        <p:spPr>
          <a:xfrm>
            <a:off x="4664854" y="44624"/>
            <a:ext cx="3579554" cy="646331"/>
          </a:xfrm>
          <a:prstGeom prst="rect">
            <a:avLst/>
          </a:prstGeom>
          <a:noFill/>
        </p:spPr>
        <p:txBody>
          <a:bodyPr wrap="square" rtlCol="0">
            <a:spAutoFit/>
          </a:bodyPr>
          <a:lstStyle/>
          <a:p>
            <a:pPr algn="ctr"/>
            <a:r>
              <a:rPr lang="en-CA" b="1" dirty="0" smtClean="0">
                <a:solidFill>
                  <a:srgbClr val="FF0000"/>
                </a:solidFill>
              </a:rPr>
              <a:t>I am your ransom</a:t>
            </a:r>
          </a:p>
          <a:p>
            <a:pPr algn="ctr"/>
            <a:r>
              <a:rPr lang="en-CA" b="1" dirty="0" smtClean="0">
                <a:solidFill>
                  <a:srgbClr val="FF0000"/>
                </a:solidFill>
              </a:rPr>
              <a:t>and redemption</a:t>
            </a:r>
            <a:endParaRPr lang="en-CA" b="1" dirty="0">
              <a:solidFill>
                <a:srgbClr val="FF0000"/>
              </a:solidFill>
            </a:endParaRPr>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b="1" dirty="0" smtClean="0"/>
              <a:t>I am your</a:t>
            </a:r>
          </a:p>
          <a:p>
            <a:pPr algn="ctr"/>
            <a:r>
              <a:rPr lang="en-CA" b="1" dirty="0" smtClean="0"/>
              <a:t>eternal</a:t>
            </a:r>
          </a:p>
          <a:p>
            <a:pPr algn="ctr"/>
            <a:r>
              <a:rPr lang="en-CA" b="1" dirty="0" smtClean="0"/>
              <a:t> life</a:t>
            </a:r>
            <a:endParaRPr lang="en-CA" b="1" dirty="0"/>
          </a:p>
        </p:txBody>
      </p:sp>
      <p:sp>
        <p:nvSpPr>
          <p:cNvPr id="15" name="TextBox 14"/>
          <p:cNvSpPr txBox="1"/>
          <p:nvPr/>
        </p:nvSpPr>
        <p:spPr>
          <a:xfrm>
            <a:off x="7596336" y="3212976"/>
            <a:ext cx="1512168" cy="2031325"/>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deliverance from darkness</a:t>
            </a:r>
          </a:p>
          <a:p>
            <a:pPr algn="ctr"/>
            <a:r>
              <a:rPr lang="en-CA" b="1" dirty="0" smtClean="0">
                <a:solidFill>
                  <a:srgbClr val="FF0000"/>
                </a:solidFill>
              </a:rPr>
              <a:t>into the kingdom of God’s Son</a:t>
            </a:r>
            <a:endParaRPr lang="en-CA" b="1" dirty="0">
              <a:solidFill>
                <a:srgbClr val="FF0000"/>
              </a:solidFill>
            </a:endParaRPr>
          </a:p>
        </p:txBody>
      </p:sp>
      <p:sp>
        <p:nvSpPr>
          <p:cNvPr id="16" name="TextBox 15"/>
          <p:cNvSpPr txBox="1"/>
          <p:nvPr/>
        </p:nvSpPr>
        <p:spPr>
          <a:xfrm>
            <a:off x="-468560" y="5097958"/>
            <a:ext cx="2267744" cy="923330"/>
          </a:xfrm>
          <a:prstGeom prst="rect">
            <a:avLst/>
          </a:prstGeom>
          <a:noFill/>
        </p:spPr>
        <p:txBody>
          <a:bodyPr wrap="square" rtlCol="0">
            <a:spAutoFit/>
          </a:bodyPr>
          <a:lstStyle/>
          <a:p>
            <a:pPr algn="ctr"/>
            <a:r>
              <a:rPr lang="en-CA" b="1" dirty="0" smtClean="0"/>
              <a:t>I am your </a:t>
            </a:r>
          </a:p>
          <a:p>
            <a:pPr algn="ctr"/>
            <a:r>
              <a:rPr lang="en-CA" b="1" dirty="0" smtClean="0"/>
              <a:t>fullness</a:t>
            </a:r>
          </a:p>
          <a:p>
            <a:pPr algn="ctr"/>
            <a:r>
              <a:rPr lang="en-CA" b="1" dirty="0" smtClean="0"/>
              <a:t>of blessing</a:t>
            </a:r>
            <a:endParaRPr lang="en-CA" b="1" dirty="0"/>
          </a:p>
        </p:txBody>
      </p:sp>
      <p:sp>
        <p:nvSpPr>
          <p:cNvPr id="19" name="TextBox 18"/>
          <p:cNvSpPr txBox="1"/>
          <p:nvPr/>
        </p:nvSpPr>
        <p:spPr>
          <a:xfrm>
            <a:off x="1259632" y="417438"/>
            <a:ext cx="1512168" cy="923330"/>
          </a:xfrm>
          <a:prstGeom prst="rect">
            <a:avLst/>
          </a:prstGeom>
          <a:noFill/>
        </p:spPr>
        <p:txBody>
          <a:bodyPr wrap="square" rtlCol="0">
            <a:spAutoFit/>
          </a:bodyPr>
          <a:lstStyle/>
          <a:p>
            <a:pPr algn="ctr"/>
            <a:r>
              <a:rPr lang="en-CA" b="1" dirty="0" smtClean="0"/>
              <a:t>I am your forgiveness</a:t>
            </a:r>
          </a:p>
          <a:p>
            <a:pPr algn="ctr"/>
            <a:r>
              <a:rPr lang="en-CA" b="1" dirty="0" smtClean="0"/>
              <a:t>from God</a:t>
            </a:r>
            <a:endParaRPr lang="en-CA" b="1" dirty="0"/>
          </a:p>
        </p:txBody>
      </p:sp>
      <p:sp>
        <p:nvSpPr>
          <p:cNvPr id="20" name="TextBox 19"/>
          <p:cNvSpPr txBox="1"/>
          <p:nvPr/>
        </p:nvSpPr>
        <p:spPr>
          <a:xfrm>
            <a:off x="1292528" y="5662989"/>
            <a:ext cx="3135456" cy="646331"/>
          </a:xfrm>
          <a:prstGeom prst="rect">
            <a:avLst/>
          </a:prstGeom>
          <a:noFill/>
        </p:spPr>
        <p:txBody>
          <a:bodyPr wrap="square" rtlCol="0">
            <a:spAutoFit/>
          </a:bodyPr>
          <a:lstStyle/>
          <a:p>
            <a:pPr algn="ctr"/>
            <a:r>
              <a:rPr lang="en-CA" b="1" dirty="0" smtClean="0">
                <a:solidFill>
                  <a:srgbClr val="FF0000"/>
                </a:solidFill>
              </a:rPr>
              <a:t>I am your fullness </a:t>
            </a:r>
          </a:p>
          <a:p>
            <a:pPr algn="ctr"/>
            <a:r>
              <a:rPr lang="en-CA" b="1" dirty="0" smtClean="0">
                <a:solidFill>
                  <a:srgbClr val="FF0000"/>
                </a:solidFill>
              </a:rPr>
              <a:t>of the Spirit of God</a:t>
            </a:r>
            <a:endParaRPr lang="en-CA" b="1" dirty="0">
              <a:solidFill>
                <a:srgbClr val="FF0000"/>
              </a:solidFill>
            </a:endParaRPr>
          </a:p>
        </p:txBody>
      </p:sp>
      <p:sp>
        <p:nvSpPr>
          <p:cNvPr id="17" name="TextBox 16"/>
          <p:cNvSpPr txBox="1"/>
          <p:nvPr/>
        </p:nvSpPr>
        <p:spPr>
          <a:xfrm>
            <a:off x="4860032" y="3790781"/>
            <a:ext cx="2147210" cy="646331"/>
          </a:xfrm>
          <a:prstGeom prst="rect">
            <a:avLst/>
          </a:prstGeom>
          <a:noFill/>
        </p:spPr>
        <p:txBody>
          <a:bodyPr wrap="square" rtlCol="0">
            <a:spAutoFit/>
          </a:bodyPr>
          <a:lstStyle/>
          <a:p>
            <a:pPr algn="r"/>
            <a:r>
              <a:rPr lang="en-CA" b="1" dirty="0" smtClean="0"/>
              <a:t>I am your</a:t>
            </a:r>
          </a:p>
          <a:p>
            <a:pPr algn="r"/>
            <a:r>
              <a:rPr lang="en-CA" b="1" dirty="0" smtClean="0"/>
              <a:t>hope of glory</a:t>
            </a:r>
            <a:endParaRPr lang="en-CA" b="1" dirty="0"/>
          </a:p>
        </p:txBody>
      </p:sp>
      <p:sp>
        <p:nvSpPr>
          <p:cNvPr id="21" name="TextBox 20"/>
          <p:cNvSpPr txBox="1"/>
          <p:nvPr/>
        </p:nvSpPr>
        <p:spPr>
          <a:xfrm>
            <a:off x="-252536" y="2300679"/>
            <a:ext cx="1944216" cy="1200329"/>
          </a:xfrm>
          <a:prstGeom prst="rect">
            <a:avLst/>
          </a:prstGeom>
          <a:noFill/>
        </p:spPr>
        <p:txBody>
          <a:bodyPr wrap="square" rtlCol="0">
            <a:spAutoFit/>
          </a:bodyPr>
          <a:lstStyle/>
          <a:p>
            <a:pPr algn="ctr"/>
            <a:r>
              <a:rPr lang="en-CA" b="1" dirty="0" smtClean="0"/>
              <a:t>I am your</a:t>
            </a:r>
          </a:p>
          <a:p>
            <a:pPr algn="ctr"/>
            <a:r>
              <a:rPr lang="en-CA" b="1" dirty="0" smtClean="0"/>
              <a:t> adoption</a:t>
            </a:r>
          </a:p>
          <a:p>
            <a:pPr algn="ctr"/>
            <a:r>
              <a:rPr lang="en-CA" b="1" dirty="0" smtClean="0"/>
              <a:t> as God’s</a:t>
            </a:r>
          </a:p>
          <a:p>
            <a:pPr algn="ctr"/>
            <a:r>
              <a:rPr lang="en-CA" b="1" dirty="0" smtClean="0"/>
              <a:t>child</a:t>
            </a:r>
            <a:endParaRPr lang="en-CA" b="1" dirty="0"/>
          </a:p>
        </p:txBody>
      </p:sp>
      <p:sp>
        <p:nvSpPr>
          <p:cNvPr id="18" name="Title 1"/>
          <p:cNvSpPr txBox="1">
            <a:spLocks/>
          </p:cNvSpPr>
          <p:nvPr/>
        </p:nvSpPr>
        <p:spPr bwMode="auto">
          <a:xfrm rot="19958346">
            <a:off x="1493356" y="1980310"/>
            <a:ext cx="6473064" cy="2286000"/>
          </a:xfrm>
          <a:prstGeom prst="rect">
            <a:avLst/>
          </a:prstGeom>
          <a:solidFill>
            <a:srgbClr val="FF00FF"/>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kern="0" dirty="0" smtClean="0">
                <a:solidFill>
                  <a:schemeClr val="bg1"/>
                </a:solidFill>
                <a:latin typeface="Arial Black" pitchFamily="34" charset="0"/>
                <a:ea typeface="+mj-ea"/>
                <a:cs typeface="+mj-cs"/>
              </a:rPr>
              <a:t>Find j</a:t>
            </a:r>
            <a:r>
              <a:rPr lang="en-CA" sz="2800" kern="0" noProof="0" dirty="0" err="1" smtClean="0">
                <a:solidFill>
                  <a:schemeClr val="bg1"/>
                </a:solidFill>
                <a:latin typeface="Arial Black" pitchFamily="34" charset="0"/>
                <a:ea typeface="+mj-ea"/>
                <a:cs typeface="+mj-cs"/>
              </a:rPr>
              <a:t>oy</a:t>
            </a:r>
            <a:r>
              <a:rPr lang="en-CA" sz="2800" kern="0" noProof="0" dirty="0" smtClean="0">
                <a:solidFill>
                  <a:schemeClr val="bg1"/>
                </a:solidFill>
                <a:latin typeface="Arial Black" pitchFamily="34" charset="0"/>
                <a:ea typeface="+mj-ea"/>
                <a:cs typeface="+mj-cs"/>
              </a:rPr>
              <a:t> and satisfaction in God</a:t>
            </a:r>
            <a:r>
              <a:rPr lang="en-CA" sz="2800" kern="0" dirty="0" smtClean="0">
                <a:solidFill>
                  <a:schemeClr val="bg1"/>
                </a:solidFill>
                <a:latin typeface="Arial Black" pitchFamily="34" charset="0"/>
                <a:ea typeface="+mj-ea"/>
                <a:cs typeface="+mj-cs"/>
              </a:rPr>
              <a:t>. Open Christ’s gifts to enjoy the Lord by faith </a:t>
            </a:r>
            <a:r>
              <a:rPr lang="en-CA" sz="2800" kern="0" noProof="0" dirty="0" smtClean="0">
                <a:solidFill>
                  <a:schemeClr val="bg1"/>
                </a:solidFill>
                <a:latin typeface="Arial Black" pitchFamily="34" charset="0"/>
                <a:ea typeface="+mj-ea"/>
                <a:cs typeface="+mj-cs"/>
              </a:rPr>
              <a:t>in God’s promises expressed in praise!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0" i="0" u="none" strike="noStrike" kern="0" cap="none" spc="0" normalizeH="0" baseline="0" dirty="0" smtClean="0">
                <a:ln>
                  <a:noFill/>
                </a:ln>
                <a:solidFill>
                  <a:schemeClr val="bg1"/>
                </a:solidFill>
                <a:effectLst/>
                <a:uLnTx/>
                <a:uFillTx/>
                <a:latin typeface="Arial Black" pitchFamily="34" charset="0"/>
                <a:ea typeface="+mj-ea"/>
                <a:cs typeface="+mj-cs"/>
              </a:rPr>
              <a:t>Promises - Faith - Praise</a:t>
            </a:r>
            <a:endParaRPr kumimoji="0" lang="en-CA" sz="2800" b="0" i="0" u="none" strike="noStrike" kern="0" cap="none" spc="0" normalizeH="0" baseline="0" noProof="0" dirty="0">
              <a:ln>
                <a:noFill/>
              </a:ln>
              <a:solidFill>
                <a:schemeClr val="bg1"/>
              </a:solidFill>
              <a:effectLst/>
              <a:uLnTx/>
              <a:uFillTx/>
              <a:latin typeface="Arial Black" pitchFamily="34" charset="0"/>
              <a:ea typeface="+mj-ea"/>
              <a:cs typeface="+mj-cs"/>
            </a:endParaRPr>
          </a:p>
        </p:txBody>
      </p:sp>
    </p:spTree>
    <p:extLst>
      <p:ext uri="{BB962C8B-B14F-4D97-AF65-F5344CB8AC3E}">
        <p14:creationId xmlns:p14="http://schemas.microsoft.com/office/powerpoint/2010/main" xmlns="" val="379158180"/>
      </p:ext>
    </p:extLst>
  </p:cSld>
  <p:clrMapOvr>
    <a:masterClrMapping/>
  </p:clrMapOvr>
  <p:timing>
    <p:tnLst>
      <p:par>
        <p:cTn id="1" dur="indefinite" restart="never" nodeType="tmRoot"/>
      </p:par>
    </p:tnLst>
  </p:timing>
</p:sld>
</file>

<file path=ppt/slides/slide29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332656"/>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157192"/>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2" name="TextBox 11"/>
          <p:cNvSpPr txBox="1"/>
          <p:nvPr/>
        </p:nvSpPr>
        <p:spPr>
          <a:xfrm rot="18967428">
            <a:off x="236529" y="5395011"/>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414718"/>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492896"/>
            <a:ext cx="8496944" cy="2554545"/>
          </a:xfrm>
          <a:prstGeom prst="rect">
            <a:avLst/>
          </a:prstGeom>
          <a:noFill/>
        </p:spPr>
        <p:txBody>
          <a:bodyPr wrap="square" rtlCol="0">
            <a:spAutoFit/>
          </a:bodyPr>
          <a:lstStyle/>
          <a:p>
            <a:pPr algn="ctr"/>
            <a:r>
              <a:rPr lang="en-CA" sz="3200" dirty="0" smtClean="0">
                <a:latin typeface="Calibri" pitchFamily="34" charset="0"/>
                <a:cs typeface="Calibri" pitchFamily="34" charset="0"/>
              </a:rPr>
              <a:t>Can anyone else give us these gifts? </a:t>
            </a:r>
          </a:p>
          <a:p>
            <a:pPr algn="ctr"/>
            <a:r>
              <a:rPr lang="en-CA" sz="3200" dirty="0" smtClean="0">
                <a:latin typeface="Calibri" pitchFamily="34" charset="0"/>
                <a:cs typeface="Calibri" pitchFamily="34" charset="0"/>
              </a:rPr>
              <a:t>Has anyone else died as God’s once-for-all sacrifice for sin?  Is anyone else the infinite </a:t>
            </a:r>
          </a:p>
          <a:p>
            <a:pPr algn="ctr"/>
            <a:r>
              <a:rPr lang="en-CA" sz="3200" dirty="0" smtClean="0">
                <a:latin typeface="Calibri" pitchFamily="34" charset="0"/>
                <a:cs typeface="Calibri" pitchFamily="34" charset="0"/>
              </a:rPr>
              <a:t>Son of God, our resurrected Messiah and Lord,</a:t>
            </a:r>
          </a:p>
          <a:p>
            <a:pPr algn="ctr"/>
            <a:r>
              <a:rPr lang="en-CA" sz="3200" dirty="0" smtClean="0">
                <a:latin typeface="Calibri" pitchFamily="34" charset="0"/>
                <a:cs typeface="Calibri" pitchFamily="34" charset="0"/>
              </a:rPr>
              <a:t>who provides in himself all we need in God?</a:t>
            </a:r>
            <a:endParaRPr lang="en-CA" sz="3200" dirty="0">
              <a:latin typeface="Calibri" pitchFamily="34" charset="0"/>
              <a:cs typeface="Calibri" pitchFamily="34" charset="0"/>
            </a:endParaRPr>
          </a:p>
        </p:txBody>
      </p:sp>
      <p:sp>
        <p:nvSpPr>
          <p:cNvPr id="17" name="Rectangle 16"/>
          <p:cNvSpPr/>
          <p:nvPr/>
        </p:nvSpPr>
        <p:spPr>
          <a:xfrm>
            <a:off x="4089648" y="137391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rot="16200000">
            <a:off x="3912488" y="168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29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496" y="1565920"/>
            <a:ext cx="2103120" cy="1143000"/>
          </a:xfrm>
        </p:spPr>
        <p:txBody>
          <a:bodyPr>
            <a:noAutofit/>
          </a:bodyPr>
          <a:lstStyle/>
          <a:p>
            <a:r>
              <a:rPr lang="en-US" sz="2800" b="1" dirty="0" smtClean="0">
                <a:solidFill>
                  <a:schemeClr val="tx1"/>
                </a:solidFill>
                <a:latin typeface="Calibri" pitchFamily="34" charset="0"/>
                <a:cs typeface="Calibri" pitchFamily="34" charset="0"/>
              </a:rPr>
              <a:t>Buddhism</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says:</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Do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You Do.</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600" dirty="0" smtClean="0">
                <a:solidFill>
                  <a:schemeClr val="tx1"/>
                </a:solidFill>
                <a:latin typeface="Calibri" pitchFamily="34" charset="0"/>
                <a:cs typeface="Calibri" pitchFamily="34" charset="0"/>
              </a:rPr>
              <a:t/>
            </a:r>
            <a:br>
              <a:rPr lang="en-US" sz="26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8-fold path</a:t>
            </a:r>
            <a:endParaRPr lang="en-US" sz="2800" dirty="0">
              <a:solidFill>
                <a:schemeClr val="tx1"/>
              </a:solidFill>
              <a:latin typeface="Calibri" pitchFamily="34" charset="0"/>
              <a:cs typeface="Calibri" pitchFamily="34" charset="0"/>
            </a:endParaRPr>
          </a:p>
        </p:txBody>
      </p:sp>
      <p:sp>
        <p:nvSpPr>
          <p:cNvPr id="3" name="Title 1"/>
          <p:cNvSpPr txBox="1">
            <a:spLocks/>
          </p:cNvSpPr>
          <p:nvPr/>
        </p:nvSpPr>
        <p:spPr>
          <a:xfrm>
            <a:off x="1945392" y="1565920"/>
            <a:ext cx="219456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Islam</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lang="en-US" sz="2800" dirty="0" smtClean="0">
                <a:latin typeface="Calibri" pitchFamily="34" charset="0"/>
                <a:ea typeface="+mj-ea"/>
                <a:cs typeface="Calibri" pitchFamily="34" charset="0"/>
              </a:rPr>
              <a:t> all Allah wants</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You Do.</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8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6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5 pillars</a:t>
            </a:r>
            <a:endParaRPr kumimoji="0" lang="en-US" sz="2800" b="0" i="0" u="none" strike="noStrike" kern="120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7" name="TextBox 6"/>
          <p:cNvSpPr txBox="1"/>
          <p:nvPr/>
        </p:nvSpPr>
        <p:spPr>
          <a:xfrm>
            <a:off x="152400" y="6106180"/>
            <a:ext cx="4267200" cy="523220"/>
          </a:xfrm>
          <a:prstGeom prst="rect">
            <a:avLst/>
          </a:prstGeom>
          <a:noFill/>
        </p:spPr>
        <p:txBody>
          <a:bodyPr wrap="square" rtlCol="0">
            <a:spAutoFit/>
          </a:bodyPr>
          <a:lstStyle/>
          <a:p>
            <a:pPr algn="ctr"/>
            <a:r>
              <a:rPr lang="en-US" sz="1400" dirty="0" smtClean="0"/>
              <a:t>More free resources on the grace of God in Christ </a:t>
            </a:r>
            <a:r>
              <a:rPr lang="en-CA" sz="1400" dirty="0" smtClean="0">
                <a:latin typeface="Arial Narrow" pitchFamily="34" charset="0"/>
              </a:rPr>
              <a:t>@</a:t>
            </a:r>
            <a:r>
              <a:rPr lang="en-US" sz="1400" dirty="0" smtClean="0"/>
              <a:t> www.GraceGodChrist.com</a:t>
            </a:r>
            <a:endParaRPr lang="en-US" sz="1400" dirty="0"/>
          </a:p>
        </p:txBody>
      </p:sp>
      <p:sp>
        <p:nvSpPr>
          <p:cNvPr id="8" name="Title 1"/>
          <p:cNvSpPr txBox="1">
            <a:spLocks/>
          </p:cNvSpPr>
          <p:nvPr/>
        </p:nvSpPr>
        <p:spPr bwMode="auto">
          <a:xfrm>
            <a:off x="4139952" y="1565920"/>
            <a:ext cx="210312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Hinduism</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kern="0" dirty="0" smtClean="0">
                <a:latin typeface="Calibri" pitchFamily="34" charset="0"/>
                <a:ea typeface="+mj-ea"/>
                <a:cs typeface="Calibri" pitchFamily="34" charset="0"/>
              </a:rPr>
              <a:t>Do </a:t>
            </a:r>
            <a:r>
              <a:rPr lang="en-US" sz="2800" kern="0" dirty="0" err="1" smtClean="0">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lang="en-US" sz="2800" kern="0" dirty="0" err="1" smtClean="0">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You Do.</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many paths</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9" name="Title 1"/>
          <p:cNvSpPr txBox="1">
            <a:spLocks/>
          </p:cNvSpPr>
          <p:nvPr/>
        </p:nvSpPr>
        <p:spPr bwMode="auto">
          <a:xfrm>
            <a:off x="6293296" y="2862064"/>
            <a:ext cx="2743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Jesus</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It is DONE.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 am all you need.</a:t>
            </a:r>
          </a:p>
          <a:p>
            <a:pPr algn="ctr" eaLnBrk="0" hangingPunct="0"/>
            <a:r>
              <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rPr>
              <a:t>I give, you receive.</a:t>
            </a:r>
            <a:br>
              <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rPr>
            </a:br>
            <a:r>
              <a:rPr lang="en-US" sz="2800" kern="0" dirty="0" smtClean="0">
                <a:latin typeface="Calibri" pitchFamily="34" charset="0"/>
                <a:ea typeface="+mj-ea"/>
                <a:cs typeface="Calibri" pitchFamily="34" charset="0"/>
              </a:rPr>
              <a:t>I DO 4 U.</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Come to me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and drink.</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10" name="Rectangle 9"/>
          <p:cNvSpPr/>
          <p:nvPr/>
        </p:nvSpPr>
        <p:spPr>
          <a:xfrm>
            <a:off x="7380312" y="3140968"/>
            <a:ext cx="548640" cy="2286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rot="16200000">
            <a:off x="7365464" y="2795777"/>
            <a:ext cx="548640" cy="21031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732240" y="3717032"/>
            <a:ext cx="1944216" cy="376706"/>
          </a:xfrm>
          <a:prstGeom prst="rect">
            <a:avLst/>
          </a:prstGeom>
          <a:noFill/>
        </p:spPr>
        <p:txBody>
          <a:bodyPr wrap="square" rtlCol="0">
            <a:spAutoFit/>
          </a:bodyPr>
          <a:lstStyle/>
          <a:p>
            <a:pPr algn="ctr">
              <a:lnSpc>
                <a:spcPts val="2000"/>
              </a:lnSpc>
            </a:pPr>
            <a:r>
              <a:rPr lang="en-US" sz="2800" b="1" kern="0" dirty="0" smtClean="0">
                <a:latin typeface="Calibri" pitchFamily="34" charset="0"/>
                <a:cs typeface="Calibri" pitchFamily="34" charset="0"/>
              </a:rPr>
              <a:t>I DO 4 U</a:t>
            </a:r>
            <a:endParaRPr lang="en-US" sz="2800" b="1" dirty="0"/>
          </a:p>
        </p:txBody>
      </p:sp>
    </p:spTree>
  </p:cSld>
  <p:clrMapOvr>
    <a:masterClrMapping/>
  </p:clrMapOvr>
  <p:timing>
    <p:tnLst>
      <p:par>
        <p:cTn id="1" dur="indefinite" restart="never" nodeType="tmRoot"/>
      </p:par>
    </p:tnLst>
  </p:timing>
</p:sld>
</file>

<file path=ppt/slides/slide29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0" name="Rectangle 19"/>
          <p:cNvSpPr/>
          <p:nvPr/>
        </p:nvSpPr>
        <p:spPr>
          <a:xfrm>
            <a:off x="4383400" y="1700808"/>
            <a:ext cx="548640" cy="1371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Rectangle 18"/>
          <p:cNvSpPr/>
          <p:nvPr/>
        </p:nvSpPr>
        <p:spPr>
          <a:xfrm>
            <a:off x="4572000" y="1628800"/>
            <a:ext cx="137160" cy="640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TextBox 39"/>
          <p:cNvSpPr txBox="1">
            <a:spLocks noChangeArrowheads="1"/>
          </p:cNvSpPr>
          <p:nvPr/>
        </p:nvSpPr>
        <p:spPr bwMode="auto">
          <a:xfrm>
            <a:off x="72008" y="3129930"/>
            <a:ext cx="8964488" cy="3539430"/>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There is nothing more breath-taking, delightful, exciting,  and satisfying than a personal relationship with God </a:t>
            </a:r>
          </a:p>
          <a:p>
            <a:pPr algn="ctr"/>
            <a:r>
              <a:rPr lang="en-CA" sz="2800" b="1" dirty="0" smtClean="0">
                <a:solidFill>
                  <a:schemeClr val="bg1"/>
                </a:solidFill>
                <a:latin typeface="Calibri" pitchFamily="34" charset="0"/>
              </a:rPr>
              <a:t>the Father, Son and Spirit to enjoy the supreme oneness, love, fellowship, and cooperation the one holy Lord </a:t>
            </a:r>
          </a:p>
          <a:p>
            <a:pPr algn="ctr"/>
            <a:r>
              <a:rPr lang="en-CA" sz="2800" b="1" dirty="0" smtClean="0">
                <a:solidFill>
                  <a:schemeClr val="bg1"/>
                </a:solidFill>
                <a:latin typeface="Calibri" pitchFamily="34" charset="0"/>
              </a:rPr>
              <a:t>God Almighty enjoys in himself and shares with us.</a:t>
            </a:r>
          </a:p>
          <a:p>
            <a:pPr algn="ctr"/>
            <a:r>
              <a:rPr lang="en-CA" sz="2800" b="1" dirty="0" smtClean="0">
                <a:solidFill>
                  <a:schemeClr val="bg1"/>
                </a:solidFill>
                <a:latin typeface="Calibri" pitchFamily="34" charset="0"/>
              </a:rPr>
              <a:t>To enjoy God as God enjoys God – what glory!</a:t>
            </a:r>
          </a:p>
          <a:p>
            <a:pPr algn="ctr"/>
            <a:r>
              <a:rPr lang="en-CA" sz="2800" b="1" dirty="0" smtClean="0">
                <a:solidFill>
                  <a:schemeClr val="bg1"/>
                </a:solidFill>
                <a:latin typeface="Calibri" pitchFamily="34" charset="0"/>
                <a:cs typeface="Calibri" pitchFamily="34" charset="0"/>
              </a:rPr>
              <a:t>Heaven is a celebration of God, and life on earth is a bit of heaven when we rejoice in God as God rejoices in God!</a:t>
            </a:r>
            <a:endParaRPr lang="en-CA" sz="2800" b="1" dirty="0">
              <a:solidFill>
                <a:schemeClr val="bg1"/>
              </a:solidFill>
              <a:latin typeface="Calibri" pitchFamily="34" charset="0"/>
              <a:cs typeface="Calibri" pitchFamily="34" charset="0"/>
            </a:endParaRPr>
          </a:p>
        </p:txBody>
      </p:sp>
      <p:sp>
        <p:nvSpPr>
          <p:cNvPr id="44" name="WordArt 2"/>
          <p:cNvSpPr>
            <a:spLocks noChangeArrowheads="1" noChangeShapeType="1" noTextEdit="1"/>
          </p:cNvSpPr>
          <p:nvPr/>
        </p:nvSpPr>
        <p:spPr bwMode="auto">
          <a:xfrm>
            <a:off x="3347864" y="332656"/>
            <a:ext cx="2448272" cy="108012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11" name="Picture 10" descr="egyptian.gif"/>
          <p:cNvPicPr>
            <a:picLocks noChangeAspect="1"/>
          </p:cNvPicPr>
          <p:nvPr/>
        </p:nvPicPr>
        <p:blipFill>
          <a:blip r:embed="rId2" cstate="print"/>
          <a:stretch>
            <a:fillRect/>
          </a:stretch>
        </p:blipFill>
        <p:spPr>
          <a:xfrm>
            <a:off x="3307824" y="392834"/>
            <a:ext cx="2560320" cy="1523998"/>
          </a:xfrm>
          <a:prstGeom prst="rect">
            <a:avLst/>
          </a:prstGeom>
        </p:spPr>
      </p:pic>
      <p:pic>
        <p:nvPicPr>
          <p:cNvPr id="12" name="Picture 11" descr="egyptian.gif"/>
          <p:cNvPicPr>
            <a:picLocks noChangeAspect="1"/>
          </p:cNvPicPr>
          <p:nvPr/>
        </p:nvPicPr>
        <p:blipFill>
          <a:blip r:embed="rId2" cstate="print"/>
          <a:stretch>
            <a:fillRect/>
          </a:stretch>
        </p:blipFill>
        <p:spPr>
          <a:xfrm rot="14400000" flipH="1">
            <a:off x="2672752" y="1584491"/>
            <a:ext cx="2560320" cy="1523998"/>
          </a:xfrm>
          <a:prstGeom prst="rect">
            <a:avLst/>
          </a:prstGeom>
        </p:spPr>
      </p:pic>
      <p:pic>
        <p:nvPicPr>
          <p:cNvPr id="13" name="Picture 12" descr="egyptian.gif"/>
          <p:cNvPicPr>
            <a:picLocks noChangeAspect="1"/>
          </p:cNvPicPr>
          <p:nvPr/>
        </p:nvPicPr>
        <p:blipFill>
          <a:blip r:embed="rId2" cstate="print"/>
          <a:stretch>
            <a:fillRect/>
          </a:stretch>
        </p:blipFill>
        <p:spPr>
          <a:xfrm rot="7200000">
            <a:off x="4081892" y="1543773"/>
            <a:ext cx="2560320" cy="1523998"/>
          </a:xfrm>
          <a:prstGeom prst="rect">
            <a:avLst/>
          </a:prstGeom>
        </p:spPr>
      </p:pic>
      <p:pic>
        <p:nvPicPr>
          <p:cNvPr id="14" name="Picture 13" descr="www.fg-a.com valentine 2-jumping-heart.gif"/>
          <p:cNvPicPr>
            <a:picLocks noChangeAspect="1"/>
          </p:cNvPicPr>
          <p:nvPr/>
        </p:nvPicPr>
        <p:blipFill>
          <a:blip r:embed="rId3" cstate="print"/>
          <a:stretch>
            <a:fillRect/>
          </a:stretch>
        </p:blipFill>
        <p:spPr>
          <a:xfrm>
            <a:off x="4077072" y="1159396"/>
            <a:ext cx="1143000" cy="1333500"/>
          </a:xfrm>
          <a:prstGeom prst="rect">
            <a:avLst/>
          </a:prstGeom>
        </p:spPr>
      </p:pic>
      <p:sp>
        <p:nvSpPr>
          <p:cNvPr id="16" name="TextBox 15"/>
          <p:cNvSpPr txBox="1">
            <a:spLocks noChangeArrowheads="1"/>
          </p:cNvSpPr>
          <p:nvPr/>
        </p:nvSpPr>
        <p:spPr bwMode="auto">
          <a:xfrm>
            <a:off x="35496" y="387821"/>
            <a:ext cx="3339480" cy="1384995"/>
          </a:xfrm>
          <a:prstGeom prst="rect">
            <a:avLst/>
          </a:prstGeom>
          <a:noFill/>
          <a:ln w="9525">
            <a:noFill/>
            <a:miter lim="800000"/>
            <a:headEnd/>
            <a:tailEnd/>
          </a:ln>
        </p:spPr>
        <p:txBody>
          <a:bodyPr wrap="square">
            <a:spAutoFit/>
          </a:bodyPr>
          <a:lstStyle/>
          <a:p>
            <a:pPr algn="ctr"/>
            <a:r>
              <a:rPr lang="en-CA" sz="2800" b="1" dirty="0" smtClean="0">
                <a:latin typeface="Calibri" pitchFamily="34" charset="0"/>
                <a:cs typeface="Calibri" pitchFamily="34" charset="0"/>
              </a:rPr>
              <a:t>“In your presence there is fullness </a:t>
            </a:r>
          </a:p>
          <a:p>
            <a:pPr algn="ctr"/>
            <a:r>
              <a:rPr lang="en-CA" sz="2800" b="1" dirty="0" smtClean="0">
                <a:latin typeface="Calibri" pitchFamily="34" charset="0"/>
                <a:cs typeface="Calibri" pitchFamily="34" charset="0"/>
              </a:rPr>
              <a:t>of joy; </a:t>
            </a:r>
            <a:endParaRPr lang="en-CA" sz="2800" b="1" dirty="0">
              <a:solidFill>
                <a:schemeClr val="bg1"/>
              </a:solidFill>
              <a:latin typeface="Calibri" pitchFamily="34" charset="0"/>
              <a:cs typeface="Calibri" pitchFamily="34" charset="0"/>
            </a:endParaRPr>
          </a:p>
        </p:txBody>
      </p:sp>
      <p:sp>
        <p:nvSpPr>
          <p:cNvPr id="17" name="TextBox 16"/>
          <p:cNvSpPr txBox="1">
            <a:spLocks noChangeArrowheads="1"/>
          </p:cNvSpPr>
          <p:nvPr/>
        </p:nvSpPr>
        <p:spPr bwMode="auto">
          <a:xfrm>
            <a:off x="5769024" y="392465"/>
            <a:ext cx="3339480" cy="1815882"/>
          </a:xfrm>
          <a:prstGeom prst="rect">
            <a:avLst/>
          </a:prstGeom>
          <a:noFill/>
          <a:ln w="9525">
            <a:noFill/>
            <a:miter lim="800000"/>
            <a:headEnd/>
            <a:tailEnd/>
          </a:ln>
        </p:spPr>
        <p:txBody>
          <a:bodyPr wrap="square">
            <a:spAutoFit/>
          </a:bodyPr>
          <a:lstStyle/>
          <a:p>
            <a:pPr algn="ctr"/>
            <a:r>
              <a:rPr lang="en-CA" sz="2800" b="1" dirty="0" smtClean="0">
                <a:latin typeface="Calibri" pitchFamily="34" charset="0"/>
                <a:cs typeface="Calibri" pitchFamily="34" charset="0"/>
              </a:rPr>
              <a:t>at your right hand are pleasures forevermore”  </a:t>
            </a:r>
          </a:p>
          <a:p>
            <a:pPr algn="ctr"/>
            <a:r>
              <a:rPr lang="en-CA" sz="2800" b="1" dirty="0" err="1" smtClean="0">
                <a:latin typeface="Calibri" pitchFamily="34" charset="0"/>
                <a:cs typeface="Calibri" pitchFamily="34" charset="0"/>
              </a:rPr>
              <a:t>Psa</a:t>
            </a:r>
            <a:r>
              <a:rPr lang="en-CA" sz="2800" b="1" dirty="0" smtClean="0">
                <a:latin typeface="Calibri" pitchFamily="34" charset="0"/>
                <a:cs typeface="Calibri" pitchFamily="34" charset="0"/>
              </a:rPr>
              <a:t> 16:11</a:t>
            </a:r>
            <a:endParaRPr lang="en-CA" sz="2800" b="1" dirty="0">
              <a:solidFill>
                <a:schemeClr val="bg1"/>
              </a:solidFill>
              <a:latin typeface="Calibri" pitchFamily="34" charset="0"/>
              <a:cs typeface="Calibri" pitchFamily="34" charset="0"/>
            </a:endParaRPr>
          </a:p>
        </p:txBody>
      </p:sp>
      <p:sp>
        <p:nvSpPr>
          <p:cNvPr id="18" name="TextBox 17"/>
          <p:cNvSpPr txBox="1"/>
          <p:nvPr/>
        </p:nvSpPr>
        <p:spPr>
          <a:xfrm>
            <a:off x="611560" y="2132856"/>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endParaRPr lang="en-CA"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29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5" name="Oval 4"/>
          <p:cNvSpPr/>
          <p:nvPr/>
        </p:nvSpPr>
        <p:spPr>
          <a:xfrm>
            <a:off x="899592" y="98251"/>
            <a:ext cx="7344816" cy="6715125"/>
          </a:xfrm>
          <a:prstGeom prst="ellipse">
            <a:avLst/>
          </a:prstGeom>
          <a:solidFill>
            <a:srgbClr val="FF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000" b="1" dirty="0" smtClean="0">
              <a:solidFill>
                <a:schemeClr val="bg1"/>
              </a:solidFill>
            </a:endParaRPr>
          </a:p>
          <a:p>
            <a:pPr algn="ctr"/>
            <a:endParaRPr lang="en-US" sz="1000" b="1" dirty="0" smtClean="0">
              <a:solidFill>
                <a:schemeClr val="bg1"/>
              </a:solidFill>
            </a:endParaRPr>
          </a:p>
          <a:p>
            <a:pPr algn="ctr">
              <a:defRPr/>
            </a:pPr>
            <a:endParaRPr lang="en-US" dirty="0"/>
          </a:p>
        </p:txBody>
      </p:sp>
      <p:sp>
        <p:nvSpPr>
          <p:cNvPr id="5123" name="Title 3"/>
          <p:cNvSpPr>
            <a:spLocks noGrp="1"/>
          </p:cNvSpPr>
          <p:nvPr>
            <p:ph type="title"/>
          </p:nvPr>
        </p:nvSpPr>
        <p:spPr>
          <a:xfrm>
            <a:off x="1331640" y="269776"/>
            <a:ext cx="6336704" cy="1143000"/>
          </a:xfrm>
        </p:spPr>
        <p:txBody>
          <a:bodyPr>
            <a:normAutofit/>
          </a:bodyPr>
          <a:lstStyle/>
          <a:p>
            <a:r>
              <a:rPr lang="en-US" sz="4800" b="1" dirty="0" smtClean="0">
                <a:solidFill>
                  <a:schemeClr val="bg1"/>
                </a:solidFill>
                <a:latin typeface="Calibri" pitchFamily="34" charset="0"/>
              </a:rPr>
              <a:t>in Christ</a:t>
            </a:r>
          </a:p>
        </p:txBody>
      </p:sp>
      <p:sp>
        <p:nvSpPr>
          <p:cNvPr id="6" name="Right Arrow 5"/>
          <p:cNvSpPr/>
          <p:nvPr/>
        </p:nvSpPr>
        <p:spPr>
          <a:xfrm>
            <a:off x="323528" y="1268760"/>
            <a:ext cx="1728192" cy="50405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 Box 4"/>
          <p:cNvSpPr txBox="1">
            <a:spLocks noChangeArrowheads="1"/>
          </p:cNvSpPr>
          <p:nvPr/>
        </p:nvSpPr>
        <p:spPr bwMode="auto">
          <a:xfrm>
            <a:off x="-180528" y="476672"/>
            <a:ext cx="2592388" cy="830997"/>
          </a:xfrm>
          <a:prstGeom prst="rect">
            <a:avLst/>
          </a:prstGeom>
          <a:noFill/>
          <a:ln w="9525">
            <a:noFill/>
            <a:miter lim="800000"/>
            <a:headEnd/>
            <a:tailEnd/>
          </a:ln>
        </p:spPr>
        <p:txBody>
          <a:bodyPr>
            <a:spAutoFit/>
          </a:bodyPr>
          <a:lstStyle/>
          <a:p>
            <a:pPr algn="ctr"/>
            <a:r>
              <a:rPr lang="en-US" sz="2400" dirty="0" smtClean="0">
                <a:latin typeface="Arial Black" pitchFamily="34" charset="0"/>
              </a:rPr>
              <a:t>faith </a:t>
            </a:r>
          </a:p>
          <a:p>
            <a:pPr algn="ctr"/>
            <a:r>
              <a:rPr lang="en-US" sz="2400" dirty="0" smtClean="0">
                <a:latin typeface="Arial Black" pitchFamily="34" charset="0"/>
              </a:rPr>
              <a:t>in Christ</a:t>
            </a:r>
            <a:endParaRPr lang="en-US" sz="2400" dirty="0">
              <a:latin typeface="Arial Black" pitchFamily="34" charset="0"/>
            </a:endParaRPr>
          </a:p>
        </p:txBody>
      </p:sp>
      <p:sp>
        <p:nvSpPr>
          <p:cNvPr id="9" name="TextBox 5"/>
          <p:cNvSpPr txBox="1">
            <a:spLocks noChangeArrowheads="1"/>
          </p:cNvSpPr>
          <p:nvPr/>
        </p:nvSpPr>
        <p:spPr bwMode="auto">
          <a:xfrm>
            <a:off x="467544" y="4923165"/>
            <a:ext cx="8136904" cy="1384995"/>
          </a:xfrm>
          <a:prstGeom prst="rect">
            <a:avLst/>
          </a:prstGeom>
          <a:noFill/>
          <a:ln w="9525">
            <a:noFill/>
            <a:miter lim="800000"/>
            <a:headEnd/>
            <a:tailEnd/>
          </a:ln>
        </p:spPr>
        <p:txBody>
          <a:bodyPr wrap="square">
            <a:spAutoFit/>
          </a:bodyPr>
          <a:lstStyle/>
          <a:p>
            <a:pPr algn="ctr"/>
            <a:r>
              <a:rPr lang="en-CA" sz="2800" b="1" dirty="0" smtClean="0">
                <a:latin typeface="Calibri" pitchFamily="34" charset="0"/>
              </a:rPr>
              <a:t>Lord, thank you for these great riches</a:t>
            </a:r>
          </a:p>
          <a:p>
            <a:pPr algn="ctr"/>
            <a:r>
              <a:rPr lang="en-CA" sz="2800" b="1" dirty="0" smtClean="0">
                <a:latin typeface="Calibri" pitchFamily="34" charset="0"/>
              </a:rPr>
              <a:t>that involve all the other riches </a:t>
            </a:r>
          </a:p>
          <a:p>
            <a:pPr algn="ctr"/>
            <a:r>
              <a:rPr lang="en-CA" sz="2800" b="1" dirty="0" smtClean="0">
                <a:latin typeface="Calibri" pitchFamily="34" charset="0"/>
              </a:rPr>
              <a:t>of grace in Christ!</a:t>
            </a:r>
            <a:endParaRPr lang="en-CA" sz="2800" b="1" dirty="0">
              <a:latin typeface="Calibri" pitchFamily="34" charset="0"/>
            </a:endParaRPr>
          </a:p>
        </p:txBody>
      </p:sp>
      <p:sp>
        <p:nvSpPr>
          <p:cNvPr id="10" name="Text Box 3"/>
          <p:cNvSpPr txBox="1">
            <a:spLocks noChangeArrowheads="1"/>
          </p:cNvSpPr>
          <p:nvPr/>
        </p:nvSpPr>
        <p:spPr bwMode="auto">
          <a:xfrm>
            <a:off x="1691679" y="2212846"/>
            <a:ext cx="5616625" cy="2008242"/>
          </a:xfrm>
          <a:prstGeom prst="rect">
            <a:avLst/>
          </a:prstGeom>
          <a:noFill/>
          <a:ln w="9525">
            <a:noFill/>
            <a:miter lim="800000"/>
            <a:headEnd/>
            <a:tailEnd/>
          </a:ln>
        </p:spPr>
        <p:txBody>
          <a:bodyPr wrap="square">
            <a:spAutoFit/>
          </a:bodyPr>
          <a:lstStyle/>
          <a:p>
            <a:pPr algn="ctr"/>
            <a:r>
              <a:rPr lang="en-US" sz="1200" dirty="0"/>
              <a:t> </a:t>
            </a:r>
          </a:p>
          <a:p>
            <a:pPr algn="ctr">
              <a:lnSpc>
                <a:spcPts val="2700"/>
              </a:lnSpc>
            </a:pPr>
            <a:r>
              <a:rPr lang="en-CA" sz="3600" b="1" dirty="0" smtClean="0">
                <a:solidFill>
                  <a:schemeClr val="bg1"/>
                </a:solidFill>
                <a:latin typeface="Calibri" pitchFamily="34" charset="0"/>
              </a:rPr>
              <a:t>loved</a:t>
            </a:r>
          </a:p>
          <a:p>
            <a:pPr algn="ctr">
              <a:lnSpc>
                <a:spcPts val="2700"/>
              </a:lnSpc>
            </a:pPr>
            <a:endParaRPr lang="en-CA" sz="3600" b="1" dirty="0" smtClean="0">
              <a:solidFill>
                <a:schemeClr val="bg1"/>
              </a:solidFill>
              <a:latin typeface="Calibri" pitchFamily="34" charset="0"/>
            </a:endParaRPr>
          </a:p>
          <a:p>
            <a:pPr algn="ctr">
              <a:lnSpc>
                <a:spcPts val="2700"/>
              </a:lnSpc>
            </a:pPr>
            <a:r>
              <a:rPr lang="en-CA" sz="3600" b="1" dirty="0" smtClean="0">
                <a:solidFill>
                  <a:schemeClr val="bg1"/>
                </a:solidFill>
                <a:latin typeface="Calibri" pitchFamily="34" charset="0"/>
              </a:rPr>
              <a:t>saved </a:t>
            </a:r>
          </a:p>
          <a:p>
            <a:pPr algn="ctr">
              <a:lnSpc>
                <a:spcPts val="2700"/>
              </a:lnSpc>
            </a:pPr>
            <a:endParaRPr lang="en-CA" sz="3600" b="1" dirty="0" smtClean="0">
              <a:solidFill>
                <a:schemeClr val="bg1"/>
              </a:solidFill>
              <a:latin typeface="Calibri" pitchFamily="34" charset="0"/>
            </a:endParaRPr>
          </a:p>
          <a:p>
            <a:pPr algn="ctr">
              <a:lnSpc>
                <a:spcPts val="2700"/>
              </a:lnSpc>
            </a:pPr>
            <a:r>
              <a:rPr lang="en-CA" sz="3600" b="1" dirty="0" smtClean="0">
                <a:solidFill>
                  <a:schemeClr val="bg1"/>
                </a:solidFill>
                <a:latin typeface="Calibri" pitchFamily="34" charset="0"/>
              </a:rPr>
              <a:t>in the New Covenant</a:t>
            </a:r>
            <a:endParaRPr lang="en-CA" sz="3600" b="1" dirty="0">
              <a:solidFill>
                <a:schemeClr val="bg1"/>
              </a:solidFill>
              <a:latin typeface="Calibri" pitchFamily="34" charset="0"/>
            </a:endParaRPr>
          </a:p>
        </p:txBody>
      </p:sp>
      <p:sp>
        <p:nvSpPr>
          <p:cNvPr id="8" name="Text Box 4"/>
          <p:cNvSpPr txBox="1">
            <a:spLocks noChangeArrowheads="1"/>
          </p:cNvSpPr>
          <p:nvPr/>
        </p:nvSpPr>
        <p:spPr bwMode="auto">
          <a:xfrm>
            <a:off x="7164288" y="159023"/>
            <a:ext cx="1944216" cy="461665"/>
          </a:xfrm>
          <a:prstGeom prst="rect">
            <a:avLst/>
          </a:prstGeom>
          <a:noFill/>
          <a:ln w="9525">
            <a:noFill/>
            <a:miter lim="800000"/>
            <a:headEnd/>
            <a:tailEnd/>
          </a:ln>
        </p:spPr>
        <p:txBody>
          <a:bodyPr wrap="square">
            <a:spAutoFit/>
          </a:bodyPr>
          <a:lstStyle/>
          <a:p>
            <a:pPr algn="ctr"/>
            <a:r>
              <a:rPr lang="en-US" sz="2400" dirty="0" smtClean="0">
                <a:latin typeface="Calibri" pitchFamily="34" charset="0"/>
                <a:cs typeface="Calibri" pitchFamily="34" charset="0"/>
              </a:rPr>
              <a:t>Gifts 98-100</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94.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026" name="Oval 2"/>
          <p:cNvSpPr>
            <a:spLocks noChangeArrowheads="1"/>
          </p:cNvSpPr>
          <p:nvPr/>
        </p:nvSpPr>
        <p:spPr bwMode="auto">
          <a:xfrm>
            <a:off x="35496" y="412576"/>
            <a:ext cx="7132320" cy="6309360"/>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20" name="Text Box 5"/>
          <p:cNvSpPr txBox="1">
            <a:spLocks noChangeArrowheads="1"/>
          </p:cNvSpPr>
          <p:nvPr/>
        </p:nvSpPr>
        <p:spPr bwMode="auto">
          <a:xfrm>
            <a:off x="-76200" y="7540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Passover</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Lamb</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sin atoned, wrath turned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eternal life     adopted sons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Holy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intercedes as mediator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old self crucified and buried with Christ                                                         new self raised and alive with Christ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fontAlgn="base">
              <a:lnSpc>
                <a:spcPts val="1200"/>
              </a:lnSpc>
              <a:spcBef>
                <a:spcPct val="0"/>
              </a:spcBef>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one with Christ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seated with Christ                                                                                                                         </a:t>
            </a:r>
            <a:r>
              <a:rPr lang="en-CA" altLang="ko-KR" sz="800" dirty="0" smtClean="0">
                <a:solidFill>
                  <a:schemeClr val="bg1"/>
                </a:solidFill>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hidden with Christ in God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released from law, married to Christ                                                                                                under law of the Spirit</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8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born of the Spirit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given, receive, have Spirit				                     rivers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Spirit power to be ambassadors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sanctifies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fills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resurrection body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married to the Lamb                                   every tear wiped away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loved and saved</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Calibri" pitchFamily="34" charset="0"/>
                <a:ea typeface="Malgun Gothic" pitchFamily="34" charset="-127"/>
                <a:cs typeface="Calibri" pitchFamily="34" charset="0"/>
              </a:rPr>
              <a:t>   i</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3486144" y="2924944"/>
            <a:ext cx="22860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174112"/>
            <a:ext cx="914400" cy="228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987824" y="278092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3923928" y="27946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987824" y="37890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923928" y="3802752"/>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88024"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2020 </a:t>
            </a:r>
            <a:endParaRPr lang="en-CA" sz="1200" dirty="0">
              <a:solidFill>
                <a:schemeClr val="bg1"/>
              </a:solidFill>
              <a:latin typeface="Arial Narrow" pitchFamily="34" charset="0"/>
            </a:endParaRPr>
          </a:p>
        </p:txBody>
      </p:sp>
      <p:pic>
        <p:nvPicPr>
          <p:cNvPr id="19" name="Picture 18" descr="www.fg-a.com valentine 2-jumping-heart.gif"/>
          <p:cNvPicPr>
            <a:picLocks noChangeAspect="1"/>
          </p:cNvPicPr>
          <p:nvPr/>
        </p:nvPicPr>
        <p:blipFill>
          <a:blip r:embed="rId2" cstate="print"/>
          <a:stretch>
            <a:fillRect/>
          </a:stretch>
        </p:blipFill>
        <p:spPr>
          <a:xfrm>
            <a:off x="3059832" y="2847806"/>
            <a:ext cx="1049259" cy="1224136"/>
          </a:xfrm>
          <a:prstGeom prst="rect">
            <a:avLst/>
          </a:prstGeom>
        </p:spPr>
      </p:pic>
      <p:sp>
        <p:nvSpPr>
          <p:cNvPr id="23"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4" name="TextBox 23"/>
          <p:cNvSpPr txBox="1"/>
          <p:nvPr/>
        </p:nvSpPr>
        <p:spPr>
          <a:xfrm>
            <a:off x="2627784" y="404664"/>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18" name="Title 3"/>
          <p:cNvSpPr txBox="1">
            <a:spLocks/>
          </p:cNvSpPr>
          <p:nvPr/>
        </p:nvSpPr>
        <p:spPr bwMode="auto">
          <a:xfrm>
            <a:off x="7236296" y="0"/>
            <a:ext cx="1920240" cy="6858000"/>
          </a:xfrm>
          <a:prstGeom prst="rect">
            <a:avLst/>
          </a:prstGeom>
          <a:solidFill>
            <a:schemeClr val="bg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ts val="3200"/>
              </a:lnSpc>
              <a:spcBef>
                <a:spcPct val="0"/>
              </a:spcBef>
              <a:spcAft>
                <a:spcPct val="0"/>
              </a:spcAft>
              <a:buClrTx/>
              <a:buSzTx/>
              <a:buFontTx/>
              <a:buNone/>
              <a:tabLst/>
              <a:defRPr/>
            </a:pPr>
            <a: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t>It is finished! </a:t>
            </a:r>
            <a:b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t>Joyfully drink in </a:t>
            </a:r>
            <a:b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t>the many riches of </a:t>
            </a:r>
            <a:b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t>God’s grace </a:t>
            </a:r>
            <a:b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t>freely given in Christ</a:t>
            </a:r>
            <a:b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t>the moment we receive salvation </a:t>
            </a:r>
            <a:b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t>in Christ!</a:t>
            </a:r>
            <a:br>
              <a:rPr kumimoji="0" lang="en-US" sz="26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altLang="ko-KR" sz="2600" b="1" i="0" u="none" strike="noStrike" kern="0" cap="none" spc="0" normalizeH="0" baseline="0" noProof="0" dirty="0" smtClean="0">
                <a:ln>
                  <a:noFill/>
                </a:ln>
                <a:solidFill>
                  <a:srgbClr val="FFFF00"/>
                </a:solidFill>
                <a:effectLst/>
                <a:uLnTx/>
                <a:uFillTx/>
                <a:latin typeface="Calibri" pitchFamily="34" charset="0"/>
                <a:ea typeface="굴림" pitchFamily="34" charset="-127"/>
                <a:cs typeface="+mj-cs"/>
              </a:rPr>
              <a:t>Come to me and drink!</a:t>
            </a:r>
            <a:endParaRPr kumimoji="0" lang="en-US" altLang="ko-KR" sz="2600" b="1" i="0" u="none" strike="noStrike" kern="0" cap="none" spc="0" normalizeH="0" baseline="0" noProof="0" dirty="0">
              <a:ln>
                <a:noFill/>
              </a:ln>
              <a:solidFill>
                <a:srgbClr val="FFFF00"/>
              </a:solidFill>
              <a:effectLst/>
              <a:uLnTx/>
              <a:uFillTx/>
              <a:latin typeface="Calibri" pitchFamily="34" charset="0"/>
              <a:ea typeface="굴림" pitchFamily="34" charset="-127"/>
              <a:cs typeface="+mj-cs"/>
            </a:endParaRPr>
          </a:p>
        </p:txBody>
      </p:sp>
      <p:sp>
        <p:nvSpPr>
          <p:cNvPr id="25" name="TextBox 24"/>
          <p:cNvSpPr txBox="1"/>
          <p:nvPr/>
        </p:nvSpPr>
        <p:spPr>
          <a:xfrm>
            <a:off x="214282" y="6429396"/>
            <a:ext cx="208823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jumping heart © www.fg-a.com</a:t>
            </a:r>
          </a:p>
        </p:txBody>
      </p:sp>
    </p:spTree>
  </p:cSld>
  <p:clrMapOvr>
    <a:masterClrMapping/>
  </p:clrMapOvr>
  <p:timing>
    <p:tnLst>
      <p:par>
        <p:cTn id="1" dur="indefinite" restart="never" nodeType="tmRoot"/>
      </p:par>
    </p:tnLst>
  </p:timing>
</p:sld>
</file>

<file path=ppt/slides/slide29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72008" y="1268760"/>
            <a:ext cx="7164288" cy="1295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spc="-30"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spc="-30" normalizeH="0" baseline="0" dirty="0" smtClean="0">
                <a:ln>
                  <a:noFill/>
                </a:ln>
                <a:effectLst/>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in Christ and Christ in us        in the Spirit and the Spirit in us, made God’s temple       in God the Father and the Father in 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immersed in Father, Son, and Spirit               Father, Son, and Spirit fellowship with us                 access to God and his grace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answered prayer              grace at the throne of grace            every need supplied             the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Christ our High Priest intercedes as mediator                                                      Christ our High Priest advocates in our defense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immersed into Christ and his death and resurrection                                                united with Christ in death and resurrection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old self crucified buried</a:t>
            </a:r>
            <a:r>
              <a:rPr lang="en-CA" altLang="ko-KR" sz="1200" b="1" spc="-30" dirty="0" smtClean="0">
                <a:solidFill>
                  <a:schemeClr val="bg1"/>
                </a:solidFill>
                <a:latin typeface="Arial Narrow" pitchFamily="34" charset="0"/>
                <a:ea typeface="Malgun Gothic" pitchFamily="34" charset="-127"/>
                <a:cs typeface="Calibri" pitchFamily="34" charset="0"/>
              </a:rPr>
              <a:t> with Christ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new self raised alive with Christ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under Christ, abundant grace        slaves of Christ not sin          joined to Christ         </a:t>
            </a:r>
            <a:r>
              <a:rPr lang="en-CA" altLang="ko-KR" sz="1200" b="1" spc="-30" dirty="0" smtClean="0">
                <a:solidFill>
                  <a:schemeClr val="bg1"/>
                </a:solidFill>
                <a:latin typeface="Arial Narrow" pitchFamily="34" charset="0"/>
                <a:ea typeface="Malgun Gothic" pitchFamily="34" charset="-127"/>
                <a:cs typeface="Calibri" pitchFamily="34" charset="0"/>
              </a:rPr>
              <a:t>one with Christ         seated with Christ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hidden with Christ in God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released from law, married to Christ    under law of the Spirit    </a:t>
            </a:r>
            <a:r>
              <a:rPr kumimoji="0" lang="en-CA" altLang="ko-KR" sz="1200" b="1" i="0" u="none" strike="noStrike" cap="none" spc="-30" normalizeH="0" baseline="0" dirty="0" err="1" smtClean="0">
                <a:ln>
                  <a:noFill/>
                </a:ln>
                <a:solidFill>
                  <a:schemeClr val="bg1"/>
                </a:solidFill>
                <a:effectLst/>
                <a:latin typeface="Arial Narrow" pitchFamily="34" charset="0"/>
                <a:ea typeface="Malgun Gothic" pitchFamily="34" charset="-127"/>
                <a:cs typeface="Calibri" pitchFamily="34" charset="0"/>
              </a:rPr>
              <a:t>Spirit</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and God’s love poured out </a:t>
            </a:r>
          </a:p>
        </p:txBody>
      </p:sp>
      <p:sp>
        <p:nvSpPr>
          <p:cNvPr id="4" name="Text Box 5"/>
          <p:cNvSpPr txBox="1">
            <a:spLocks noChangeArrowheads="1"/>
          </p:cNvSpPr>
          <p:nvPr/>
        </p:nvSpPr>
        <p:spPr bwMode="auto">
          <a:xfrm>
            <a:off x="1752600" y="2492896"/>
            <a:ext cx="3657600" cy="419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fontAlgn="base">
              <a:lnSpc>
                <a:spcPts val="1200"/>
              </a:lnSpc>
              <a:spcBef>
                <a:spcPct val="0"/>
              </a:spcBef>
            </a:pPr>
            <a:r>
              <a:rPr lang="en-CA" altLang="ko-KR" sz="1200" b="1" spc="-30" dirty="0" smtClean="0">
                <a:latin typeface="Arial Narrow" pitchFamily="34" charset="0"/>
                <a:ea typeface="Malgun Gothic" pitchFamily="34" charset="-127"/>
                <a:cs typeface="Calibri" pitchFamily="34" charset="0"/>
              </a:rPr>
              <a:t> </a:t>
            </a:r>
            <a:r>
              <a:rPr lang="en-CA" altLang="ko-KR" sz="1200" b="1" spc="-30" dirty="0" smtClean="0">
                <a:solidFill>
                  <a:schemeClr val="bg1"/>
                </a:solidFill>
                <a:latin typeface="Arial Narrow" pitchFamily="34" charset="0"/>
                <a:ea typeface="Malgun Gothic" pitchFamily="34" charset="-127"/>
                <a:cs typeface="Calibri" pitchFamily="34" charset="0"/>
              </a:rPr>
              <a:t>born of the Spirit                           given, receive, have the Spirit    </a:t>
            </a:r>
          </a:p>
          <a:p>
            <a:pPr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rivers of living water of the Spirit             immersed in the Spirit </a:t>
            </a:r>
          </a:p>
          <a:p>
            <a:pPr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Spirit comes on, falls on us   Spirit power to be ambassadors    anointed and sealed with the Spirit    guarantee of the Spirit   </a:t>
            </a:r>
          </a:p>
          <a:p>
            <a:pPr lvl="0"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Spirit of truth helps, teaches    Spirit leads and sanctifies    Spirit gifts for service                        Holy Spirit fills        </a:t>
            </a:r>
          </a:p>
          <a:p>
            <a:pPr lvl="0"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circumcised</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by Christ, set apart in the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immeasurably  great  power  of the Spirit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God’s  workmanship created in Christ</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l</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ed    in   triumph</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nd</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t>
            </a:r>
            <a:r>
              <a:rPr kumimoji="0" lang="en-CA" altLang="ko-KR" sz="1200" b="1" i="1" u="none" strike="noStrike" cap="none" spc="-30" normalizeH="0" dirty="0" err="1" smtClean="0">
                <a:ln>
                  <a:noFill/>
                </a:ln>
                <a:solidFill>
                  <a:schemeClr val="bg1"/>
                </a:solidFill>
                <a:effectLst/>
                <a:latin typeface="Arial Narrow" pitchFamily="34" charset="0"/>
                <a:ea typeface="Malgun Gothic" pitchFamily="34" charset="-127"/>
                <a:cs typeface="Calibri" pitchFamily="34" charset="0"/>
              </a:rPr>
              <a:t>nike</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m</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embers        of      Christ’s         body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brothers                 and                sisters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branches          in          Christ’s       vine</a:t>
            </a:r>
          </a:p>
          <a:p>
            <a:pPr marL="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chosen race</a:t>
            </a: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royal priesthood</a:t>
            </a:r>
          </a:p>
          <a:p>
            <a:pPr marL="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holy nation,                 God’s possession</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t>
            </a:r>
          </a:p>
          <a:p>
            <a:pPr marL="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God’s people   fellow citizens with saints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members   of   the   household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citizenship in heaven             hope of glory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inheritance,    heirs of God,       fellow heirs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with Christ at death                  made perfect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glorified         to         be          like           Jesus</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brought  s</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afely  into  the  heavenly  kingdom</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enter joy of Lord                delivered from wrath</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God’s       good       work       completed    in      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resurrection body like Jesus    married to the Lamb</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every tear wiped away    see God’s face</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loved       and       saved       in       the       New       Covenant</a:t>
            </a:r>
            <a:endParaRPr kumimoji="0" lang="en-US" sz="1200" b="1" i="0" u="none" strike="noStrike" cap="none" spc="-30" normalizeH="0" baseline="0" dirty="0" smtClean="0">
              <a:ln>
                <a:noFill/>
              </a:ln>
              <a:solidFill>
                <a:schemeClr val="bg1"/>
              </a:solidFill>
              <a:effectLst/>
              <a:latin typeface="Arial Narrow" pitchFamily="34" charset="0"/>
              <a:cs typeface="Calibri" pitchFamily="34" charset="0"/>
            </a:endParaRPr>
          </a:p>
        </p:txBody>
      </p:sp>
      <p:sp>
        <p:nvSpPr>
          <p:cNvPr id="5" name="Title 1"/>
          <p:cNvSpPr txBox="1">
            <a:spLocks/>
          </p:cNvSpPr>
          <p:nvPr/>
        </p:nvSpPr>
        <p:spPr>
          <a:xfrm>
            <a:off x="7086600" y="0"/>
            <a:ext cx="2057400" cy="6858000"/>
          </a:xfrm>
          <a:prstGeom prst="rect">
            <a:avLst/>
          </a:prstGeom>
          <a:solidFill>
            <a:schemeClr val="bg1"/>
          </a:solidFill>
        </p:spPr>
        <p:txBody>
          <a:bodyPr/>
          <a:lstStyle/>
          <a:p>
            <a:pPr marL="0" marR="0" lvl="0" indent="0" algn="ctr" defTabSz="914400" rtl="0" eaLnBrk="1" fontAlgn="auto" latinLnBrk="0" hangingPunct="1">
              <a:spcBef>
                <a:spcPct val="0"/>
              </a:spcBef>
              <a:spcAft>
                <a:spcPts val="0"/>
              </a:spcAft>
              <a:buClrTx/>
              <a:buSzTx/>
              <a:buFontTx/>
              <a:buNone/>
              <a:tabLst/>
              <a:defRPr/>
            </a:pPr>
            <a:endParaRPr kumimoji="0" lang="en-CA" sz="800" b="1" i="0" u="none" strike="noStrike" kern="1200" cap="none" spc="0" normalizeH="0" baseline="0" noProof="0" dirty="0" smtClean="0">
              <a:ln>
                <a:noFill/>
              </a:ln>
              <a:solidFill>
                <a:schemeClr val="tx1"/>
              </a:solidFill>
              <a:effectLst/>
              <a:uLnTx/>
              <a:uFillTx/>
              <a:latin typeface="Calibri" pitchFamily="34" charset="0"/>
              <a:ea typeface="+mj-ea"/>
              <a:cs typeface="+mj-cs"/>
            </a:endParaRPr>
          </a:p>
          <a:p>
            <a:pPr marL="0" marR="0" lvl="0" indent="0" algn="ctr" defTabSz="914400" rtl="0" eaLnBrk="1" fontAlgn="auto" latinLnBrk="0" hangingPunct="1">
              <a:spcBef>
                <a:spcPct val="0"/>
              </a:spcBef>
              <a:spcAft>
                <a:spcPts val="0"/>
              </a:spcAft>
              <a:buClrTx/>
              <a:buSzTx/>
              <a:buFontTx/>
              <a:buNone/>
              <a:tabLst/>
              <a:defRPr/>
            </a:pPr>
            <a:endParaRPr lang="en-CA" sz="800" b="1" dirty="0" smtClean="0">
              <a:latin typeface="Calibri" pitchFamily="34" charset="0"/>
              <a:ea typeface="+mj-ea"/>
              <a:cs typeface="+mj-cs"/>
            </a:endParaRPr>
          </a:p>
          <a:p>
            <a:pPr marL="0" marR="0" lvl="0" indent="0" algn="ctr" defTabSz="914400" rtl="0" eaLnBrk="1" fontAlgn="auto" latinLnBrk="0" hangingPunct="1">
              <a:spcBef>
                <a:spcPct val="0"/>
              </a:spcBef>
              <a:spcAft>
                <a:spcPts val="0"/>
              </a:spcAft>
              <a:buClrTx/>
              <a:buSzTx/>
              <a:buFontTx/>
              <a:buNone/>
              <a:tabLst/>
              <a:defRPr/>
            </a:pPr>
            <a:endParaRPr kumimoji="0" lang="en-CA" sz="800" b="1" i="0" u="none" strike="noStrike" kern="1200" cap="none" spc="0" normalizeH="0" baseline="0" noProof="0" dirty="0" smtClean="0">
              <a:ln>
                <a:noFill/>
              </a:ln>
              <a:solidFill>
                <a:schemeClr val="tx1"/>
              </a:solidFill>
              <a:effectLst/>
              <a:uLnTx/>
              <a:uFillTx/>
              <a:latin typeface="Calibri" pitchFamily="34" charset="0"/>
              <a:ea typeface="+mj-ea"/>
              <a:cs typeface="+mj-cs"/>
            </a:endParaRPr>
          </a:p>
          <a:p>
            <a:pPr marL="0" marR="0" lvl="0" indent="0" algn="ctr" defTabSz="914400" rtl="0" eaLnBrk="1" fontAlgn="auto" latinLnBrk="0" hangingPunct="1">
              <a:spcBef>
                <a:spcPct val="0"/>
              </a:spcBef>
              <a:spcAft>
                <a:spcPts val="0"/>
              </a:spcAft>
              <a:buClrTx/>
              <a:buSzTx/>
              <a:buFontTx/>
              <a:buNone/>
              <a:tabLst/>
              <a:defRPr/>
            </a:pPr>
            <a:endParaRPr kumimoji="0" lang="en-CA" sz="800" b="1" i="0" u="none" strike="noStrike" kern="1200" cap="none" spc="0" normalizeH="0" baseline="0" noProof="0" dirty="0" smtClean="0">
              <a:ln>
                <a:noFill/>
              </a:ln>
              <a:solidFill>
                <a:schemeClr val="tx1"/>
              </a:solidFill>
              <a:effectLst/>
              <a:uLnTx/>
              <a:uFillTx/>
              <a:latin typeface="Calibri" pitchFamily="34" charset="0"/>
              <a:ea typeface="+mj-ea"/>
              <a:cs typeface="+mj-cs"/>
            </a:endParaRPr>
          </a:p>
          <a:p>
            <a:pPr lvl="0" algn="ctr" fontAlgn="auto">
              <a:lnSpc>
                <a:spcPts val="2700"/>
              </a:lnSpc>
              <a:spcAft>
                <a:spcPts val="0"/>
              </a:spcAft>
              <a:defRPr/>
            </a:pPr>
            <a:r>
              <a:rPr lang="en-US" sz="2800" b="1" dirty="0" smtClean="0">
                <a:solidFill>
                  <a:srgbClr val="FFFF00"/>
                </a:solidFill>
                <a:latin typeface="Calibri" pitchFamily="34" charset="0"/>
              </a:rPr>
              <a:t>It is finished!</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Joyfully</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rest in Christ’s death </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to freely provide </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all </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you need</a:t>
            </a:r>
            <a:br>
              <a:rPr lang="en-US" sz="2800" b="1" dirty="0" smtClean="0">
                <a:solidFill>
                  <a:srgbClr val="FFFF00"/>
                </a:solidFill>
                <a:latin typeface="Calibri" pitchFamily="34" charset="0"/>
              </a:rPr>
            </a:br>
            <a:r>
              <a:rPr lang="en-US" sz="2800" b="1" dirty="0" smtClean="0">
                <a:solidFill>
                  <a:srgbClr val="FFFF00"/>
                </a:solidFill>
                <a:latin typeface="Calibri" pitchFamily="34" charset="0"/>
              </a:rPr>
              <a:t>in God!</a:t>
            </a:r>
            <a:br>
              <a:rPr lang="en-US" sz="2800" b="1" dirty="0" smtClean="0">
                <a:solidFill>
                  <a:srgbClr val="FFFF00"/>
                </a:solidFill>
                <a:latin typeface="Calibri" pitchFamily="34" charset="0"/>
              </a:rPr>
            </a:br>
            <a:endParaRPr lang="en-US" sz="2800" b="1" dirty="0" smtClean="0">
              <a:solidFill>
                <a:srgbClr val="FFFF00"/>
              </a:solidFill>
              <a:latin typeface="Calibri" pitchFamily="34" charset="0"/>
            </a:endParaRPr>
          </a:p>
          <a:p>
            <a:pPr lvl="0" algn="ctr" fontAlgn="auto">
              <a:lnSpc>
                <a:spcPts val="2700"/>
              </a:lnSpc>
              <a:spcAft>
                <a:spcPts val="0"/>
              </a:spcAft>
              <a:defRPr/>
            </a:pPr>
            <a:r>
              <a:rPr lang="en-US" altLang="ko-KR" sz="2800" b="1" dirty="0" smtClean="0">
                <a:solidFill>
                  <a:srgbClr val="FFFF00"/>
                </a:solidFill>
                <a:latin typeface="Calibri" pitchFamily="34" charset="0"/>
                <a:ea typeface="굴림" pitchFamily="34" charset="-127"/>
              </a:rPr>
              <a:t>Come to me and </a:t>
            </a:r>
            <a:br>
              <a:rPr lang="en-US" altLang="ko-KR" sz="2800" b="1" dirty="0" smtClean="0">
                <a:solidFill>
                  <a:srgbClr val="FFFF00"/>
                </a:solidFill>
                <a:latin typeface="Calibri" pitchFamily="34" charset="0"/>
                <a:ea typeface="굴림" pitchFamily="34" charset="-127"/>
              </a:rPr>
            </a:br>
            <a:r>
              <a:rPr lang="en-US" altLang="ko-KR" sz="2800" b="1" dirty="0" smtClean="0">
                <a:solidFill>
                  <a:srgbClr val="FFFF00"/>
                </a:solidFill>
                <a:latin typeface="Calibri" pitchFamily="34" charset="0"/>
                <a:ea typeface="굴림" pitchFamily="34" charset="-127"/>
              </a:rPr>
              <a:t>find rest!</a:t>
            </a:r>
            <a:endParaRPr lang="en-CA" sz="2800" b="1" dirty="0">
              <a:latin typeface="Calibri" pitchFamily="34" charset="0"/>
            </a:endParaRPr>
          </a:p>
        </p:txBody>
      </p:sp>
      <p:sp>
        <p:nvSpPr>
          <p:cNvPr id="6" name="Text Box 1"/>
          <p:cNvSpPr txBox="1">
            <a:spLocks noChangeArrowheads="1"/>
          </p:cNvSpPr>
          <p:nvPr/>
        </p:nvSpPr>
        <p:spPr bwMode="auto">
          <a:xfrm>
            <a:off x="-19050" y="6254750"/>
            <a:ext cx="1771650" cy="222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effectLst/>
                <a:latin typeface="Arial Narrow" pitchFamily="34" charset="0"/>
                <a:ea typeface="Malgun Gothic" pitchFamily="34" charset="-127"/>
                <a:cs typeface="Arial" pitchFamily="34" charset="0"/>
              </a:rPr>
              <a:t>johncrozieris@gmail.com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effectLst/>
                <a:latin typeface="Arial Narrow" pitchFamily="34" charset="0"/>
                <a:ea typeface="Malgun Gothic" pitchFamily="34" charset="-127"/>
                <a:cs typeface="Arial" pitchFamily="34" charset="0"/>
              </a:rPr>
              <a:t>© 2020</a:t>
            </a:r>
            <a:endParaRPr kumimoji="0" lang="en-US" sz="1000" b="0" i="0" u="none" strike="noStrike" cap="none" normalizeH="0" baseline="0" dirty="0" smtClean="0">
              <a:ln>
                <a:noFill/>
              </a:ln>
              <a:effectLst/>
              <a:latin typeface="Arial Narrow"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dirty="0" smtClean="0">
              <a:ln>
                <a:noFill/>
              </a:ln>
              <a:effectLst/>
              <a:latin typeface="Arial Narrow" pitchFamily="34" charset="0"/>
              <a:cs typeface="Arial" pitchFamily="34" charset="0"/>
            </a:endParaRPr>
          </a:p>
        </p:txBody>
      </p:sp>
      <p:sp>
        <p:nvSpPr>
          <p:cNvPr id="8" name="Text Box 5"/>
          <p:cNvSpPr txBox="1">
            <a:spLocks noChangeArrowheads="1"/>
          </p:cNvSpPr>
          <p:nvPr/>
        </p:nvSpPr>
        <p:spPr bwMode="auto">
          <a:xfrm>
            <a:off x="1907704" y="185639"/>
            <a:ext cx="3240360" cy="1227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justified, ri</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ghteous in Christ,     ransomed, redeemed  Passover Lamb, propitiation, sin atoned, wrath turned   forgiven          peace           reconciled            eternal life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adopted</a:t>
            </a:r>
            <a:r>
              <a:rPr kumimoji="0" lang="en-CA" altLang="ko-KR" sz="8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sons              accepted              filled, complete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blessed with all blessing                  Christ our wisdom </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Arial Narrow" pitchFamily="34" charset="0"/>
                <a:ea typeface="Malgun Gothic" pitchFamily="34" charset="-127"/>
                <a:cs typeface="Calibri" pitchFamily="34" charset="0"/>
              </a:rPr>
              <a:t>r</a:t>
            </a:r>
            <a:r>
              <a:rPr kumimoji="0" lang="en-CA" altLang="ko-KR" sz="1200" b="1" i="0" u="none" strike="noStrike" cap="none" normalizeH="0" baseline="0" dirty="0" smtClean="0">
                <a:ln>
                  <a:noFill/>
                </a:ln>
                <a:solidFill>
                  <a:schemeClr val="bg1"/>
                </a:solidFill>
                <a:effectLst/>
                <a:latin typeface="Arial Narrow" pitchFamily="34" charset="0"/>
                <a:ea typeface="Malgun Gothic" pitchFamily="34" charset="-127"/>
                <a:cs typeface="Calibri" pitchFamily="34" charset="0"/>
              </a:rPr>
              <a:t>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delivered from darkness to light of kingdom of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a:t>
            </a:r>
            <a:endParaRPr kumimoji="0" lang="en-US" sz="1200" b="1" i="0" u="none" strike="noStrike" cap="none" spc="-30" normalizeH="0" baseline="0" dirty="0" smtClean="0">
              <a:ln>
                <a:noFill/>
              </a:ln>
              <a:solidFill>
                <a:schemeClr val="bg1"/>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96.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026" name="Oval 2"/>
          <p:cNvSpPr>
            <a:spLocks noChangeArrowheads="1"/>
          </p:cNvSpPr>
          <p:nvPr/>
        </p:nvSpPr>
        <p:spPr bwMode="auto">
          <a:xfrm>
            <a:off x="35496" y="412576"/>
            <a:ext cx="7132320" cy="6309360"/>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18" name="Text Box 5"/>
          <p:cNvSpPr txBox="1">
            <a:spLocks noChangeArrowheads="1"/>
          </p:cNvSpPr>
          <p:nvPr/>
        </p:nvSpPr>
        <p:spPr bwMode="auto">
          <a:xfrm>
            <a:off x="-76200" y="7540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Passover Lamb, sin atoned, wrath turned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eternal life     adopted sons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Holy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intercedes as mediator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old self crucified and buried with Christ                                                         new self raised and alive with Christ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fontAlgn="base">
              <a:lnSpc>
                <a:spcPts val="1200"/>
              </a:lnSpc>
              <a:spcBef>
                <a:spcPct val="0"/>
              </a:spcBef>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one with Christ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seated with Christ                                                                                                                         </a:t>
            </a:r>
            <a:r>
              <a:rPr lang="en-CA" altLang="ko-KR" sz="800" dirty="0" smtClean="0">
                <a:solidFill>
                  <a:schemeClr val="bg1"/>
                </a:solidFill>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hidden with Christ in God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released from law, married to Christ                                                                                                under law of the Spirit</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8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born of the Spirit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given, receive, have Spirit				                     rivers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Spirit power to be ambassadors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sanctifies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fills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resurrection body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married to the Lamb                                   every tear wiped away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loved and saved</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Calibri" pitchFamily="34" charset="0"/>
                <a:ea typeface="Malgun Gothic" pitchFamily="34" charset="-127"/>
                <a:cs typeface="Calibri" pitchFamily="34" charset="0"/>
              </a:rPr>
              <a:t>   i</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3486144" y="2924944"/>
            <a:ext cx="22860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174112"/>
            <a:ext cx="914400" cy="228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987824" y="278092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3923928" y="27946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987824" y="37890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923928" y="3802752"/>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88024"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2020 </a:t>
            </a:r>
            <a:endParaRPr lang="en-CA" sz="1200" dirty="0">
              <a:solidFill>
                <a:schemeClr val="bg1"/>
              </a:solidFill>
              <a:latin typeface="Arial Narrow" pitchFamily="34" charset="0"/>
            </a:endParaRPr>
          </a:p>
        </p:txBody>
      </p:sp>
      <p:pic>
        <p:nvPicPr>
          <p:cNvPr id="19" name="Picture 18" descr="www.fg-a.com valentine 2-jumping-heart.gif"/>
          <p:cNvPicPr>
            <a:picLocks noChangeAspect="1"/>
          </p:cNvPicPr>
          <p:nvPr/>
        </p:nvPicPr>
        <p:blipFill>
          <a:blip r:embed="rId2" cstate="print"/>
          <a:stretch>
            <a:fillRect/>
          </a:stretch>
        </p:blipFill>
        <p:spPr>
          <a:xfrm>
            <a:off x="3059832" y="2847806"/>
            <a:ext cx="1049259" cy="1224136"/>
          </a:xfrm>
          <a:prstGeom prst="rect">
            <a:avLst/>
          </a:prstGeom>
        </p:spPr>
      </p:pic>
      <p:sp>
        <p:nvSpPr>
          <p:cNvPr id="23"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4" name="TextBox 23"/>
          <p:cNvSpPr txBox="1"/>
          <p:nvPr/>
        </p:nvSpPr>
        <p:spPr>
          <a:xfrm>
            <a:off x="2627784" y="404664"/>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21" name="Title 3"/>
          <p:cNvSpPr txBox="1">
            <a:spLocks/>
          </p:cNvSpPr>
          <p:nvPr/>
        </p:nvSpPr>
        <p:spPr>
          <a:xfrm>
            <a:off x="7236296" y="0"/>
            <a:ext cx="1920240" cy="6858000"/>
          </a:xfrm>
          <a:prstGeom prst="rect">
            <a:avLst/>
          </a:prstGeom>
          <a:solidFill>
            <a:schemeClr val="bg1"/>
          </a:solid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800" b="1" i="0" u="none" strike="noStrike" kern="0" cap="none" spc="0" normalizeH="0" baseline="0" noProof="0" dirty="0" smtClean="0">
              <a:ln>
                <a:noFill/>
              </a:ln>
              <a:solidFill>
                <a:srgbClr val="FFFF00"/>
              </a:solidFill>
              <a:effectLst/>
              <a:uLnTx/>
              <a:uFillTx/>
              <a:latin typeface="Calibri" pitchFamily="34" charset="0"/>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FFFF00"/>
                </a:solidFill>
                <a:effectLst/>
                <a:uLnTx/>
                <a:uFillTx/>
                <a:latin typeface="Calibri" pitchFamily="34" charset="0"/>
                <a:ea typeface="+mj-ea"/>
                <a:cs typeface="+mj-cs"/>
              </a:rPr>
              <a:t>Rejoice that Christ’s death </a:t>
            </a:r>
            <a:br>
              <a:rPr kumimoji="0" lang="en-US"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rgbClr val="FFFF00"/>
                </a:solidFill>
                <a:effectLst/>
                <a:uLnTx/>
                <a:uFillTx/>
                <a:latin typeface="Calibri" pitchFamily="34" charset="0"/>
                <a:ea typeface="+mj-ea"/>
                <a:cs typeface="+mj-cs"/>
              </a:rPr>
              <a:t>provides </a:t>
            </a:r>
            <a:br>
              <a:rPr kumimoji="0" lang="en-US"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rgbClr val="FFFF00"/>
                </a:solidFill>
                <a:effectLst/>
                <a:uLnTx/>
                <a:uFillTx/>
                <a:latin typeface="Calibri" pitchFamily="34" charset="0"/>
                <a:ea typeface="+mj-ea"/>
                <a:cs typeface="+mj-cs"/>
              </a:rPr>
              <a:t>what God gives to satisfy our</a:t>
            </a:r>
            <a:br>
              <a:rPr kumimoji="0" lang="en-US"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rgbClr val="FFFF00"/>
                </a:solidFill>
                <a:effectLst/>
                <a:uLnTx/>
                <a:uFillTx/>
                <a:latin typeface="Calibri" pitchFamily="34" charset="0"/>
                <a:ea typeface="+mj-ea"/>
                <a:cs typeface="+mj-cs"/>
              </a:rPr>
              <a:t>deepest</a:t>
            </a:r>
            <a:br>
              <a:rPr kumimoji="0" lang="en-US"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rgbClr val="FFFF00"/>
                </a:solidFill>
                <a:effectLst/>
                <a:uLnTx/>
                <a:uFillTx/>
                <a:latin typeface="Calibri" pitchFamily="34" charset="0"/>
                <a:ea typeface="+mj-ea"/>
                <a:cs typeface="+mj-cs"/>
              </a:rPr>
              <a:t>thirsts.</a:t>
            </a:r>
            <a:br>
              <a:rPr kumimoji="0" lang="en-US"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US" altLang="ko-KR" sz="2800" b="1" i="0" u="none" strike="noStrike" kern="0" cap="none" spc="0" normalizeH="0" baseline="0" noProof="0" dirty="0" smtClean="0">
                <a:ln>
                  <a:noFill/>
                </a:ln>
                <a:solidFill>
                  <a:srgbClr val="FFFF00"/>
                </a:solidFill>
                <a:effectLst/>
                <a:uLnTx/>
                <a:uFillTx/>
                <a:latin typeface="Calibri" pitchFamily="34" charset="0"/>
                <a:ea typeface="굴림" pitchFamily="34" charset="-127"/>
                <a:cs typeface="+mj-cs"/>
              </a:rPr>
              <a:t>Come. </a:t>
            </a:r>
            <a:br>
              <a:rPr kumimoji="0" lang="en-US" altLang="ko-KR" sz="2800" b="1" i="0" u="none" strike="noStrike" kern="0" cap="none" spc="0" normalizeH="0" baseline="0" noProof="0" dirty="0" smtClean="0">
                <a:ln>
                  <a:noFill/>
                </a:ln>
                <a:solidFill>
                  <a:srgbClr val="FFFF00"/>
                </a:solidFill>
                <a:effectLst/>
                <a:uLnTx/>
                <a:uFillTx/>
                <a:latin typeface="Calibri" pitchFamily="34" charset="0"/>
                <a:ea typeface="굴림" pitchFamily="34" charset="-127"/>
                <a:cs typeface="+mj-cs"/>
              </a:rPr>
            </a:br>
            <a:r>
              <a:rPr kumimoji="0" lang="en-US" altLang="ko-KR" sz="2800" b="1" i="0" u="none" strike="noStrike" kern="0" cap="none" spc="0" normalizeH="0" baseline="0" noProof="0" dirty="0" smtClean="0">
                <a:ln>
                  <a:noFill/>
                </a:ln>
                <a:solidFill>
                  <a:srgbClr val="FFFF00"/>
                </a:solidFill>
                <a:effectLst/>
                <a:uLnTx/>
                <a:uFillTx/>
                <a:latin typeface="Calibri" pitchFamily="34" charset="0"/>
                <a:ea typeface="굴림" pitchFamily="34" charset="-127"/>
                <a:cs typeface="+mj-cs"/>
              </a:rPr>
              <a:t>Drink. Rejoice.</a:t>
            </a:r>
            <a:br>
              <a:rPr kumimoji="0" lang="en-US" altLang="ko-KR" sz="2800" b="1" i="0" u="none" strike="noStrike" kern="0" cap="none" spc="0" normalizeH="0" baseline="0" noProof="0" dirty="0" smtClean="0">
                <a:ln>
                  <a:noFill/>
                </a:ln>
                <a:solidFill>
                  <a:srgbClr val="FFFF00"/>
                </a:solidFill>
                <a:effectLst/>
                <a:uLnTx/>
                <a:uFillTx/>
                <a:latin typeface="Calibri" pitchFamily="34" charset="0"/>
                <a:ea typeface="굴림" pitchFamily="34" charset="-127"/>
                <a:cs typeface="+mj-cs"/>
              </a:rPr>
            </a:br>
            <a:r>
              <a:rPr kumimoji="0" lang="en-US" altLang="ko-KR" sz="2800" b="1" i="0" u="none" strike="noStrike" kern="0" cap="none" spc="0" normalizeH="0" baseline="0" noProof="0" dirty="0" smtClean="0">
                <a:ln>
                  <a:noFill/>
                </a:ln>
                <a:solidFill>
                  <a:srgbClr val="FFFF00"/>
                </a:solidFill>
                <a:effectLst/>
                <a:uLnTx/>
                <a:uFillTx/>
                <a:latin typeface="Calibri" pitchFamily="34" charset="0"/>
                <a:ea typeface="굴림" pitchFamily="34" charset="-127"/>
                <a:cs typeface="+mj-cs"/>
              </a:rPr>
              <a:t>Be satisfied.</a:t>
            </a:r>
            <a:endParaRPr kumimoji="0" lang="en-US" altLang="ko-KR" sz="2800" b="1" i="0" u="none" strike="noStrike" kern="0" cap="none" spc="0" normalizeH="0" baseline="0" noProof="0" dirty="0">
              <a:ln>
                <a:noFill/>
              </a:ln>
              <a:solidFill>
                <a:srgbClr val="FFFF00"/>
              </a:solidFill>
              <a:effectLst/>
              <a:uLnTx/>
              <a:uFillTx/>
              <a:latin typeface="Calibri" pitchFamily="34" charset="0"/>
              <a:ea typeface="굴림" pitchFamily="34" charset="-127"/>
              <a:cs typeface="+mj-cs"/>
            </a:endParaRPr>
          </a:p>
        </p:txBody>
      </p:sp>
      <p:sp>
        <p:nvSpPr>
          <p:cNvPr id="25" name="TextBox 24"/>
          <p:cNvSpPr txBox="1"/>
          <p:nvPr/>
        </p:nvSpPr>
        <p:spPr>
          <a:xfrm>
            <a:off x="214282" y="6429396"/>
            <a:ext cx="208823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jumping heart © www.fg-a.com</a:t>
            </a:r>
          </a:p>
        </p:txBody>
      </p:sp>
    </p:spTree>
  </p:cSld>
  <p:clrMapOvr>
    <a:masterClrMapping/>
  </p:clrMapOvr>
  <p:timing>
    <p:tnLst>
      <p:par>
        <p:cTn id="1" dur="indefinite" restart="never" nodeType="tmRoot"/>
      </p:par>
    </p:tnLst>
  </p:timing>
</p:sld>
</file>

<file path=ppt/slides/slide297.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9" name="Text Box 5"/>
          <p:cNvSpPr txBox="1">
            <a:spLocks noChangeArrowheads="1"/>
          </p:cNvSpPr>
          <p:nvPr/>
        </p:nvSpPr>
        <p:spPr bwMode="auto">
          <a:xfrm>
            <a:off x="35496" y="44624"/>
            <a:ext cx="9036496" cy="6669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ransomed, redeemed  Passover Lamb, sin atoned, wrath turned</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f</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orgiven     peace with God      reconciled    eternal life      adopted sons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welcomed, accepted                filled, complete        blessed with every blessing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the domain of darkness into the light of the kingdom of the beloved Son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Christ and Christ in us                          in the Spirit and the Spirit in us, made God’s temple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God the Father and the Father in us                              immersed in the Father, Son, and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Father, Son, and Spirit fellowship with us                                                 access to God and his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answered prayer                                                                                               grace at the throne of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need supplied                                                                            Holy Spirit prays for us, helps us pray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H.P. intercedes as our mediator                                    Christ our H.P. advocates in our defense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 Christ and his death and res.                                         united with Christ in his death and res.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old self crucified and buried with Christ                                                    new self raised and alive with Christ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set free from sin                                                                                                           instrument for righteousness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lang="en-CA" altLang="ko-KR" sz="1600" dirty="0" smtClean="0">
                <a:solidFill>
                  <a:schemeClr val="bg1"/>
                </a:solidFill>
                <a:latin typeface="Calibri" pitchFamily="34" charset="0"/>
                <a:ea typeface="Malgun Gothic" pitchFamily="34" charset="-127"/>
                <a:cs typeface="Calibri" pitchFamily="34" charset="0"/>
              </a:rPr>
              <a:t>one with Christ</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seated with Christ                                                                                                                 hidden with Christ in God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married to Christ                                                                                       under law of the Spirit</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lang="en-CA" altLang="ko-KR" sz="1600" dirty="0" smtClean="0">
                <a:solidFill>
                  <a:schemeClr val="bg1"/>
                </a:solidFill>
                <a:latin typeface="Calibri" pitchFamily="34" charset="0"/>
                <a:ea typeface="Malgun Gothic" pitchFamily="34" charset="-127"/>
                <a:cs typeface="Calibri" pitchFamily="34" charset="0"/>
              </a:rPr>
              <a:t>born of the Spirit     </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given, receive, have Spirit				                    rivers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Spirit power to be ambassadors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sealed with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guarantee of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sanctifies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fills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dirty="0" smtClean="0">
                <a:ln>
                  <a:noFill/>
                </a:ln>
                <a:solidFill>
                  <a:schemeClr val="bg1"/>
                </a:solidFill>
                <a:effectLst/>
                <a:latin typeface="Calibri" pitchFamily="34" charset="0"/>
                <a:ea typeface="Malgun Gothic" pitchFamily="34" charset="-127"/>
                <a:cs typeface="Calibri" pitchFamily="34" charset="0"/>
              </a:rPr>
              <a:t>circumcised, set apart in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immeasurably great power                                                                                                  God’s workmanship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led in triumph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                                                                               members of Christ’s body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brothers and sisters                                                                                                  branches in Christ’s vine</a:t>
            </a:r>
          </a:p>
          <a:p>
            <a:pPr marL="0" marR="0" lvl="1"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members of the household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citizenship in heaven                                 hope of glory                  inheritance, heir, fellow heir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into heavenly kingdom                   enter joy of Lord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wrath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good work completed   resurrection body like Jesus</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married to the Lamb</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tear wiped away</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b="1" dirty="0" smtClean="0">
                <a:solidFill>
                  <a:schemeClr val="bg1"/>
                </a:solidFill>
                <a:latin typeface="Calibri" pitchFamily="34" charset="0"/>
                <a:ea typeface="Malgun Gothic" pitchFamily="34" charset="-127"/>
                <a:cs typeface="Calibri" pitchFamily="34" charset="0"/>
              </a:rPr>
              <a:t>l</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oved  and</a:t>
            </a:r>
            <a:r>
              <a:rPr kumimoji="0" lang="en-CA" altLang="ko-KR" sz="1600" b="1"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saved  </a:t>
            </a:r>
            <a:r>
              <a:rPr lang="en-CA" altLang="ko-KR" sz="1600" b="1" dirty="0" smtClean="0">
                <a:solidFill>
                  <a:schemeClr val="bg1"/>
                </a:solidFill>
                <a:latin typeface="Calibri" pitchFamily="34" charset="0"/>
                <a:ea typeface="Malgun Gothic" pitchFamily="34" charset="-127"/>
                <a:cs typeface="Calibri" pitchFamily="34" charset="0"/>
              </a:rPr>
              <a:t>i</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the  New  Covenant</a:t>
            </a:r>
          </a:p>
          <a:p>
            <a:pPr marL="0" marR="0" lvl="0" indent="0" algn="ctr" defTabSz="914400" rtl="0" eaLnBrk="1" fontAlgn="base" latinLnBrk="0" hangingPunct="1">
              <a:spcBef>
                <a:spcPct val="0"/>
              </a:spcBef>
              <a:spcAft>
                <a:spcPts val="0"/>
              </a:spcAft>
              <a:buClrTx/>
              <a:buSzTx/>
              <a:buFontTx/>
              <a:buNone/>
              <a:tabLst/>
            </a:pPr>
            <a:endParaRPr kumimoji="0" lang="en-CA" altLang="ko-KR" sz="4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endParaRPr lang="en-CA" sz="1600" b="1" dirty="0" smtClean="0">
              <a:solidFill>
                <a:schemeClr val="bg1"/>
              </a:solidFill>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00"/>
              </a:lnSpc>
              <a:spcBef>
                <a:spcPct val="0"/>
              </a:spcBef>
              <a:spcAft>
                <a:spcPts val="0"/>
              </a:spcAft>
              <a:buClrTx/>
              <a:buSzTx/>
              <a:buFontTx/>
              <a:buNone/>
              <a:tabLst/>
            </a:pPr>
            <a:r>
              <a:rPr kumimoji="0" lang="en-CA" sz="3200" b="1"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Receive me - receive all I provide through the cross</a:t>
            </a:r>
            <a:endParaRPr kumimoji="0" lang="en-US" sz="3200" b="0" i="0" u="none" strike="noStrike" cap="none" normalizeH="0" baseline="0" dirty="0" smtClean="0">
              <a:ln>
                <a:noFill/>
              </a:ln>
              <a:solidFill>
                <a:srgbClr val="FF0000"/>
              </a:solidFill>
              <a:effectLst/>
              <a:latin typeface="Calibri" pitchFamily="34" charset="0"/>
              <a:cs typeface="Calibri" pitchFamily="34" charset="0"/>
            </a:endParaRPr>
          </a:p>
        </p:txBody>
      </p:sp>
      <p:pic>
        <p:nvPicPr>
          <p:cNvPr id="13" name="Picture 12" descr="www.clipartbest.com dc6XLjAMi.gif"/>
          <p:cNvPicPr>
            <a:picLocks noChangeAspect="1"/>
          </p:cNvPicPr>
          <p:nvPr/>
        </p:nvPicPr>
        <p:blipFill>
          <a:blip r:embed="rId2" cstate="print"/>
          <a:stretch>
            <a:fillRect/>
          </a:stretch>
        </p:blipFill>
        <p:spPr>
          <a:xfrm>
            <a:off x="2555777" y="2322552"/>
            <a:ext cx="4104456" cy="2834640"/>
          </a:xfrm>
          <a:prstGeom prst="rect">
            <a:avLst/>
          </a:prstGeom>
        </p:spPr>
      </p:pic>
      <p:pic>
        <p:nvPicPr>
          <p:cNvPr id="18" name="Picture 17" descr="lord-jesus-christ-coming-293608.gif"/>
          <p:cNvPicPr>
            <a:picLocks noChangeAspect="1"/>
          </p:cNvPicPr>
          <p:nvPr/>
        </p:nvPicPr>
        <p:blipFill>
          <a:blip r:embed="rId3" cstate="print"/>
          <a:srcRect b="36140"/>
          <a:stretch>
            <a:fillRect/>
          </a:stretch>
        </p:blipFill>
        <p:spPr>
          <a:xfrm>
            <a:off x="2786608" y="1700808"/>
            <a:ext cx="3657600" cy="3401558"/>
          </a:xfrm>
          <a:prstGeom prst="star32">
            <a:avLst/>
          </a:prstGeom>
        </p:spPr>
      </p:pic>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8"/>
          <p:cNvSpPr txBox="1">
            <a:spLocks noChangeArrowheads="1"/>
          </p:cNvSpPr>
          <p:nvPr/>
        </p:nvSpPr>
        <p:spPr bwMode="auto">
          <a:xfrm>
            <a:off x="3635896" y="4499828"/>
            <a:ext cx="1944216"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accent1">
                    <a:lumMod val="40000"/>
                    <a:lumOff val="60000"/>
                  </a:schemeClr>
                </a:solidFill>
              </a:rPr>
              <a:t>Jesus © </a:t>
            </a:r>
            <a:r>
              <a:rPr lang="en-CA" sz="900" dirty="0" smtClean="0">
                <a:solidFill>
                  <a:schemeClr val="accent1">
                    <a:lumMod val="40000"/>
                    <a:lumOff val="60000"/>
                  </a:schemeClr>
                </a:solidFill>
              </a:rPr>
              <a:t>GospelGifs.com </a:t>
            </a:r>
          </a:p>
          <a:p>
            <a:pPr algn="ctr">
              <a:defRPr/>
            </a:pPr>
            <a:r>
              <a:rPr lang="en-CA" sz="900" dirty="0" smtClean="0">
                <a:solidFill>
                  <a:schemeClr val="accent1">
                    <a:lumMod val="40000"/>
                    <a:lumOff val="60000"/>
                  </a:schemeClr>
                </a:solidFill>
              </a:rPr>
              <a:t>Pulsing heart @</a:t>
            </a:r>
            <a:r>
              <a:rPr lang="en-CA" sz="900" dirty="0" err="1" smtClean="0">
                <a:solidFill>
                  <a:schemeClr val="accent1">
                    <a:lumMod val="40000"/>
                    <a:lumOff val="60000"/>
                  </a:schemeClr>
                </a:solidFill>
              </a:rPr>
              <a:t>clipartbest.com</a:t>
            </a:r>
            <a:endParaRPr lang="en-CA" sz="900" dirty="0" smtClean="0">
              <a:solidFill>
                <a:schemeClr val="accent1">
                  <a:lumMod val="40000"/>
                  <a:lumOff val="60000"/>
                </a:schemeClr>
              </a:solidFill>
            </a:endParaRPr>
          </a:p>
        </p:txBody>
      </p:sp>
      <p:sp>
        <p:nvSpPr>
          <p:cNvPr id="8" name="Rectangle 7"/>
          <p:cNvSpPr/>
          <p:nvPr/>
        </p:nvSpPr>
        <p:spPr>
          <a:xfrm>
            <a:off x="4499992" y="3068960"/>
            <a:ext cx="274320" cy="1371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rot="16200000">
            <a:off x="4495408" y="2795776"/>
            <a:ext cx="27432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923928" y="3212976"/>
            <a:ext cx="1440160" cy="400110"/>
          </a:xfrm>
          <a:prstGeom prst="rect">
            <a:avLst/>
          </a:prstGeom>
          <a:noFill/>
        </p:spPr>
        <p:txBody>
          <a:bodyPr wrap="square" rtlCol="0">
            <a:spAutoFit/>
          </a:bodyPr>
          <a:lstStyle/>
          <a:p>
            <a:pPr algn="ctr"/>
            <a:endParaRPr lang="en-US" sz="200" b="1" dirty="0" smtClean="0">
              <a:latin typeface="Arial Black" pitchFamily="34" charset="0"/>
            </a:endParaRPr>
          </a:p>
          <a:p>
            <a:pPr algn="ctr"/>
            <a:r>
              <a:rPr lang="en-US" b="1" dirty="0" smtClean="0">
                <a:latin typeface="Arial Black" pitchFamily="34" charset="0"/>
              </a:rPr>
              <a:t>I DO 4 U</a:t>
            </a:r>
            <a:endParaRPr lang="en-US" b="1" dirty="0">
              <a:latin typeface="Arial Black" pitchFamily="34" charset="0"/>
            </a:endParaRPr>
          </a:p>
        </p:txBody>
      </p:sp>
    </p:spTree>
  </p:cSld>
  <p:clrMapOvr>
    <a:masterClrMapping/>
  </p:clrMapOvr>
  <p:timing>
    <p:tnLst>
      <p:par>
        <p:cTn id="1" dur="indefinite" restart="never" nodeType="tmRoot"/>
      </p:par>
    </p:tnLst>
  </p:timing>
</p:sld>
</file>

<file path=ppt/slides/slide298.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54" name="Flowchart: Process 53"/>
          <p:cNvSpPr/>
          <p:nvPr/>
        </p:nvSpPr>
        <p:spPr>
          <a:xfrm>
            <a:off x="3886200" y="4267200"/>
            <a:ext cx="1371600" cy="205740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Oval 3"/>
          <p:cNvSpPr/>
          <p:nvPr/>
        </p:nvSpPr>
        <p:spPr>
          <a:xfrm>
            <a:off x="1143000" y="990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Oval 4"/>
          <p:cNvSpPr/>
          <p:nvPr/>
        </p:nvSpPr>
        <p:spPr>
          <a:xfrm>
            <a:off x="1295400" y="381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Oval 5"/>
          <p:cNvSpPr/>
          <p:nvPr/>
        </p:nvSpPr>
        <p:spPr>
          <a:xfrm>
            <a:off x="2514600" y="15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Oval 6"/>
          <p:cNvSpPr/>
          <p:nvPr/>
        </p:nvSpPr>
        <p:spPr>
          <a:xfrm>
            <a:off x="3505200" y="609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Oval 7"/>
          <p:cNvSpPr/>
          <p:nvPr/>
        </p:nvSpPr>
        <p:spPr>
          <a:xfrm>
            <a:off x="1905000" y="1600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Oval 8"/>
          <p:cNvSpPr/>
          <p:nvPr/>
        </p:nvSpPr>
        <p:spPr>
          <a:xfrm>
            <a:off x="2667000" y="1905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Oval 9"/>
          <p:cNvSpPr/>
          <p:nvPr/>
        </p:nvSpPr>
        <p:spPr>
          <a:xfrm>
            <a:off x="2286000" y="838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Oval 10"/>
          <p:cNvSpPr/>
          <p:nvPr/>
        </p:nvSpPr>
        <p:spPr>
          <a:xfrm>
            <a:off x="4924400" y="198884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Oval 11"/>
          <p:cNvSpPr/>
          <p:nvPr/>
        </p:nvSpPr>
        <p:spPr>
          <a:xfrm>
            <a:off x="3581400" y="1828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Oval 12"/>
          <p:cNvSpPr/>
          <p:nvPr/>
        </p:nvSpPr>
        <p:spPr>
          <a:xfrm>
            <a:off x="609600" y="1600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Oval 14"/>
          <p:cNvSpPr/>
          <p:nvPr/>
        </p:nvSpPr>
        <p:spPr>
          <a:xfrm>
            <a:off x="228600" y="2057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p:cNvSpPr/>
          <p:nvPr/>
        </p:nvSpPr>
        <p:spPr>
          <a:xfrm>
            <a:off x="4267200" y="1295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p:cNvSpPr/>
          <p:nvPr/>
        </p:nvSpPr>
        <p:spPr>
          <a:xfrm>
            <a:off x="5638800" y="1484784"/>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p:cNvSpPr/>
          <p:nvPr/>
        </p:nvSpPr>
        <p:spPr>
          <a:xfrm>
            <a:off x="6400800" y="1981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Oval 18"/>
          <p:cNvSpPr/>
          <p:nvPr/>
        </p:nvSpPr>
        <p:spPr>
          <a:xfrm>
            <a:off x="7467600" y="2133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p:cNvSpPr/>
          <p:nvPr/>
        </p:nvSpPr>
        <p:spPr>
          <a:xfrm>
            <a:off x="7010400" y="1371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Oval 20"/>
          <p:cNvSpPr/>
          <p:nvPr/>
        </p:nvSpPr>
        <p:spPr>
          <a:xfrm>
            <a:off x="5638800" y="228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Oval 21"/>
          <p:cNvSpPr/>
          <p:nvPr/>
        </p:nvSpPr>
        <p:spPr>
          <a:xfrm>
            <a:off x="4876800" y="786408"/>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Oval 22"/>
          <p:cNvSpPr/>
          <p:nvPr/>
        </p:nvSpPr>
        <p:spPr>
          <a:xfrm>
            <a:off x="4343400" y="15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Oval 23"/>
          <p:cNvSpPr/>
          <p:nvPr/>
        </p:nvSpPr>
        <p:spPr>
          <a:xfrm>
            <a:off x="6096000" y="838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Oval 24"/>
          <p:cNvSpPr/>
          <p:nvPr/>
        </p:nvSpPr>
        <p:spPr>
          <a:xfrm>
            <a:off x="19050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Oval 25"/>
          <p:cNvSpPr/>
          <p:nvPr/>
        </p:nvSpPr>
        <p:spPr>
          <a:xfrm>
            <a:off x="3733800" y="3657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Oval 27"/>
          <p:cNvSpPr/>
          <p:nvPr/>
        </p:nvSpPr>
        <p:spPr>
          <a:xfrm>
            <a:off x="685800" y="3810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Oval 28"/>
          <p:cNvSpPr/>
          <p:nvPr/>
        </p:nvSpPr>
        <p:spPr>
          <a:xfrm>
            <a:off x="1981200" y="3886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Oval 30"/>
          <p:cNvSpPr/>
          <p:nvPr/>
        </p:nvSpPr>
        <p:spPr>
          <a:xfrm>
            <a:off x="6477000" y="396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Oval 31"/>
          <p:cNvSpPr/>
          <p:nvPr/>
        </p:nvSpPr>
        <p:spPr>
          <a:xfrm>
            <a:off x="5410200" y="3733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Oval 32"/>
          <p:cNvSpPr/>
          <p:nvPr/>
        </p:nvSpPr>
        <p:spPr>
          <a:xfrm>
            <a:off x="2438400" y="3276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Oval 33"/>
          <p:cNvSpPr/>
          <p:nvPr/>
        </p:nvSpPr>
        <p:spPr>
          <a:xfrm>
            <a:off x="32766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Oval 34"/>
          <p:cNvSpPr/>
          <p:nvPr/>
        </p:nvSpPr>
        <p:spPr>
          <a:xfrm>
            <a:off x="1295400" y="3352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Oval 35"/>
          <p:cNvSpPr/>
          <p:nvPr/>
        </p:nvSpPr>
        <p:spPr>
          <a:xfrm>
            <a:off x="6934200" y="3352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Oval 36"/>
          <p:cNvSpPr/>
          <p:nvPr/>
        </p:nvSpPr>
        <p:spPr>
          <a:xfrm>
            <a:off x="45720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8" name="Oval 37"/>
          <p:cNvSpPr/>
          <p:nvPr/>
        </p:nvSpPr>
        <p:spPr>
          <a:xfrm>
            <a:off x="228600" y="2971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Oval 38"/>
          <p:cNvSpPr/>
          <p:nvPr/>
        </p:nvSpPr>
        <p:spPr>
          <a:xfrm>
            <a:off x="1600200" y="2133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Oval 39"/>
          <p:cNvSpPr/>
          <p:nvPr/>
        </p:nvSpPr>
        <p:spPr>
          <a:xfrm>
            <a:off x="762000" y="2590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1" name="Oval 40"/>
          <p:cNvSpPr/>
          <p:nvPr/>
        </p:nvSpPr>
        <p:spPr>
          <a:xfrm>
            <a:off x="3962400" y="2514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Oval 41"/>
          <p:cNvSpPr/>
          <p:nvPr/>
        </p:nvSpPr>
        <p:spPr>
          <a:xfrm>
            <a:off x="58674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3" name="Oval 42"/>
          <p:cNvSpPr/>
          <p:nvPr/>
        </p:nvSpPr>
        <p:spPr>
          <a:xfrm>
            <a:off x="48006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Oval 43"/>
          <p:cNvSpPr/>
          <p:nvPr/>
        </p:nvSpPr>
        <p:spPr>
          <a:xfrm>
            <a:off x="5638800" y="2438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Oval 44"/>
          <p:cNvSpPr/>
          <p:nvPr/>
        </p:nvSpPr>
        <p:spPr>
          <a:xfrm>
            <a:off x="68580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3" name="Oval 52"/>
          <p:cNvSpPr/>
          <p:nvPr/>
        </p:nvSpPr>
        <p:spPr>
          <a:xfrm>
            <a:off x="4648200" y="4114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5" name="Freeform 54"/>
          <p:cNvSpPr/>
          <p:nvPr/>
        </p:nvSpPr>
        <p:spPr>
          <a:xfrm>
            <a:off x="1489587" y="6341806"/>
            <a:ext cx="2492478" cy="418794"/>
          </a:xfrm>
          <a:custGeom>
            <a:avLst/>
            <a:gdLst>
              <a:gd name="connsiteX0" fmla="*/ 2492478 w 2492478"/>
              <a:gd name="connsiteY0" fmla="*/ 29497 h 418794"/>
              <a:gd name="connsiteX1" fmla="*/ 2241755 w 2492478"/>
              <a:gd name="connsiteY1" fmla="*/ 14749 h 418794"/>
              <a:gd name="connsiteX2" fmla="*/ 2109019 w 2492478"/>
              <a:gd name="connsiteY2" fmla="*/ 0 h 418794"/>
              <a:gd name="connsiteX3" fmla="*/ 2005781 w 2492478"/>
              <a:gd name="connsiteY3" fmla="*/ 29497 h 418794"/>
              <a:gd name="connsiteX4" fmla="*/ 1961536 w 2492478"/>
              <a:gd name="connsiteY4" fmla="*/ 206478 h 418794"/>
              <a:gd name="connsiteX5" fmla="*/ 1991032 w 2492478"/>
              <a:gd name="connsiteY5" fmla="*/ 265471 h 418794"/>
              <a:gd name="connsiteX6" fmla="*/ 1932039 w 2492478"/>
              <a:gd name="connsiteY6" fmla="*/ 294968 h 418794"/>
              <a:gd name="connsiteX7" fmla="*/ 1902542 w 2492478"/>
              <a:gd name="connsiteY7" fmla="*/ 339213 h 418794"/>
              <a:gd name="connsiteX8" fmla="*/ 1814052 w 2492478"/>
              <a:gd name="connsiteY8" fmla="*/ 383459 h 418794"/>
              <a:gd name="connsiteX9" fmla="*/ 1740310 w 2492478"/>
              <a:gd name="connsiteY9" fmla="*/ 353962 h 418794"/>
              <a:gd name="connsiteX10" fmla="*/ 1312607 w 2492478"/>
              <a:gd name="connsiteY10" fmla="*/ 309717 h 418794"/>
              <a:gd name="connsiteX11" fmla="*/ 1253613 w 2492478"/>
              <a:gd name="connsiteY11" fmla="*/ 294968 h 418794"/>
              <a:gd name="connsiteX12" fmla="*/ 1165123 w 2492478"/>
              <a:gd name="connsiteY12" fmla="*/ 265471 h 418794"/>
              <a:gd name="connsiteX13" fmla="*/ 1135626 w 2492478"/>
              <a:gd name="connsiteY13" fmla="*/ 339213 h 418794"/>
              <a:gd name="connsiteX14" fmla="*/ 1002890 w 2492478"/>
              <a:gd name="connsiteY14" fmla="*/ 353962 h 418794"/>
              <a:gd name="connsiteX15" fmla="*/ 929148 w 2492478"/>
              <a:gd name="connsiteY15" fmla="*/ 368710 h 418794"/>
              <a:gd name="connsiteX16" fmla="*/ 752168 w 2492478"/>
              <a:gd name="connsiteY16" fmla="*/ 353962 h 418794"/>
              <a:gd name="connsiteX17" fmla="*/ 678426 w 2492478"/>
              <a:gd name="connsiteY17" fmla="*/ 368710 h 418794"/>
              <a:gd name="connsiteX18" fmla="*/ 516194 w 2492478"/>
              <a:gd name="connsiteY18" fmla="*/ 383459 h 418794"/>
              <a:gd name="connsiteX19" fmla="*/ 471948 w 2492478"/>
              <a:gd name="connsiteY19" fmla="*/ 412955 h 418794"/>
              <a:gd name="connsiteX20" fmla="*/ 191729 w 2492478"/>
              <a:gd name="connsiteY20" fmla="*/ 383459 h 418794"/>
              <a:gd name="connsiteX21" fmla="*/ 147484 w 2492478"/>
              <a:gd name="connsiteY21" fmla="*/ 368710 h 418794"/>
              <a:gd name="connsiteX22" fmla="*/ 0 w 2492478"/>
              <a:gd name="connsiteY22" fmla="*/ 398207 h 418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92478" h="418794">
                <a:moveTo>
                  <a:pt x="2492478" y="29497"/>
                </a:moveTo>
                <a:lnTo>
                  <a:pt x="2241755" y="14749"/>
                </a:lnTo>
                <a:cubicBezTo>
                  <a:pt x="2197368" y="11335"/>
                  <a:pt x="2153537" y="0"/>
                  <a:pt x="2109019" y="0"/>
                </a:cubicBezTo>
                <a:cubicBezTo>
                  <a:pt x="2090504" y="0"/>
                  <a:pt x="2026643" y="22543"/>
                  <a:pt x="2005781" y="29497"/>
                </a:cubicBezTo>
                <a:cubicBezTo>
                  <a:pt x="1972406" y="96246"/>
                  <a:pt x="1954047" y="116604"/>
                  <a:pt x="1961536" y="206478"/>
                </a:cubicBezTo>
                <a:cubicBezTo>
                  <a:pt x="1963362" y="228387"/>
                  <a:pt x="1981200" y="245807"/>
                  <a:pt x="1991032" y="265471"/>
                </a:cubicBezTo>
                <a:cubicBezTo>
                  <a:pt x="1971368" y="275303"/>
                  <a:pt x="1948929" y="280893"/>
                  <a:pt x="1932039" y="294968"/>
                </a:cubicBezTo>
                <a:cubicBezTo>
                  <a:pt x="1918422" y="306316"/>
                  <a:pt x="1915076" y="326679"/>
                  <a:pt x="1902542" y="339213"/>
                </a:cubicBezTo>
                <a:cubicBezTo>
                  <a:pt x="1873952" y="367803"/>
                  <a:pt x="1850037" y="371463"/>
                  <a:pt x="1814052" y="383459"/>
                </a:cubicBezTo>
                <a:cubicBezTo>
                  <a:pt x="1789471" y="373627"/>
                  <a:pt x="1765190" y="363009"/>
                  <a:pt x="1740310" y="353962"/>
                </a:cubicBezTo>
                <a:cubicBezTo>
                  <a:pt x="1562988" y="289481"/>
                  <a:pt x="1615401" y="322882"/>
                  <a:pt x="1312607" y="309717"/>
                </a:cubicBezTo>
                <a:cubicBezTo>
                  <a:pt x="1292942" y="304801"/>
                  <a:pt x="1273028" y="300793"/>
                  <a:pt x="1253613" y="294968"/>
                </a:cubicBezTo>
                <a:cubicBezTo>
                  <a:pt x="1223832" y="286034"/>
                  <a:pt x="1165123" y="265471"/>
                  <a:pt x="1165123" y="265471"/>
                </a:cubicBezTo>
                <a:cubicBezTo>
                  <a:pt x="1155291" y="290052"/>
                  <a:pt x="1158868" y="326536"/>
                  <a:pt x="1135626" y="339213"/>
                </a:cubicBezTo>
                <a:cubicBezTo>
                  <a:pt x="1096544" y="360530"/>
                  <a:pt x="1046960" y="347666"/>
                  <a:pt x="1002890" y="353962"/>
                </a:cubicBezTo>
                <a:cubicBezTo>
                  <a:pt x="978075" y="357507"/>
                  <a:pt x="953729" y="363794"/>
                  <a:pt x="929148" y="368710"/>
                </a:cubicBezTo>
                <a:cubicBezTo>
                  <a:pt x="870155" y="363794"/>
                  <a:pt x="811366" y="353962"/>
                  <a:pt x="752168" y="353962"/>
                </a:cubicBezTo>
                <a:cubicBezTo>
                  <a:pt x="727101" y="353962"/>
                  <a:pt x="703300" y="365601"/>
                  <a:pt x="678426" y="368710"/>
                </a:cubicBezTo>
                <a:cubicBezTo>
                  <a:pt x="624545" y="375445"/>
                  <a:pt x="570271" y="378543"/>
                  <a:pt x="516194" y="383459"/>
                </a:cubicBezTo>
                <a:cubicBezTo>
                  <a:pt x="501445" y="393291"/>
                  <a:pt x="489646" y="411972"/>
                  <a:pt x="471948" y="412955"/>
                </a:cubicBezTo>
                <a:cubicBezTo>
                  <a:pt x="366850" y="418794"/>
                  <a:pt x="285025" y="410115"/>
                  <a:pt x="191729" y="383459"/>
                </a:cubicBezTo>
                <a:cubicBezTo>
                  <a:pt x="176781" y="379188"/>
                  <a:pt x="162232" y="373626"/>
                  <a:pt x="147484" y="368710"/>
                </a:cubicBezTo>
                <a:cubicBezTo>
                  <a:pt x="74606" y="417296"/>
                  <a:pt x="120964" y="398207"/>
                  <a:pt x="0" y="398207"/>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7" name="Freeform 56"/>
          <p:cNvSpPr/>
          <p:nvPr/>
        </p:nvSpPr>
        <p:spPr>
          <a:xfrm>
            <a:off x="4283968" y="6453335"/>
            <a:ext cx="2360067" cy="355503"/>
          </a:xfrm>
          <a:custGeom>
            <a:avLst/>
            <a:gdLst>
              <a:gd name="connsiteX0" fmla="*/ 0 w 1423219"/>
              <a:gd name="connsiteY0" fmla="*/ 0 h 452284"/>
              <a:gd name="connsiteX1" fmla="*/ 560439 w 1423219"/>
              <a:gd name="connsiteY1" fmla="*/ 250722 h 452284"/>
              <a:gd name="connsiteX2" fmla="*/ 235974 w 1423219"/>
              <a:gd name="connsiteY2" fmla="*/ 427703 h 452284"/>
              <a:gd name="connsiteX3" fmla="*/ 1253613 w 1423219"/>
              <a:gd name="connsiteY3" fmla="*/ 398206 h 452284"/>
              <a:gd name="connsiteX4" fmla="*/ 1253613 w 1423219"/>
              <a:gd name="connsiteY4" fmla="*/ 339213 h 452284"/>
              <a:gd name="connsiteX5" fmla="*/ 1297858 w 1423219"/>
              <a:gd name="connsiteY5" fmla="*/ 398206 h 452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3219" h="452284">
                <a:moveTo>
                  <a:pt x="0" y="0"/>
                </a:moveTo>
                <a:cubicBezTo>
                  <a:pt x="260555" y="89719"/>
                  <a:pt x="521110" y="179438"/>
                  <a:pt x="560439" y="250722"/>
                </a:cubicBezTo>
                <a:cubicBezTo>
                  <a:pt x="599768" y="322006"/>
                  <a:pt x="120445" y="403122"/>
                  <a:pt x="235974" y="427703"/>
                </a:cubicBezTo>
                <a:cubicBezTo>
                  <a:pt x="351503" y="452284"/>
                  <a:pt x="1084007" y="412954"/>
                  <a:pt x="1253613" y="398206"/>
                </a:cubicBezTo>
                <a:cubicBezTo>
                  <a:pt x="1423219" y="383458"/>
                  <a:pt x="1246239" y="339213"/>
                  <a:pt x="1253613" y="339213"/>
                </a:cubicBezTo>
                <a:cubicBezTo>
                  <a:pt x="1260987" y="339213"/>
                  <a:pt x="1279422" y="368709"/>
                  <a:pt x="1297858" y="398206"/>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8" name="Freeform 57"/>
          <p:cNvSpPr/>
          <p:nvPr/>
        </p:nvSpPr>
        <p:spPr>
          <a:xfrm>
            <a:off x="1691680" y="6381328"/>
            <a:ext cx="3048000" cy="433436"/>
          </a:xfrm>
          <a:custGeom>
            <a:avLst/>
            <a:gdLst>
              <a:gd name="connsiteX0" fmla="*/ 1032387 w 1032387"/>
              <a:gd name="connsiteY0" fmla="*/ 31305 h 433436"/>
              <a:gd name="connsiteX1" fmla="*/ 825909 w 1032387"/>
              <a:gd name="connsiteY1" fmla="*/ 31305 h 433436"/>
              <a:gd name="connsiteX2" fmla="*/ 766916 w 1032387"/>
              <a:gd name="connsiteY2" fmla="*/ 90299 h 433436"/>
              <a:gd name="connsiteX3" fmla="*/ 530942 w 1032387"/>
              <a:gd name="connsiteY3" fmla="*/ 105047 h 433436"/>
              <a:gd name="connsiteX4" fmla="*/ 486696 w 1032387"/>
              <a:gd name="connsiteY4" fmla="*/ 119796 h 433436"/>
              <a:gd name="connsiteX5" fmla="*/ 398206 w 1032387"/>
              <a:gd name="connsiteY5" fmla="*/ 164041 h 433436"/>
              <a:gd name="connsiteX6" fmla="*/ 353961 w 1032387"/>
              <a:gd name="connsiteY6" fmla="*/ 208286 h 433436"/>
              <a:gd name="connsiteX7" fmla="*/ 324464 w 1032387"/>
              <a:gd name="connsiteY7" fmla="*/ 341021 h 433436"/>
              <a:gd name="connsiteX8" fmla="*/ 280219 w 1032387"/>
              <a:gd name="connsiteY8" fmla="*/ 385267 h 433436"/>
              <a:gd name="connsiteX9" fmla="*/ 176980 w 1032387"/>
              <a:gd name="connsiteY9" fmla="*/ 429512 h 433436"/>
              <a:gd name="connsiteX10" fmla="*/ 0 w 1032387"/>
              <a:gd name="connsiteY10" fmla="*/ 429512 h 433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32387" h="433436">
                <a:moveTo>
                  <a:pt x="1032387" y="31305"/>
                </a:moveTo>
                <a:cubicBezTo>
                  <a:pt x="999829" y="27688"/>
                  <a:pt x="872866" y="0"/>
                  <a:pt x="825909" y="31305"/>
                </a:cubicBezTo>
                <a:cubicBezTo>
                  <a:pt x="748481" y="82924"/>
                  <a:pt x="883674" y="78009"/>
                  <a:pt x="766916" y="90299"/>
                </a:cubicBezTo>
                <a:cubicBezTo>
                  <a:pt x="688538" y="98549"/>
                  <a:pt x="609600" y="100131"/>
                  <a:pt x="530942" y="105047"/>
                </a:cubicBezTo>
                <a:cubicBezTo>
                  <a:pt x="516193" y="109963"/>
                  <a:pt x="500601" y="112843"/>
                  <a:pt x="486696" y="119796"/>
                </a:cubicBezTo>
                <a:cubicBezTo>
                  <a:pt x="372332" y="176978"/>
                  <a:pt x="509421" y="126968"/>
                  <a:pt x="398206" y="164041"/>
                </a:cubicBezTo>
                <a:cubicBezTo>
                  <a:pt x="383458" y="178789"/>
                  <a:pt x="365530" y="190932"/>
                  <a:pt x="353961" y="208286"/>
                </a:cubicBezTo>
                <a:cubicBezTo>
                  <a:pt x="333189" y="239445"/>
                  <a:pt x="335168" y="316938"/>
                  <a:pt x="324464" y="341021"/>
                </a:cubicBezTo>
                <a:cubicBezTo>
                  <a:pt x="315993" y="360081"/>
                  <a:pt x="297191" y="373144"/>
                  <a:pt x="280219" y="385267"/>
                </a:cubicBezTo>
                <a:cubicBezTo>
                  <a:pt x="269353" y="393028"/>
                  <a:pt x="198218" y="428096"/>
                  <a:pt x="176980" y="429512"/>
                </a:cubicBezTo>
                <a:cubicBezTo>
                  <a:pt x="118117" y="433436"/>
                  <a:pt x="58993" y="429512"/>
                  <a:pt x="0" y="429512"/>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sz="2800" dirty="0">
              <a:solidFill>
                <a:srgbClr val="FF0000"/>
              </a:solidFill>
            </a:endParaRPr>
          </a:p>
        </p:txBody>
      </p:sp>
      <p:sp>
        <p:nvSpPr>
          <p:cNvPr id="59" name="Freeform 58"/>
          <p:cNvSpPr/>
          <p:nvPr/>
        </p:nvSpPr>
        <p:spPr>
          <a:xfrm>
            <a:off x="4350814" y="6400800"/>
            <a:ext cx="2669458" cy="422381"/>
          </a:xfrm>
          <a:custGeom>
            <a:avLst/>
            <a:gdLst>
              <a:gd name="connsiteX0" fmla="*/ 0 w 2669458"/>
              <a:gd name="connsiteY0" fmla="*/ 0 h 422381"/>
              <a:gd name="connsiteX1" fmla="*/ 88490 w 2669458"/>
              <a:gd name="connsiteY1" fmla="*/ 58994 h 422381"/>
              <a:gd name="connsiteX2" fmla="*/ 132735 w 2669458"/>
              <a:gd name="connsiteY2" fmla="*/ 88490 h 422381"/>
              <a:gd name="connsiteX3" fmla="*/ 324464 w 2669458"/>
              <a:gd name="connsiteY3" fmla="*/ 117987 h 422381"/>
              <a:gd name="connsiteX4" fmla="*/ 501445 w 2669458"/>
              <a:gd name="connsiteY4" fmla="*/ 132735 h 422381"/>
              <a:gd name="connsiteX5" fmla="*/ 604683 w 2669458"/>
              <a:gd name="connsiteY5" fmla="*/ 191729 h 422381"/>
              <a:gd name="connsiteX6" fmla="*/ 648929 w 2669458"/>
              <a:gd name="connsiteY6" fmla="*/ 206477 h 422381"/>
              <a:gd name="connsiteX7" fmla="*/ 707922 w 2669458"/>
              <a:gd name="connsiteY7" fmla="*/ 235974 h 422381"/>
              <a:gd name="connsiteX8" fmla="*/ 752167 w 2669458"/>
              <a:gd name="connsiteY8" fmla="*/ 221226 h 422381"/>
              <a:gd name="connsiteX9" fmla="*/ 1032387 w 2669458"/>
              <a:gd name="connsiteY9" fmla="*/ 250723 h 422381"/>
              <a:gd name="connsiteX10" fmla="*/ 1135625 w 2669458"/>
              <a:gd name="connsiteY10" fmla="*/ 294968 h 422381"/>
              <a:gd name="connsiteX11" fmla="*/ 1179870 w 2669458"/>
              <a:gd name="connsiteY11" fmla="*/ 280219 h 422381"/>
              <a:gd name="connsiteX12" fmla="*/ 1519083 w 2669458"/>
              <a:gd name="connsiteY12" fmla="*/ 265471 h 422381"/>
              <a:gd name="connsiteX13" fmla="*/ 1740309 w 2669458"/>
              <a:gd name="connsiteY13" fmla="*/ 250723 h 422381"/>
              <a:gd name="connsiteX14" fmla="*/ 2035277 w 2669458"/>
              <a:gd name="connsiteY14" fmla="*/ 265471 h 422381"/>
              <a:gd name="connsiteX15" fmla="*/ 2123767 w 2669458"/>
              <a:gd name="connsiteY15" fmla="*/ 339213 h 422381"/>
              <a:gd name="connsiteX16" fmla="*/ 2168012 w 2669458"/>
              <a:gd name="connsiteY16" fmla="*/ 353961 h 422381"/>
              <a:gd name="connsiteX17" fmla="*/ 2433483 w 2669458"/>
              <a:gd name="connsiteY17" fmla="*/ 398206 h 422381"/>
              <a:gd name="connsiteX18" fmla="*/ 2669458 w 2669458"/>
              <a:gd name="connsiteY18" fmla="*/ 398206 h 422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69458" h="422381">
                <a:moveTo>
                  <a:pt x="0" y="0"/>
                </a:moveTo>
                <a:lnTo>
                  <a:pt x="88490" y="58994"/>
                </a:lnTo>
                <a:cubicBezTo>
                  <a:pt x="103238" y="68826"/>
                  <a:pt x="115920" y="82885"/>
                  <a:pt x="132735" y="88490"/>
                </a:cubicBezTo>
                <a:cubicBezTo>
                  <a:pt x="221928" y="118222"/>
                  <a:pt x="167621" y="103729"/>
                  <a:pt x="324464" y="117987"/>
                </a:cubicBezTo>
                <a:lnTo>
                  <a:pt x="501445" y="132735"/>
                </a:lnTo>
                <a:cubicBezTo>
                  <a:pt x="626218" y="163930"/>
                  <a:pt x="499239" y="121434"/>
                  <a:pt x="604683" y="191729"/>
                </a:cubicBezTo>
                <a:cubicBezTo>
                  <a:pt x="617618" y="200352"/>
                  <a:pt x="634640" y="200353"/>
                  <a:pt x="648929" y="206477"/>
                </a:cubicBezTo>
                <a:cubicBezTo>
                  <a:pt x="669137" y="215137"/>
                  <a:pt x="688258" y="226142"/>
                  <a:pt x="707922" y="235974"/>
                </a:cubicBezTo>
                <a:cubicBezTo>
                  <a:pt x="722670" y="231058"/>
                  <a:pt x="736621" y="221226"/>
                  <a:pt x="752167" y="221226"/>
                </a:cubicBezTo>
                <a:cubicBezTo>
                  <a:pt x="929235" y="221226"/>
                  <a:pt x="919352" y="222463"/>
                  <a:pt x="1032387" y="250723"/>
                </a:cubicBezTo>
                <a:cubicBezTo>
                  <a:pt x="1068511" y="274805"/>
                  <a:pt x="1088009" y="294968"/>
                  <a:pt x="1135625" y="294968"/>
                </a:cubicBezTo>
                <a:cubicBezTo>
                  <a:pt x="1151171" y="294968"/>
                  <a:pt x="1164370" y="281411"/>
                  <a:pt x="1179870" y="280219"/>
                </a:cubicBezTo>
                <a:cubicBezTo>
                  <a:pt x="1292714" y="271539"/>
                  <a:pt x="1406062" y="271419"/>
                  <a:pt x="1519083" y="265471"/>
                </a:cubicBezTo>
                <a:cubicBezTo>
                  <a:pt x="1592887" y="261587"/>
                  <a:pt x="1666567" y="255639"/>
                  <a:pt x="1740309" y="250723"/>
                </a:cubicBezTo>
                <a:cubicBezTo>
                  <a:pt x="1838632" y="255639"/>
                  <a:pt x="1937658" y="252738"/>
                  <a:pt x="2035277" y="265471"/>
                </a:cubicBezTo>
                <a:cubicBezTo>
                  <a:pt x="2065271" y="269383"/>
                  <a:pt x="2104178" y="326154"/>
                  <a:pt x="2123767" y="339213"/>
                </a:cubicBezTo>
                <a:cubicBezTo>
                  <a:pt x="2136702" y="347836"/>
                  <a:pt x="2153264" y="349045"/>
                  <a:pt x="2168012" y="353961"/>
                </a:cubicBezTo>
                <a:cubicBezTo>
                  <a:pt x="2270643" y="422381"/>
                  <a:pt x="2207529" y="390917"/>
                  <a:pt x="2433483" y="398206"/>
                </a:cubicBezTo>
                <a:cubicBezTo>
                  <a:pt x="2512100" y="400742"/>
                  <a:pt x="2590800" y="398206"/>
                  <a:pt x="2669458" y="398206"/>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0" name="Freeform 59"/>
          <p:cNvSpPr/>
          <p:nvPr/>
        </p:nvSpPr>
        <p:spPr>
          <a:xfrm>
            <a:off x="1224116" y="6386052"/>
            <a:ext cx="3008671" cy="353961"/>
          </a:xfrm>
          <a:custGeom>
            <a:avLst/>
            <a:gdLst>
              <a:gd name="connsiteX0" fmla="*/ 3008671 w 3008671"/>
              <a:gd name="connsiteY0" fmla="*/ 0 h 353961"/>
              <a:gd name="connsiteX1" fmla="*/ 2905432 w 3008671"/>
              <a:gd name="connsiteY1" fmla="*/ 14748 h 353961"/>
              <a:gd name="connsiteX2" fmla="*/ 2802194 w 3008671"/>
              <a:gd name="connsiteY2" fmla="*/ 58993 h 353961"/>
              <a:gd name="connsiteX3" fmla="*/ 2698955 w 3008671"/>
              <a:gd name="connsiteY3" fmla="*/ 88490 h 353961"/>
              <a:gd name="connsiteX4" fmla="*/ 2654710 w 3008671"/>
              <a:gd name="connsiteY4" fmla="*/ 117987 h 353961"/>
              <a:gd name="connsiteX5" fmla="*/ 2507226 w 3008671"/>
              <a:gd name="connsiteY5" fmla="*/ 132735 h 353961"/>
              <a:gd name="connsiteX6" fmla="*/ 2492478 w 3008671"/>
              <a:gd name="connsiteY6" fmla="*/ 191729 h 353961"/>
              <a:gd name="connsiteX7" fmla="*/ 2521974 w 3008671"/>
              <a:gd name="connsiteY7" fmla="*/ 235974 h 353961"/>
              <a:gd name="connsiteX8" fmla="*/ 2344994 w 3008671"/>
              <a:gd name="connsiteY8" fmla="*/ 206477 h 353961"/>
              <a:gd name="connsiteX9" fmla="*/ 2256503 w 3008671"/>
              <a:gd name="connsiteY9" fmla="*/ 176980 h 353961"/>
              <a:gd name="connsiteX10" fmla="*/ 2212258 w 3008671"/>
              <a:gd name="connsiteY10" fmla="*/ 147483 h 353961"/>
              <a:gd name="connsiteX11" fmla="*/ 2138516 w 3008671"/>
              <a:gd name="connsiteY11" fmla="*/ 132735 h 353961"/>
              <a:gd name="connsiteX12" fmla="*/ 2079523 w 3008671"/>
              <a:gd name="connsiteY12" fmla="*/ 117987 h 353961"/>
              <a:gd name="connsiteX13" fmla="*/ 1946787 w 3008671"/>
              <a:gd name="connsiteY13" fmla="*/ 73742 h 353961"/>
              <a:gd name="connsiteX14" fmla="*/ 1902542 w 3008671"/>
              <a:gd name="connsiteY14" fmla="*/ 58993 h 353961"/>
              <a:gd name="connsiteX15" fmla="*/ 1858297 w 3008671"/>
              <a:gd name="connsiteY15" fmla="*/ 44245 h 353961"/>
              <a:gd name="connsiteX16" fmla="*/ 1563329 w 3008671"/>
              <a:gd name="connsiteY16" fmla="*/ 73742 h 353961"/>
              <a:gd name="connsiteX17" fmla="*/ 1445342 w 3008671"/>
              <a:gd name="connsiteY17" fmla="*/ 103238 h 353961"/>
              <a:gd name="connsiteX18" fmla="*/ 1253613 w 3008671"/>
              <a:gd name="connsiteY18" fmla="*/ 132735 h 353961"/>
              <a:gd name="connsiteX19" fmla="*/ 796413 w 3008671"/>
              <a:gd name="connsiteY19" fmla="*/ 162232 h 353961"/>
              <a:gd name="connsiteX20" fmla="*/ 781665 w 3008671"/>
              <a:gd name="connsiteY20" fmla="*/ 206477 h 353961"/>
              <a:gd name="connsiteX21" fmla="*/ 560439 w 3008671"/>
              <a:gd name="connsiteY21" fmla="*/ 250722 h 353961"/>
              <a:gd name="connsiteX22" fmla="*/ 427703 w 3008671"/>
              <a:gd name="connsiteY22" fmla="*/ 280219 h 353961"/>
              <a:gd name="connsiteX23" fmla="*/ 58994 w 3008671"/>
              <a:gd name="connsiteY23" fmla="*/ 294967 h 353961"/>
              <a:gd name="connsiteX24" fmla="*/ 0 w 3008671"/>
              <a:gd name="connsiteY24" fmla="*/ 353961 h 353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08671" h="353961">
                <a:moveTo>
                  <a:pt x="3008671" y="0"/>
                </a:moveTo>
                <a:cubicBezTo>
                  <a:pt x="2974258" y="4916"/>
                  <a:pt x="2939519" y="7931"/>
                  <a:pt x="2905432" y="14748"/>
                </a:cubicBezTo>
                <a:cubicBezTo>
                  <a:pt x="2862196" y="23395"/>
                  <a:pt x="2844168" y="41004"/>
                  <a:pt x="2802194" y="58993"/>
                </a:cubicBezTo>
                <a:cubicBezTo>
                  <a:pt x="2772567" y="71690"/>
                  <a:pt x="2728898" y="81004"/>
                  <a:pt x="2698955" y="88490"/>
                </a:cubicBezTo>
                <a:cubicBezTo>
                  <a:pt x="2684207" y="98322"/>
                  <a:pt x="2671981" y="114001"/>
                  <a:pt x="2654710" y="117987"/>
                </a:cubicBezTo>
                <a:cubicBezTo>
                  <a:pt x="2606569" y="129096"/>
                  <a:pt x="2552204" y="112290"/>
                  <a:pt x="2507226" y="132735"/>
                </a:cubicBezTo>
                <a:cubicBezTo>
                  <a:pt x="2488773" y="141123"/>
                  <a:pt x="2497394" y="172064"/>
                  <a:pt x="2492478" y="191729"/>
                </a:cubicBezTo>
                <a:cubicBezTo>
                  <a:pt x="2502310" y="206477"/>
                  <a:pt x="2538790" y="230369"/>
                  <a:pt x="2521974" y="235974"/>
                </a:cubicBezTo>
                <a:cubicBezTo>
                  <a:pt x="2498860" y="243679"/>
                  <a:pt x="2383635" y="218069"/>
                  <a:pt x="2344994" y="206477"/>
                </a:cubicBezTo>
                <a:cubicBezTo>
                  <a:pt x="2315213" y="197543"/>
                  <a:pt x="2282373" y="194227"/>
                  <a:pt x="2256503" y="176980"/>
                </a:cubicBezTo>
                <a:cubicBezTo>
                  <a:pt x="2241755" y="167148"/>
                  <a:pt x="2228855" y="153707"/>
                  <a:pt x="2212258" y="147483"/>
                </a:cubicBezTo>
                <a:cubicBezTo>
                  <a:pt x="2188787" y="138681"/>
                  <a:pt x="2162987" y="138173"/>
                  <a:pt x="2138516" y="132735"/>
                </a:cubicBezTo>
                <a:cubicBezTo>
                  <a:pt x="2118729" y="128338"/>
                  <a:pt x="2098896" y="123948"/>
                  <a:pt x="2079523" y="117987"/>
                </a:cubicBezTo>
                <a:cubicBezTo>
                  <a:pt x="2034947" y="104271"/>
                  <a:pt x="1991032" y="88491"/>
                  <a:pt x="1946787" y="73742"/>
                </a:cubicBezTo>
                <a:lnTo>
                  <a:pt x="1902542" y="58993"/>
                </a:lnTo>
                <a:lnTo>
                  <a:pt x="1858297" y="44245"/>
                </a:lnTo>
                <a:cubicBezTo>
                  <a:pt x="1759974" y="54077"/>
                  <a:pt x="1659192" y="49777"/>
                  <a:pt x="1563329" y="73742"/>
                </a:cubicBezTo>
                <a:cubicBezTo>
                  <a:pt x="1524000" y="83574"/>
                  <a:pt x="1485330" y="96573"/>
                  <a:pt x="1445342" y="103238"/>
                </a:cubicBezTo>
                <a:cubicBezTo>
                  <a:pt x="1322563" y="123702"/>
                  <a:pt x="1386455" y="113758"/>
                  <a:pt x="1253613" y="132735"/>
                </a:cubicBezTo>
                <a:cubicBezTo>
                  <a:pt x="1053397" y="199472"/>
                  <a:pt x="1449061" y="72211"/>
                  <a:pt x="796413" y="162232"/>
                </a:cubicBezTo>
                <a:cubicBezTo>
                  <a:pt x="781013" y="164356"/>
                  <a:pt x="793608" y="196525"/>
                  <a:pt x="781665" y="206477"/>
                </a:cubicBezTo>
                <a:cubicBezTo>
                  <a:pt x="732731" y="247255"/>
                  <a:pt x="602360" y="246530"/>
                  <a:pt x="560439" y="250722"/>
                </a:cubicBezTo>
                <a:cubicBezTo>
                  <a:pt x="532177" y="257788"/>
                  <a:pt x="453241" y="278517"/>
                  <a:pt x="427703" y="280219"/>
                </a:cubicBezTo>
                <a:cubicBezTo>
                  <a:pt x="304974" y="288401"/>
                  <a:pt x="181897" y="290051"/>
                  <a:pt x="58994" y="294967"/>
                </a:cubicBezTo>
                <a:cubicBezTo>
                  <a:pt x="5602" y="330562"/>
                  <a:pt x="22676" y="308610"/>
                  <a:pt x="0" y="353961"/>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1" name="Freeform 60"/>
          <p:cNvSpPr/>
          <p:nvPr/>
        </p:nvSpPr>
        <p:spPr>
          <a:xfrm>
            <a:off x="5180685" y="6371303"/>
            <a:ext cx="2847699" cy="412955"/>
          </a:xfrm>
          <a:custGeom>
            <a:avLst/>
            <a:gdLst>
              <a:gd name="connsiteX0" fmla="*/ 1260 w 2847699"/>
              <a:gd name="connsiteY0" fmla="*/ 0 h 412955"/>
              <a:gd name="connsiteX1" fmla="*/ 75002 w 2847699"/>
              <a:gd name="connsiteY1" fmla="*/ 88491 h 412955"/>
              <a:gd name="connsiteX2" fmla="*/ 163492 w 2847699"/>
              <a:gd name="connsiteY2" fmla="*/ 147484 h 412955"/>
              <a:gd name="connsiteX3" fmla="*/ 207737 w 2847699"/>
              <a:gd name="connsiteY3" fmla="*/ 176981 h 412955"/>
              <a:gd name="connsiteX4" fmla="*/ 281479 w 2847699"/>
              <a:gd name="connsiteY4" fmla="*/ 191729 h 412955"/>
              <a:gd name="connsiteX5" fmla="*/ 753428 w 2847699"/>
              <a:gd name="connsiteY5" fmla="*/ 206478 h 412955"/>
              <a:gd name="connsiteX6" fmla="*/ 812421 w 2847699"/>
              <a:gd name="connsiteY6" fmla="*/ 221226 h 412955"/>
              <a:gd name="connsiteX7" fmla="*/ 886163 w 2847699"/>
              <a:gd name="connsiteY7" fmla="*/ 235974 h 412955"/>
              <a:gd name="connsiteX8" fmla="*/ 930408 w 2847699"/>
              <a:gd name="connsiteY8" fmla="*/ 250723 h 412955"/>
              <a:gd name="connsiteX9" fmla="*/ 1063144 w 2847699"/>
              <a:gd name="connsiteY9" fmla="*/ 235974 h 412955"/>
              <a:gd name="connsiteX10" fmla="*/ 1195879 w 2847699"/>
              <a:gd name="connsiteY10" fmla="*/ 206478 h 412955"/>
              <a:gd name="connsiteX11" fmla="*/ 1299118 w 2847699"/>
              <a:gd name="connsiteY11" fmla="*/ 191729 h 412955"/>
              <a:gd name="connsiteX12" fmla="*/ 1387608 w 2847699"/>
              <a:gd name="connsiteY12" fmla="*/ 176981 h 412955"/>
              <a:gd name="connsiteX13" fmla="*/ 1431854 w 2847699"/>
              <a:gd name="connsiteY13" fmla="*/ 162232 h 412955"/>
              <a:gd name="connsiteX14" fmla="*/ 2184021 w 2847699"/>
              <a:gd name="connsiteY14" fmla="*/ 162232 h 412955"/>
              <a:gd name="connsiteX15" fmla="*/ 2302008 w 2847699"/>
              <a:gd name="connsiteY15" fmla="*/ 191729 h 412955"/>
              <a:gd name="connsiteX16" fmla="*/ 2390499 w 2847699"/>
              <a:gd name="connsiteY16" fmla="*/ 221226 h 412955"/>
              <a:gd name="connsiteX17" fmla="*/ 2493737 w 2847699"/>
              <a:gd name="connsiteY17" fmla="*/ 265471 h 412955"/>
              <a:gd name="connsiteX18" fmla="*/ 2729712 w 2847699"/>
              <a:gd name="connsiteY18" fmla="*/ 309716 h 412955"/>
              <a:gd name="connsiteX19" fmla="*/ 2788705 w 2847699"/>
              <a:gd name="connsiteY19" fmla="*/ 353962 h 412955"/>
              <a:gd name="connsiteX20" fmla="*/ 2832950 w 2847699"/>
              <a:gd name="connsiteY20" fmla="*/ 383458 h 412955"/>
              <a:gd name="connsiteX21" fmla="*/ 2847699 w 2847699"/>
              <a:gd name="connsiteY21" fmla="*/ 412955 h 41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847699" h="412955">
                <a:moveTo>
                  <a:pt x="1260" y="0"/>
                </a:moveTo>
                <a:cubicBezTo>
                  <a:pt x="26040" y="74341"/>
                  <a:pt x="0" y="24203"/>
                  <a:pt x="75002" y="88491"/>
                </a:cubicBezTo>
                <a:cubicBezTo>
                  <a:pt x="145304" y="148750"/>
                  <a:pt x="88232" y="122398"/>
                  <a:pt x="163492" y="147484"/>
                </a:cubicBezTo>
                <a:cubicBezTo>
                  <a:pt x="178240" y="157316"/>
                  <a:pt x="191140" y="170757"/>
                  <a:pt x="207737" y="176981"/>
                </a:cubicBezTo>
                <a:cubicBezTo>
                  <a:pt x="231208" y="185783"/>
                  <a:pt x="256448" y="190376"/>
                  <a:pt x="281479" y="191729"/>
                </a:cubicBezTo>
                <a:cubicBezTo>
                  <a:pt x="438643" y="200224"/>
                  <a:pt x="596112" y="201562"/>
                  <a:pt x="753428" y="206478"/>
                </a:cubicBezTo>
                <a:cubicBezTo>
                  <a:pt x="773092" y="211394"/>
                  <a:pt x="792634" y="216829"/>
                  <a:pt x="812421" y="221226"/>
                </a:cubicBezTo>
                <a:cubicBezTo>
                  <a:pt x="836892" y="226664"/>
                  <a:pt x="861844" y="229894"/>
                  <a:pt x="886163" y="235974"/>
                </a:cubicBezTo>
                <a:cubicBezTo>
                  <a:pt x="901245" y="239745"/>
                  <a:pt x="915660" y="245807"/>
                  <a:pt x="930408" y="250723"/>
                </a:cubicBezTo>
                <a:cubicBezTo>
                  <a:pt x="974653" y="245807"/>
                  <a:pt x="1019074" y="242270"/>
                  <a:pt x="1063144" y="235974"/>
                </a:cubicBezTo>
                <a:cubicBezTo>
                  <a:pt x="1199760" y="216457"/>
                  <a:pt x="1077798" y="227947"/>
                  <a:pt x="1195879" y="206478"/>
                </a:cubicBezTo>
                <a:cubicBezTo>
                  <a:pt x="1230081" y="200259"/>
                  <a:pt x="1264760" y="197015"/>
                  <a:pt x="1299118" y="191729"/>
                </a:cubicBezTo>
                <a:cubicBezTo>
                  <a:pt x="1328674" y="187182"/>
                  <a:pt x="1358111" y="181897"/>
                  <a:pt x="1387608" y="176981"/>
                </a:cubicBezTo>
                <a:cubicBezTo>
                  <a:pt x="1402357" y="172065"/>
                  <a:pt x="1416393" y="163859"/>
                  <a:pt x="1431854" y="162232"/>
                </a:cubicBezTo>
                <a:cubicBezTo>
                  <a:pt x="1709328" y="133024"/>
                  <a:pt x="1873640" y="153364"/>
                  <a:pt x="2184021" y="162232"/>
                </a:cubicBezTo>
                <a:cubicBezTo>
                  <a:pt x="2223350" y="172064"/>
                  <a:pt x="2263549" y="178909"/>
                  <a:pt x="2302008" y="191729"/>
                </a:cubicBezTo>
                <a:lnTo>
                  <a:pt x="2390499" y="221226"/>
                </a:lnTo>
                <a:cubicBezTo>
                  <a:pt x="2460695" y="268024"/>
                  <a:pt x="2407158" y="239497"/>
                  <a:pt x="2493737" y="265471"/>
                </a:cubicBezTo>
                <a:cubicBezTo>
                  <a:pt x="2651660" y="312848"/>
                  <a:pt x="2515440" y="288289"/>
                  <a:pt x="2729712" y="309716"/>
                </a:cubicBezTo>
                <a:cubicBezTo>
                  <a:pt x="2749376" y="324465"/>
                  <a:pt x="2768703" y="339675"/>
                  <a:pt x="2788705" y="353962"/>
                </a:cubicBezTo>
                <a:cubicBezTo>
                  <a:pt x="2803129" y="364265"/>
                  <a:pt x="2820416" y="370925"/>
                  <a:pt x="2832950" y="383458"/>
                </a:cubicBezTo>
                <a:cubicBezTo>
                  <a:pt x="2840723" y="391231"/>
                  <a:pt x="2842783" y="403123"/>
                  <a:pt x="2847699" y="412955"/>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4" name="Oval 13"/>
          <p:cNvSpPr/>
          <p:nvPr/>
        </p:nvSpPr>
        <p:spPr>
          <a:xfrm>
            <a:off x="3124200" y="1219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6" name="TextBox 65"/>
          <p:cNvSpPr txBox="1"/>
          <p:nvPr/>
        </p:nvSpPr>
        <p:spPr>
          <a:xfrm>
            <a:off x="3048000" y="1295400"/>
            <a:ext cx="1600200" cy="646331"/>
          </a:xfrm>
          <a:prstGeom prst="rect">
            <a:avLst/>
          </a:prstGeom>
          <a:noFill/>
        </p:spPr>
        <p:txBody>
          <a:bodyPr wrap="square" rtlCol="0">
            <a:spAutoFit/>
          </a:bodyPr>
          <a:lstStyle/>
          <a:p>
            <a:pPr algn="ctr"/>
            <a:r>
              <a:rPr lang="en-CA" dirty="0" smtClean="0">
                <a:solidFill>
                  <a:srgbClr val="FF0000"/>
                </a:solidFill>
              </a:rPr>
              <a:t>Christ’s </a:t>
            </a:r>
          </a:p>
          <a:p>
            <a:pPr algn="ctr"/>
            <a:r>
              <a:rPr lang="en-CA" dirty="0" smtClean="0">
                <a:solidFill>
                  <a:srgbClr val="FF0000"/>
                </a:solidFill>
              </a:rPr>
              <a:t>power</a:t>
            </a:r>
            <a:endParaRPr lang="en-CA" dirty="0">
              <a:solidFill>
                <a:srgbClr val="FF0000"/>
              </a:solidFill>
            </a:endParaRPr>
          </a:p>
        </p:txBody>
      </p:sp>
      <p:sp>
        <p:nvSpPr>
          <p:cNvPr id="67" name="Oval 66"/>
          <p:cNvSpPr/>
          <p:nvPr/>
        </p:nvSpPr>
        <p:spPr>
          <a:xfrm>
            <a:off x="3505200" y="76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8" name="TextBox 67"/>
          <p:cNvSpPr txBox="1"/>
          <p:nvPr/>
        </p:nvSpPr>
        <p:spPr>
          <a:xfrm>
            <a:off x="3429000" y="152400"/>
            <a:ext cx="1600200" cy="646331"/>
          </a:xfrm>
          <a:prstGeom prst="rect">
            <a:avLst/>
          </a:prstGeom>
          <a:noFill/>
        </p:spPr>
        <p:txBody>
          <a:bodyPr wrap="square" rtlCol="0">
            <a:spAutoFit/>
          </a:bodyPr>
          <a:lstStyle/>
          <a:p>
            <a:pPr algn="ctr"/>
            <a:r>
              <a:rPr lang="en-CA" dirty="0" smtClean="0">
                <a:solidFill>
                  <a:srgbClr val="FF0000"/>
                </a:solidFill>
              </a:rPr>
              <a:t>glory with Christ</a:t>
            </a:r>
            <a:endParaRPr lang="en-CA" dirty="0">
              <a:solidFill>
                <a:srgbClr val="FF0000"/>
              </a:solidFill>
            </a:endParaRPr>
          </a:p>
        </p:txBody>
      </p:sp>
      <p:sp>
        <p:nvSpPr>
          <p:cNvPr id="27" name="Oval 26"/>
          <p:cNvSpPr/>
          <p:nvPr/>
        </p:nvSpPr>
        <p:spPr>
          <a:xfrm>
            <a:off x="2971800" y="4038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TextBox 69"/>
          <p:cNvSpPr txBox="1"/>
          <p:nvPr/>
        </p:nvSpPr>
        <p:spPr>
          <a:xfrm>
            <a:off x="4572000" y="4154269"/>
            <a:ext cx="1656184" cy="646331"/>
          </a:xfrm>
          <a:prstGeom prst="rect">
            <a:avLst/>
          </a:prstGeom>
          <a:noFill/>
        </p:spPr>
        <p:txBody>
          <a:bodyPr wrap="square" rtlCol="0">
            <a:spAutoFit/>
          </a:bodyPr>
          <a:lstStyle/>
          <a:p>
            <a:pPr algn="ctr"/>
            <a:r>
              <a:rPr lang="en-CA" dirty="0" smtClean="0">
                <a:solidFill>
                  <a:srgbClr val="FF0000"/>
                </a:solidFill>
              </a:rPr>
              <a:t>Christ’s righteousness</a:t>
            </a:r>
            <a:endParaRPr lang="en-CA" dirty="0">
              <a:solidFill>
                <a:srgbClr val="FF0000"/>
              </a:solidFill>
            </a:endParaRPr>
          </a:p>
        </p:txBody>
      </p:sp>
      <p:sp>
        <p:nvSpPr>
          <p:cNvPr id="71" name="TextBox 70"/>
          <p:cNvSpPr txBox="1"/>
          <p:nvPr/>
        </p:nvSpPr>
        <p:spPr>
          <a:xfrm>
            <a:off x="685800" y="2706469"/>
            <a:ext cx="1600200" cy="646331"/>
          </a:xfrm>
          <a:prstGeom prst="rect">
            <a:avLst/>
          </a:prstGeom>
          <a:noFill/>
        </p:spPr>
        <p:txBody>
          <a:bodyPr wrap="square" rtlCol="0">
            <a:spAutoFit/>
          </a:bodyPr>
          <a:lstStyle/>
          <a:p>
            <a:pPr algn="ctr"/>
            <a:r>
              <a:rPr lang="en-CA" dirty="0" smtClean="0">
                <a:solidFill>
                  <a:srgbClr val="FF0000"/>
                </a:solidFill>
              </a:rPr>
              <a:t>alive </a:t>
            </a:r>
          </a:p>
          <a:p>
            <a:pPr algn="ctr"/>
            <a:r>
              <a:rPr lang="en-CA" dirty="0" smtClean="0">
                <a:solidFill>
                  <a:srgbClr val="FF0000"/>
                </a:solidFill>
              </a:rPr>
              <a:t>in Christ</a:t>
            </a:r>
            <a:endParaRPr lang="en-CA" dirty="0">
              <a:solidFill>
                <a:srgbClr val="FF0000"/>
              </a:solidFill>
            </a:endParaRPr>
          </a:p>
        </p:txBody>
      </p:sp>
      <p:sp>
        <p:nvSpPr>
          <p:cNvPr id="72" name="TextBox 71"/>
          <p:cNvSpPr txBox="1"/>
          <p:nvPr/>
        </p:nvSpPr>
        <p:spPr>
          <a:xfrm>
            <a:off x="5562600" y="2514600"/>
            <a:ext cx="1600200" cy="646331"/>
          </a:xfrm>
          <a:prstGeom prst="rect">
            <a:avLst/>
          </a:prstGeom>
          <a:noFill/>
        </p:spPr>
        <p:txBody>
          <a:bodyPr wrap="square" rtlCol="0">
            <a:spAutoFit/>
          </a:bodyPr>
          <a:lstStyle/>
          <a:p>
            <a:pPr algn="ctr"/>
            <a:r>
              <a:rPr lang="en-CA" dirty="0" smtClean="0">
                <a:solidFill>
                  <a:srgbClr val="FF0000"/>
                </a:solidFill>
              </a:rPr>
              <a:t>raised with Christ</a:t>
            </a:r>
            <a:endParaRPr lang="en-CA" dirty="0">
              <a:solidFill>
                <a:srgbClr val="FF0000"/>
              </a:solidFill>
            </a:endParaRPr>
          </a:p>
        </p:txBody>
      </p:sp>
      <p:sp>
        <p:nvSpPr>
          <p:cNvPr id="30" name="Oval 29"/>
          <p:cNvSpPr/>
          <p:nvPr/>
        </p:nvSpPr>
        <p:spPr>
          <a:xfrm>
            <a:off x="2819400" y="2514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3" name="TextBox 72"/>
          <p:cNvSpPr txBox="1"/>
          <p:nvPr/>
        </p:nvSpPr>
        <p:spPr>
          <a:xfrm>
            <a:off x="2743200" y="2667000"/>
            <a:ext cx="1600200" cy="646331"/>
          </a:xfrm>
          <a:prstGeom prst="rect">
            <a:avLst/>
          </a:prstGeom>
          <a:noFill/>
        </p:spPr>
        <p:txBody>
          <a:bodyPr wrap="square" rtlCol="0">
            <a:spAutoFit/>
          </a:bodyPr>
          <a:lstStyle/>
          <a:p>
            <a:pPr algn="ctr"/>
            <a:r>
              <a:rPr lang="en-CA" dirty="0" smtClean="0">
                <a:solidFill>
                  <a:srgbClr val="FF0000"/>
                </a:solidFill>
              </a:rPr>
              <a:t>hidden with  Christ in God</a:t>
            </a:r>
            <a:endParaRPr lang="en-CA" dirty="0">
              <a:solidFill>
                <a:srgbClr val="FF0000"/>
              </a:solidFill>
            </a:endParaRPr>
          </a:p>
        </p:txBody>
      </p:sp>
      <p:sp>
        <p:nvSpPr>
          <p:cNvPr id="74" name="TextBox 73"/>
          <p:cNvSpPr txBox="1"/>
          <p:nvPr/>
        </p:nvSpPr>
        <p:spPr>
          <a:xfrm>
            <a:off x="6019800" y="990600"/>
            <a:ext cx="1600200" cy="646331"/>
          </a:xfrm>
          <a:prstGeom prst="rect">
            <a:avLst/>
          </a:prstGeom>
          <a:noFill/>
        </p:spPr>
        <p:txBody>
          <a:bodyPr wrap="square" rtlCol="0">
            <a:spAutoFit/>
          </a:bodyPr>
          <a:lstStyle/>
          <a:p>
            <a:pPr algn="ctr"/>
            <a:r>
              <a:rPr lang="en-CA" dirty="0" smtClean="0">
                <a:solidFill>
                  <a:srgbClr val="FF0000"/>
                </a:solidFill>
              </a:rPr>
              <a:t>seated with  Christ</a:t>
            </a:r>
            <a:endParaRPr lang="en-CA" dirty="0">
              <a:solidFill>
                <a:srgbClr val="FF0000"/>
              </a:solidFill>
            </a:endParaRPr>
          </a:p>
        </p:txBody>
      </p:sp>
      <p:sp>
        <p:nvSpPr>
          <p:cNvPr id="75" name="TextBox 74"/>
          <p:cNvSpPr txBox="1"/>
          <p:nvPr/>
        </p:nvSpPr>
        <p:spPr>
          <a:xfrm>
            <a:off x="3200400" y="3392269"/>
            <a:ext cx="1600200" cy="646331"/>
          </a:xfrm>
          <a:prstGeom prst="rect">
            <a:avLst/>
          </a:prstGeom>
          <a:noFill/>
        </p:spPr>
        <p:txBody>
          <a:bodyPr wrap="square" rtlCol="0">
            <a:spAutoFit/>
          </a:bodyPr>
          <a:lstStyle/>
          <a:p>
            <a:pPr algn="ctr"/>
            <a:r>
              <a:rPr lang="en-CA" dirty="0" smtClean="0">
                <a:solidFill>
                  <a:srgbClr val="FF0000"/>
                </a:solidFill>
              </a:rPr>
              <a:t>set free</a:t>
            </a:r>
          </a:p>
          <a:p>
            <a:pPr algn="ctr"/>
            <a:r>
              <a:rPr lang="en-CA" dirty="0" smtClean="0">
                <a:solidFill>
                  <a:srgbClr val="FF0000"/>
                </a:solidFill>
              </a:rPr>
              <a:t> from sin</a:t>
            </a:r>
            <a:endParaRPr lang="en-CA" dirty="0">
              <a:solidFill>
                <a:srgbClr val="FF0000"/>
              </a:solidFill>
            </a:endParaRPr>
          </a:p>
        </p:txBody>
      </p:sp>
      <p:sp>
        <p:nvSpPr>
          <p:cNvPr id="76" name="TextBox 75"/>
          <p:cNvSpPr txBox="1"/>
          <p:nvPr/>
        </p:nvSpPr>
        <p:spPr>
          <a:xfrm>
            <a:off x="5791200" y="3392269"/>
            <a:ext cx="1600200" cy="646331"/>
          </a:xfrm>
          <a:prstGeom prst="rect">
            <a:avLst/>
          </a:prstGeom>
          <a:noFill/>
        </p:spPr>
        <p:txBody>
          <a:bodyPr wrap="square" rtlCol="0">
            <a:spAutoFit/>
          </a:bodyPr>
          <a:lstStyle/>
          <a:p>
            <a:pPr algn="ctr"/>
            <a:r>
              <a:rPr lang="en-CA" dirty="0" smtClean="0">
                <a:solidFill>
                  <a:srgbClr val="FF0000"/>
                </a:solidFill>
              </a:rPr>
              <a:t>atonement </a:t>
            </a:r>
          </a:p>
          <a:p>
            <a:pPr algn="ctr"/>
            <a:r>
              <a:rPr lang="en-CA" dirty="0" smtClean="0">
                <a:solidFill>
                  <a:srgbClr val="FF0000"/>
                </a:solidFill>
              </a:rPr>
              <a:t>of Christ</a:t>
            </a:r>
            <a:endParaRPr lang="en-CA" dirty="0">
              <a:solidFill>
                <a:srgbClr val="FF0000"/>
              </a:solidFill>
            </a:endParaRPr>
          </a:p>
        </p:txBody>
      </p:sp>
      <p:sp>
        <p:nvSpPr>
          <p:cNvPr id="77" name="TextBox 76"/>
          <p:cNvSpPr txBox="1"/>
          <p:nvPr/>
        </p:nvSpPr>
        <p:spPr>
          <a:xfrm>
            <a:off x="6477000" y="41542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poured out</a:t>
            </a:r>
            <a:endParaRPr lang="en-CA" dirty="0">
              <a:solidFill>
                <a:srgbClr val="FF0000"/>
              </a:solidFill>
            </a:endParaRPr>
          </a:p>
        </p:txBody>
      </p:sp>
      <p:sp>
        <p:nvSpPr>
          <p:cNvPr id="78" name="TextBox 77"/>
          <p:cNvSpPr txBox="1"/>
          <p:nvPr/>
        </p:nvSpPr>
        <p:spPr>
          <a:xfrm>
            <a:off x="1295400" y="3505200"/>
            <a:ext cx="1600200" cy="646331"/>
          </a:xfrm>
          <a:prstGeom prst="rect">
            <a:avLst/>
          </a:prstGeom>
          <a:noFill/>
        </p:spPr>
        <p:txBody>
          <a:bodyPr wrap="square" rtlCol="0">
            <a:spAutoFit/>
          </a:bodyPr>
          <a:lstStyle/>
          <a:p>
            <a:pPr algn="ctr"/>
            <a:r>
              <a:rPr lang="en-CA" dirty="0" smtClean="0">
                <a:solidFill>
                  <a:srgbClr val="FF0000"/>
                </a:solidFill>
              </a:rPr>
              <a:t>led by </a:t>
            </a:r>
          </a:p>
          <a:p>
            <a:pPr algn="ctr"/>
            <a:r>
              <a:rPr lang="en-CA" dirty="0" smtClean="0">
                <a:solidFill>
                  <a:srgbClr val="FF0000"/>
                </a:solidFill>
              </a:rPr>
              <a:t>the Spirit </a:t>
            </a:r>
          </a:p>
        </p:txBody>
      </p:sp>
      <p:sp>
        <p:nvSpPr>
          <p:cNvPr id="79" name="TextBox 78"/>
          <p:cNvSpPr txBox="1"/>
          <p:nvPr/>
        </p:nvSpPr>
        <p:spPr>
          <a:xfrm>
            <a:off x="2133600" y="9538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fills</a:t>
            </a:r>
            <a:endParaRPr lang="en-CA" dirty="0">
              <a:solidFill>
                <a:srgbClr val="FF0000"/>
              </a:solidFill>
            </a:endParaRPr>
          </a:p>
        </p:txBody>
      </p:sp>
      <p:sp>
        <p:nvSpPr>
          <p:cNvPr id="80" name="TextBox 79"/>
          <p:cNvSpPr txBox="1"/>
          <p:nvPr/>
        </p:nvSpPr>
        <p:spPr>
          <a:xfrm>
            <a:off x="4419600" y="3602480"/>
            <a:ext cx="1600200" cy="512320"/>
          </a:xfrm>
          <a:prstGeom prst="rect">
            <a:avLst/>
          </a:prstGeom>
          <a:noFill/>
        </p:spPr>
        <p:txBody>
          <a:bodyPr wrap="square" rtlCol="0">
            <a:spAutoFit/>
          </a:bodyPr>
          <a:lstStyle/>
          <a:p>
            <a:pPr algn="ctr">
              <a:lnSpc>
                <a:spcPts val="1600"/>
              </a:lnSpc>
            </a:pPr>
            <a:r>
              <a:rPr lang="en-CA" dirty="0" smtClean="0">
                <a:solidFill>
                  <a:srgbClr val="FF0000"/>
                </a:solidFill>
              </a:rPr>
              <a:t>born of the Spirit </a:t>
            </a:r>
          </a:p>
        </p:txBody>
      </p:sp>
      <p:sp>
        <p:nvSpPr>
          <p:cNvPr id="69" name="TextBox 68"/>
          <p:cNvSpPr txBox="1"/>
          <p:nvPr/>
        </p:nvSpPr>
        <p:spPr>
          <a:xfrm>
            <a:off x="2895600" y="4114800"/>
            <a:ext cx="1600200" cy="646331"/>
          </a:xfrm>
          <a:prstGeom prst="rect">
            <a:avLst/>
          </a:prstGeom>
          <a:noFill/>
        </p:spPr>
        <p:txBody>
          <a:bodyPr wrap="square" rtlCol="0">
            <a:spAutoFit/>
          </a:bodyPr>
          <a:lstStyle/>
          <a:p>
            <a:pPr algn="ctr"/>
            <a:r>
              <a:rPr lang="en-CA" dirty="0" smtClean="0">
                <a:solidFill>
                  <a:srgbClr val="FF0000"/>
                </a:solidFill>
              </a:rPr>
              <a:t>Christ’s ransom</a:t>
            </a:r>
            <a:endParaRPr lang="en-CA" dirty="0">
              <a:solidFill>
                <a:srgbClr val="FF0000"/>
              </a:solidFill>
            </a:endParaRPr>
          </a:p>
        </p:txBody>
      </p:sp>
      <p:sp>
        <p:nvSpPr>
          <p:cNvPr id="81" name="TextBox 80"/>
          <p:cNvSpPr txBox="1"/>
          <p:nvPr/>
        </p:nvSpPr>
        <p:spPr>
          <a:xfrm>
            <a:off x="4572000" y="1630898"/>
            <a:ext cx="1295400" cy="502702"/>
          </a:xfrm>
          <a:prstGeom prst="rect">
            <a:avLst/>
          </a:prstGeom>
          <a:noFill/>
        </p:spPr>
        <p:txBody>
          <a:bodyPr wrap="square" rtlCol="0">
            <a:spAutoFit/>
          </a:bodyPr>
          <a:lstStyle/>
          <a:p>
            <a:pPr>
              <a:lnSpc>
                <a:spcPts val="1600"/>
              </a:lnSpc>
            </a:pPr>
            <a:r>
              <a:rPr lang="en-CA" dirty="0" smtClean="0">
                <a:solidFill>
                  <a:srgbClr val="FF0000"/>
                </a:solidFill>
              </a:rPr>
              <a:t>Spirit </a:t>
            </a:r>
          </a:p>
          <a:p>
            <a:pPr>
              <a:lnSpc>
                <a:spcPts val="1600"/>
              </a:lnSpc>
            </a:pPr>
            <a:r>
              <a:rPr lang="en-CA" dirty="0" smtClean="0">
                <a:solidFill>
                  <a:srgbClr val="FF0000"/>
                </a:solidFill>
              </a:rPr>
              <a:t>anoints</a:t>
            </a:r>
            <a:endParaRPr lang="en-CA" dirty="0">
              <a:solidFill>
                <a:srgbClr val="FF0000"/>
              </a:solidFill>
            </a:endParaRPr>
          </a:p>
        </p:txBody>
      </p:sp>
      <p:sp>
        <p:nvSpPr>
          <p:cNvPr id="82" name="TextBox 81"/>
          <p:cNvSpPr txBox="1"/>
          <p:nvPr/>
        </p:nvSpPr>
        <p:spPr>
          <a:xfrm>
            <a:off x="3505200" y="2145268"/>
            <a:ext cx="1600200" cy="369332"/>
          </a:xfrm>
          <a:prstGeom prst="rect">
            <a:avLst/>
          </a:prstGeom>
          <a:noFill/>
        </p:spPr>
        <p:txBody>
          <a:bodyPr wrap="square" rtlCol="0">
            <a:spAutoFit/>
          </a:bodyPr>
          <a:lstStyle/>
          <a:p>
            <a:pPr algn="ctr"/>
            <a:r>
              <a:rPr lang="en-CA" dirty="0" smtClean="0">
                <a:solidFill>
                  <a:srgbClr val="FF0000"/>
                </a:solidFill>
              </a:rPr>
              <a:t>Spirit seals</a:t>
            </a:r>
            <a:endParaRPr lang="en-CA" dirty="0">
              <a:solidFill>
                <a:srgbClr val="FF0000"/>
              </a:solidFill>
            </a:endParaRPr>
          </a:p>
        </p:txBody>
      </p:sp>
      <p:sp>
        <p:nvSpPr>
          <p:cNvPr id="83" name="TextBox 82"/>
          <p:cNvSpPr txBox="1"/>
          <p:nvPr/>
        </p:nvSpPr>
        <p:spPr>
          <a:xfrm>
            <a:off x="152400" y="2096869"/>
            <a:ext cx="1600200" cy="646331"/>
          </a:xfrm>
          <a:prstGeom prst="rect">
            <a:avLst/>
          </a:prstGeom>
          <a:noFill/>
        </p:spPr>
        <p:txBody>
          <a:bodyPr wrap="square" rtlCol="0">
            <a:spAutoFit/>
          </a:bodyPr>
          <a:lstStyle/>
          <a:p>
            <a:r>
              <a:rPr lang="en-CA" dirty="0" smtClean="0">
                <a:solidFill>
                  <a:srgbClr val="FF0000"/>
                </a:solidFill>
              </a:rPr>
              <a:t>      Christ’s </a:t>
            </a:r>
          </a:p>
          <a:p>
            <a:r>
              <a:rPr lang="en-CA" dirty="0" smtClean="0">
                <a:solidFill>
                  <a:srgbClr val="FF0000"/>
                </a:solidFill>
              </a:rPr>
              <a:t>    body</a:t>
            </a:r>
            <a:endParaRPr lang="en-CA" dirty="0">
              <a:solidFill>
                <a:srgbClr val="FF0000"/>
              </a:solidFill>
            </a:endParaRPr>
          </a:p>
        </p:txBody>
      </p:sp>
      <p:sp>
        <p:nvSpPr>
          <p:cNvPr id="84" name="TextBox 83"/>
          <p:cNvSpPr txBox="1"/>
          <p:nvPr/>
        </p:nvSpPr>
        <p:spPr>
          <a:xfrm>
            <a:off x="6781800" y="2782669"/>
            <a:ext cx="1600200" cy="646331"/>
          </a:xfrm>
          <a:prstGeom prst="rect">
            <a:avLst/>
          </a:prstGeom>
          <a:noFill/>
        </p:spPr>
        <p:txBody>
          <a:bodyPr wrap="square" rtlCol="0">
            <a:spAutoFit/>
          </a:bodyPr>
          <a:lstStyle/>
          <a:p>
            <a:pPr algn="ctr"/>
            <a:r>
              <a:rPr lang="en-CA" dirty="0" smtClean="0">
                <a:solidFill>
                  <a:srgbClr val="FF0000"/>
                </a:solidFill>
              </a:rPr>
              <a:t>immersed</a:t>
            </a:r>
          </a:p>
          <a:p>
            <a:pPr algn="ctr"/>
            <a:r>
              <a:rPr lang="en-CA" dirty="0" smtClean="0">
                <a:solidFill>
                  <a:srgbClr val="FF0000"/>
                </a:solidFill>
              </a:rPr>
              <a:t>into Christ</a:t>
            </a:r>
            <a:endParaRPr lang="en-CA" dirty="0">
              <a:solidFill>
                <a:srgbClr val="FF0000"/>
              </a:solidFill>
            </a:endParaRPr>
          </a:p>
        </p:txBody>
      </p:sp>
      <p:sp>
        <p:nvSpPr>
          <p:cNvPr id="85" name="TextBox 84"/>
          <p:cNvSpPr txBox="1"/>
          <p:nvPr/>
        </p:nvSpPr>
        <p:spPr>
          <a:xfrm>
            <a:off x="1600200" y="2249269"/>
            <a:ext cx="1600200" cy="646331"/>
          </a:xfrm>
          <a:prstGeom prst="rect">
            <a:avLst/>
          </a:prstGeom>
          <a:noFill/>
        </p:spPr>
        <p:txBody>
          <a:bodyPr wrap="square" rtlCol="0">
            <a:spAutoFit/>
          </a:bodyPr>
          <a:lstStyle/>
          <a:p>
            <a:pPr algn="ctr"/>
            <a:r>
              <a:rPr lang="en-CA" dirty="0" smtClean="0">
                <a:solidFill>
                  <a:srgbClr val="FF0000"/>
                </a:solidFill>
              </a:rPr>
              <a:t>eternal </a:t>
            </a:r>
          </a:p>
          <a:p>
            <a:pPr algn="ctr"/>
            <a:r>
              <a:rPr lang="en-CA" dirty="0" smtClean="0">
                <a:solidFill>
                  <a:srgbClr val="FF0000"/>
                </a:solidFill>
              </a:rPr>
              <a:t>life</a:t>
            </a:r>
            <a:endParaRPr lang="en-CA" dirty="0">
              <a:solidFill>
                <a:srgbClr val="FF0000"/>
              </a:solidFill>
            </a:endParaRPr>
          </a:p>
        </p:txBody>
      </p:sp>
      <p:sp>
        <p:nvSpPr>
          <p:cNvPr id="86" name="TextBox 85"/>
          <p:cNvSpPr txBox="1"/>
          <p:nvPr/>
        </p:nvSpPr>
        <p:spPr>
          <a:xfrm>
            <a:off x="533400" y="4202668"/>
            <a:ext cx="1600200" cy="369332"/>
          </a:xfrm>
          <a:prstGeom prst="rect">
            <a:avLst/>
          </a:prstGeom>
          <a:noFill/>
        </p:spPr>
        <p:txBody>
          <a:bodyPr wrap="square" rtlCol="0">
            <a:spAutoFit/>
          </a:bodyPr>
          <a:lstStyle/>
          <a:p>
            <a:pPr algn="ctr"/>
            <a:r>
              <a:rPr lang="en-CA" dirty="0" smtClean="0">
                <a:solidFill>
                  <a:srgbClr val="FF0000"/>
                </a:solidFill>
              </a:rPr>
              <a:t>reconciled</a:t>
            </a:r>
            <a:endParaRPr lang="en-CA" dirty="0">
              <a:solidFill>
                <a:srgbClr val="FF0000"/>
              </a:solidFill>
            </a:endParaRPr>
          </a:p>
        </p:txBody>
      </p:sp>
      <p:sp>
        <p:nvSpPr>
          <p:cNvPr id="87" name="TextBox 86"/>
          <p:cNvSpPr txBox="1"/>
          <p:nvPr/>
        </p:nvSpPr>
        <p:spPr>
          <a:xfrm>
            <a:off x="1143000" y="609600"/>
            <a:ext cx="1600200" cy="369332"/>
          </a:xfrm>
          <a:prstGeom prst="rect">
            <a:avLst/>
          </a:prstGeom>
          <a:noFill/>
        </p:spPr>
        <p:txBody>
          <a:bodyPr wrap="square" rtlCol="0">
            <a:spAutoFit/>
          </a:bodyPr>
          <a:lstStyle/>
          <a:p>
            <a:pPr algn="ctr"/>
            <a:r>
              <a:rPr lang="en-CA" dirty="0" smtClean="0">
                <a:solidFill>
                  <a:srgbClr val="FF0000"/>
                </a:solidFill>
              </a:rPr>
              <a:t>resurrection</a:t>
            </a:r>
            <a:endParaRPr lang="en-CA" dirty="0">
              <a:solidFill>
                <a:srgbClr val="FF0000"/>
              </a:solidFill>
            </a:endParaRPr>
          </a:p>
        </p:txBody>
      </p:sp>
      <p:sp>
        <p:nvSpPr>
          <p:cNvPr id="88" name="TextBox 87"/>
          <p:cNvSpPr txBox="1"/>
          <p:nvPr/>
        </p:nvSpPr>
        <p:spPr>
          <a:xfrm>
            <a:off x="5638800" y="381000"/>
            <a:ext cx="1600200" cy="369332"/>
          </a:xfrm>
          <a:prstGeom prst="rect">
            <a:avLst/>
          </a:prstGeom>
          <a:noFill/>
        </p:spPr>
        <p:txBody>
          <a:bodyPr wrap="square" rtlCol="0">
            <a:spAutoFit/>
          </a:bodyPr>
          <a:lstStyle/>
          <a:p>
            <a:pPr algn="ctr"/>
            <a:r>
              <a:rPr lang="en-CA" dirty="0" smtClean="0">
                <a:solidFill>
                  <a:srgbClr val="FF0000"/>
                </a:solidFill>
              </a:rPr>
              <a:t>see his face</a:t>
            </a:r>
            <a:endParaRPr lang="en-CA" dirty="0">
              <a:solidFill>
                <a:srgbClr val="FF0000"/>
              </a:solidFill>
            </a:endParaRPr>
          </a:p>
        </p:txBody>
      </p:sp>
      <p:sp>
        <p:nvSpPr>
          <p:cNvPr id="89" name="TextBox 88"/>
          <p:cNvSpPr txBox="1"/>
          <p:nvPr/>
        </p:nvSpPr>
        <p:spPr>
          <a:xfrm>
            <a:off x="7010400" y="3505200"/>
            <a:ext cx="1600200" cy="646331"/>
          </a:xfrm>
          <a:prstGeom prst="rect">
            <a:avLst/>
          </a:prstGeom>
          <a:noFill/>
        </p:spPr>
        <p:txBody>
          <a:bodyPr wrap="square" rtlCol="0">
            <a:spAutoFit/>
          </a:bodyPr>
          <a:lstStyle/>
          <a:p>
            <a:pPr algn="ctr"/>
            <a:r>
              <a:rPr lang="en-CA" dirty="0" smtClean="0">
                <a:solidFill>
                  <a:srgbClr val="FF0000"/>
                </a:solidFill>
              </a:rPr>
              <a:t>one with </a:t>
            </a:r>
          </a:p>
          <a:p>
            <a:pPr algn="ctr"/>
            <a:r>
              <a:rPr lang="en-CA" dirty="0" smtClean="0">
                <a:solidFill>
                  <a:srgbClr val="FF0000"/>
                </a:solidFill>
              </a:rPr>
              <a:t>Christ</a:t>
            </a:r>
            <a:endParaRPr lang="en-CA" dirty="0">
              <a:solidFill>
                <a:srgbClr val="FF0000"/>
              </a:solidFill>
            </a:endParaRPr>
          </a:p>
        </p:txBody>
      </p:sp>
      <p:sp>
        <p:nvSpPr>
          <p:cNvPr id="90" name="TextBox 89"/>
          <p:cNvSpPr txBox="1"/>
          <p:nvPr/>
        </p:nvSpPr>
        <p:spPr>
          <a:xfrm>
            <a:off x="5364088" y="1702549"/>
            <a:ext cx="1600200" cy="646331"/>
          </a:xfrm>
          <a:prstGeom prst="rect">
            <a:avLst/>
          </a:prstGeom>
          <a:noFill/>
        </p:spPr>
        <p:txBody>
          <a:bodyPr wrap="square" rtlCol="0">
            <a:spAutoFit/>
          </a:bodyPr>
          <a:lstStyle/>
          <a:p>
            <a:r>
              <a:rPr lang="en-CA" dirty="0" smtClean="0">
                <a:solidFill>
                  <a:srgbClr val="FF0000"/>
                </a:solidFill>
              </a:rPr>
              <a:t>      Bride of </a:t>
            </a:r>
          </a:p>
          <a:p>
            <a:r>
              <a:rPr lang="en-CA" dirty="0" smtClean="0">
                <a:solidFill>
                  <a:srgbClr val="FF0000"/>
                </a:solidFill>
              </a:rPr>
              <a:t>      Christ</a:t>
            </a:r>
            <a:endParaRPr lang="en-CA" dirty="0">
              <a:solidFill>
                <a:srgbClr val="FF0000"/>
              </a:solidFill>
            </a:endParaRPr>
          </a:p>
        </p:txBody>
      </p:sp>
      <p:sp>
        <p:nvSpPr>
          <p:cNvPr id="91" name="TextBox 90"/>
          <p:cNvSpPr txBox="1"/>
          <p:nvPr/>
        </p:nvSpPr>
        <p:spPr>
          <a:xfrm>
            <a:off x="4648200" y="2221468"/>
            <a:ext cx="1600200" cy="369332"/>
          </a:xfrm>
          <a:prstGeom prst="rect">
            <a:avLst/>
          </a:prstGeom>
          <a:noFill/>
        </p:spPr>
        <p:txBody>
          <a:bodyPr wrap="square" rtlCol="0">
            <a:spAutoFit/>
          </a:bodyPr>
          <a:lstStyle/>
          <a:p>
            <a:pPr algn="ctr"/>
            <a:r>
              <a:rPr lang="en-CA" dirty="0" smtClean="0">
                <a:solidFill>
                  <a:srgbClr val="FF0000"/>
                </a:solidFill>
              </a:rPr>
              <a:t>victory</a:t>
            </a:r>
            <a:endParaRPr lang="en-CA" dirty="0">
              <a:solidFill>
                <a:srgbClr val="FF0000"/>
              </a:solidFill>
            </a:endParaRPr>
          </a:p>
        </p:txBody>
      </p:sp>
      <p:sp>
        <p:nvSpPr>
          <p:cNvPr id="92" name="TextBox 91"/>
          <p:cNvSpPr txBox="1"/>
          <p:nvPr/>
        </p:nvSpPr>
        <p:spPr>
          <a:xfrm>
            <a:off x="3810000" y="3962400"/>
            <a:ext cx="1600200" cy="369332"/>
          </a:xfrm>
          <a:prstGeom prst="rect">
            <a:avLst/>
          </a:prstGeom>
          <a:noFill/>
        </p:spPr>
        <p:txBody>
          <a:bodyPr wrap="square" rtlCol="0">
            <a:spAutoFit/>
          </a:bodyPr>
          <a:lstStyle/>
          <a:p>
            <a:pPr algn="ctr"/>
            <a:r>
              <a:rPr lang="en-CA" dirty="0" smtClean="0">
                <a:solidFill>
                  <a:srgbClr val="FF0000"/>
                </a:solidFill>
              </a:rPr>
              <a:t>loved</a:t>
            </a:r>
            <a:endParaRPr lang="en-CA" dirty="0">
              <a:solidFill>
                <a:srgbClr val="FF0000"/>
              </a:solidFill>
            </a:endParaRPr>
          </a:p>
        </p:txBody>
      </p:sp>
      <p:sp>
        <p:nvSpPr>
          <p:cNvPr id="93" name="TextBox 92"/>
          <p:cNvSpPr txBox="1"/>
          <p:nvPr/>
        </p:nvSpPr>
        <p:spPr>
          <a:xfrm>
            <a:off x="1752600" y="4278868"/>
            <a:ext cx="1600200" cy="369332"/>
          </a:xfrm>
          <a:prstGeom prst="rect">
            <a:avLst/>
          </a:prstGeom>
          <a:noFill/>
        </p:spPr>
        <p:txBody>
          <a:bodyPr wrap="square" rtlCol="0">
            <a:spAutoFit/>
          </a:bodyPr>
          <a:lstStyle/>
          <a:p>
            <a:pPr algn="ctr"/>
            <a:r>
              <a:rPr lang="en-CA" dirty="0" smtClean="0">
                <a:solidFill>
                  <a:srgbClr val="FF0000"/>
                </a:solidFill>
              </a:rPr>
              <a:t>saved</a:t>
            </a:r>
            <a:endParaRPr lang="en-CA" dirty="0">
              <a:solidFill>
                <a:srgbClr val="FF0000"/>
              </a:solidFill>
            </a:endParaRPr>
          </a:p>
        </p:txBody>
      </p:sp>
      <p:sp>
        <p:nvSpPr>
          <p:cNvPr id="94" name="TextBox 93"/>
          <p:cNvSpPr txBox="1"/>
          <p:nvPr/>
        </p:nvSpPr>
        <p:spPr>
          <a:xfrm>
            <a:off x="4572000" y="2819400"/>
            <a:ext cx="1600200" cy="646331"/>
          </a:xfrm>
          <a:prstGeom prst="rect">
            <a:avLst/>
          </a:prstGeom>
          <a:noFill/>
        </p:spPr>
        <p:txBody>
          <a:bodyPr wrap="square" rtlCol="0">
            <a:spAutoFit/>
          </a:bodyPr>
          <a:lstStyle/>
          <a:p>
            <a:pPr algn="ctr"/>
            <a:r>
              <a:rPr lang="en-CA" dirty="0" smtClean="0">
                <a:solidFill>
                  <a:srgbClr val="FF0000"/>
                </a:solidFill>
              </a:rPr>
              <a:t>every </a:t>
            </a:r>
          </a:p>
          <a:p>
            <a:pPr algn="ctr"/>
            <a:r>
              <a:rPr lang="en-CA" dirty="0" smtClean="0">
                <a:solidFill>
                  <a:srgbClr val="FF0000"/>
                </a:solidFill>
              </a:rPr>
              <a:t>blessing</a:t>
            </a:r>
            <a:endParaRPr lang="en-CA" dirty="0">
              <a:solidFill>
                <a:srgbClr val="FF0000"/>
              </a:solidFill>
            </a:endParaRPr>
          </a:p>
        </p:txBody>
      </p:sp>
      <p:sp>
        <p:nvSpPr>
          <p:cNvPr id="95" name="TextBox 94"/>
          <p:cNvSpPr txBox="1"/>
          <p:nvPr/>
        </p:nvSpPr>
        <p:spPr>
          <a:xfrm>
            <a:off x="4724400" y="1066800"/>
            <a:ext cx="1600200" cy="512320"/>
          </a:xfrm>
          <a:prstGeom prst="rect">
            <a:avLst/>
          </a:prstGeom>
          <a:noFill/>
        </p:spPr>
        <p:txBody>
          <a:bodyPr wrap="square" rtlCol="0">
            <a:spAutoFit/>
          </a:bodyPr>
          <a:lstStyle/>
          <a:p>
            <a:pPr algn="ctr">
              <a:lnSpc>
                <a:spcPts val="1600"/>
              </a:lnSpc>
            </a:pPr>
            <a:r>
              <a:rPr lang="en-CA" dirty="0" smtClean="0">
                <a:solidFill>
                  <a:srgbClr val="FF0000"/>
                </a:solidFill>
              </a:rPr>
              <a:t>Christ</a:t>
            </a:r>
          </a:p>
          <a:p>
            <a:pPr algn="ctr">
              <a:lnSpc>
                <a:spcPts val="1600"/>
              </a:lnSpc>
            </a:pPr>
            <a:r>
              <a:rPr lang="en-CA" spc="-40" dirty="0" smtClean="0">
                <a:solidFill>
                  <a:srgbClr val="FF0000"/>
                </a:solidFill>
              </a:rPr>
              <a:t>intercedes</a:t>
            </a:r>
            <a:endParaRPr lang="en-CA" spc="-40" dirty="0">
              <a:solidFill>
                <a:srgbClr val="FF0000"/>
              </a:solidFill>
            </a:endParaRPr>
          </a:p>
        </p:txBody>
      </p:sp>
      <p:sp>
        <p:nvSpPr>
          <p:cNvPr id="96" name="TextBox 95"/>
          <p:cNvSpPr txBox="1"/>
          <p:nvPr/>
        </p:nvSpPr>
        <p:spPr>
          <a:xfrm>
            <a:off x="4495800" y="228600"/>
            <a:ext cx="1600200" cy="646331"/>
          </a:xfrm>
          <a:prstGeom prst="rect">
            <a:avLst/>
          </a:prstGeom>
          <a:noFill/>
        </p:spPr>
        <p:txBody>
          <a:bodyPr wrap="square" rtlCol="0">
            <a:spAutoFit/>
          </a:bodyPr>
          <a:lstStyle/>
          <a:p>
            <a:pPr algn="ctr"/>
            <a:r>
              <a:rPr lang="en-CA" dirty="0" smtClean="0">
                <a:solidFill>
                  <a:srgbClr val="FF0000"/>
                </a:solidFill>
              </a:rPr>
              <a:t>reign </a:t>
            </a:r>
          </a:p>
          <a:p>
            <a:pPr algn="ctr"/>
            <a:r>
              <a:rPr lang="en-CA" dirty="0" smtClean="0">
                <a:solidFill>
                  <a:srgbClr val="FF0000"/>
                </a:solidFill>
              </a:rPr>
              <a:t>  forever</a:t>
            </a:r>
            <a:endParaRPr lang="en-CA" dirty="0">
              <a:solidFill>
                <a:srgbClr val="FF0000"/>
              </a:solidFill>
            </a:endParaRPr>
          </a:p>
        </p:txBody>
      </p:sp>
      <p:sp>
        <p:nvSpPr>
          <p:cNvPr id="97" name="TextBox 96"/>
          <p:cNvSpPr txBox="1"/>
          <p:nvPr/>
        </p:nvSpPr>
        <p:spPr>
          <a:xfrm>
            <a:off x="7543800" y="2249269"/>
            <a:ext cx="1371600" cy="646331"/>
          </a:xfrm>
          <a:prstGeom prst="rect">
            <a:avLst/>
          </a:prstGeom>
          <a:noFill/>
        </p:spPr>
        <p:txBody>
          <a:bodyPr wrap="square" rtlCol="0">
            <a:spAutoFit/>
          </a:bodyPr>
          <a:lstStyle/>
          <a:p>
            <a:r>
              <a:rPr lang="en-CA" dirty="0" smtClean="0">
                <a:solidFill>
                  <a:srgbClr val="FF0000"/>
                </a:solidFill>
              </a:rPr>
              <a:t>kingdom of</a:t>
            </a:r>
          </a:p>
          <a:p>
            <a:r>
              <a:rPr lang="en-CA" dirty="0" smtClean="0">
                <a:solidFill>
                  <a:srgbClr val="FF0000"/>
                </a:solidFill>
              </a:rPr>
              <a:t>         Christ</a:t>
            </a:r>
            <a:endParaRPr lang="en-CA" dirty="0">
              <a:solidFill>
                <a:srgbClr val="FF0000"/>
              </a:solidFill>
            </a:endParaRPr>
          </a:p>
        </p:txBody>
      </p:sp>
      <p:sp>
        <p:nvSpPr>
          <p:cNvPr id="98" name="TextBox 97"/>
          <p:cNvSpPr txBox="1"/>
          <p:nvPr/>
        </p:nvSpPr>
        <p:spPr>
          <a:xfrm>
            <a:off x="381000" y="3163669"/>
            <a:ext cx="1238672" cy="646331"/>
          </a:xfrm>
          <a:prstGeom prst="rect">
            <a:avLst/>
          </a:prstGeom>
          <a:noFill/>
        </p:spPr>
        <p:txBody>
          <a:bodyPr wrap="square" rtlCol="0">
            <a:spAutoFit/>
          </a:bodyPr>
          <a:lstStyle/>
          <a:p>
            <a:r>
              <a:rPr lang="en-CA" dirty="0" smtClean="0">
                <a:solidFill>
                  <a:srgbClr val="FF0000"/>
                </a:solidFill>
              </a:rPr>
              <a:t>New </a:t>
            </a:r>
          </a:p>
          <a:p>
            <a:r>
              <a:rPr lang="en-CA" dirty="0" smtClean="0">
                <a:solidFill>
                  <a:srgbClr val="FF0000"/>
                </a:solidFill>
              </a:rPr>
              <a:t>Covenant</a:t>
            </a:r>
            <a:endParaRPr lang="en-CA" dirty="0">
              <a:solidFill>
                <a:srgbClr val="FF0000"/>
              </a:solidFill>
            </a:endParaRPr>
          </a:p>
        </p:txBody>
      </p:sp>
      <p:sp>
        <p:nvSpPr>
          <p:cNvPr id="99" name="TextBox 98"/>
          <p:cNvSpPr txBox="1"/>
          <p:nvPr/>
        </p:nvSpPr>
        <p:spPr>
          <a:xfrm>
            <a:off x="1752600" y="2971800"/>
            <a:ext cx="1600200" cy="369332"/>
          </a:xfrm>
          <a:prstGeom prst="rect">
            <a:avLst/>
          </a:prstGeom>
          <a:noFill/>
        </p:spPr>
        <p:txBody>
          <a:bodyPr wrap="square" rtlCol="0">
            <a:spAutoFit/>
          </a:bodyPr>
          <a:lstStyle/>
          <a:p>
            <a:pPr algn="ctr"/>
            <a:r>
              <a:rPr lang="en-CA" dirty="0" smtClean="0">
                <a:solidFill>
                  <a:srgbClr val="FF0000"/>
                </a:solidFill>
              </a:rPr>
              <a:t>peace</a:t>
            </a:r>
            <a:endParaRPr lang="en-CA" dirty="0">
              <a:solidFill>
                <a:srgbClr val="FF0000"/>
              </a:solidFill>
            </a:endParaRPr>
          </a:p>
        </p:txBody>
      </p:sp>
      <p:sp>
        <p:nvSpPr>
          <p:cNvPr id="100" name="TextBox 99"/>
          <p:cNvSpPr txBox="1"/>
          <p:nvPr/>
        </p:nvSpPr>
        <p:spPr>
          <a:xfrm>
            <a:off x="533400" y="1688068"/>
            <a:ext cx="1600200" cy="369332"/>
          </a:xfrm>
          <a:prstGeom prst="rect">
            <a:avLst/>
          </a:prstGeom>
          <a:noFill/>
        </p:spPr>
        <p:txBody>
          <a:bodyPr wrap="square" rtlCol="0">
            <a:spAutoFit/>
          </a:bodyPr>
          <a:lstStyle/>
          <a:p>
            <a:pPr algn="ctr"/>
            <a:r>
              <a:rPr lang="en-CA" dirty="0" smtClean="0">
                <a:solidFill>
                  <a:srgbClr val="FF0000"/>
                </a:solidFill>
              </a:rPr>
              <a:t>accepted</a:t>
            </a:r>
            <a:endParaRPr lang="en-CA" dirty="0">
              <a:solidFill>
                <a:srgbClr val="FF0000"/>
              </a:solidFill>
            </a:endParaRPr>
          </a:p>
        </p:txBody>
      </p:sp>
      <p:sp>
        <p:nvSpPr>
          <p:cNvPr id="101" name="TextBox 100"/>
          <p:cNvSpPr txBox="1"/>
          <p:nvPr/>
        </p:nvSpPr>
        <p:spPr>
          <a:xfrm>
            <a:off x="1752600" y="1688068"/>
            <a:ext cx="1600200" cy="369332"/>
          </a:xfrm>
          <a:prstGeom prst="rect">
            <a:avLst/>
          </a:prstGeom>
          <a:noFill/>
        </p:spPr>
        <p:txBody>
          <a:bodyPr wrap="square" rtlCol="0">
            <a:spAutoFit/>
          </a:bodyPr>
          <a:lstStyle/>
          <a:p>
            <a:pPr algn="ctr"/>
            <a:r>
              <a:rPr lang="en-CA" dirty="0" smtClean="0">
                <a:solidFill>
                  <a:srgbClr val="FF0000"/>
                </a:solidFill>
              </a:rPr>
              <a:t>adopted</a:t>
            </a:r>
            <a:endParaRPr lang="en-CA" dirty="0">
              <a:solidFill>
                <a:srgbClr val="FF0000"/>
              </a:solidFill>
            </a:endParaRPr>
          </a:p>
        </p:txBody>
      </p:sp>
      <p:sp>
        <p:nvSpPr>
          <p:cNvPr id="102" name="TextBox 101"/>
          <p:cNvSpPr txBox="1"/>
          <p:nvPr/>
        </p:nvSpPr>
        <p:spPr>
          <a:xfrm>
            <a:off x="2362200" y="152400"/>
            <a:ext cx="1600200" cy="646331"/>
          </a:xfrm>
          <a:prstGeom prst="rect">
            <a:avLst/>
          </a:prstGeom>
          <a:noFill/>
        </p:spPr>
        <p:txBody>
          <a:bodyPr wrap="square" rtlCol="0">
            <a:spAutoFit/>
          </a:bodyPr>
          <a:lstStyle/>
          <a:p>
            <a:pPr algn="ctr"/>
            <a:r>
              <a:rPr lang="en-CA" dirty="0" smtClean="0">
                <a:solidFill>
                  <a:srgbClr val="FF0000"/>
                </a:solidFill>
              </a:rPr>
              <a:t>Spirit</a:t>
            </a:r>
          </a:p>
          <a:p>
            <a:pPr algn="ctr"/>
            <a:r>
              <a:rPr lang="en-CA" dirty="0" smtClean="0">
                <a:solidFill>
                  <a:srgbClr val="FF0000"/>
                </a:solidFill>
              </a:rPr>
              <a:t>gifted</a:t>
            </a:r>
            <a:endParaRPr lang="en-CA" dirty="0">
              <a:solidFill>
                <a:srgbClr val="FF0000"/>
              </a:solidFill>
            </a:endParaRPr>
          </a:p>
        </p:txBody>
      </p:sp>
      <p:sp>
        <p:nvSpPr>
          <p:cNvPr id="103" name="TextBox 102"/>
          <p:cNvSpPr txBox="1"/>
          <p:nvPr/>
        </p:nvSpPr>
        <p:spPr>
          <a:xfrm>
            <a:off x="5562600" y="4038600"/>
            <a:ext cx="1600200" cy="369332"/>
          </a:xfrm>
          <a:prstGeom prst="rect">
            <a:avLst/>
          </a:prstGeom>
          <a:noFill/>
        </p:spPr>
        <p:txBody>
          <a:bodyPr wrap="square" rtlCol="0">
            <a:spAutoFit/>
          </a:bodyPr>
          <a:lstStyle/>
          <a:p>
            <a:pPr algn="ctr"/>
            <a:r>
              <a:rPr lang="en-CA" dirty="0" smtClean="0">
                <a:solidFill>
                  <a:srgbClr val="FF0000"/>
                </a:solidFill>
              </a:rPr>
              <a:t>forgiven</a:t>
            </a:r>
            <a:endParaRPr lang="en-CA" dirty="0">
              <a:solidFill>
                <a:srgbClr val="FF0000"/>
              </a:solidFill>
            </a:endParaRPr>
          </a:p>
        </p:txBody>
      </p:sp>
      <p:sp>
        <p:nvSpPr>
          <p:cNvPr id="104" name="TextBox 103"/>
          <p:cNvSpPr txBox="1"/>
          <p:nvPr/>
        </p:nvSpPr>
        <p:spPr>
          <a:xfrm>
            <a:off x="2438400" y="1981200"/>
            <a:ext cx="1600200" cy="369332"/>
          </a:xfrm>
          <a:prstGeom prst="rect">
            <a:avLst/>
          </a:prstGeom>
          <a:noFill/>
        </p:spPr>
        <p:txBody>
          <a:bodyPr wrap="square" rtlCol="0">
            <a:spAutoFit/>
          </a:bodyPr>
          <a:lstStyle/>
          <a:p>
            <a:pPr algn="ctr"/>
            <a:r>
              <a:rPr lang="en-CA" dirty="0" smtClean="0">
                <a:solidFill>
                  <a:srgbClr val="FF0000"/>
                </a:solidFill>
              </a:rPr>
              <a:t>access</a:t>
            </a:r>
            <a:endParaRPr lang="en-CA" dirty="0">
              <a:solidFill>
                <a:srgbClr val="FF0000"/>
              </a:solidFill>
            </a:endParaRPr>
          </a:p>
        </p:txBody>
      </p:sp>
      <p:sp>
        <p:nvSpPr>
          <p:cNvPr id="105" name="TextBox 104"/>
          <p:cNvSpPr txBox="1"/>
          <p:nvPr/>
        </p:nvSpPr>
        <p:spPr>
          <a:xfrm>
            <a:off x="7010400" y="1524000"/>
            <a:ext cx="1600200" cy="646331"/>
          </a:xfrm>
          <a:prstGeom prst="rect">
            <a:avLst/>
          </a:prstGeom>
          <a:noFill/>
        </p:spPr>
        <p:txBody>
          <a:bodyPr wrap="square" rtlCol="0">
            <a:spAutoFit/>
          </a:bodyPr>
          <a:lstStyle/>
          <a:p>
            <a:pPr algn="ctr"/>
            <a:r>
              <a:rPr lang="en-CA" dirty="0" smtClean="0">
                <a:solidFill>
                  <a:srgbClr val="FF0000"/>
                </a:solidFill>
              </a:rPr>
              <a:t>crucified </a:t>
            </a:r>
          </a:p>
          <a:p>
            <a:pPr algn="ctr"/>
            <a:r>
              <a:rPr lang="en-CA" dirty="0" smtClean="0">
                <a:solidFill>
                  <a:srgbClr val="FF0000"/>
                </a:solidFill>
              </a:rPr>
              <a:t>with Christ</a:t>
            </a:r>
            <a:endParaRPr lang="en-CA" dirty="0">
              <a:solidFill>
                <a:srgbClr val="FF0000"/>
              </a:solidFill>
            </a:endParaRPr>
          </a:p>
        </p:txBody>
      </p:sp>
      <p:sp>
        <p:nvSpPr>
          <p:cNvPr id="106" name="TextBox 105"/>
          <p:cNvSpPr txBox="1"/>
          <p:nvPr/>
        </p:nvSpPr>
        <p:spPr>
          <a:xfrm>
            <a:off x="350912" y="5020270"/>
            <a:ext cx="3429000" cy="1200329"/>
          </a:xfrm>
          <a:prstGeom prst="rect">
            <a:avLst/>
          </a:prstGeom>
          <a:noFill/>
        </p:spPr>
        <p:txBody>
          <a:bodyPr wrap="square" rtlCol="0">
            <a:spAutoFit/>
          </a:bodyPr>
          <a:lstStyle/>
          <a:p>
            <a:pPr algn="ctr"/>
            <a:r>
              <a:rPr lang="en-CA" sz="2400" b="1" dirty="0" smtClean="0">
                <a:solidFill>
                  <a:schemeClr val="bg1"/>
                </a:solidFill>
              </a:rPr>
              <a:t>When Christ rose,</a:t>
            </a:r>
          </a:p>
          <a:p>
            <a:pPr algn="ctr"/>
            <a:r>
              <a:rPr lang="en-CA" sz="2400" b="1" dirty="0" smtClean="0">
                <a:solidFill>
                  <a:schemeClr val="bg1"/>
                </a:solidFill>
              </a:rPr>
              <a:t>it’s as if his cross became a tree of life</a:t>
            </a:r>
            <a:endParaRPr lang="en-CA" sz="2400" b="1" dirty="0">
              <a:solidFill>
                <a:schemeClr val="bg1"/>
              </a:solidFill>
            </a:endParaRPr>
          </a:p>
        </p:txBody>
      </p:sp>
      <p:sp>
        <p:nvSpPr>
          <p:cNvPr id="107" name="TextBox 106"/>
          <p:cNvSpPr txBox="1"/>
          <p:nvPr/>
        </p:nvSpPr>
        <p:spPr>
          <a:xfrm>
            <a:off x="5274568" y="5020270"/>
            <a:ext cx="3329880" cy="1200329"/>
          </a:xfrm>
          <a:prstGeom prst="rect">
            <a:avLst/>
          </a:prstGeom>
          <a:noFill/>
        </p:spPr>
        <p:txBody>
          <a:bodyPr wrap="square" rtlCol="0">
            <a:spAutoFit/>
          </a:bodyPr>
          <a:lstStyle/>
          <a:p>
            <a:pPr algn="ctr"/>
            <a:r>
              <a:rPr lang="en-CA" sz="2400" b="1" dirty="0" smtClean="0">
                <a:solidFill>
                  <a:schemeClr val="bg1"/>
                </a:solidFill>
              </a:rPr>
              <a:t>with many fruits to joyfully eat by faith.</a:t>
            </a:r>
          </a:p>
          <a:p>
            <a:pPr algn="ctr"/>
            <a:r>
              <a:rPr lang="en-CA" sz="2400" b="1" dirty="0" smtClean="0">
                <a:solidFill>
                  <a:schemeClr val="bg1"/>
                </a:solidFill>
              </a:rPr>
              <a:t>Come to me and eat.</a:t>
            </a:r>
            <a:endParaRPr lang="en-CA" sz="2400" b="1" dirty="0">
              <a:solidFill>
                <a:schemeClr val="bg1"/>
              </a:solidFill>
            </a:endParaRPr>
          </a:p>
        </p:txBody>
      </p:sp>
      <p:sp>
        <p:nvSpPr>
          <p:cNvPr id="108" name="TextBox 107"/>
          <p:cNvSpPr txBox="1"/>
          <p:nvPr/>
        </p:nvSpPr>
        <p:spPr>
          <a:xfrm>
            <a:off x="2209800" y="3397296"/>
            <a:ext cx="1600200" cy="717504"/>
          </a:xfrm>
          <a:prstGeom prst="rect">
            <a:avLst/>
          </a:prstGeom>
          <a:noFill/>
        </p:spPr>
        <p:txBody>
          <a:bodyPr wrap="square" rtlCol="0">
            <a:spAutoFit/>
          </a:bodyPr>
          <a:lstStyle/>
          <a:p>
            <a:pPr algn="ctr">
              <a:lnSpc>
                <a:spcPts val="1600"/>
              </a:lnSpc>
            </a:pPr>
            <a:r>
              <a:rPr lang="en-CA" dirty="0" smtClean="0">
                <a:solidFill>
                  <a:srgbClr val="FF0000"/>
                </a:solidFill>
              </a:rPr>
              <a:t>hope</a:t>
            </a:r>
          </a:p>
          <a:p>
            <a:pPr algn="ctr">
              <a:lnSpc>
                <a:spcPts val="1600"/>
              </a:lnSpc>
            </a:pPr>
            <a:r>
              <a:rPr lang="en-CA" dirty="0" smtClean="0">
                <a:solidFill>
                  <a:srgbClr val="FF0000"/>
                </a:solidFill>
              </a:rPr>
              <a:t>of </a:t>
            </a:r>
          </a:p>
          <a:p>
            <a:pPr algn="ctr">
              <a:lnSpc>
                <a:spcPts val="1600"/>
              </a:lnSpc>
            </a:pPr>
            <a:r>
              <a:rPr lang="en-CA" dirty="0" smtClean="0">
                <a:solidFill>
                  <a:srgbClr val="FF0000"/>
                </a:solidFill>
              </a:rPr>
              <a:t>glory</a:t>
            </a:r>
            <a:endParaRPr lang="en-CA" dirty="0">
              <a:solidFill>
                <a:srgbClr val="FF0000"/>
              </a:solidFill>
            </a:endParaRPr>
          </a:p>
        </p:txBody>
      </p:sp>
      <p:sp>
        <p:nvSpPr>
          <p:cNvPr id="110" name="TextBox 109"/>
          <p:cNvSpPr txBox="1"/>
          <p:nvPr/>
        </p:nvSpPr>
        <p:spPr>
          <a:xfrm>
            <a:off x="1115616" y="1295400"/>
            <a:ext cx="1600200" cy="425758"/>
          </a:xfrm>
          <a:prstGeom prst="rect">
            <a:avLst/>
          </a:prstGeom>
          <a:noFill/>
        </p:spPr>
        <p:txBody>
          <a:bodyPr wrap="square" rtlCol="0">
            <a:spAutoFit/>
          </a:bodyPr>
          <a:lstStyle/>
          <a:p>
            <a:pPr>
              <a:lnSpc>
                <a:spcPts val="1300"/>
              </a:lnSpc>
            </a:pPr>
            <a:r>
              <a:rPr lang="en-CA" dirty="0" smtClean="0">
                <a:solidFill>
                  <a:srgbClr val="FF0000"/>
                </a:solidFill>
              </a:rPr>
              <a:t>in the </a:t>
            </a:r>
          </a:p>
          <a:p>
            <a:pPr>
              <a:lnSpc>
                <a:spcPts val="1300"/>
              </a:lnSpc>
            </a:pPr>
            <a:r>
              <a:rPr lang="en-CA" dirty="0" smtClean="0">
                <a:solidFill>
                  <a:srgbClr val="FF0000"/>
                </a:solidFill>
              </a:rPr>
              <a:t>         Spirit</a:t>
            </a:r>
            <a:endParaRPr lang="en-CA" dirty="0">
              <a:solidFill>
                <a:srgbClr val="FF0000"/>
              </a:solidFill>
            </a:endParaRPr>
          </a:p>
        </p:txBody>
      </p:sp>
      <p:sp>
        <p:nvSpPr>
          <p:cNvPr id="111" name="TextBox 110"/>
          <p:cNvSpPr txBox="1"/>
          <p:nvPr/>
        </p:nvSpPr>
        <p:spPr>
          <a:xfrm>
            <a:off x="3733800" y="2590800"/>
            <a:ext cx="1600200" cy="646331"/>
          </a:xfrm>
          <a:prstGeom prst="rect">
            <a:avLst/>
          </a:prstGeom>
          <a:noFill/>
        </p:spPr>
        <p:txBody>
          <a:bodyPr wrap="square" rtlCol="0">
            <a:spAutoFit/>
          </a:bodyPr>
          <a:lstStyle/>
          <a:p>
            <a:pPr algn="ctr"/>
            <a:r>
              <a:rPr lang="en-CA" dirty="0" smtClean="0">
                <a:solidFill>
                  <a:srgbClr val="FF0000"/>
                </a:solidFill>
              </a:rPr>
              <a:t>Christ</a:t>
            </a:r>
          </a:p>
          <a:p>
            <a:pPr algn="ctr"/>
            <a:r>
              <a:rPr lang="en-CA" dirty="0" smtClean="0">
                <a:solidFill>
                  <a:srgbClr val="FF0000"/>
                </a:solidFill>
              </a:rPr>
              <a:t> in us</a:t>
            </a:r>
            <a:endParaRPr lang="en-CA" dirty="0">
              <a:solidFill>
                <a:srgbClr val="FF0000"/>
              </a:solidFill>
            </a:endParaRPr>
          </a:p>
        </p:txBody>
      </p:sp>
      <p:sp>
        <p:nvSpPr>
          <p:cNvPr id="112" name="TextBox 111"/>
          <p:cNvSpPr txBox="1"/>
          <p:nvPr/>
        </p:nvSpPr>
        <p:spPr>
          <a:xfrm>
            <a:off x="6248400" y="2133600"/>
            <a:ext cx="1600200" cy="369332"/>
          </a:xfrm>
          <a:prstGeom prst="rect">
            <a:avLst/>
          </a:prstGeom>
          <a:noFill/>
        </p:spPr>
        <p:txBody>
          <a:bodyPr wrap="square" rtlCol="0">
            <a:spAutoFit/>
          </a:bodyPr>
          <a:lstStyle/>
          <a:p>
            <a:pPr algn="ctr"/>
            <a:r>
              <a:rPr lang="en-CA" dirty="0" smtClean="0">
                <a:solidFill>
                  <a:srgbClr val="FF0000"/>
                </a:solidFill>
              </a:rPr>
              <a:t>fullness</a:t>
            </a:r>
            <a:endParaRPr lang="en-CA" dirty="0">
              <a:solidFill>
                <a:srgbClr val="FF0000"/>
              </a:solidFill>
            </a:endParaRPr>
          </a:p>
        </p:txBody>
      </p:sp>
      <p:sp>
        <p:nvSpPr>
          <p:cNvPr id="113" name="TextBox 112"/>
          <p:cNvSpPr txBox="1"/>
          <p:nvPr/>
        </p:nvSpPr>
        <p:spPr>
          <a:xfrm>
            <a:off x="3429000" y="914400"/>
            <a:ext cx="1600200" cy="369332"/>
          </a:xfrm>
          <a:prstGeom prst="rect">
            <a:avLst/>
          </a:prstGeom>
          <a:noFill/>
        </p:spPr>
        <p:txBody>
          <a:bodyPr wrap="square" rtlCol="0">
            <a:spAutoFit/>
          </a:bodyPr>
          <a:lstStyle/>
          <a:p>
            <a:pPr algn="ctr"/>
            <a:r>
              <a:rPr lang="en-CA" dirty="0" smtClean="0">
                <a:solidFill>
                  <a:srgbClr val="FF0000"/>
                </a:solidFill>
              </a:rPr>
              <a:t>sanctified</a:t>
            </a:r>
            <a:endParaRPr lang="en-CA" dirty="0">
              <a:solidFill>
                <a:srgbClr val="FF0000"/>
              </a:solidFill>
            </a:endParaRPr>
          </a:p>
        </p:txBody>
      </p:sp>
      <p:sp>
        <p:nvSpPr>
          <p:cNvPr id="114" name="Rectangle 113"/>
          <p:cNvSpPr/>
          <p:nvPr/>
        </p:nvSpPr>
        <p:spPr>
          <a:xfrm>
            <a:off x="4465320" y="5029200"/>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5" name="Rectangle 114"/>
          <p:cNvSpPr/>
          <p:nvPr/>
        </p:nvSpPr>
        <p:spPr>
          <a:xfrm>
            <a:off x="4191000" y="5181600"/>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Freeform 108"/>
          <p:cNvSpPr/>
          <p:nvPr/>
        </p:nvSpPr>
        <p:spPr>
          <a:xfrm flipV="1">
            <a:off x="4860032" y="6387407"/>
            <a:ext cx="3008671" cy="353961"/>
          </a:xfrm>
          <a:custGeom>
            <a:avLst/>
            <a:gdLst>
              <a:gd name="connsiteX0" fmla="*/ 3008671 w 3008671"/>
              <a:gd name="connsiteY0" fmla="*/ 0 h 353961"/>
              <a:gd name="connsiteX1" fmla="*/ 2905432 w 3008671"/>
              <a:gd name="connsiteY1" fmla="*/ 14748 h 353961"/>
              <a:gd name="connsiteX2" fmla="*/ 2802194 w 3008671"/>
              <a:gd name="connsiteY2" fmla="*/ 58993 h 353961"/>
              <a:gd name="connsiteX3" fmla="*/ 2698955 w 3008671"/>
              <a:gd name="connsiteY3" fmla="*/ 88490 h 353961"/>
              <a:gd name="connsiteX4" fmla="*/ 2654710 w 3008671"/>
              <a:gd name="connsiteY4" fmla="*/ 117987 h 353961"/>
              <a:gd name="connsiteX5" fmla="*/ 2507226 w 3008671"/>
              <a:gd name="connsiteY5" fmla="*/ 132735 h 353961"/>
              <a:gd name="connsiteX6" fmla="*/ 2492478 w 3008671"/>
              <a:gd name="connsiteY6" fmla="*/ 191729 h 353961"/>
              <a:gd name="connsiteX7" fmla="*/ 2521974 w 3008671"/>
              <a:gd name="connsiteY7" fmla="*/ 235974 h 353961"/>
              <a:gd name="connsiteX8" fmla="*/ 2344994 w 3008671"/>
              <a:gd name="connsiteY8" fmla="*/ 206477 h 353961"/>
              <a:gd name="connsiteX9" fmla="*/ 2256503 w 3008671"/>
              <a:gd name="connsiteY9" fmla="*/ 176980 h 353961"/>
              <a:gd name="connsiteX10" fmla="*/ 2212258 w 3008671"/>
              <a:gd name="connsiteY10" fmla="*/ 147483 h 353961"/>
              <a:gd name="connsiteX11" fmla="*/ 2138516 w 3008671"/>
              <a:gd name="connsiteY11" fmla="*/ 132735 h 353961"/>
              <a:gd name="connsiteX12" fmla="*/ 2079523 w 3008671"/>
              <a:gd name="connsiteY12" fmla="*/ 117987 h 353961"/>
              <a:gd name="connsiteX13" fmla="*/ 1946787 w 3008671"/>
              <a:gd name="connsiteY13" fmla="*/ 73742 h 353961"/>
              <a:gd name="connsiteX14" fmla="*/ 1902542 w 3008671"/>
              <a:gd name="connsiteY14" fmla="*/ 58993 h 353961"/>
              <a:gd name="connsiteX15" fmla="*/ 1858297 w 3008671"/>
              <a:gd name="connsiteY15" fmla="*/ 44245 h 353961"/>
              <a:gd name="connsiteX16" fmla="*/ 1563329 w 3008671"/>
              <a:gd name="connsiteY16" fmla="*/ 73742 h 353961"/>
              <a:gd name="connsiteX17" fmla="*/ 1445342 w 3008671"/>
              <a:gd name="connsiteY17" fmla="*/ 103238 h 353961"/>
              <a:gd name="connsiteX18" fmla="*/ 1253613 w 3008671"/>
              <a:gd name="connsiteY18" fmla="*/ 132735 h 353961"/>
              <a:gd name="connsiteX19" fmla="*/ 796413 w 3008671"/>
              <a:gd name="connsiteY19" fmla="*/ 162232 h 353961"/>
              <a:gd name="connsiteX20" fmla="*/ 781665 w 3008671"/>
              <a:gd name="connsiteY20" fmla="*/ 206477 h 353961"/>
              <a:gd name="connsiteX21" fmla="*/ 560439 w 3008671"/>
              <a:gd name="connsiteY21" fmla="*/ 250722 h 353961"/>
              <a:gd name="connsiteX22" fmla="*/ 427703 w 3008671"/>
              <a:gd name="connsiteY22" fmla="*/ 280219 h 353961"/>
              <a:gd name="connsiteX23" fmla="*/ 58994 w 3008671"/>
              <a:gd name="connsiteY23" fmla="*/ 294967 h 353961"/>
              <a:gd name="connsiteX24" fmla="*/ 0 w 3008671"/>
              <a:gd name="connsiteY24" fmla="*/ 353961 h 353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08671" h="353961">
                <a:moveTo>
                  <a:pt x="3008671" y="0"/>
                </a:moveTo>
                <a:cubicBezTo>
                  <a:pt x="2974258" y="4916"/>
                  <a:pt x="2939519" y="7931"/>
                  <a:pt x="2905432" y="14748"/>
                </a:cubicBezTo>
                <a:cubicBezTo>
                  <a:pt x="2862196" y="23395"/>
                  <a:pt x="2844168" y="41004"/>
                  <a:pt x="2802194" y="58993"/>
                </a:cubicBezTo>
                <a:cubicBezTo>
                  <a:pt x="2772567" y="71690"/>
                  <a:pt x="2728898" y="81004"/>
                  <a:pt x="2698955" y="88490"/>
                </a:cubicBezTo>
                <a:cubicBezTo>
                  <a:pt x="2684207" y="98322"/>
                  <a:pt x="2671981" y="114001"/>
                  <a:pt x="2654710" y="117987"/>
                </a:cubicBezTo>
                <a:cubicBezTo>
                  <a:pt x="2606569" y="129096"/>
                  <a:pt x="2552204" y="112290"/>
                  <a:pt x="2507226" y="132735"/>
                </a:cubicBezTo>
                <a:cubicBezTo>
                  <a:pt x="2488773" y="141123"/>
                  <a:pt x="2497394" y="172064"/>
                  <a:pt x="2492478" y="191729"/>
                </a:cubicBezTo>
                <a:cubicBezTo>
                  <a:pt x="2502310" y="206477"/>
                  <a:pt x="2538790" y="230369"/>
                  <a:pt x="2521974" y="235974"/>
                </a:cubicBezTo>
                <a:cubicBezTo>
                  <a:pt x="2498860" y="243679"/>
                  <a:pt x="2383635" y="218069"/>
                  <a:pt x="2344994" y="206477"/>
                </a:cubicBezTo>
                <a:cubicBezTo>
                  <a:pt x="2315213" y="197543"/>
                  <a:pt x="2282373" y="194227"/>
                  <a:pt x="2256503" y="176980"/>
                </a:cubicBezTo>
                <a:cubicBezTo>
                  <a:pt x="2241755" y="167148"/>
                  <a:pt x="2228855" y="153707"/>
                  <a:pt x="2212258" y="147483"/>
                </a:cubicBezTo>
                <a:cubicBezTo>
                  <a:pt x="2188787" y="138681"/>
                  <a:pt x="2162987" y="138173"/>
                  <a:pt x="2138516" y="132735"/>
                </a:cubicBezTo>
                <a:cubicBezTo>
                  <a:pt x="2118729" y="128338"/>
                  <a:pt x="2098896" y="123948"/>
                  <a:pt x="2079523" y="117987"/>
                </a:cubicBezTo>
                <a:cubicBezTo>
                  <a:pt x="2034947" y="104271"/>
                  <a:pt x="1991032" y="88491"/>
                  <a:pt x="1946787" y="73742"/>
                </a:cubicBezTo>
                <a:lnTo>
                  <a:pt x="1902542" y="58993"/>
                </a:lnTo>
                <a:lnTo>
                  <a:pt x="1858297" y="44245"/>
                </a:lnTo>
                <a:cubicBezTo>
                  <a:pt x="1759974" y="54077"/>
                  <a:pt x="1659192" y="49777"/>
                  <a:pt x="1563329" y="73742"/>
                </a:cubicBezTo>
                <a:cubicBezTo>
                  <a:pt x="1524000" y="83574"/>
                  <a:pt x="1485330" y="96573"/>
                  <a:pt x="1445342" y="103238"/>
                </a:cubicBezTo>
                <a:cubicBezTo>
                  <a:pt x="1322563" y="123702"/>
                  <a:pt x="1386455" y="113758"/>
                  <a:pt x="1253613" y="132735"/>
                </a:cubicBezTo>
                <a:cubicBezTo>
                  <a:pt x="1053397" y="199472"/>
                  <a:pt x="1449061" y="72211"/>
                  <a:pt x="796413" y="162232"/>
                </a:cubicBezTo>
                <a:cubicBezTo>
                  <a:pt x="781013" y="164356"/>
                  <a:pt x="793608" y="196525"/>
                  <a:pt x="781665" y="206477"/>
                </a:cubicBezTo>
                <a:cubicBezTo>
                  <a:pt x="732731" y="247255"/>
                  <a:pt x="602360" y="246530"/>
                  <a:pt x="560439" y="250722"/>
                </a:cubicBezTo>
                <a:cubicBezTo>
                  <a:pt x="532177" y="257788"/>
                  <a:pt x="453241" y="278517"/>
                  <a:pt x="427703" y="280219"/>
                </a:cubicBezTo>
                <a:cubicBezTo>
                  <a:pt x="304974" y="288401"/>
                  <a:pt x="181897" y="290051"/>
                  <a:pt x="58994" y="294967"/>
                </a:cubicBezTo>
                <a:cubicBezTo>
                  <a:pt x="5602" y="330562"/>
                  <a:pt x="22676" y="308610"/>
                  <a:pt x="0" y="353961"/>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16" name="Freeform 115"/>
          <p:cNvSpPr/>
          <p:nvPr/>
        </p:nvSpPr>
        <p:spPr>
          <a:xfrm flipH="1">
            <a:off x="2771799" y="6381328"/>
            <a:ext cx="1855267" cy="452284"/>
          </a:xfrm>
          <a:custGeom>
            <a:avLst/>
            <a:gdLst>
              <a:gd name="connsiteX0" fmla="*/ 0 w 1423219"/>
              <a:gd name="connsiteY0" fmla="*/ 0 h 452284"/>
              <a:gd name="connsiteX1" fmla="*/ 560439 w 1423219"/>
              <a:gd name="connsiteY1" fmla="*/ 250722 h 452284"/>
              <a:gd name="connsiteX2" fmla="*/ 235974 w 1423219"/>
              <a:gd name="connsiteY2" fmla="*/ 427703 h 452284"/>
              <a:gd name="connsiteX3" fmla="*/ 1253613 w 1423219"/>
              <a:gd name="connsiteY3" fmla="*/ 398206 h 452284"/>
              <a:gd name="connsiteX4" fmla="*/ 1253613 w 1423219"/>
              <a:gd name="connsiteY4" fmla="*/ 339213 h 452284"/>
              <a:gd name="connsiteX5" fmla="*/ 1297858 w 1423219"/>
              <a:gd name="connsiteY5" fmla="*/ 398206 h 452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3219" h="452284">
                <a:moveTo>
                  <a:pt x="0" y="0"/>
                </a:moveTo>
                <a:cubicBezTo>
                  <a:pt x="260555" y="89719"/>
                  <a:pt x="521110" y="179438"/>
                  <a:pt x="560439" y="250722"/>
                </a:cubicBezTo>
                <a:cubicBezTo>
                  <a:pt x="599768" y="322006"/>
                  <a:pt x="120445" y="403122"/>
                  <a:pt x="235974" y="427703"/>
                </a:cubicBezTo>
                <a:cubicBezTo>
                  <a:pt x="351503" y="452284"/>
                  <a:pt x="1084007" y="412954"/>
                  <a:pt x="1253613" y="398206"/>
                </a:cubicBezTo>
                <a:cubicBezTo>
                  <a:pt x="1423219" y="383458"/>
                  <a:pt x="1246239" y="339213"/>
                  <a:pt x="1253613" y="339213"/>
                </a:cubicBezTo>
                <a:cubicBezTo>
                  <a:pt x="1260987" y="339213"/>
                  <a:pt x="1279422" y="368709"/>
                  <a:pt x="1297858" y="398206"/>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17" name="TextBox 116"/>
          <p:cNvSpPr txBox="1"/>
          <p:nvPr/>
        </p:nvSpPr>
        <p:spPr>
          <a:xfrm>
            <a:off x="0" y="6309320"/>
            <a:ext cx="9144000" cy="523220"/>
          </a:xfrm>
          <a:prstGeom prst="rect">
            <a:avLst/>
          </a:prstGeom>
          <a:noFill/>
        </p:spPr>
        <p:txBody>
          <a:bodyPr wrap="square" rtlCol="0">
            <a:spAutoFit/>
          </a:bodyPr>
          <a:lstStyle/>
          <a:p>
            <a:pPr algn="ctr"/>
            <a:r>
              <a:rPr lang="en-CA" sz="2800" b="1" dirty="0" smtClean="0">
                <a:solidFill>
                  <a:srgbClr val="FF0000"/>
                </a:solidFill>
              </a:rPr>
              <a:t>rooted in the blood of Jesus Christ, the Son of God</a:t>
            </a:r>
            <a:endParaRPr lang="en-CA" sz="2800" b="1" dirty="0">
              <a:solidFill>
                <a:srgbClr val="FF0000"/>
              </a:solidFill>
            </a:endParaRPr>
          </a:p>
        </p:txBody>
      </p:sp>
    </p:spTree>
  </p:cSld>
  <p:clrMapOvr>
    <a:masterClrMapping/>
  </p:clrMapOvr>
  <p:timing>
    <p:tnLst>
      <p:par>
        <p:cTn id="1" dur="indefinite" restart="never" nodeType="tmRoot"/>
      </p:par>
    </p:tnLst>
  </p:timing>
</p:sld>
</file>

<file path=ppt/slides/slide299.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147" name="Teardrop 146"/>
          <p:cNvSpPr/>
          <p:nvPr/>
        </p:nvSpPr>
        <p:spPr>
          <a:xfrm flipH="1">
            <a:off x="6059016" y="4221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2" name="Teardrop 141"/>
          <p:cNvSpPr/>
          <p:nvPr/>
        </p:nvSpPr>
        <p:spPr>
          <a:xfrm rot="17050765" flipH="1">
            <a:off x="5422294" y="124960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6" name="Teardrop 115"/>
          <p:cNvSpPr/>
          <p:nvPr/>
        </p:nvSpPr>
        <p:spPr>
          <a:xfrm>
            <a:off x="457200" y="1524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4" name="Flowchart: Process 53"/>
          <p:cNvSpPr/>
          <p:nvPr/>
        </p:nvSpPr>
        <p:spPr>
          <a:xfrm>
            <a:off x="4089648" y="2690584"/>
            <a:ext cx="914400" cy="347472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1" name="Flowchart: Process 110"/>
          <p:cNvSpPr/>
          <p:nvPr/>
        </p:nvSpPr>
        <p:spPr>
          <a:xfrm rot="16200000">
            <a:off x="4099560" y="2072641"/>
            <a:ext cx="914400" cy="347472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TextBox 69"/>
          <p:cNvSpPr txBox="1"/>
          <p:nvPr/>
        </p:nvSpPr>
        <p:spPr>
          <a:xfrm>
            <a:off x="4932040" y="4366845"/>
            <a:ext cx="1728192" cy="646331"/>
          </a:xfrm>
          <a:prstGeom prst="rect">
            <a:avLst/>
          </a:prstGeom>
          <a:noFill/>
        </p:spPr>
        <p:txBody>
          <a:bodyPr wrap="square" rtlCol="0">
            <a:spAutoFit/>
          </a:bodyPr>
          <a:lstStyle/>
          <a:p>
            <a:pPr algn="ctr"/>
            <a:r>
              <a:rPr lang="en-CA" dirty="0" smtClean="0">
                <a:solidFill>
                  <a:srgbClr val="FF0000"/>
                </a:solidFill>
              </a:rPr>
              <a:t>Christ’s righteousness</a:t>
            </a:r>
            <a:endParaRPr lang="en-CA" dirty="0">
              <a:solidFill>
                <a:srgbClr val="FF0000"/>
              </a:solidFill>
            </a:endParaRPr>
          </a:p>
        </p:txBody>
      </p:sp>
      <p:sp>
        <p:nvSpPr>
          <p:cNvPr id="71" name="TextBox 70"/>
          <p:cNvSpPr txBox="1"/>
          <p:nvPr/>
        </p:nvSpPr>
        <p:spPr>
          <a:xfrm>
            <a:off x="685800" y="2706469"/>
            <a:ext cx="1600200" cy="646331"/>
          </a:xfrm>
          <a:prstGeom prst="rect">
            <a:avLst/>
          </a:prstGeom>
          <a:noFill/>
        </p:spPr>
        <p:txBody>
          <a:bodyPr wrap="square" rtlCol="0">
            <a:spAutoFit/>
          </a:bodyPr>
          <a:lstStyle/>
          <a:p>
            <a:pPr algn="ctr"/>
            <a:r>
              <a:rPr lang="en-CA" dirty="0" smtClean="0">
                <a:solidFill>
                  <a:srgbClr val="FF0000"/>
                </a:solidFill>
              </a:rPr>
              <a:t>alive </a:t>
            </a:r>
          </a:p>
          <a:p>
            <a:pPr algn="ctr"/>
            <a:r>
              <a:rPr lang="en-CA" dirty="0" smtClean="0">
                <a:solidFill>
                  <a:srgbClr val="FF0000"/>
                </a:solidFill>
              </a:rPr>
              <a:t>in Christ</a:t>
            </a:r>
            <a:endParaRPr lang="en-CA" dirty="0">
              <a:solidFill>
                <a:srgbClr val="FF0000"/>
              </a:solidFill>
            </a:endParaRPr>
          </a:p>
        </p:txBody>
      </p:sp>
      <p:sp>
        <p:nvSpPr>
          <p:cNvPr id="77" name="TextBox 76"/>
          <p:cNvSpPr txBox="1"/>
          <p:nvPr/>
        </p:nvSpPr>
        <p:spPr>
          <a:xfrm>
            <a:off x="6428184" y="422282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poured out</a:t>
            </a:r>
            <a:endParaRPr lang="en-CA" dirty="0">
              <a:solidFill>
                <a:srgbClr val="FF0000"/>
              </a:solidFill>
            </a:endParaRPr>
          </a:p>
        </p:txBody>
      </p:sp>
      <p:sp>
        <p:nvSpPr>
          <p:cNvPr id="78" name="TextBox 77"/>
          <p:cNvSpPr txBox="1"/>
          <p:nvPr/>
        </p:nvSpPr>
        <p:spPr>
          <a:xfrm>
            <a:off x="1459632" y="3505200"/>
            <a:ext cx="1600200" cy="646331"/>
          </a:xfrm>
          <a:prstGeom prst="rect">
            <a:avLst/>
          </a:prstGeom>
          <a:noFill/>
        </p:spPr>
        <p:txBody>
          <a:bodyPr wrap="square" rtlCol="0">
            <a:spAutoFit/>
          </a:bodyPr>
          <a:lstStyle/>
          <a:p>
            <a:pPr algn="ctr"/>
            <a:r>
              <a:rPr lang="en-CA" dirty="0" smtClean="0">
                <a:solidFill>
                  <a:srgbClr val="FF0000"/>
                </a:solidFill>
              </a:rPr>
              <a:t>led by </a:t>
            </a:r>
          </a:p>
          <a:p>
            <a:pPr algn="ctr"/>
            <a:r>
              <a:rPr lang="en-CA" dirty="0" smtClean="0">
                <a:solidFill>
                  <a:srgbClr val="FF0000"/>
                </a:solidFill>
              </a:rPr>
              <a:t>the Spirit </a:t>
            </a:r>
          </a:p>
        </p:txBody>
      </p:sp>
      <p:sp>
        <p:nvSpPr>
          <p:cNvPr id="80" name="TextBox 79"/>
          <p:cNvSpPr txBox="1"/>
          <p:nvPr/>
        </p:nvSpPr>
        <p:spPr>
          <a:xfrm>
            <a:off x="4772000" y="3581400"/>
            <a:ext cx="1600200" cy="512320"/>
          </a:xfrm>
          <a:prstGeom prst="rect">
            <a:avLst/>
          </a:prstGeom>
          <a:noFill/>
        </p:spPr>
        <p:txBody>
          <a:bodyPr wrap="square" rtlCol="0">
            <a:spAutoFit/>
          </a:bodyPr>
          <a:lstStyle/>
          <a:p>
            <a:pPr algn="ctr">
              <a:lnSpc>
                <a:spcPts val="1600"/>
              </a:lnSpc>
            </a:pPr>
            <a:r>
              <a:rPr lang="en-CA" dirty="0" smtClean="0"/>
              <a:t>born of </a:t>
            </a:r>
          </a:p>
          <a:p>
            <a:pPr algn="ctr">
              <a:lnSpc>
                <a:spcPts val="1600"/>
              </a:lnSpc>
            </a:pPr>
            <a:r>
              <a:rPr lang="en-CA" dirty="0" smtClean="0"/>
              <a:t>the Spirit </a:t>
            </a:r>
          </a:p>
        </p:txBody>
      </p:sp>
      <p:sp>
        <p:nvSpPr>
          <p:cNvPr id="83" name="TextBox 82"/>
          <p:cNvSpPr txBox="1"/>
          <p:nvPr/>
        </p:nvSpPr>
        <p:spPr>
          <a:xfrm>
            <a:off x="152400" y="2096869"/>
            <a:ext cx="1600200" cy="646331"/>
          </a:xfrm>
          <a:prstGeom prst="rect">
            <a:avLst/>
          </a:prstGeom>
          <a:noFill/>
        </p:spPr>
        <p:txBody>
          <a:bodyPr wrap="square" rtlCol="0">
            <a:spAutoFit/>
          </a:bodyPr>
          <a:lstStyle/>
          <a:p>
            <a:r>
              <a:rPr lang="en-CA" dirty="0" smtClean="0">
                <a:solidFill>
                  <a:srgbClr val="FF0000"/>
                </a:solidFill>
              </a:rPr>
              <a:t>      Christ’s </a:t>
            </a:r>
          </a:p>
          <a:p>
            <a:r>
              <a:rPr lang="en-CA" dirty="0" smtClean="0">
                <a:solidFill>
                  <a:srgbClr val="FF0000"/>
                </a:solidFill>
              </a:rPr>
              <a:t>    body</a:t>
            </a:r>
            <a:endParaRPr lang="en-CA" dirty="0">
              <a:solidFill>
                <a:srgbClr val="FF0000"/>
              </a:solidFill>
            </a:endParaRPr>
          </a:p>
        </p:txBody>
      </p:sp>
      <p:sp>
        <p:nvSpPr>
          <p:cNvPr id="85" name="TextBox 84"/>
          <p:cNvSpPr txBox="1"/>
          <p:nvPr/>
        </p:nvSpPr>
        <p:spPr>
          <a:xfrm>
            <a:off x="1600200" y="2249269"/>
            <a:ext cx="1600200" cy="646331"/>
          </a:xfrm>
          <a:prstGeom prst="rect">
            <a:avLst/>
          </a:prstGeom>
          <a:noFill/>
        </p:spPr>
        <p:txBody>
          <a:bodyPr wrap="square" rtlCol="0">
            <a:spAutoFit/>
          </a:bodyPr>
          <a:lstStyle/>
          <a:p>
            <a:pPr algn="ctr"/>
            <a:r>
              <a:rPr lang="en-CA" dirty="0" smtClean="0">
                <a:solidFill>
                  <a:srgbClr val="FF0000"/>
                </a:solidFill>
              </a:rPr>
              <a:t>eternal </a:t>
            </a:r>
          </a:p>
          <a:p>
            <a:pPr algn="ctr"/>
            <a:r>
              <a:rPr lang="en-CA" dirty="0" smtClean="0">
                <a:solidFill>
                  <a:srgbClr val="FF0000"/>
                </a:solidFill>
              </a:rPr>
              <a:t>life</a:t>
            </a:r>
            <a:endParaRPr lang="en-CA" dirty="0">
              <a:solidFill>
                <a:srgbClr val="FF0000"/>
              </a:solidFill>
            </a:endParaRPr>
          </a:p>
        </p:txBody>
      </p:sp>
      <p:sp>
        <p:nvSpPr>
          <p:cNvPr id="87" name="TextBox 86"/>
          <p:cNvSpPr txBox="1"/>
          <p:nvPr/>
        </p:nvSpPr>
        <p:spPr>
          <a:xfrm>
            <a:off x="1143000" y="609600"/>
            <a:ext cx="1600200" cy="369332"/>
          </a:xfrm>
          <a:prstGeom prst="rect">
            <a:avLst/>
          </a:prstGeom>
          <a:noFill/>
        </p:spPr>
        <p:txBody>
          <a:bodyPr wrap="square" rtlCol="0">
            <a:spAutoFit/>
          </a:bodyPr>
          <a:lstStyle/>
          <a:p>
            <a:pPr algn="ctr"/>
            <a:r>
              <a:rPr lang="en-CA" dirty="0" smtClean="0">
                <a:solidFill>
                  <a:srgbClr val="FF0000"/>
                </a:solidFill>
              </a:rPr>
              <a:t>resurrection</a:t>
            </a:r>
            <a:endParaRPr lang="en-CA" dirty="0">
              <a:solidFill>
                <a:srgbClr val="FF0000"/>
              </a:solidFill>
            </a:endParaRPr>
          </a:p>
        </p:txBody>
      </p:sp>
      <p:sp>
        <p:nvSpPr>
          <p:cNvPr id="92" name="TextBox 91"/>
          <p:cNvSpPr txBox="1"/>
          <p:nvPr/>
        </p:nvSpPr>
        <p:spPr>
          <a:xfrm>
            <a:off x="3779912" y="4139788"/>
            <a:ext cx="1600200" cy="369332"/>
          </a:xfrm>
          <a:prstGeom prst="rect">
            <a:avLst/>
          </a:prstGeom>
          <a:noFill/>
        </p:spPr>
        <p:txBody>
          <a:bodyPr wrap="square" rtlCol="0">
            <a:spAutoFit/>
          </a:bodyPr>
          <a:lstStyle/>
          <a:p>
            <a:pPr algn="ctr"/>
            <a:r>
              <a:rPr lang="en-CA" dirty="0" smtClean="0"/>
              <a:t>loved</a:t>
            </a:r>
            <a:endParaRPr lang="en-CA" dirty="0"/>
          </a:p>
        </p:txBody>
      </p:sp>
      <p:sp>
        <p:nvSpPr>
          <p:cNvPr id="98" name="TextBox 97"/>
          <p:cNvSpPr txBox="1"/>
          <p:nvPr/>
        </p:nvSpPr>
        <p:spPr>
          <a:xfrm>
            <a:off x="381000" y="3163669"/>
            <a:ext cx="1166664" cy="646331"/>
          </a:xfrm>
          <a:prstGeom prst="rect">
            <a:avLst/>
          </a:prstGeom>
          <a:noFill/>
        </p:spPr>
        <p:txBody>
          <a:bodyPr wrap="square" rtlCol="0">
            <a:spAutoFit/>
          </a:bodyPr>
          <a:lstStyle/>
          <a:p>
            <a:r>
              <a:rPr lang="en-CA" dirty="0" smtClean="0">
                <a:solidFill>
                  <a:srgbClr val="FF0000"/>
                </a:solidFill>
              </a:rPr>
              <a:t>New </a:t>
            </a:r>
          </a:p>
          <a:p>
            <a:r>
              <a:rPr lang="en-CA" dirty="0" smtClean="0">
                <a:solidFill>
                  <a:srgbClr val="FF0000"/>
                </a:solidFill>
              </a:rPr>
              <a:t>Covenant</a:t>
            </a:r>
            <a:endParaRPr lang="en-CA" dirty="0">
              <a:solidFill>
                <a:srgbClr val="FF0000"/>
              </a:solidFill>
            </a:endParaRPr>
          </a:p>
        </p:txBody>
      </p:sp>
      <p:sp>
        <p:nvSpPr>
          <p:cNvPr id="100" name="TextBox 99"/>
          <p:cNvSpPr txBox="1"/>
          <p:nvPr/>
        </p:nvSpPr>
        <p:spPr>
          <a:xfrm>
            <a:off x="533400" y="1688068"/>
            <a:ext cx="1600200" cy="369332"/>
          </a:xfrm>
          <a:prstGeom prst="rect">
            <a:avLst/>
          </a:prstGeom>
          <a:noFill/>
        </p:spPr>
        <p:txBody>
          <a:bodyPr wrap="square" rtlCol="0">
            <a:spAutoFit/>
          </a:bodyPr>
          <a:lstStyle/>
          <a:p>
            <a:pPr algn="ctr"/>
            <a:r>
              <a:rPr lang="en-CA" dirty="0" smtClean="0">
                <a:solidFill>
                  <a:srgbClr val="FF0000"/>
                </a:solidFill>
              </a:rPr>
              <a:t>accepted</a:t>
            </a:r>
            <a:endParaRPr lang="en-CA" dirty="0">
              <a:solidFill>
                <a:srgbClr val="FF0000"/>
              </a:solidFill>
            </a:endParaRPr>
          </a:p>
        </p:txBody>
      </p:sp>
      <p:sp>
        <p:nvSpPr>
          <p:cNvPr id="101" name="TextBox 100"/>
          <p:cNvSpPr txBox="1"/>
          <p:nvPr/>
        </p:nvSpPr>
        <p:spPr>
          <a:xfrm>
            <a:off x="1752600" y="1688068"/>
            <a:ext cx="1600200" cy="369332"/>
          </a:xfrm>
          <a:prstGeom prst="rect">
            <a:avLst/>
          </a:prstGeom>
          <a:noFill/>
        </p:spPr>
        <p:txBody>
          <a:bodyPr wrap="square" rtlCol="0">
            <a:spAutoFit/>
          </a:bodyPr>
          <a:lstStyle/>
          <a:p>
            <a:pPr algn="ctr"/>
            <a:r>
              <a:rPr lang="en-CA" dirty="0" smtClean="0">
                <a:solidFill>
                  <a:srgbClr val="FF0000"/>
                </a:solidFill>
              </a:rPr>
              <a:t>adopted</a:t>
            </a:r>
            <a:endParaRPr lang="en-CA" dirty="0">
              <a:solidFill>
                <a:srgbClr val="FF0000"/>
              </a:solidFill>
            </a:endParaRPr>
          </a:p>
        </p:txBody>
      </p:sp>
      <p:sp>
        <p:nvSpPr>
          <p:cNvPr id="102" name="TextBox 101"/>
          <p:cNvSpPr txBox="1"/>
          <p:nvPr/>
        </p:nvSpPr>
        <p:spPr>
          <a:xfrm>
            <a:off x="2362200" y="152400"/>
            <a:ext cx="1600200" cy="646331"/>
          </a:xfrm>
          <a:prstGeom prst="rect">
            <a:avLst/>
          </a:prstGeom>
          <a:noFill/>
        </p:spPr>
        <p:txBody>
          <a:bodyPr wrap="square" rtlCol="0">
            <a:spAutoFit/>
          </a:bodyPr>
          <a:lstStyle/>
          <a:p>
            <a:pPr algn="ctr"/>
            <a:r>
              <a:rPr lang="en-CA" dirty="0" smtClean="0">
                <a:solidFill>
                  <a:srgbClr val="FF0000"/>
                </a:solidFill>
              </a:rPr>
              <a:t>Spirit</a:t>
            </a:r>
          </a:p>
          <a:p>
            <a:pPr algn="ctr"/>
            <a:r>
              <a:rPr lang="en-CA" dirty="0" smtClean="0">
                <a:solidFill>
                  <a:srgbClr val="FF0000"/>
                </a:solidFill>
              </a:rPr>
              <a:t>gifted</a:t>
            </a:r>
            <a:endParaRPr lang="en-CA" dirty="0">
              <a:solidFill>
                <a:srgbClr val="FF0000"/>
              </a:solidFill>
            </a:endParaRPr>
          </a:p>
        </p:txBody>
      </p:sp>
      <p:sp>
        <p:nvSpPr>
          <p:cNvPr id="104" name="TextBox 103"/>
          <p:cNvSpPr txBox="1"/>
          <p:nvPr/>
        </p:nvSpPr>
        <p:spPr>
          <a:xfrm>
            <a:off x="2438400" y="1981200"/>
            <a:ext cx="1600200" cy="369332"/>
          </a:xfrm>
          <a:prstGeom prst="rect">
            <a:avLst/>
          </a:prstGeom>
          <a:noFill/>
        </p:spPr>
        <p:txBody>
          <a:bodyPr wrap="square" rtlCol="0">
            <a:spAutoFit/>
          </a:bodyPr>
          <a:lstStyle/>
          <a:p>
            <a:pPr algn="ctr"/>
            <a:r>
              <a:rPr lang="en-CA" dirty="0" smtClean="0">
                <a:solidFill>
                  <a:srgbClr val="FF0000"/>
                </a:solidFill>
              </a:rPr>
              <a:t>access</a:t>
            </a:r>
            <a:endParaRPr lang="en-CA" dirty="0">
              <a:solidFill>
                <a:srgbClr val="FF0000"/>
              </a:solidFill>
            </a:endParaRPr>
          </a:p>
        </p:txBody>
      </p:sp>
      <p:sp>
        <p:nvSpPr>
          <p:cNvPr id="106" name="TextBox 105"/>
          <p:cNvSpPr txBox="1"/>
          <p:nvPr/>
        </p:nvSpPr>
        <p:spPr>
          <a:xfrm>
            <a:off x="467544" y="5013176"/>
            <a:ext cx="3505200" cy="1200329"/>
          </a:xfrm>
          <a:prstGeom prst="rect">
            <a:avLst/>
          </a:prstGeom>
          <a:noFill/>
        </p:spPr>
        <p:txBody>
          <a:bodyPr wrap="square" rtlCol="0">
            <a:spAutoFit/>
          </a:bodyPr>
          <a:lstStyle/>
          <a:p>
            <a:pPr algn="ctr"/>
            <a:r>
              <a:rPr lang="en-CA" sz="2400" b="1" dirty="0" smtClean="0">
                <a:solidFill>
                  <a:schemeClr val="bg1"/>
                </a:solidFill>
              </a:rPr>
              <a:t>When Christ rose,</a:t>
            </a:r>
          </a:p>
          <a:p>
            <a:pPr algn="ctr"/>
            <a:r>
              <a:rPr lang="en-CA" sz="2400" b="1" dirty="0" smtClean="0">
                <a:solidFill>
                  <a:schemeClr val="bg1"/>
                </a:solidFill>
              </a:rPr>
              <a:t>it’s as if his cross became a fountain </a:t>
            </a:r>
            <a:endParaRPr lang="en-CA" sz="2400" b="1" dirty="0">
              <a:solidFill>
                <a:schemeClr val="bg1"/>
              </a:solidFill>
            </a:endParaRPr>
          </a:p>
        </p:txBody>
      </p:sp>
      <p:sp>
        <p:nvSpPr>
          <p:cNvPr id="107" name="TextBox 106"/>
          <p:cNvSpPr txBox="1"/>
          <p:nvPr/>
        </p:nvSpPr>
        <p:spPr>
          <a:xfrm>
            <a:off x="5220072" y="5020270"/>
            <a:ext cx="3744416" cy="1200329"/>
          </a:xfrm>
          <a:prstGeom prst="rect">
            <a:avLst/>
          </a:prstGeom>
          <a:noFill/>
        </p:spPr>
        <p:txBody>
          <a:bodyPr wrap="square" rtlCol="0">
            <a:spAutoFit/>
          </a:bodyPr>
          <a:lstStyle/>
          <a:p>
            <a:pPr algn="ctr"/>
            <a:r>
              <a:rPr lang="en-CA" sz="2400" b="1" dirty="0" smtClean="0">
                <a:solidFill>
                  <a:schemeClr val="bg1"/>
                </a:solidFill>
              </a:rPr>
              <a:t>of life-giving water to joyfully drink by faith.</a:t>
            </a:r>
          </a:p>
          <a:p>
            <a:pPr algn="ctr"/>
            <a:r>
              <a:rPr lang="en-CA" sz="2400" b="1" dirty="0" smtClean="0">
                <a:solidFill>
                  <a:schemeClr val="bg1"/>
                </a:solidFill>
              </a:rPr>
              <a:t>Come to me and drink.</a:t>
            </a:r>
            <a:endParaRPr lang="en-CA" sz="2400" b="1" dirty="0">
              <a:solidFill>
                <a:schemeClr val="bg1"/>
              </a:solidFill>
            </a:endParaRPr>
          </a:p>
        </p:txBody>
      </p:sp>
      <p:sp>
        <p:nvSpPr>
          <p:cNvPr id="120" name="TextBox 119"/>
          <p:cNvSpPr txBox="1"/>
          <p:nvPr/>
        </p:nvSpPr>
        <p:spPr>
          <a:xfrm>
            <a:off x="3733800" y="2782669"/>
            <a:ext cx="1600200" cy="646331"/>
          </a:xfrm>
          <a:prstGeom prst="rect">
            <a:avLst/>
          </a:prstGeom>
          <a:noFill/>
        </p:spPr>
        <p:txBody>
          <a:bodyPr wrap="square" rtlCol="0">
            <a:spAutoFit/>
          </a:bodyPr>
          <a:lstStyle/>
          <a:p>
            <a:pPr algn="ctr"/>
            <a:r>
              <a:rPr lang="en-CA" dirty="0" smtClean="0"/>
              <a:t>Christ</a:t>
            </a:r>
          </a:p>
          <a:p>
            <a:pPr algn="ctr"/>
            <a:r>
              <a:rPr lang="en-CA" dirty="0" smtClean="0"/>
              <a:t> in us</a:t>
            </a:r>
            <a:endParaRPr lang="en-CA" dirty="0"/>
          </a:p>
        </p:txBody>
      </p:sp>
      <p:sp>
        <p:nvSpPr>
          <p:cNvPr id="121" name="Teardrop 120"/>
          <p:cNvSpPr/>
          <p:nvPr/>
        </p:nvSpPr>
        <p:spPr>
          <a:xfrm>
            <a:off x="2057400" y="990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2" name="Teardrop 121"/>
          <p:cNvSpPr/>
          <p:nvPr/>
        </p:nvSpPr>
        <p:spPr>
          <a:xfrm>
            <a:off x="3048000" y="2362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4" name="Teardrop 123"/>
          <p:cNvSpPr/>
          <p:nvPr/>
        </p:nvSpPr>
        <p:spPr>
          <a:xfrm>
            <a:off x="2133600" y="1981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5" name="Teardrop 124"/>
          <p:cNvSpPr/>
          <p:nvPr/>
        </p:nvSpPr>
        <p:spPr>
          <a:xfrm>
            <a:off x="3124200" y="914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6" name="Teardrop 125"/>
          <p:cNvSpPr/>
          <p:nvPr/>
        </p:nvSpPr>
        <p:spPr>
          <a:xfrm>
            <a:off x="457200" y="2743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7" name="Teardrop 126"/>
          <p:cNvSpPr/>
          <p:nvPr/>
        </p:nvSpPr>
        <p:spPr>
          <a:xfrm>
            <a:off x="1066800" y="3810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8" name="Teardrop 127"/>
          <p:cNvSpPr/>
          <p:nvPr/>
        </p:nvSpPr>
        <p:spPr>
          <a:xfrm>
            <a:off x="2627784" y="4221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9" name="Teardrop 128"/>
          <p:cNvSpPr/>
          <p:nvPr/>
        </p:nvSpPr>
        <p:spPr>
          <a:xfrm>
            <a:off x="1828800" y="4191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0" name="Teardrop 129"/>
          <p:cNvSpPr/>
          <p:nvPr/>
        </p:nvSpPr>
        <p:spPr>
          <a:xfrm>
            <a:off x="2971800" y="1600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1" name="Teardrop 130"/>
          <p:cNvSpPr/>
          <p:nvPr/>
        </p:nvSpPr>
        <p:spPr>
          <a:xfrm>
            <a:off x="2843808" y="3212976"/>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2" name="Teardrop 131"/>
          <p:cNvSpPr/>
          <p:nvPr/>
        </p:nvSpPr>
        <p:spPr>
          <a:xfrm>
            <a:off x="1371600" y="2286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3" name="Teardrop 132"/>
          <p:cNvSpPr/>
          <p:nvPr/>
        </p:nvSpPr>
        <p:spPr>
          <a:xfrm flipH="1">
            <a:off x="7620000" y="1066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4" name="Teardrop 133"/>
          <p:cNvSpPr/>
          <p:nvPr/>
        </p:nvSpPr>
        <p:spPr>
          <a:xfrm>
            <a:off x="1752600" y="3200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7" name="Teardrop 116"/>
          <p:cNvSpPr/>
          <p:nvPr/>
        </p:nvSpPr>
        <p:spPr>
          <a:xfrm flipH="1">
            <a:off x="5791200" y="3200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5" name="Teardrop 134"/>
          <p:cNvSpPr/>
          <p:nvPr/>
        </p:nvSpPr>
        <p:spPr>
          <a:xfrm flipH="1">
            <a:off x="5334000" y="2514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6" name="Teardrop 135"/>
          <p:cNvSpPr/>
          <p:nvPr/>
        </p:nvSpPr>
        <p:spPr>
          <a:xfrm flipH="1">
            <a:off x="7543800" y="4038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7" name="Teardrop 136"/>
          <p:cNvSpPr/>
          <p:nvPr/>
        </p:nvSpPr>
        <p:spPr>
          <a:xfrm flipH="1">
            <a:off x="6858000" y="3733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8" name="Teardrop 137"/>
          <p:cNvSpPr/>
          <p:nvPr/>
        </p:nvSpPr>
        <p:spPr>
          <a:xfrm flipH="1">
            <a:off x="7315200" y="2438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9" name="Teardrop 138"/>
          <p:cNvSpPr/>
          <p:nvPr/>
        </p:nvSpPr>
        <p:spPr>
          <a:xfrm flipH="1">
            <a:off x="7010400" y="1828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0" name="Teardrop 139"/>
          <p:cNvSpPr/>
          <p:nvPr/>
        </p:nvSpPr>
        <p:spPr>
          <a:xfrm flipH="1">
            <a:off x="6172200" y="1600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1" name="Teardrop 140"/>
          <p:cNvSpPr/>
          <p:nvPr/>
        </p:nvSpPr>
        <p:spPr>
          <a:xfrm flipH="1">
            <a:off x="6553200" y="762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3" name="Teardrop 142"/>
          <p:cNvSpPr/>
          <p:nvPr/>
        </p:nvSpPr>
        <p:spPr>
          <a:xfrm flipH="1">
            <a:off x="8305800" y="2057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4" name="Teardrop 143"/>
          <p:cNvSpPr/>
          <p:nvPr/>
        </p:nvSpPr>
        <p:spPr>
          <a:xfrm flipH="1">
            <a:off x="8153400" y="2971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5" name="Teardrop 144"/>
          <p:cNvSpPr/>
          <p:nvPr/>
        </p:nvSpPr>
        <p:spPr>
          <a:xfrm flipH="1">
            <a:off x="6019800" y="2209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6" name="Teardrop 145"/>
          <p:cNvSpPr/>
          <p:nvPr/>
        </p:nvSpPr>
        <p:spPr>
          <a:xfrm flipH="1">
            <a:off x="6553200" y="3048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8" name="Teardrop 147"/>
          <p:cNvSpPr/>
          <p:nvPr/>
        </p:nvSpPr>
        <p:spPr>
          <a:xfrm>
            <a:off x="2286000" y="304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3" name="Teardrop 122"/>
          <p:cNvSpPr/>
          <p:nvPr/>
        </p:nvSpPr>
        <p:spPr>
          <a:xfrm>
            <a:off x="1219200" y="914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9" name="Teardrop 148"/>
          <p:cNvSpPr/>
          <p:nvPr/>
        </p:nvSpPr>
        <p:spPr>
          <a:xfrm flipH="1">
            <a:off x="7086600" y="457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0" name="Teardrop 149"/>
          <p:cNvSpPr/>
          <p:nvPr/>
        </p:nvSpPr>
        <p:spPr>
          <a:xfrm flipH="1">
            <a:off x="5791200" y="381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1" name="Teardrop 150"/>
          <p:cNvSpPr/>
          <p:nvPr/>
        </p:nvSpPr>
        <p:spPr>
          <a:xfrm rot="5029366">
            <a:off x="3776361" y="6262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2" name="Teardrop 151"/>
          <p:cNvSpPr/>
          <p:nvPr/>
        </p:nvSpPr>
        <p:spPr>
          <a:xfrm rot="6160588">
            <a:off x="3691239" y="12358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3" name="Teardrop 152"/>
          <p:cNvSpPr/>
          <p:nvPr/>
        </p:nvSpPr>
        <p:spPr>
          <a:xfrm rot="6719379">
            <a:off x="4309761" y="928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4" name="Teardrop 153"/>
          <p:cNvSpPr/>
          <p:nvPr/>
        </p:nvSpPr>
        <p:spPr>
          <a:xfrm rot="7706645">
            <a:off x="4300839" y="1812199"/>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5" name="Teardrop 154"/>
          <p:cNvSpPr/>
          <p:nvPr/>
        </p:nvSpPr>
        <p:spPr>
          <a:xfrm rot="6534103">
            <a:off x="3767439" y="21717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6" name="Teardrop 155"/>
          <p:cNvSpPr/>
          <p:nvPr/>
        </p:nvSpPr>
        <p:spPr>
          <a:xfrm rot="10481851">
            <a:off x="5164973" y="70611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7" name="Teardrop 156"/>
          <p:cNvSpPr/>
          <p:nvPr/>
        </p:nvSpPr>
        <p:spPr>
          <a:xfrm rot="7706645">
            <a:off x="4605639" y="2116999"/>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8" name="Teardrop 157"/>
          <p:cNvSpPr/>
          <p:nvPr/>
        </p:nvSpPr>
        <p:spPr>
          <a:xfrm rot="7706645">
            <a:off x="4177535" y="12646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9" name="Teardrop 158"/>
          <p:cNvSpPr/>
          <p:nvPr/>
        </p:nvSpPr>
        <p:spPr>
          <a:xfrm rot="7881477">
            <a:off x="4509265" y="7312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1" name="Teardrop 160"/>
          <p:cNvSpPr/>
          <p:nvPr/>
        </p:nvSpPr>
        <p:spPr>
          <a:xfrm rot="7706645">
            <a:off x="4737865" y="1326186"/>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2" name="Teardrop 161"/>
          <p:cNvSpPr/>
          <p:nvPr/>
        </p:nvSpPr>
        <p:spPr>
          <a:xfrm rot="11169300">
            <a:off x="4966465" y="1758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3" name="Teardrop 162"/>
          <p:cNvSpPr/>
          <p:nvPr/>
        </p:nvSpPr>
        <p:spPr>
          <a:xfrm rot="10014342">
            <a:off x="5220585" y="178338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6" name="TextBox 95"/>
          <p:cNvSpPr txBox="1"/>
          <p:nvPr/>
        </p:nvSpPr>
        <p:spPr>
          <a:xfrm>
            <a:off x="4495800" y="152400"/>
            <a:ext cx="1600200" cy="646331"/>
          </a:xfrm>
          <a:prstGeom prst="rect">
            <a:avLst/>
          </a:prstGeom>
          <a:noFill/>
        </p:spPr>
        <p:txBody>
          <a:bodyPr wrap="square" rtlCol="0">
            <a:spAutoFit/>
          </a:bodyPr>
          <a:lstStyle/>
          <a:p>
            <a:pPr algn="ctr"/>
            <a:r>
              <a:rPr lang="en-CA" dirty="0" smtClean="0">
                <a:solidFill>
                  <a:srgbClr val="FF0000"/>
                </a:solidFill>
              </a:rPr>
              <a:t>reign </a:t>
            </a:r>
          </a:p>
          <a:p>
            <a:pPr algn="ctr"/>
            <a:r>
              <a:rPr lang="en-CA" dirty="0" smtClean="0">
                <a:solidFill>
                  <a:srgbClr val="FF0000"/>
                </a:solidFill>
              </a:rPr>
              <a:t>  forever</a:t>
            </a:r>
            <a:endParaRPr lang="en-CA" dirty="0">
              <a:solidFill>
                <a:srgbClr val="FF0000"/>
              </a:solidFill>
            </a:endParaRPr>
          </a:p>
        </p:txBody>
      </p:sp>
      <p:sp>
        <p:nvSpPr>
          <p:cNvPr id="81" name="TextBox 80"/>
          <p:cNvSpPr txBox="1"/>
          <p:nvPr/>
        </p:nvSpPr>
        <p:spPr>
          <a:xfrm>
            <a:off x="4572000" y="1600200"/>
            <a:ext cx="1295400" cy="502702"/>
          </a:xfrm>
          <a:prstGeom prst="rect">
            <a:avLst/>
          </a:prstGeom>
          <a:noFill/>
        </p:spPr>
        <p:txBody>
          <a:bodyPr wrap="square" rtlCol="0">
            <a:spAutoFit/>
          </a:bodyPr>
          <a:lstStyle/>
          <a:p>
            <a:pPr>
              <a:lnSpc>
                <a:spcPts val="1600"/>
              </a:lnSpc>
            </a:pPr>
            <a:r>
              <a:rPr lang="en-CA" dirty="0" smtClean="0">
                <a:solidFill>
                  <a:srgbClr val="FF0000"/>
                </a:solidFill>
              </a:rPr>
              <a:t>Spirit </a:t>
            </a:r>
          </a:p>
          <a:p>
            <a:pPr>
              <a:lnSpc>
                <a:spcPts val="1600"/>
              </a:lnSpc>
            </a:pPr>
            <a:r>
              <a:rPr lang="en-CA" dirty="0" smtClean="0">
                <a:solidFill>
                  <a:srgbClr val="FF0000"/>
                </a:solidFill>
              </a:rPr>
              <a:t>anoints</a:t>
            </a:r>
            <a:endParaRPr lang="en-CA" dirty="0">
              <a:solidFill>
                <a:srgbClr val="FF0000"/>
              </a:solidFill>
            </a:endParaRPr>
          </a:p>
        </p:txBody>
      </p:sp>
      <p:sp>
        <p:nvSpPr>
          <p:cNvPr id="91" name="TextBox 90"/>
          <p:cNvSpPr txBox="1"/>
          <p:nvPr/>
        </p:nvSpPr>
        <p:spPr>
          <a:xfrm>
            <a:off x="4648200" y="2221468"/>
            <a:ext cx="1600200" cy="369332"/>
          </a:xfrm>
          <a:prstGeom prst="rect">
            <a:avLst/>
          </a:prstGeom>
          <a:noFill/>
        </p:spPr>
        <p:txBody>
          <a:bodyPr wrap="square" rtlCol="0">
            <a:spAutoFit/>
          </a:bodyPr>
          <a:lstStyle/>
          <a:p>
            <a:pPr algn="ctr"/>
            <a:r>
              <a:rPr lang="en-CA" dirty="0" smtClean="0">
                <a:solidFill>
                  <a:srgbClr val="FF0000"/>
                </a:solidFill>
              </a:rPr>
              <a:t>victory</a:t>
            </a:r>
            <a:endParaRPr lang="en-CA" dirty="0">
              <a:solidFill>
                <a:srgbClr val="FF0000"/>
              </a:solidFill>
            </a:endParaRPr>
          </a:p>
        </p:txBody>
      </p:sp>
      <p:sp>
        <p:nvSpPr>
          <p:cNvPr id="88" name="TextBox 87"/>
          <p:cNvSpPr txBox="1"/>
          <p:nvPr/>
        </p:nvSpPr>
        <p:spPr>
          <a:xfrm>
            <a:off x="5638800" y="228600"/>
            <a:ext cx="1600200" cy="369332"/>
          </a:xfrm>
          <a:prstGeom prst="rect">
            <a:avLst/>
          </a:prstGeom>
          <a:noFill/>
        </p:spPr>
        <p:txBody>
          <a:bodyPr wrap="square" rtlCol="0">
            <a:spAutoFit/>
          </a:bodyPr>
          <a:lstStyle/>
          <a:p>
            <a:pPr algn="ctr"/>
            <a:r>
              <a:rPr lang="en-CA" dirty="0" smtClean="0">
                <a:solidFill>
                  <a:srgbClr val="FF0000"/>
                </a:solidFill>
              </a:rPr>
              <a:t>see his face</a:t>
            </a:r>
            <a:endParaRPr lang="en-CA" dirty="0">
              <a:solidFill>
                <a:srgbClr val="FF0000"/>
              </a:solidFill>
            </a:endParaRPr>
          </a:p>
        </p:txBody>
      </p:sp>
      <p:sp>
        <p:nvSpPr>
          <p:cNvPr id="105" name="TextBox 104"/>
          <p:cNvSpPr txBox="1"/>
          <p:nvPr/>
        </p:nvSpPr>
        <p:spPr>
          <a:xfrm>
            <a:off x="7010400" y="1524000"/>
            <a:ext cx="1600200" cy="646331"/>
          </a:xfrm>
          <a:prstGeom prst="rect">
            <a:avLst/>
          </a:prstGeom>
          <a:noFill/>
        </p:spPr>
        <p:txBody>
          <a:bodyPr wrap="square" rtlCol="0">
            <a:spAutoFit/>
          </a:bodyPr>
          <a:lstStyle/>
          <a:p>
            <a:pPr algn="ctr"/>
            <a:r>
              <a:rPr lang="en-CA" dirty="0" smtClean="0">
                <a:solidFill>
                  <a:srgbClr val="FF0000"/>
                </a:solidFill>
              </a:rPr>
              <a:t>crucified </a:t>
            </a:r>
          </a:p>
          <a:p>
            <a:pPr algn="ctr"/>
            <a:r>
              <a:rPr lang="en-CA" dirty="0" smtClean="0">
                <a:solidFill>
                  <a:srgbClr val="FF0000"/>
                </a:solidFill>
              </a:rPr>
              <a:t>with Christ</a:t>
            </a:r>
            <a:endParaRPr lang="en-CA" dirty="0">
              <a:solidFill>
                <a:srgbClr val="FF0000"/>
              </a:solidFill>
            </a:endParaRPr>
          </a:p>
        </p:txBody>
      </p:sp>
      <p:sp>
        <p:nvSpPr>
          <p:cNvPr id="112" name="TextBox 111"/>
          <p:cNvSpPr txBox="1"/>
          <p:nvPr/>
        </p:nvSpPr>
        <p:spPr>
          <a:xfrm>
            <a:off x="6248400" y="2133600"/>
            <a:ext cx="1600200" cy="369332"/>
          </a:xfrm>
          <a:prstGeom prst="rect">
            <a:avLst/>
          </a:prstGeom>
          <a:noFill/>
        </p:spPr>
        <p:txBody>
          <a:bodyPr wrap="square" rtlCol="0">
            <a:spAutoFit/>
          </a:bodyPr>
          <a:lstStyle/>
          <a:p>
            <a:pPr algn="ctr"/>
            <a:r>
              <a:rPr lang="en-CA" dirty="0" smtClean="0">
                <a:solidFill>
                  <a:srgbClr val="FF0000"/>
                </a:solidFill>
              </a:rPr>
              <a:t>fullness</a:t>
            </a:r>
            <a:endParaRPr lang="en-CA" dirty="0">
              <a:solidFill>
                <a:srgbClr val="FF0000"/>
              </a:solidFill>
            </a:endParaRPr>
          </a:p>
        </p:txBody>
      </p:sp>
      <p:sp>
        <p:nvSpPr>
          <p:cNvPr id="72" name="TextBox 71"/>
          <p:cNvSpPr txBox="1"/>
          <p:nvPr/>
        </p:nvSpPr>
        <p:spPr>
          <a:xfrm>
            <a:off x="5562600" y="2514600"/>
            <a:ext cx="1600200" cy="646331"/>
          </a:xfrm>
          <a:prstGeom prst="rect">
            <a:avLst/>
          </a:prstGeom>
          <a:noFill/>
        </p:spPr>
        <p:txBody>
          <a:bodyPr wrap="square" rtlCol="0">
            <a:spAutoFit/>
          </a:bodyPr>
          <a:lstStyle/>
          <a:p>
            <a:pPr algn="ctr"/>
            <a:r>
              <a:rPr lang="en-CA" dirty="0" smtClean="0">
                <a:solidFill>
                  <a:srgbClr val="FF0000"/>
                </a:solidFill>
              </a:rPr>
              <a:t>raised with Christ</a:t>
            </a:r>
            <a:endParaRPr lang="en-CA" dirty="0">
              <a:solidFill>
                <a:srgbClr val="FF0000"/>
              </a:solidFill>
            </a:endParaRPr>
          </a:p>
        </p:txBody>
      </p:sp>
      <p:sp>
        <p:nvSpPr>
          <p:cNvPr id="89" name="TextBox 88"/>
          <p:cNvSpPr txBox="1"/>
          <p:nvPr/>
        </p:nvSpPr>
        <p:spPr>
          <a:xfrm>
            <a:off x="7436296" y="3429000"/>
            <a:ext cx="1600200" cy="646331"/>
          </a:xfrm>
          <a:prstGeom prst="rect">
            <a:avLst/>
          </a:prstGeom>
          <a:noFill/>
        </p:spPr>
        <p:txBody>
          <a:bodyPr wrap="square" rtlCol="0">
            <a:spAutoFit/>
          </a:bodyPr>
          <a:lstStyle/>
          <a:p>
            <a:pPr algn="ctr"/>
            <a:r>
              <a:rPr lang="en-CA" dirty="0" smtClean="0">
                <a:solidFill>
                  <a:srgbClr val="FF0000"/>
                </a:solidFill>
              </a:rPr>
              <a:t>one with </a:t>
            </a:r>
          </a:p>
          <a:p>
            <a:pPr algn="ctr"/>
            <a:r>
              <a:rPr lang="en-CA" dirty="0" smtClean="0">
                <a:solidFill>
                  <a:srgbClr val="FF0000"/>
                </a:solidFill>
              </a:rPr>
              <a:t>Christ</a:t>
            </a:r>
            <a:endParaRPr lang="en-CA" dirty="0">
              <a:solidFill>
                <a:srgbClr val="FF0000"/>
              </a:solidFill>
            </a:endParaRPr>
          </a:p>
        </p:txBody>
      </p:sp>
      <p:sp>
        <p:nvSpPr>
          <p:cNvPr id="119" name="TextBox 118"/>
          <p:cNvSpPr txBox="1"/>
          <p:nvPr/>
        </p:nvSpPr>
        <p:spPr>
          <a:xfrm>
            <a:off x="2035696" y="2843644"/>
            <a:ext cx="1600200" cy="369332"/>
          </a:xfrm>
          <a:prstGeom prst="rect">
            <a:avLst/>
          </a:prstGeom>
          <a:noFill/>
        </p:spPr>
        <p:txBody>
          <a:bodyPr wrap="square" rtlCol="0">
            <a:spAutoFit/>
          </a:bodyPr>
          <a:lstStyle/>
          <a:p>
            <a:pPr algn="ctr"/>
            <a:r>
              <a:rPr lang="en-CA" dirty="0" smtClean="0">
                <a:solidFill>
                  <a:srgbClr val="FF0000"/>
                </a:solidFill>
              </a:rPr>
              <a:t>peace</a:t>
            </a:r>
            <a:endParaRPr lang="en-CA" dirty="0">
              <a:solidFill>
                <a:srgbClr val="FF0000"/>
              </a:solidFill>
            </a:endParaRPr>
          </a:p>
        </p:txBody>
      </p:sp>
      <p:sp>
        <p:nvSpPr>
          <p:cNvPr id="95" name="TextBox 94"/>
          <p:cNvSpPr txBox="1"/>
          <p:nvPr/>
        </p:nvSpPr>
        <p:spPr>
          <a:xfrm>
            <a:off x="4724400" y="914400"/>
            <a:ext cx="1600200" cy="512320"/>
          </a:xfrm>
          <a:prstGeom prst="rect">
            <a:avLst/>
          </a:prstGeom>
          <a:noFill/>
        </p:spPr>
        <p:txBody>
          <a:bodyPr wrap="square" rtlCol="0">
            <a:spAutoFit/>
          </a:bodyPr>
          <a:lstStyle/>
          <a:p>
            <a:pPr algn="ctr">
              <a:lnSpc>
                <a:spcPts val="1600"/>
              </a:lnSpc>
            </a:pPr>
            <a:r>
              <a:rPr lang="en-CA" dirty="0" smtClean="0">
                <a:solidFill>
                  <a:srgbClr val="FF0000"/>
                </a:solidFill>
              </a:rPr>
              <a:t>Christ</a:t>
            </a:r>
          </a:p>
          <a:p>
            <a:pPr algn="ctr">
              <a:lnSpc>
                <a:spcPts val="1600"/>
              </a:lnSpc>
            </a:pPr>
            <a:r>
              <a:rPr lang="en-CA" spc="-40" dirty="0" smtClean="0">
                <a:solidFill>
                  <a:srgbClr val="FF0000"/>
                </a:solidFill>
              </a:rPr>
              <a:t>intercedes</a:t>
            </a:r>
            <a:endParaRPr lang="en-CA" spc="-40" dirty="0">
              <a:solidFill>
                <a:srgbClr val="FF0000"/>
              </a:solidFill>
            </a:endParaRPr>
          </a:p>
        </p:txBody>
      </p:sp>
      <p:sp>
        <p:nvSpPr>
          <p:cNvPr id="114" name="Teardrop 113"/>
          <p:cNvSpPr/>
          <p:nvPr/>
        </p:nvSpPr>
        <p:spPr>
          <a:xfrm rot="3386509">
            <a:off x="3409315" y="133472"/>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TextBox 108"/>
          <p:cNvSpPr txBox="1"/>
          <p:nvPr/>
        </p:nvSpPr>
        <p:spPr>
          <a:xfrm>
            <a:off x="3429000" y="152400"/>
            <a:ext cx="1600200" cy="646331"/>
          </a:xfrm>
          <a:prstGeom prst="rect">
            <a:avLst/>
          </a:prstGeom>
          <a:noFill/>
        </p:spPr>
        <p:txBody>
          <a:bodyPr wrap="square" rtlCol="0">
            <a:spAutoFit/>
          </a:bodyPr>
          <a:lstStyle/>
          <a:p>
            <a:pPr algn="ctr"/>
            <a:r>
              <a:rPr lang="en-CA" dirty="0" smtClean="0">
                <a:solidFill>
                  <a:srgbClr val="FF0000"/>
                </a:solidFill>
              </a:rPr>
              <a:t>glory with Christ</a:t>
            </a:r>
            <a:endParaRPr lang="en-CA" dirty="0">
              <a:solidFill>
                <a:srgbClr val="FF0000"/>
              </a:solidFill>
            </a:endParaRPr>
          </a:p>
        </p:txBody>
      </p:sp>
      <p:sp>
        <p:nvSpPr>
          <p:cNvPr id="113" name="TextBox 112"/>
          <p:cNvSpPr txBox="1"/>
          <p:nvPr/>
        </p:nvSpPr>
        <p:spPr>
          <a:xfrm>
            <a:off x="3429000" y="914400"/>
            <a:ext cx="1600200" cy="369332"/>
          </a:xfrm>
          <a:prstGeom prst="rect">
            <a:avLst/>
          </a:prstGeom>
          <a:noFill/>
        </p:spPr>
        <p:txBody>
          <a:bodyPr wrap="square" rtlCol="0">
            <a:spAutoFit/>
          </a:bodyPr>
          <a:lstStyle/>
          <a:p>
            <a:pPr algn="ctr"/>
            <a:r>
              <a:rPr lang="en-CA" dirty="0" smtClean="0">
                <a:solidFill>
                  <a:srgbClr val="FF0000"/>
                </a:solidFill>
              </a:rPr>
              <a:t>sanctified</a:t>
            </a:r>
            <a:endParaRPr lang="en-CA" dirty="0">
              <a:solidFill>
                <a:srgbClr val="FF0000"/>
              </a:solidFill>
            </a:endParaRPr>
          </a:p>
        </p:txBody>
      </p:sp>
      <p:sp>
        <p:nvSpPr>
          <p:cNvPr id="82" name="TextBox 81"/>
          <p:cNvSpPr txBox="1"/>
          <p:nvPr/>
        </p:nvSpPr>
        <p:spPr>
          <a:xfrm>
            <a:off x="3505200" y="2145268"/>
            <a:ext cx="1600200" cy="369332"/>
          </a:xfrm>
          <a:prstGeom prst="rect">
            <a:avLst/>
          </a:prstGeom>
          <a:noFill/>
        </p:spPr>
        <p:txBody>
          <a:bodyPr wrap="square" rtlCol="0">
            <a:spAutoFit/>
          </a:bodyPr>
          <a:lstStyle/>
          <a:p>
            <a:pPr algn="ctr"/>
            <a:r>
              <a:rPr lang="en-CA" dirty="0" smtClean="0">
                <a:solidFill>
                  <a:srgbClr val="FF0000"/>
                </a:solidFill>
              </a:rPr>
              <a:t>Spirit seals</a:t>
            </a:r>
            <a:endParaRPr lang="en-CA" dirty="0">
              <a:solidFill>
                <a:srgbClr val="FF0000"/>
              </a:solidFill>
            </a:endParaRPr>
          </a:p>
        </p:txBody>
      </p:sp>
      <p:sp>
        <p:nvSpPr>
          <p:cNvPr id="90" name="TextBox 89"/>
          <p:cNvSpPr txBox="1"/>
          <p:nvPr/>
        </p:nvSpPr>
        <p:spPr>
          <a:xfrm>
            <a:off x="5410200" y="1676400"/>
            <a:ext cx="1600200" cy="646331"/>
          </a:xfrm>
          <a:prstGeom prst="rect">
            <a:avLst/>
          </a:prstGeom>
          <a:noFill/>
        </p:spPr>
        <p:txBody>
          <a:bodyPr wrap="square" rtlCol="0">
            <a:spAutoFit/>
          </a:bodyPr>
          <a:lstStyle/>
          <a:p>
            <a:pPr algn="ctr"/>
            <a:r>
              <a:rPr lang="en-CA" dirty="0" smtClean="0">
                <a:solidFill>
                  <a:srgbClr val="FF0000"/>
                </a:solidFill>
              </a:rPr>
              <a:t>Bride of </a:t>
            </a:r>
          </a:p>
          <a:p>
            <a:r>
              <a:rPr lang="en-CA" dirty="0" smtClean="0">
                <a:solidFill>
                  <a:srgbClr val="FF0000"/>
                </a:solidFill>
              </a:rPr>
              <a:t>       Christ</a:t>
            </a:r>
            <a:endParaRPr lang="en-CA" dirty="0">
              <a:solidFill>
                <a:srgbClr val="FF0000"/>
              </a:solidFill>
            </a:endParaRPr>
          </a:p>
        </p:txBody>
      </p:sp>
      <p:sp>
        <p:nvSpPr>
          <p:cNvPr id="103" name="TextBox 102"/>
          <p:cNvSpPr txBox="1"/>
          <p:nvPr/>
        </p:nvSpPr>
        <p:spPr>
          <a:xfrm>
            <a:off x="5996136" y="3933056"/>
            <a:ext cx="1600200" cy="369332"/>
          </a:xfrm>
          <a:prstGeom prst="rect">
            <a:avLst/>
          </a:prstGeom>
          <a:noFill/>
        </p:spPr>
        <p:txBody>
          <a:bodyPr wrap="square" rtlCol="0">
            <a:spAutoFit/>
          </a:bodyPr>
          <a:lstStyle/>
          <a:p>
            <a:pPr algn="ctr"/>
            <a:r>
              <a:rPr lang="en-CA" dirty="0" smtClean="0">
                <a:solidFill>
                  <a:srgbClr val="FF0000"/>
                </a:solidFill>
              </a:rPr>
              <a:t>forgiven</a:t>
            </a:r>
            <a:endParaRPr lang="en-CA" dirty="0">
              <a:solidFill>
                <a:srgbClr val="FF0000"/>
              </a:solidFill>
            </a:endParaRPr>
          </a:p>
        </p:txBody>
      </p:sp>
      <p:sp>
        <p:nvSpPr>
          <p:cNvPr id="76" name="TextBox 75"/>
          <p:cNvSpPr txBox="1"/>
          <p:nvPr/>
        </p:nvSpPr>
        <p:spPr>
          <a:xfrm>
            <a:off x="6212160" y="3358733"/>
            <a:ext cx="1600200" cy="646331"/>
          </a:xfrm>
          <a:prstGeom prst="rect">
            <a:avLst/>
          </a:prstGeom>
          <a:noFill/>
        </p:spPr>
        <p:txBody>
          <a:bodyPr wrap="square" rtlCol="0">
            <a:spAutoFit/>
          </a:bodyPr>
          <a:lstStyle/>
          <a:p>
            <a:pPr algn="ctr"/>
            <a:r>
              <a:rPr lang="en-CA" dirty="0" smtClean="0">
                <a:solidFill>
                  <a:srgbClr val="FF0000"/>
                </a:solidFill>
              </a:rPr>
              <a:t>atonement </a:t>
            </a:r>
          </a:p>
          <a:p>
            <a:pPr algn="ctr"/>
            <a:r>
              <a:rPr lang="en-CA" dirty="0" smtClean="0">
                <a:solidFill>
                  <a:srgbClr val="FF0000"/>
                </a:solidFill>
              </a:rPr>
              <a:t>of Christ</a:t>
            </a:r>
            <a:endParaRPr lang="en-CA" dirty="0">
              <a:solidFill>
                <a:srgbClr val="FF0000"/>
              </a:solidFill>
            </a:endParaRPr>
          </a:p>
        </p:txBody>
      </p:sp>
      <p:sp>
        <p:nvSpPr>
          <p:cNvPr id="66" name="TextBox 65"/>
          <p:cNvSpPr txBox="1"/>
          <p:nvPr/>
        </p:nvSpPr>
        <p:spPr>
          <a:xfrm>
            <a:off x="3200400" y="1371600"/>
            <a:ext cx="1600200" cy="646331"/>
          </a:xfrm>
          <a:prstGeom prst="rect">
            <a:avLst/>
          </a:prstGeom>
          <a:noFill/>
        </p:spPr>
        <p:txBody>
          <a:bodyPr wrap="square" rtlCol="0">
            <a:spAutoFit/>
          </a:bodyPr>
          <a:lstStyle/>
          <a:p>
            <a:pPr algn="ctr"/>
            <a:r>
              <a:rPr lang="en-CA" dirty="0" smtClean="0">
                <a:solidFill>
                  <a:srgbClr val="FF0000"/>
                </a:solidFill>
              </a:rPr>
              <a:t>Christ’s </a:t>
            </a:r>
          </a:p>
          <a:p>
            <a:pPr algn="ctr"/>
            <a:r>
              <a:rPr lang="en-CA" dirty="0" smtClean="0">
                <a:solidFill>
                  <a:srgbClr val="FF0000"/>
                </a:solidFill>
              </a:rPr>
              <a:t>power</a:t>
            </a:r>
            <a:endParaRPr lang="en-CA" dirty="0">
              <a:solidFill>
                <a:srgbClr val="FF0000"/>
              </a:solidFill>
            </a:endParaRPr>
          </a:p>
        </p:txBody>
      </p:sp>
      <p:sp>
        <p:nvSpPr>
          <p:cNvPr id="86" name="TextBox 85"/>
          <p:cNvSpPr txBox="1"/>
          <p:nvPr/>
        </p:nvSpPr>
        <p:spPr>
          <a:xfrm>
            <a:off x="1603648" y="4499828"/>
            <a:ext cx="1600200" cy="369332"/>
          </a:xfrm>
          <a:prstGeom prst="rect">
            <a:avLst/>
          </a:prstGeom>
          <a:noFill/>
        </p:spPr>
        <p:txBody>
          <a:bodyPr wrap="square" rtlCol="0">
            <a:spAutoFit/>
          </a:bodyPr>
          <a:lstStyle/>
          <a:p>
            <a:pPr algn="ctr"/>
            <a:r>
              <a:rPr lang="en-CA" dirty="0" smtClean="0">
                <a:solidFill>
                  <a:srgbClr val="FF0000"/>
                </a:solidFill>
              </a:rPr>
              <a:t>reconciled</a:t>
            </a:r>
            <a:endParaRPr lang="en-CA" dirty="0">
              <a:solidFill>
                <a:srgbClr val="FF0000"/>
              </a:solidFill>
            </a:endParaRPr>
          </a:p>
        </p:txBody>
      </p:sp>
      <p:sp>
        <p:nvSpPr>
          <p:cNvPr id="93" name="TextBox 92"/>
          <p:cNvSpPr txBox="1"/>
          <p:nvPr/>
        </p:nvSpPr>
        <p:spPr>
          <a:xfrm>
            <a:off x="3763888" y="3635732"/>
            <a:ext cx="1600200" cy="369332"/>
          </a:xfrm>
          <a:prstGeom prst="rect">
            <a:avLst/>
          </a:prstGeom>
          <a:noFill/>
        </p:spPr>
        <p:txBody>
          <a:bodyPr wrap="square" rtlCol="0">
            <a:spAutoFit/>
          </a:bodyPr>
          <a:lstStyle/>
          <a:p>
            <a:pPr algn="ctr"/>
            <a:r>
              <a:rPr lang="en-CA" dirty="0" smtClean="0"/>
              <a:t>saved</a:t>
            </a:r>
            <a:endParaRPr lang="en-CA" dirty="0"/>
          </a:p>
        </p:txBody>
      </p:sp>
      <p:sp>
        <p:nvSpPr>
          <p:cNvPr id="99" name="TextBox 98"/>
          <p:cNvSpPr txBox="1"/>
          <p:nvPr/>
        </p:nvSpPr>
        <p:spPr>
          <a:xfrm>
            <a:off x="1043608" y="1340768"/>
            <a:ext cx="1600200" cy="369332"/>
          </a:xfrm>
          <a:prstGeom prst="rect">
            <a:avLst/>
          </a:prstGeom>
          <a:noFill/>
        </p:spPr>
        <p:txBody>
          <a:bodyPr wrap="square" rtlCol="0">
            <a:spAutoFit/>
          </a:bodyPr>
          <a:lstStyle/>
          <a:p>
            <a:pPr algn="ctr"/>
            <a:r>
              <a:rPr lang="en-CA" dirty="0" smtClean="0">
                <a:solidFill>
                  <a:srgbClr val="FF0000"/>
                </a:solidFill>
              </a:rPr>
              <a:t>in the Spirit</a:t>
            </a:r>
            <a:endParaRPr lang="en-CA" dirty="0">
              <a:solidFill>
                <a:srgbClr val="FF0000"/>
              </a:solidFill>
            </a:endParaRPr>
          </a:p>
        </p:txBody>
      </p:sp>
      <p:sp>
        <p:nvSpPr>
          <p:cNvPr id="115" name="TextBox 114"/>
          <p:cNvSpPr txBox="1"/>
          <p:nvPr/>
        </p:nvSpPr>
        <p:spPr>
          <a:xfrm>
            <a:off x="7543800" y="2249269"/>
            <a:ext cx="1371600" cy="646331"/>
          </a:xfrm>
          <a:prstGeom prst="rect">
            <a:avLst/>
          </a:prstGeom>
          <a:noFill/>
        </p:spPr>
        <p:txBody>
          <a:bodyPr wrap="square" rtlCol="0">
            <a:spAutoFit/>
          </a:bodyPr>
          <a:lstStyle/>
          <a:p>
            <a:pPr algn="ctr"/>
            <a:r>
              <a:rPr lang="en-CA" dirty="0" smtClean="0">
                <a:solidFill>
                  <a:srgbClr val="FF0000"/>
                </a:solidFill>
              </a:rPr>
              <a:t>kingdom of</a:t>
            </a:r>
          </a:p>
          <a:p>
            <a:pPr algn="ctr"/>
            <a:r>
              <a:rPr lang="en-CA" dirty="0" smtClean="0">
                <a:solidFill>
                  <a:srgbClr val="FF0000"/>
                </a:solidFill>
              </a:rPr>
              <a:t>Christ</a:t>
            </a:r>
            <a:endParaRPr lang="en-CA" dirty="0">
              <a:solidFill>
                <a:srgbClr val="FF0000"/>
              </a:solidFill>
            </a:endParaRPr>
          </a:p>
        </p:txBody>
      </p:sp>
      <p:sp>
        <p:nvSpPr>
          <p:cNvPr id="79" name="TextBox 78"/>
          <p:cNvSpPr txBox="1"/>
          <p:nvPr/>
        </p:nvSpPr>
        <p:spPr>
          <a:xfrm>
            <a:off x="1979712" y="9538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fills</a:t>
            </a:r>
            <a:endParaRPr lang="en-CA" dirty="0">
              <a:solidFill>
                <a:srgbClr val="FF0000"/>
              </a:solidFill>
            </a:endParaRPr>
          </a:p>
        </p:txBody>
      </p:sp>
      <p:sp>
        <p:nvSpPr>
          <p:cNvPr id="118" name="TextBox 117"/>
          <p:cNvSpPr txBox="1"/>
          <p:nvPr/>
        </p:nvSpPr>
        <p:spPr>
          <a:xfrm>
            <a:off x="6019800" y="990600"/>
            <a:ext cx="1600200" cy="646331"/>
          </a:xfrm>
          <a:prstGeom prst="rect">
            <a:avLst/>
          </a:prstGeom>
          <a:noFill/>
        </p:spPr>
        <p:txBody>
          <a:bodyPr wrap="square" rtlCol="0">
            <a:spAutoFit/>
          </a:bodyPr>
          <a:lstStyle/>
          <a:p>
            <a:pPr algn="ctr"/>
            <a:r>
              <a:rPr lang="en-CA" dirty="0" smtClean="0">
                <a:solidFill>
                  <a:srgbClr val="FF0000"/>
                </a:solidFill>
              </a:rPr>
              <a:t>seated with  Christ</a:t>
            </a:r>
            <a:endParaRPr lang="en-CA" dirty="0">
              <a:solidFill>
                <a:srgbClr val="FF0000"/>
              </a:solidFill>
            </a:endParaRPr>
          </a:p>
        </p:txBody>
      </p:sp>
      <p:sp>
        <p:nvSpPr>
          <p:cNvPr id="84" name="TextBox 83"/>
          <p:cNvSpPr txBox="1"/>
          <p:nvPr/>
        </p:nvSpPr>
        <p:spPr>
          <a:xfrm>
            <a:off x="6781800" y="2782669"/>
            <a:ext cx="1600200" cy="646331"/>
          </a:xfrm>
          <a:prstGeom prst="rect">
            <a:avLst/>
          </a:prstGeom>
          <a:noFill/>
        </p:spPr>
        <p:txBody>
          <a:bodyPr wrap="square" rtlCol="0">
            <a:spAutoFit/>
          </a:bodyPr>
          <a:lstStyle/>
          <a:p>
            <a:pPr algn="ctr"/>
            <a:r>
              <a:rPr lang="en-CA" dirty="0" smtClean="0">
                <a:solidFill>
                  <a:srgbClr val="FF0000"/>
                </a:solidFill>
              </a:rPr>
              <a:t>immersed</a:t>
            </a:r>
          </a:p>
          <a:p>
            <a:pPr algn="ctr"/>
            <a:r>
              <a:rPr lang="en-CA" dirty="0" smtClean="0">
                <a:solidFill>
                  <a:srgbClr val="FF0000"/>
                </a:solidFill>
              </a:rPr>
              <a:t>into Christ</a:t>
            </a:r>
            <a:endParaRPr lang="en-CA" dirty="0">
              <a:solidFill>
                <a:srgbClr val="FF0000"/>
              </a:solidFill>
            </a:endParaRPr>
          </a:p>
        </p:txBody>
      </p:sp>
      <p:sp>
        <p:nvSpPr>
          <p:cNvPr id="69" name="TextBox 68"/>
          <p:cNvSpPr txBox="1"/>
          <p:nvPr/>
        </p:nvSpPr>
        <p:spPr>
          <a:xfrm>
            <a:off x="2827784" y="4366845"/>
            <a:ext cx="1600200" cy="646331"/>
          </a:xfrm>
          <a:prstGeom prst="rect">
            <a:avLst/>
          </a:prstGeom>
          <a:noFill/>
        </p:spPr>
        <p:txBody>
          <a:bodyPr wrap="square" rtlCol="0">
            <a:spAutoFit/>
          </a:bodyPr>
          <a:lstStyle/>
          <a:p>
            <a:pPr algn="ctr"/>
            <a:r>
              <a:rPr lang="en-CA" dirty="0" smtClean="0">
                <a:solidFill>
                  <a:srgbClr val="FF0000"/>
                </a:solidFill>
              </a:rPr>
              <a:t>Christ’s ransom</a:t>
            </a:r>
            <a:endParaRPr lang="en-CA" dirty="0">
              <a:solidFill>
                <a:srgbClr val="FF0000"/>
              </a:solidFill>
            </a:endParaRPr>
          </a:p>
        </p:txBody>
      </p:sp>
      <p:sp>
        <p:nvSpPr>
          <p:cNvPr id="108" name="TextBox 107"/>
          <p:cNvSpPr txBox="1"/>
          <p:nvPr/>
        </p:nvSpPr>
        <p:spPr>
          <a:xfrm>
            <a:off x="2827784" y="2564904"/>
            <a:ext cx="1600200" cy="717504"/>
          </a:xfrm>
          <a:prstGeom prst="rect">
            <a:avLst/>
          </a:prstGeom>
          <a:noFill/>
        </p:spPr>
        <p:txBody>
          <a:bodyPr wrap="square" rtlCol="0">
            <a:spAutoFit/>
          </a:bodyPr>
          <a:lstStyle/>
          <a:p>
            <a:pPr algn="ctr">
              <a:lnSpc>
                <a:spcPts val="1600"/>
              </a:lnSpc>
            </a:pPr>
            <a:r>
              <a:rPr lang="en-CA" dirty="0" smtClean="0">
                <a:solidFill>
                  <a:srgbClr val="FF0000"/>
                </a:solidFill>
              </a:rPr>
              <a:t>hope</a:t>
            </a:r>
          </a:p>
          <a:p>
            <a:pPr algn="ctr">
              <a:lnSpc>
                <a:spcPts val="1600"/>
              </a:lnSpc>
            </a:pPr>
            <a:r>
              <a:rPr lang="en-CA" dirty="0" smtClean="0">
                <a:solidFill>
                  <a:srgbClr val="FF0000"/>
                </a:solidFill>
              </a:rPr>
              <a:t>of </a:t>
            </a:r>
          </a:p>
          <a:p>
            <a:pPr algn="ctr">
              <a:lnSpc>
                <a:spcPts val="1600"/>
              </a:lnSpc>
            </a:pPr>
            <a:r>
              <a:rPr lang="en-CA" dirty="0" smtClean="0">
                <a:solidFill>
                  <a:srgbClr val="FF0000"/>
                </a:solidFill>
              </a:rPr>
              <a:t>glory</a:t>
            </a:r>
            <a:endParaRPr lang="en-CA" dirty="0">
              <a:solidFill>
                <a:srgbClr val="FF0000"/>
              </a:solidFill>
            </a:endParaRPr>
          </a:p>
        </p:txBody>
      </p:sp>
      <p:sp>
        <p:nvSpPr>
          <p:cNvPr id="75" name="TextBox 74"/>
          <p:cNvSpPr txBox="1"/>
          <p:nvPr/>
        </p:nvSpPr>
        <p:spPr>
          <a:xfrm>
            <a:off x="2771800" y="3502749"/>
            <a:ext cx="1600200" cy="646331"/>
          </a:xfrm>
          <a:prstGeom prst="rect">
            <a:avLst/>
          </a:prstGeom>
          <a:noFill/>
        </p:spPr>
        <p:txBody>
          <a:bodyPr wrap="square" rtlCol="0">
            <a:spAutoFit/>
          </a:bodyPr>
          <a:lstStyle/>
          <a:p>
            <a:pPr algn="ctr"/>
            <a:r>
              <a:rPr lang="en-CA" dirty="0" smtClean="0"/>
              <a:t>set free</a:t>
            </a:r>
          </a:p>
          <a:p>
            <a:pPr algn="ctr"/>
            <a:r>
              <a:rPr lang="en-CA" dirty="0" smtClean="0"/>
              <a:t> from sin</a:t>
            </a:r>
            <a:endParaRPr lang="en-CA" dirty="0"/>
          </a:p>
        </p:txBody>
      </p:sp>
      <p:sp>
        <p:nvSpPr>
          <p:cNvPr id="73" name="TextBox 72"/>
          <p:cNvSpPr txBox="1"/>
          <p:nvPr/>
        </p:nvSpPr>
        <p:spPr>
          <a:xfrm>
            <a:off x="307504" y="3933056"/>
            <a:ext cx="1600200" cy="646331"/>
          </a:xfrm>
          <a:prstGeom prst="rect">
            <a:avLst/>
          </a:prstGeom>
          <a:noFill/>
        </p:spPr>
        <p:txBody>
          <a:bodyPr wrap="square" rtlCol="0">
            <a:spAutoFit/>
          </a:bodyPr>
          <a:lstStyle/>
          <a:p>
            <a:pPr algn="ctr"/>
            <a:r>
              <a:rPr lang="en-CA" dirty="0" smtClean="0">
                <a:solidFill>
                  <a:srgbClr val="FF0000"/>
                </a:solidFill>
              </a:rPr>
              <a:t>hidden with  Christ in God</a:t>
            </a:r>
            <a:endParaRPr lang="en-CA" dirty="0">
              <a:solidFill>
                <a:srgbClr val="FF0000"/>
              </a:solidFill>
            </a:endParaRPr>
          </a:p>
        </p:txBody>
      </p:sp>
      <p:sp>
        <p:nvSpPr>
          <p:cNvPr id="94" name="TextBox 93"/>
          <p:cNvSpPr txBox="1"/>
          <p:nvPr/>
        </p:nvSpPr>
        <p:spPr>
          <a:xfrm>
            <a:off x="4772000" y="2708920"/>
            <a:ext cx="1600200" cy="646331"/>
          </a:xfrm>
          <a:prstGeom prst="rect">
            <a:avLst/>
          </a:prstGeom>
          <a:noFill/>
        </p:spPr>
        <p:txBody>
          <a:bodyPr wrap="square" rtlCol="0">
            <a:spAutoFit/>
          </a:bodyPr>
          <a:lstStyle/>
          <a:p>
            <a:pPr algn="ctr"/>
            <a:r>
              <a:rPr lang="en-CA" dirty="0" smtClean="0">
                <a:solidFill>
                  <a:srgbClr val="FF0000"/>
                </a:solidFill>
              </a:rPr>
              <a:t>every </a:t>
            </a:r>
          </a:p>
          <a:p>
            <a:pPr algn="ctr"/>
            <a:r>
              <a:rPr lang="en-CA" dirty="0" smtClean="0">
                <a:solidFill>
                  <a:srgbClr val="FF0000"/>
                </a:solidFill>
              </a:rPr>
              <a:t>blessing</a:t>
            </a:r>
            <a:endParaRPr lang="en-CA" dirty="0">
              <a:solidFill>
                <a:srgbClr val="FF0000"/>
              </a:solidFill>
            </a:endParaRPr>
          </a:p>
        </p:txBody>
      </p:sp>
      <p:sp>
        <p:nvSpPr>
          <p:cNvPr id="97" name="TextBox 96"/>
          <p:cNvSpPr txBox="1"/>
          <p:nvPr/>
        </p:nvSpPr>
        <p:spPr>
          <a:xfrm>
            <a:off x="0" y="6309320"/>
            <a:ext cx="9144000" cy="461665"/>
          </a:xfrm>
          <a:prstGeom prst="rect">
            <a:avLst/>
          </a:prstGeom>
          <a:noFill/>
        </p:spPr>
        <p:txBody>
          <a:bodyPr wrap="square" rtlCol="0">
            <a:spAutoFit/>
          </a:bodyPr>
          <a:lstStyle/>
          <a:p>
            <a:pPr algn="ctr"/>
            <a:r>
              <a:rPr lang="en-CA" sz="2400" b="1" dirty="0" smtClean="0">
                <a:solidFill>
                  <a:srgbClr val="FF0000"/>
                </a:solidFill>
              </a:rPr>
              <a:t>a fountain flowing from the blood of Jesus Christ, God’s Son</a:t>
            </a:r>
            <a:endParaRPr lang="en-CA" sz="2400" b="1" dirty="0">
              <a:solidFill>
                <a:srgbClr val="FF0000"/>
              </a:solidFill>
            </a:endParaRPr>
          </a:p>
        </p:txBody>
      </p:sp>
    </p:spTree>
  </p:cSld>
  <p:clrMapOvr>
    <a:masterClrMapping/>
  </p:clrMapOvr>
  <p:timing>
    <p:tnLst>
      <p:par>
        <p:cTn id="1" dur="indefinite" restart="never" nodeType="tmRoot"/>
      </p:par>
    </p:tnLst>
  </p:timing>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mall size.jpg"/>
          <p:cNvPicPr>
            <a:picLocks noChangeAspect="1"/>
          </p:cNvPicPr>
          <p:nvPr/>
        </p:nvPicPr>
        <p:blipFill>
          <a:blip r:embed="rId2" cstate="print"/>
          <a:srcRect l="5993" t="5993" r="10108" b="5307"/>
          <a:stretch>
            <a:fillRect/>
          </a:stretch>
        </p:blipFill>
        <p:spPr>
          <a:xfrm rot="16200000" flipH="1">
            <a:off x="1154933" y="-1119436"/>
            <a:ext cx="6858000" cy="9096871"/>
          </a:xfrm>
          <a:prstGeom prst="rect">
            <a:avLst/>
          </a:prstGeom>
        </p:spPr>
      </p:pic>
      <p:sp>
        <p:nvSpPr>
          <p:cNvPr id="4" name="TextBox 3"/>
          <p:cNvSpPr txBox="1"/>
          <p:nvPr/>
        </p:nvSpPr>
        <p:spPr>
          <a:xfrm rot="19985203">
            <a:off x="2876236" y="1482939"/>
            <a:ext cx="3525522" cy="2800767"/>
          </a:xfrm>
          <a:prstGeom prst="rect">
            <a:avLst/>
          </a:prstGeom>
          <a:solidFill>
            <a:srgbClr val="FFFF00"/>
          </a:solidFill>
        </p:spPr>
        <p:txBody>
          <a:bodyPr wrap="square" rtlCol="0">
            <a:spAutoFit/>
          </a:bodyPr>
          <a:lstStyle/>
          <a:p>
            <a:pPr algn="ctr">
              <a:spcBef>
                <a:spcPts val="600"/>
              </a:spcBef>
              <a:spcAft>
                <a:spcPts val="600"/>
              </a:spcAft>
            </a:pPr>
            <a:r>
              <a:rPr lang="en-CA" sz="8800" b="1" dirty="0" smtClean="0">
                <a:ln w="12700">
                  <a:solidFill>
                    <a:schemeClr val="tx2">
                      <a:satMod val="155000"/>
                    </a:schemeClr>
                  </a:solidFill>
                  <a:prstDash val="solid"/>
                </a:ln>
                <a:solidFill>
                  <a:srgbClr val="990099"/>
                </a:solidFill>
                <a:effectLst>
                  <a:outerShdw blurRad="41275" dist="20320" dir="1800000" algn="tl" rotWithShape="0">
                    <a:srgbClr val="000000">
                      <a:alpha val="40000"/>
                    </a:srgbClr>
                  </a:outerShdw>
                </a:effectLst>
                <a:latin typeface="Comic Sans MS" pitchFamily="66" charset="0"/>
              </a:rPr>
              <a:t>Jesus Christ</a:t>
            </a:r>
            <a:endParaRPr lang="en-CA" sz="8800" b="1" dirty="0">
              <a:ln w="12700">
                <a:solidFill>
                  <a:schemeClr val="tx2">
                    <a:satMod val="155000"/>
                  </a:schemeClr>
                </a:solidFill>
                <a:prstDash val="solid"/>
              </a:ln>
              <a:solidFill>
                <a:srgbClr val="990099"/>
              </a:solidFill>
              <a:effectLst>
                <a:outerShdw blurRad="41275" dist="20320" dir="1800000" algn="tl" rotWithShape="0">
                  <a:srgbClr val="000000">
                    <a:alpha val="40000"/>
                  </a:srgbClr>
                </a:outerShdw>
              </a:effectLst>
              <a:latin typeface="Comic Sans MS" pitchFamily="66" charset="0"/>
            </a:endParaRPr>
          </a:p>
        </p:txBody>
      </p:sp>
      <p:sp>
        <p:nvSpPr>
          <p:cNvPr id="5" name="Title 1"/>
          <p:cNvSpPr txBox="1">
            <a:spLocks/>
          </p:cNvSpPr>
          <p:nvPr/>
        </p:nvSpPr>
        <p:spPr bwMode="auto">
          <a:xfrm>
            <a:off x="395536" y="4941168"/>
            <a:ext cx="7272808" cy="123239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3600" b="1" i="0" u="none" strike="noStrike" kern="0" cap="none" spc="0" normalizeH="0" baseline="0" noProof="0" dirty="0" smtClean="0">
                <a:ln>
                  <a:noFill/>
                </a:ln>
                <a:solidFill>
                  <a:srgbClr val="7030A0"/>
                </a:solidFill>
                <a:effectLst/>
                <a:uLnTx/>
                <a:uFillTx/>
                <a:latin typeface="Calibri" pitchFamily="34" charset="0"/>
                <a:ea typeface="+mj-ea"/>
                <a:cs typeface="+mj-cs"/>
              </a:rPr>
              <a:t>Lord, thank you that Jesus came to die for us as your greatest gift to us!</a:t>
            </a:r>
            <a:endParaRPr kumimoji="0" lang="en-CA" sz="3600" b="1" i="0" u="none" strike="noStrike" kern="0" cap="none" spc="0" normalizeH="0" baseline="0" noProof="0" dirty="0">
              <a:ln>
                <a:noFill/>
              </a:ln>
              <a:solidFill>
                <a:srgbClr val="7030A0"/>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06488" y="-1143000"/>
            <a:ext cx="6858000" cy="9144000"/>
          </a:xfrm>
          <a:prstGeom prst="rect">
            <a:avLst/>
          </a:prstGeom>
        </p:spPr>
      </p:pic>
      <p:sp>
        <p:nvSpPr>
          <p:cNvPr id="5" name="TextBox 4"/>
          <p:cNvSpPr txBox="1"/>
          <p:nvPr/>
        </p:nvSpPr>
        <p:spPr>
          <a:xfrm>
            <a:off x="2699792" y="404664"/>
            <a:ext cx="2304256" cy="1200329"/>
          </a:xfrm>
          <a:prstGeom prst="rect">
            <a:avLst/>
          </a:prstGeom>
          <a:noFill/>
        </p:spPr>
        <p:txBody>
          <a:bodyPr wrap="square" rtlCol="0">
            <a:spAutoFit/>
          </a:bodyPr>
          <a:lstStyle/>
          <a:p>
            <a:pPr algn="ctr"/>
            <a:r>
              <a:rPr lang="en-CA" b="1" dirty="0" smtClean="0"/>
              <a:t>I am your</a:t>
            </a:r>
          </a:p>
          <a:p>
            <a:pPr algn="ctr"/>
            <a:r>
              <a:rPr lang="en-CA" b="1" dirty="0" smtClean="0"/>
              <a:t>righteousness </a:t>
            </a:r>
          </a:p>
          <a:p>
            <a:pPr algn="ctr"/>
            <a:r>
              <a:rPr lang="en-CA" b="1" dirty="0" smtClean="0"/>
              <a:t>from God</a:t>
            </a:r>
          </a:p>
          <a:p>
            <a:pPr algn="ctr"/>
            <a:r>
              <a:rPr lang="en-CA" b="1" dirty="0" smtClean="0"/>
              <a:t>justification</a:t>
            </a:r>
            <a:endParaRPr lang="en-CA" b="1" dirty="0"/>
          </a:p>
        </p:txBody>
      </p:sp>
      <p:sp>
        <p:nvSpPr>
          <p:cNvPr id="9" name="TextBox 8"/>
          <p:cNvSpPr txBox="1"/>
          <p:nvPr/>
        </p:nvSpPr>
        <p:spPr>
          <a:xfrm>
            <a:off x="7848872" y="766445"/>
            <a:ext cx="1475656" cy="1200329"/>
          </a:xfrm>
          <a:prstGeom prst="rect">
            <a:avLst/>
          </a:prstGeom>
          <a:noFill/>
        </p:spPr>
        <p:txBody>
          <a:bodyPr wrap="square" rtlCol="0">
            <a:spAutoFit/>
          </a:bodyPr>
          <a:lstStyle/>
          <a:p>
            <a:pPr algn="ctr"/>
            <a:r>
              <a:rPr lang="en-CA" b="1" dirty="0" smtClean="0"/>
              <a:t>I am </a:t>
            </a:r>
          </a:p>
          <a:p>
            <a:pPr algn="ctr"/>
            <a:r>
              <a:rPr lang="en-CA" b="1" dirty="0" smtClean="0"/>
              <a:t>your</a:t>
            </a:r>
          </a:p>
          <a:p>
            <a:pPr algn="ctr"/>
            <a:r>
              <a:rPr lang="en-CA" b="1" dirty="0" smtClean="0"/>
              <a:t>peace </a:t>
            </a:r>
          </a:p>
          <a:p>
            <a:pPr algn="ctr"/>
            <a:r>
              <a:rPr lang="en-CA" b="1" dirty="0" smtClean="0"/>
              <a:t>with God</a:t>
            </a:r>
            <a:endParaRPr lang="en-CA" b="1" dirty="0"/>
          </a:p>
        </p:txBody>
      </p:sp>
      <p:sp>
        <p:nvSpPr>
          <p:cNvPr id="10" name="TextBox 9"/>
          <p:cNvSpPr txBox="1"/>
          <p:nvPr/>
        </p:nvSpPr>
        <p:spPr>
          <a:xfrm>
            <a:off x="4211960" y="5301208"/>
            <a:ext cx="3528392" cy="923330"/>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at-one-</a:t>
            </a:r>
            <a:r>
              <a:rPr lang="en-CA" b="1" dirty="0" err="1" smtClean="0">
                <a:solidFill>
                  <a:srgbClr val="FF0000"/>
                </a:solidFill>
              </a:rPr>
              <a:t>ment</a:t>
            </a:r>
            <a:r>
              <a:rPr lang="en-CA" b="1" dirty="0" smtClean="0">
                <a:solidFill>
                  <a:srgbClr val="FF0000"/>
                </a:solidFill>
              </a:rPr>
              <a:t> with the Lord</a:t>
            </a:r>
          </a:p>
          <a:p>
            <a:pPr algn="ctr"/>
            <a:r>
              <a:rPr lang="en-CA" b="1" dirty="0" smtClean="0">
                <a:solidFill>
                  <a:srgbClr val="FF0000"/>
                </a:solidFill>
              </a:rPr>
              <a:t>God’s wrath turned away </a:t>
            </a:r>
          </a:p>
        </p:txBody>
      </p:sp>
      <p:sp>
        <p:nvSpPr>
          <p:cNvPr id="11" name="TextBox 10"/>
          <p:cNvSpPr txBox="1"/>
          <p:nvPr/>
        </p:nvSpPr>
        <p:spPr>
          <a:xfrm>
            <a:off x="4572000" y="1054477"/>
            <a:ext cx="3579554" cy="646331"/>
          </a:xfrm>
          <a:prstGeom prst="rect">
            <a:avLst/>
          </a:prstGeom>
          <a:noFill/>
        </p:spPr>
        <p:txBody>
          <a:bodyPr wrap="square" rtlCol="0">
            <a:spAutoFit/>
          </a:bodyPr>
          <a:lstStyle/>
          <a:p>
            <a:pPr algn="ctr"/>
            <a:r>
              <a:rPr lang="en-CA" b="1" dirty="0" smtClean="0">
                <a:solidFill>
                  <a:srgbClr val="FF0000"/>
                </a:solidFill>
              </a:rPr>
              <a:t>I am your ransom</a:t>
            </a:r>
          </a:p>
          <a:p>
            <a:pPr algn="ctr"/>
            <a:r>
              <a:rPr lang="en-CA" b="1" dirty="0" smtClean="0">
                <a:solidFill>
                  <a:srgbClr val="FF0000"/>
                </a:solidFill>
              </a:rPr>
              <a:t>and redemption</a:t>
            </a:r>
            <a:endParaRPr lang="en-CA" b="1" dirty="0">
              <a:solidFill>
                <a:srgbClr val="FF0000"/>
              </a:solidFill>
            </a:endParaRPr>
          </a:p>
        </p:txBody>
      </p:sp>
      <p:sp>
        <p:nvSpPr>
          <p:cNvPr id="13" name="TextBox 12"/>
          <p:cNvSpPr txBox="1"/>
          <p:nvPr/>
        </p:nvSpPr>
        <p:spPr>
          <a:xfrm>
            <a:off x="7884368" y="5733256"/>
            <a:ext cx="1224136" cy="923330"/>
          </a:xfrm>
          <a:prstGeom prst="rect">
            <a:avLst/>
          </a:prstGeom>
          <a:noFill/>
        </p:spPr>
        <p:txBody>
          <a:bodyPr wrap="square" rtlCol="0">
            <a:spAutoFit/>
          </a:bodyPr>
          <a:lstStyle/>
          <a:p>
            <a:pPr algn="ctr"/>
            <a:r>
              <a:rPr lang="en-CA" b="1" dirty="0" smtClean="0"/>
              <a:t>I am your</a:t>
            </a:r>
          </a:p>
          <a:p>
            <a:pPr algn="ctr"/>
            <a:r>
              <a:rPr lang="en-CA" b="1" dirty="0" smtClean="0"/>
              <a:t>eternal</a:t>
            </a:r>
          </a:p>
          <a:p>
            <a:pPr algn="ctr"/>
            <a:r>
              <a:rPr lang="en-CA" b="1" dirty="0" smtClean="0"/>
              <a:t> life</a:t>
            </a:r>
            <a:endParaRPr lang="en-CA" b="1" dirty="0"/>
          </a:p>
        </p:txBody>
      </p:sp>
      <p:sp>
        <p:nvSpPr>
          <p:cNvPr id="15" name="TextBox 14"/>
          <p:cNvSpPr txBox="1"/>
          <p:nvPr/>
        </p:nvSpPr>
        <p:spPr>
          <a:xfrm>
            <a:off x="7596336" y="3212976"/>
            <a:ext cx="1512168" cy="2031325"/>
          </a:xfrm>
          <a:prstGeom prst="rect">
            <a:avLst/>
          </a:prstGeom>
          <a:noFill/>
        </p:spPr>
        <p:txBody>
          <a:bodyPr wrap="square" rtlCol="0">
            <a:spAutoFit/>
          </a:bodyPr>
          <a:lstStyle/>
          <a:p>
            <a:pPr algn="ctr"/>
            <a:r>
              <a:rPr lang="en-CA" b="1" dirty="0" smtClean="0">
                <a:solidFill>
                  <a:srgbClr val="FF0000"/>
                </a:solidFill>
              </a:rPr>
              <a:t>I am your</a:t>
            </a:r>
          </a:p>
          <a:p>
            <a:pPr algn="ctr"/>
            <a:r>
              <a:rPr lang="en-CA" b="1" dirty="0" smtClean="0">
                <a:solidFill>
                  <a:srgbClr val="FF0000"/>
                </a:solidFill>
              </a:rPr>
              <a:t>deliverance from darkness</a:t>
            </a:r>
          </a:p>
          <a:p>
            <a:pPr algn="ctr"/>
            <a:r>
              <a:rPr lang="en-CA" b="1" dirty="0" smtClean="0">
                <a:solidFill>
                  <a:srgbClr val="FF0000"/>
                </a:solidFill>
              </a:rPr>
              <a:t>into the kingdom of God’s Son</a:t>
            </a:r>
            <a:endParaRPr lang="en-CA" b="1" dirty="0">
              <a:solidFill>
                <a:srgbClr val="FF0000"/>
              </a:solidFill>
            </a:endParaRPr>
          </a:p>
        </p:txBody>
      </p:sp>
      <p:sp>
        <p:nvSpPr>
          <p:cNvPr id="16" name="TextBox 15"/>
          <p:cNvSpPr txBox="1"/>
          <p:nvPr/>
        </p:nvSpPr>
        <p:spPr>
          <a:xfrm>
            <a:off x="-468560" y="5097958"/>
            <a:ext cx="2267744" cy="923330"/>
          </a:xfrm>
          <a:prstGeom prst="rect">
            <a:avLst/>
          </a:prstGeom>
          <a:noFill/>
        </p:spPr>
        <p:txBody>
          <a:bodyPr wrap="square" rtlCol="0">
            <a:spAutoFit/>
          </a:bodyPr>
          <a:lstStyle/>
          <a:p>
            <a:pPr algn="ctr"/>
            <a:r>
              <a:rPr lang="en-CA" b="1" dirty="0" smtClean="0"/>
              <a:t>I am your </a:t>
            </a:r>
          </a:p>
          <a:p>
            <a:pPr algn="ctr"/>
            <a:r>
              <a:rPr lang="en-CA" b="1" dirty="0" smtClean="0"/>
              <a:t>fullness</a:t>
            </a:r>
          </a:p>
          <a:p>
            <a:pPr algn="ctr"/>
            <a:r>
              <a:rPr lang="en-CA" b="1" dirty="0" smtClean="0"/>
              <a:t>of blessing</a:t>
            </a:r>
            <a:endParaRPr lang="en-CA" b="1" dirty="0"/>
          </a:p>
        </p:txBody>
      </p:sp>
      <p:sp>
        <p:nvSpPr>
          <p:cNvPr id="19" name="TextBox 18"/>
          <p:cNvSpPr txBox="1"/>
          <p:nvPr/>
        </p:nvSpPr>
        <p:spPr>
          <a:xfrm>
            <a:off x="1259632" y="417438"/>
            <a:ext cx="1512168" cy="923330"/>
          </a:xfrm>
          <a:prstGeom prst="rect">
            <a:avLst/>
          </a:prstGeom>
          <a:noFill/>
        </p:spPr>
        <p:txBody>
          <a:bodyPr wrap="square" rtlCol="0">
            <a:spAutoFit/>
          </a:bodyPr>
          <a:lstStyle/>
          <a:p>
            <a:pPr algn="ctr"/>
            <a:r>
              <a:rPr lang="en-CA" b="1" dirty="0" smtClean="0"/>
              <a:t>I am your forgiveness</a:t>
            </a:r>
          </a:p>
          <a:p>
            <a:pPr algn="ctr"/>
            <a:r>
              <a:rPr lang="en-CA" b="1" dirty="0" smtClean="0"/>
              <a:t>from God</a:t>
            </a:r>
            <a:endParaRPr lang="en-CA" b="1" dirty="0"/>
          </a:p>
        </p:txBody>
      </p:sp>
      <p:sp>
        <p:nvSpPr>
          <p:cNvPr id="20" name="TextBox 19"/>
          <p:cNvSpPr txBox="1"/>
          <p:nvPr/>
        </p:nvSpPr>
        <p:spPr>
          <a:xfrm>
            <a:off x="1292528" y="5157192"/>
            <a:ext cx="3135456" cy="646331"/>
          </a:xfrm>
          <a:prstGeom prst="rect">
            <a:avLst/>
          </a:prstGeom>
          <a:noFill/>
        </p:spPr>
        <p:txBody>
          <a:bodyPr wrap="square" rtlCol="0">
            <a:spAutoFit/>
          </a:bodyPr>
          <a:lstStyle/>
          <a:p>
            <a:pPr algn="ctr"/>
            <a:r>
              <a:rPr lang="en-CA" b="1" dirty="0" smtClean="0">
                <a:solidFill>
                  <a:srgbClr val="FF0000"/>
                </a:solidFill>
              </a:rPr>
              <a:t>I am your fullness </a:t>
            </a:r>
          </a:p>
          <a:p>
            <a:pPr algn="ctr"/>
            <a:r>
              <a:rPr lang="en-CA" b="1" dirty="0" smtClean="0">
                <a:solidFill>
                  <a:srgbClr val="FF0000"/>
                </a:solidFill>
              </a:rPr>
              <a:t>of the Spirit of God</a:t>
            </a:r>
            <a:endParaRPr lang="en-CA" b="1" dirty="0">
              <a:solidFill>
                <a:srgbClr val="FF0000"/>
              </a:solidFill>
            </a:endParaRPr>
          </a:p>
        </p:txBody>
      </p:sp>
      <p:sp>
        <p:nvSpPr>
          <p:cNvPr id="17" name="TextBox 16"/>
          <p:cNvSpPr txBox="1"/>
          <p:nvPr/>
        </p:nvSpPr>
        <p:spPr>
          <a:xfrm>
            <a:off x="4499992" y="3790781"/>
            <a:ext cx="2147210" cy="646331"/>
          </a:xfrm>
          <a:prstGeom prst="rect">
            <a:avLst/>
          </a:prstGeom>
          <a:noFill/>
        </p:spPr>
        <p:txBody>
          <a:bodyPr wrap="square" rtlCol="0">
            <a:spAutoFit/>
          </a:bodyPr>
          <a:lstStyle/>
          <a:p>
            <a:pPr algn="r"/>
            <a:r>
              <a:rPr lang="en-CA" b="1" dirty="0" smtClean="0"/>
              <a:t>I am your</a:t>
            </a:r>
          </a:p>
          <a:p>
            <a:pPr algn="r"/>
            <a:r>
              <a:rPr lang="en-CA" b="1" dirty="0" smtClean="0"/>
              <a:t>hope of glory</a:t>
            </a:r>
            <a:endParaRPr lang="en-CA" b="1" dirty="0"/>
          </a:p>
        </p:txBody>
      </p:sp>
      <p:sp>
        <p:nvSpPr>
          <p:cNvPr id="21" name="TextBox 20"/>
          <p:cNvSpPr txBox="1"/>
          <p:nvPr/>
        </p:nvSpPr>
        <p:spPr>
          <a:xfrm>
            <a:off x="-252536" y="2300679"/>
            <a:ext cx="1944216" cy="1200329"/>
          </a:xfrm>
          <a:prstGeom prst="rect">
            <a:avLst/>
          </a:prstGeom>
          <a:noFill/>
        </p:spPr>
        <p:txBody>
          <a:bodyPr wrap="square" rtlCol="0">
            <a:spAutoFit/>
          </a:bodyPr>
          <a:lstStyle/>
          <a:p>
            <a:pPr algn="ctr"/>
            <a:r>
              <a:rPr lang="en-CA" b="1" dirty="0" smtClean="0"/>
              <a:t>I am your</a:t>
            </a:r>
          </a:p>
          <a:p>
            <a:pPr algn="ctr"/>
            <a:r>
              <a:rPr lang="en-CA" b="1" dirty="0" smtClean="0"/>
              <a:t> adoption</a:t>
            </a:r>
          </a:p>
          <a:p>
            <a:pPr algn="ctr"/>
            <a:r>
              <a:rPr lang="en-CA" b="1" dirty="0" smtClean="0"/>
              <a:t> as God’s</a:t>
            </a:r>
          </a:p>
          <a:p>
            <a:pPr algn="ctr"/>
            <a:r>
              <a:rPr lang="en-CA" b="1" dirty="0" smtClean="0"/>
              <a:t>child</a:t>
            </a:r>
            <a:endParaRPr lang="en-CA" b="1" dirty="0"/>
          </a:p>
        </p:txBody>
      </p:sp>
      <p:sp>
        <p:nvSpPr>
          <p:cNvPr id="22" name="Rectangle 21"/>
          <p:cNvSpPr/>
          <p:nvPr/>
        </p:nvSpPr>
        <p:spPr>
          <a:xfrm>
            <a:off x="1691680" y="2636912"/>
            <a:ext cx="5688632" cy="1077218"/>
          </a:xfrm>
          <a:prstGeom prst="rect">
            <a:avLst/>
          </a:prstGeom>
          <a:solidFill>
            <a:srgbClr val="9900CC"/>
          </a:solidFill>
        </p:spPr>
        <p:txBody>
          <a:bodyPr wrap="square">
            <a:spAutoFit/>
          </a:bodyPr>
          <a:lstStyle/>
          <a:p>
            <a:pPr lvl="0" algn="ctr" eaLnBrk="0" hangingPunct="0">
              <a:defRPr/>
            </a:pPr>
            <a:r>
              <a:rPr lang="en-CA" sz="3200" b="1" kern="0" dirty="0" smtClean="0">
                <a:solidFill>
                  <a:srgbClr val="FFFF00"/>
                </a:solidFill>
                <a:latin typeface="Calibri" pitchFamily="34" charset="0"/>
              </a:rPr>
              <a:t>Thank you for the many gifts inside the gift that Jesus is to us!</a:t>
            </a:r>
            <a:endParaRPr lang="en-CA" sz="3200" b="1" kern="0" dirty="0">
              <a:solidFill>
                <a:srgbClr val="FFFF00"/>
              </a:solidFill>
              <a:latin typeface="Calibri" pitchFamily="34" charset="0"/>
            </a:endParaRPr>
          </a:p>
        </p:txBody>
      </p:sp>
    </p:spTree>
    <p:extLst>
      <p:ext uri="{BB962C8B-B14F-4D97-AF65-F5344CB8AC3E}">
        <p14:creationId xmlns:p14="http://schemas.microsoft.com/office/powerpoint/2010/main" xmlns="" val="379158180"/>
      </p:ext>
    </p:extLst>
  </p:cSld>
  <p:clrMapOvr>
    <a:masterClrMapping/>
  </p:clrMapOvr>
  <p:timing>
    <p:tnLst>
      <p:par>
        <p:cTn id="1" dur="indefinite" restart="never" nodeType="tmRoot"/>
      </p:par>
    </p:tnLst>
  </p:timing>
</p:sld>
</file>

<file path=ppt/slides/slide302.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520" y="3006080"/>
            <a:ext cx="8640960" cy="1143000"/>
          </a:xfrm>
        </p:spPr>
        <p:txBody>
          <a:bodyPr/>
          <a:lstStyle/>
          <a:p>
            <a:r>
              <a:rPr lang="en-CA" sz="2800" b="1" dirty="0" smtClean="0">
                <a:solidFill>
                  <a:schemeClr val="bg1"/>
                </a:solidFill>
                <a:latin typeface="Calibri" pitchFamily="34" charset="0"/>
              </a:rPr>
              <a:t>“But you will receive power when the Holy Spirit has come upon you, and you will be my witnesses . . .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to the end of the earth”  Acts 1:8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US" sz="2800" b="1" dirty="0" smtClean="0">
                <a:solidFill>
                  <a:schemeClr val="bg1"/>
                </a:solidFill>
                <a:latin typeface="Calibri" pitchFamily="34" charset="0"/>
              </a:rPr>
              <a:t>Like a former beggar now a billionaire in Christ, will you reach out to people who are bankrupt in sin to speak of the Lord who died for them to make them rich in Christ?</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
            </a:r>
            <a:br>
              <a:rPr lang="en-US" sz="2800" b="1" dirty="0" smtClean="0">
                <a:solidFill>
                  <a:schemeClr val="bg1"/>
                </a:solidFill>
                <a:latin typeface="Calibri" pitchFamily="34" charset="0"/>
              </a:rPr>
            </a:br>
            <a:r>
              <a:rPr lang="en-US" sz="2800" b="1" dirty="0" smtClean="0">
                <a:solidFill>
                  <a:schemeClr val="bg1"/>
                </a:solidFill>
                <a:latin typeface="Calibri" pitchFamily="34" charset="0"/>
              </a:rPr>
              <a:t>Like someone who knows a Doctor who cured you of terminal cancer, will you tell lost people about Christ and his riches that cure us of the cancer of sin?</a:t>
            </a: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endParaRPr lang="en-CA" dirty="0">
              <a:solidFill>
                <a:schemeClr val="bg1"/>
              </a:solidFill>
            </a:endParaRPr>
          </a:p>
        </p:txBody>
      </p:sp>
    </p:spTree>
  </p:cSld>
  <p:clrMapOvr>
    <a:masterClrMapping/>
  </p:clrMapOvr>
  <p:timing>
    <p:tnLst>
      <p:par>
        <p:cTn id="1" dur="indefinite" restart="never" nodeType="tmRoot"/>
      </p:par>
    </p:tnLst>
  </p:timing>
</p:sld>
</file>

<file path=ppt/slides/slide303.xml><?xml version="1.0" encoding="utf-8"?>
<p:sld xmlns:a="http://schemas.openxmlformats.org/drawingml/2006/main" xmlns:r="http://schemas.openxmlformats.org/officeDocument/2006/relationships" xmlns:p="http://schemas.openxmlformats.org/presentationml/2006/main">
  <p:cSld>
    <p:bg>
      <p:bgPr>
        <a:solidFill>
          <a:srgbClr val="CC00C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5192" y="2934072"/>
            <a:ext cx="8363272" cy="1143000"/>
          </a:xfrm>
        </p:spPr>
        <p:txBody>
          <a:bodyPr>
            <a:normAutofit fontScale="90000"/>
          </a:bodyPr>
          <a:lstStyle/>
          <a:p>
            <a:r>
              <a:rPr lang="en-CA" sz="3100" b="1" dirty="0" smtClean="0">
                <a:solidFill>
                  <a:schemeClr val="tx1"/>
                </a:solidFill>
                <a:latin typeface="Calibri" pitchFamily="34" charset="0"/>
              </a:rPr>
              <a:t>When we deeply value and enjoy something </a:t>
            </a:r>
            <a:br>
              <a:rPr lang="en-CA" sz="3100" b="1" dirty="0" smtClean="0">
                <a:solidFill>
                  <a:schemeClr val="tx1"/>
                </a:solidFill>
                <a:latin typeface="Calibri" pitchFamily="34" charset="0"/>
              </a:rPr>
            </a:br>
            <a:r>
              <a:rPr lang="en-CA" sz="3100" b="1" dirty="0" smtClean="0">
                <a:solidFill>
                  <a:schemeClr val="tx1"/>
                </a:solidFill>
                <a:latin typeface="Calibri" pitchFamily="34" charset="0"/>
              </a:rPr>
              <a:t>we receive, thanks and expressions of delight </a:t>
            </a:r>
            <a:br>
              <a:rPr lang="en-CA" sz="3100" b="1" dirty="0" smtClean="0">
                <a:solidFill>
                  <a:schemeClr val="tx1"/>
                </a:solidFill>
                <a:latin typeface="Calibri" pitchFamily="34" charset="0"/>
              </a:rPr>
            </a:br>
            <a:r>
              <a:rPr lang="en-CA" sz="3100" b="1" dirty="0" smtClean="0">
                <a:solidFill>
                  <a:schemeClr val="tx1"/>
                </a:solidFill>
                <a:latin typeface="Calibri" pitchFamily="34" charset="0"/>
              </a:rPr>
              <a:t>are spontaneous and freely given.  </a:t>
            </a:r>
            <a:br>
              <a:rPr lang="en-CA" sz="3100" b="1" dirty="0" smtClean="0">
                <a:solidFill>
                  <a:schemeClr val="tx1"/>
                </a:solidFill>
                <a:latin typeface="Calibri" pitchFamily="34" charset="0"/>
              </a:rPr>
            </a:br>
            <a:r>
              <a:rPr lang="en-CA" sz="3100" b="1" dirty="0" smtClean="0">
                <a:solidFill>
                  <a:schemeClr val="tx1"/>
                </a:solidFill>
                <a:latin typeface="Calibri" pitchFamily="34" charset="0"/>
              </a:rPr>
              <a:t>“What a great gift!  I love it!  Thank you very much!”</a:t>
            </a:r>
            <a:br>
              <a:rPr lang="en-CA" sz="3100" b="1" dirty="0" smtClean="0">
                <a:solidFill>
                  <a:schemeClr val="tx1"/>
                </a:solidFill>
                <a:latin typeface="Calibri" pitchFamily="34" charset="0"/>
              </a:rPr>
            </a:br>
            <a:r>
              <a:rPr lang="en-CA" sz="2000" b="1" dirty="0" smtClean="0">
                <a:solidFill>
                  <a:schemeClr val="bg1"/>
                </a:solidFill>
                <a:latin typeface="Calibri" pitchFamily="34" charset="0"/>
              </a:rPr>
              <a:t/>
            </a:r>
            <a:br>
              <a:rPr lang="en-CA" sz="2000" b="1" dirty="0" smtClean="0">
                <a:solidFill>
                  <a:schemeClr val="bg1"/>
                </a:solidFill>
                <a:latin typeface="Calibri" pitchFamily="34" charset="0"/>
              </a:rPr>
            </a:br>
            <a:r>
              <a:rPr lang="en-CA" sz="3100" b="1" dirty="0" smtClean="0">
                <a:solidFill>
                  <a:schemeClr val="bg1"/>
                </a:solidFill>
                <a:latin typeface="Calibri" pitchFamily="34" charset="0"/>
              </a:rPr>
              <a:t>Worship is an automatic response to deeply valuing and enjoying God in Christ.</a:t>
            </a:r>
            <a:br>
              <a:rPr lang="en-CA" sz="3100" b="1" dirty="0" smtClean="0">
                <a:solidFill>
                  <a:schemeClr val="bg1"/>
                </a:solidFill>
                <a:latin typeface="Calibri" pitchFamily="34" charset="0"/>
              </a:rPr>
            </a:br>
            <a:r>
              <a:rPr lang="en-US" altLang="ko-KR" sz="3100" b="1" dirty="0" smtClean="0">
                <a:solidFill>
                  <a:schemeClr val="bg1"/>
                </a:solidFill>
                <a:latin typeface="Calibri" pitchFamily="34" charset="0"/>
              </a:rPr>
              <a:t> </a:t>
            </a:r>
            <a:r>
              <a:rPr lang="en-CA" sz="3100" b="1" dirty="0" smtClean="0">
                <a:solidFill>
                  <a:schemeClr val="bg1"/>
                </a:solidFill>
                <a:latin typeface="Calibri" pitchFamily="34" charset="0"/>
              </a:rPr>
              <a:t>The more we truly enjoy God and his grace in Christ, the more we eagerly praise Him.</a:t>
            </a:r>
            <a:br>
              <a:rPr lang="en-CA" sz="3100" b="1" dirty="0" smtClean="0">
                <a:solidFill>
                  <a:schemeClr val="bg1"/>
                </a:solidFill>
                <a:latin typeface="Calibri" pitchFamily="34" charset="0"/>
              </a:rPr>
            </a:br>
            <a:r>
              <a:rPr lang="en-CA" sz="3100" b="1" dirty="0" smtClean="0">
                <a:solidFill>
                  <a:schemeClr val="bg1"/>
                </a:solidFill>
                <a:latin typeface="Calibri" pitchFamily="34" charset="0"/>
              </a:rPr>
              <a:t>If we aren’t praising, we must not be properly believing the grace of God given us in Christ.</a:t>
            </a:r>
            <a:r>
              <a:rPr lang="en-CA" sz="3600" b="1" dirty="0" smtClean="0">
                <a:solidFill>
                  <a:schemeClr val="bg1"/>
                </a:solidFill>
                <a:latin typeface="Calibri" pitchFamily="34" charset="0"/>
              </a:rPr>
              <a:t/>
            </a:r>
            <a:br>
              <a:rPr lang="en-CA" sz="3600" b="1" dirty="0" smtClean="0">
                <a:solidFill>
                  <a:schemeClr val="bg1"/>
                </a:solidFill>
                <a:latin typeface="Calibri" pitchFamily="34" charset="0"/>
              </a:rPr>
            </a:br>
            <a:r>
              <a:rPr lang="en-US" altLang="ko-KR" sz="2000" b="1" dirty="0" smtClean="0">
                <a:solidFill>
                  <a:schemeClr val="bg1"/>
                </a:solidFill>
                <a:latin typeface="Calibri" pitchFamily="34" charset="0"/>
              </a:rPr>
              <a:t/>
            </a:r>
            <a:br>
              <a:rPr lang="en-US" altLang="ko-KR" sz="2000" b="1" dirty="0" smtClean="0">
                <a:solidFill>
                  <a:schemeClr val="bg1"/>
                </a:solidFill>
                <a:latin typeface="Calibri" pitchFamily="34" charset="0"/>
              </a:rPr>
            </a:br>
            <a:r>
              <a:rPr lang="en-US" altLang="ko-KR" sz="1800" dirty="0" smtClean="0">
                <a:solidFill>
                  <a:schemeClr val="tx1"/>
                </a:solidFill>
                <a:latin typeface="Calibri" pitchFamily="34" charset="0"/>
              </a:rPr>
              <a:t>C.S. Lewis said, “</a:t>
            </a:r>
            <a:r>
              <a:rPr lang="en-CA" sz="1800" dirty="0" smtClean="0">
                <a:solidFill>
                  <a:schemeClr val="tx1"/>
                </a:solidFill>
                <a:latin typeface="Calibri" pitchFamily="34" charset="0"/>
              </a:rPr>
              <a:t>I had never noticed that all enjoyment spontaneously overflows into praise . . . </a:t>
            </a:r>
            <a:br>
              <a:rPr lang="en-CA" sz="1800" dirty="0" smtClean="0">
                <a:solidFill>
                  <a:schemeClr val="tx1"/>
                </a:solidFill>
                <a:latin typeface="Calibri" pitchFamily="34" charset="0"/>
              </a:rPr>
            </a:br>
            <a:r>
              <a:rPr lang="en-CA" sz="1800" dirty="0" smtClean="0">
                <a:solidFill>
                  <a:schemeClr val="tx1"/>
                </a:solidFill>
                <a:latin typeface="Calibri" pitchFamily="34" charset="0"/>
              </a:rPr>
              <a:t>The world rings with praise — lovers praising their mistresses, readers their favourite poet, walkers praising the countryside, . . . ”  </a:t>
            </a:r>
            <a:r>
              <a:rPr lang="en-US" altLang="ko-KR" sz="1800" dirty="0" smtClean="0">
                <a:solidFill>
                  <a:schemeClr val="tx1"/>
                </a:solidFill>
                <a:latin typeface="Calibri" pitchFamily="34" charset="0"/>
              </a:rPr>
              <a:t>For discussion of this insight from C. S. Lewis, download the free mp3 at desiringGod.org – topic – Christian biography – “How Lewis changed the way I worship” by Sam Storms, 20130927-DGNC13-SMALL_TALKS-SAM_STORMS.mp3 </a:t>
            </a:r>
            <a:br>
              <a:rPr lang="en-US" altLang="ko-KR" sz="1800" dirty="0" smtClean="0">
                <a:solidFill>
                  <a:schemeClr val="tx1"/>
                </a:solidFill>
                <a:latin typeface="Calibri" pitchFamily="34" charset="0"/>
              </a:rPr>
            </a:br>
            <a:r>
              <a:rPr lang="en-US" altLang="ko-KR" sz="1800" dirty="0" smtClean="0">
                <a:solidFill>
                  <a:schemeClr val="tx1"/>
                </a:solidFill>
                <a:latin typeface="Calibri" pitchFamily="34" charset="0"/>
              </a:rPr>
              <a:t> http://www.desiringGod.org/conference-messages/how-lewis-changed-the-way-i-worship #</a:t>
            </a:r>
            <a:br>
              <a:rPr lang="en-US" altLang="ko-KR" sz="1800" dirty="0" smtClean="0">
                <a:solidFill>
                  <a:schemeClr val="tx1"/>
                </a:solidFill>
                <a:latin typeface="Calibri" pitchFamily="34" charset="0"/>
              </a:rPr>
            </a:br>
            <a:r>
              <a:rPr lang="en-US" altLang="ko-KR" sz="1800" dirty="0" smtClean="0">
                <a:solidFill>
                  <a:schemeClr val="tx1"/>
                </a:solidFill>
                <a:latin typeface="Calibri" pitchFamily="34" charset="0"/>
              </a:rPr>
              <a:t>Storms quotes Lewis from </a:t>
            </a:r>
            <a:r>
              <a:rPr lang="en-US" altLang="ko-KR" sz="1800" i="1" dirty="0" smtClean="0">
                <a:solidFill>
                  <a:schemeClr val="tx1"/>
                </a:solidFill>
                <a:latin typeface="Calibri" pitchFamily="34" charset="0"/>
              </a:rPr>
              <a:t>Reflections on the Psalms</a:t>
            </a:r>
            <a:r>
              <a:rPr lang="en-US" altLang="ko-KR" sz="1800" dirty="0" smtClean="0">
                <a:solidFill>
                  <a:schemeClr val="tx1"/>
                </a:solidFill>
                <a:latin typeface="Calibri" pitchFamily="34" charset="0"/>
              </a:rPr>
              <a:t> in the chapter “A Word About Praising” 90-98.</a:t>
            </a:r>
            <a:r>
              <a:rPr lang="ko-KR" altLang="en-US" sz="1800" dirty="0" smtClean="0">
                <a:solidFill>
                  <a:schemeClr val="tx1"/>
                </a:solidFill>
                <a:latin typeface="Calibri" pitchFamily="34" charset="0"/>
              </a:rPr>
              <a:t/>
            </a:r>
            <a:br>
              <a:rPr lang="ko-KR" altLang="en-US" sz="1800" dirty="0" smtClean="0">
                <a:solidFill>
                  <a:schemeClr val="tx1"/>
                </a:solidFill>
                <a:latin typeface="Calibri" pitchFamily="34" charset="0"/>
              </a:rPr>
            </a:br>
            <a:endParaRPr lang="en-CA" sz="1800" dirty="0">
              <a:solidFill>
                <a:schemeClr val="tx1"/>
              </a:solidFill>
              <a:latin typeface="Calibri" pitchFamily="34" charset="0"/>
            </a:endParaRPr>
          </a:p>
        </p:txBody>
      </p:sp>
    </p:spTree>
  </p:cSld>
  <p:clrMapOvr>
    <a:masterClrMapping/>
  </p:clrMapOvr>
  <p:timing>
    <p:tnLst>
      <p:par>
        <p:cTn id="1" dur="indefinite" restart="never" nodeType="tmRoot"/>
      </p:par>
    </p:tnLst>
  </p:timing>
</p:sld>
</file>

<file path=ppt/slides/slide30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6" name="Picture 25" descr="christmas-gift-box-clip-art-clipart-panda-free-clipart-images-yJTjOC-clipart.jpg"/>
          <p:cNvPicPr>
            <a:picLocks noChangeAspect="1"/>
          </p:cNvPicPr>
          <p:nvPr/>
        </p:nvPicPr>
        <p:blipFill>
          <a:blip r:embed="rId2" cstate="print"/>
          <a:srcRect l="18921" t="4851" r="18080" b="6951"/>
          <a:stretch>
            <a:fillRect/>
          </a:stretch>
        </p:blipFill>
        <p:spPr>
          <a:xfrm>
            <a:off x="467544" y="188640"/>
            <a:ext cx="8280920" cy="5688632"/>
          </a:xfrm>
          <a:prstGeom prst="rect">
            <a:avLst/>
          </a:prstGeom>
        </p:spPr>
      </p:pic>
      <p:sp>
        <p:nvSpPr>
          <p:cNvPr id="23306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7" name="TextBox 6"/>
          <p:cNvSpPr txBox="1"/>
          <p:nvPr/>
        </p:nvSpPr>
        <p:spPr>
          <a:xfrm>
            <a:off x="1979712" y="1844824"/>
            <a:ext cx="1656184" cy="646331"/>
          </a:xfrm>
          <a:prstGeom prst="rect">
            <a:avLst/>
          </a:prstGeom>
          <a:noFill/>
        </p:spPr>
        <p:txBody>
          <a:bodyPr wrap="square" rtlCol="0">
            <a:spAutoFit/>
          </a:bodyPr>
          <a:lstStyle/>
          <a:p>
            <a:pPr algn="ctr"/>
            <a:r>
              <a:rPr lang="en-CA" sz="3600" b="1" dirty="0" smtClean="0">
                <a:solidFill>
                  <a:srgbClr val="FF0000"/>
                </a:solidFill>
                <a:latin typeface="Calibri" pitchFamily="34" charset="0"/>
                <a:cs typeface="Calibri" pitchFamily="34" charset="0"/>
              </a:rPr>
              <a:t>Jesus</a:t>
            </a:r>
            <a:endParaRPr lang="en-CA" sz="3600" b="1" dirty="0">
              <a:solidFill>
                <a:srgbClr val="FF0000"/>
              </a:solidFill>
              <a:latin typeface="Calibri" pitchFamily="34" charset="0"/>
              <a:cs typeface="Calibri" pitchFamily="34" charset="0"/>
            </a:endParaRPr>
          </a:p>
        </p:txBody>
      </p:sp>
      <p:sp>
        <p:nvSpPr>
          <p:cNvPr id="2331653"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8" name="TextBox 27"/>
          <p:cNvSpPr txBox="1"/>
          <p:nvPr/>
        </p:nvSpPr>
        <p:spPr>
          <a:xfrm>
            <a:off x="5796136" y="1846565"/>
            <a:ext cx="1656184" cy="646331"/>
          </a:xfrm>
          <a:prstGeom prst="rect">
            <a:avLst/>
          </a:prstGeom>
          <a:noFill/>
        </p:spPr>
        <p:txBody>
          <a:bodyPr wrap="square" rtlCol="0">
            <a:spAutoFit/>
          </a:bodyPr>
          <a:lstStyle/>
          <a:p>
            <a:pPr algn="ctr"/>
            <a:r>
              <a:rPr lang="en-CA" sz="3600" b="1" dirty="0" smtClean="0">
                <a:solidFill>
                  <a:srgbClr val="FF0000"/>
                </a:solidFill>
                <a:latin typeface="Calibri" pitchFamily="34" charset="0"/>
                <a:cs typeface="Calibri" pitchFamily="34" charset="0"/>
              </a:rPr>
              <a:t>Christ</a:t>
            </a:r>
            <a:endParaRPr lang="en-CA" sz="3600" b="1" dirty="0">
              <a:solidFill>
                <a:srgbClr val="FF0000"/>
              </a:solidFill>
              <a:latin typeface="Calibri" pitchFamily="34" charset="0"/>
              <a:cs typeface="Calibri" pitchFamily="34" charset="0"/>
            </a:endParaRPr>
          </a:p>
        </p:txBody>
      </p:sp>
      <p:sp>
        <p:nvSpPr>
          <p:cNvPr id="30" name="TextBox 29"/>
          <p:cNvSpPr txBox="1"/>
          <p:nvPr/>
        </p:nvSpPr>
        <p:spPr>
          <a:xfrm rot="5400000">
            <a:off x="7429527" y="3982271"/>
            <a:ext cx="3240360" cy="261610"/>
          </a:xfrm>
          <a:prstGeom prst="rect">
            <a:avLst/>
          </a:prstGeom>
          <a:noFill/>
        </p:spPr>
        <p:txBody>
          <a:bodyPr wrap="square" rtlCol="0">
            <a:spAutoFit/>
          </a:bodyPr>
          <a:lstStyle/>
          <a:p>
            <a:pPr algn="ctr"/>
            <a:r>
              <a:rPr lang="en-CA" sz="1100" dirty="0" smtClean="0">
                <a:solidFill>
                  <a:schemeClr val="tx1">
                    <a:lumMod val="50000"/>
                  </a:schemeClr>
                </a:solidFill>
              </a:rPr>
              <a:t>psdgraphics.com in kidclipart.com</a:t>
            </a:r>
            <a:endParaRPr lang="en-CA" sz="1100" dirty="0">
              <a:solidFill>
                <a:schemeClr val="tx1">
                  <a:lumMod val="50000"/>
                </a:schemeClr>
              </a:solidFill>
            </a:endParaRPr>
          </a:p>
        </p:txBody>
      </p:sp>
      <p:sp>
        <p:nvSpPr>
          <p:cNvPr id="13" name="Title 1"/>
          <p:cNvSpPr txBox="1">
            <a:spLocks/>
          </p:cNvSpPr>
          <p:nvPr/>
        </p:nvSpPr>
        <p:spPr>
          <a:xfrm>
            <a:off x="1307544" y="3501008"/>
            <a:ext cx="6720840" cy="936104"/>
          </a:xfrm>
          <a:prstGeom prst="rect">
            <a:avLst/>
          </a:prstGeom>
          <a:solidFill>
            <a:schemeClr val="tx1"/>
          </a:solid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10" normalizeH="0" noProof="0" dirty="0" smtClean="0">
                <a:ln>
                  <a:noFill/>
                </a:ln>
                <a:solidFill>
                  <a:schemeClr val="bg1"/>
                </a:solidFill>
                <a:effectLst/>
                <a:uLnTx/>
                <a:uFillTx/>
                <a:latin typeface="Calibri" pitchFamily="34" charset="0"/>
                <a:ea typeface="+mj-ea"/>
                <a:cs typeface="Calibri" pitchFamily="34" charset="0"/>
              </a:rPr>
              <a:t>God’s gift of Jesus Christ </a:t>
            </a:r>
            <a:br>
              <a:rPr kumimoji="0" lang="en-CA" sz="2800" b="1" i="0" u="none" strike="noStrike" kern="0" cap="none" spc="-10" normalizeH="0" noProof="0" dirty="0" smtClean="0">
                <a:ln>
                  <a:noFill/>
                </a:ln>
                <a:solidFill>
                  <a:schemeClr val="bg1"/>
                </a:solidFill>
                <a:effectLst/>
                <a:uLnTx/>
                <a:uFillTx/>
                <a:latin typeface="Calibri" pitchFamily="34" charset="0"/>
                <a:ea typeface="+mj-ea"/>
                <a:cs typeface="Calibri" pitchFamily="34" charset="0"/>
              </a:rPr>
            </a:br>
            <a:r>
              <a:rPr kumimoji="0" lang="en-CA" sz="2800" b="1" i="0" u="none" strike="noStrike" kern="0" cap="none" spc="-10" normalizeH="0" noProof="0" dirty="0" smtClean="0">
                <a:ln>
                  <a:noFill/>
                </a:ln>
                <a:solidFill>
                  <a:schemeClr val="bg1"/>
                </a:solidFill>
                <a:effectLst/>
                <a:uLnTx/>
                <a:uFillTx/>
                <a:latin typeface="Calibri" pitchFamily="34" charset="0"/>
                <a:ea typeface="+mj-ea"/>
                <a:cs typeface="Calibri" pitchFamily="34" charset="0"/>
              </a:rPr>
              <a:t>is like a big gift with many other gifts inside</a:t>
            </a:r>
            <a:endParaRPr kumimoji="0" lang="en-CA" sz="2800" b="1" i="0" u="none" strike="noStrike" kern="0" cap="none" spc="-10" normalizeH="0" noProof="0" dirty="0">
              <a:ln>
                <a:noFill/>
              </a:ln>
              <a:solidFill>
                <a:schemeClr val="bg1"/>
              </a:solidFill>
              <a:effectLst/>
              <a:uLnTx/>
              <a:uFillTx/>
              <a:latin typeface="Calibri" pitchFamily="34" charset="0"/>
              <a:ea typeface="+mj-ea"/>
              <a:cs typeface="Calibri" pitchFamily="34" charset="0"/>
            </a:endParaRPr>
          </a:p>
        </p:txBody>
      </p:sp>
      <p:sp>
        <p:nvSpPr>
          <p:cNvPr id="14" name="Title 1"/>
          <p:cNvSpPr txBox="1">
            <a:spLocks/>
          </p:cNvSpPr>
          <p:nvPr/>
        </p:nvSpPr>
        <p:spPr bwMode="auto">
          <a:xfrm>
            <a:off x="395536" y="5742384"/>
            <a:ext cx="849694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Receive, open, enjoy and put to use all God freely gives to meet all our needs through his gift of Jesus Christ!</a:t>
            </a:r>
            <a:endParaRPr kumimoji="0" lang="en-CA" sz="2800" b="1" i="0" u="none" strike="noStrike" kern="0" cap="none" spc="0" normalizeH="0" baseline="0" noProof="0" dirty="0">
              <a:ln>
                <a:noFill/>
              </a:ln>
              <a:solidFill>
                <a:schemeClr val="bg1"/>
              </a:solidFill>
              <a:effectLst/>
              <a:uLnTx/>
              <a:uFillTx/>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30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358008"/>
            <a:ext cx="8229600" cy="1143000"/>
          </a:xfrm>
        </p:spPr>
        <p:txBody>
          <a:bodyPr/>
          <a:lstStyle/>
          <a:p>
            <a:r>
              <a:rPr lang="en-CA" dirty="0" smtClean="0">
                <a:solidFill>
                  <a:schemeClr val="tx1"/>
                </a:solidFill>
              </a:rPr>
              <a:t>The End</a:t>
            </a:r>
            <a:br>
              <a:rPr lang="en-CA" dirty="0" smtClean="0">
                <a:solidFill>
                  <a:schemeClr val="tx1"/>
                </a:solidFill>
              </a:rPr>
            </a:br>
            <a:r>
              <a:rPr lang="en-CA" dirty="0" smtClean="0">
                <a:solidFill>
                  <a:schemeClr val="tx1"/>
                </a:solidFill>
              </a:rPr>
              <a:t/>
            </a:r>
            <a:br>
              <a:rPr lang="en-CA" dirty="0" smtClean="0">
                <a:solidFill>
                  <a:schemeClr val="tx1"/>
                </a:solidFill>
              </a:rPr>
            </a:br>
            <a:r>
              <a:rPr lang="en-CA" sz="3600" dirty="0" smtClean="0">
                <a:solidFill>
                  <a:schemeClr val="tx1"/>
                </a:solidFill>
              </a:rPr>
              <a:t>but I hope it is just the beginning </a:t>
            </a:r>
            <a:br>
              <a:rPr lang="en-CA" sz="3600" dirty="0" smtClean="0">
                <a:solidFill>
                  <a:schemeClr val="tx1"/>
                </a:solidFill>
              </a:rPr>
            </a:br>
            <a:r>
              <a:rPr lang="en-CA" sz="3600" dirty="0" smtClean="0">
                <a:solidFill>
                  <a:schemeClr val="tx1"/>
                </a:solidFill>
              </a:rPr>
              <a:t>of using God’s truth in these PPTs </a:t>
            </a:r>
            <a:br>
              <a:rPr lang="en-CA" sz="3600" dirty="0" smtClean="0">
                <a:solidFill>
                  <a:schemeClr val="tx1"/>
                </a:solidFill>
              </a:rPr>
            </a:br>
            <a:r>
              <a:rPr lang="en-CA" sz="3600" dirty="0" smtClean="0">
                <a:solidFill>
                  <a:schemeClr val="tx1"/>
                </a:solidFill>
              </a:rPr>
              <a:t>to rejoice in God’s greatest gift of the Lord Jesus Christ in whom are many, many gifts, all the gifts we need in God!</a:t>
            </a:r>
            <a:br>
              <a:rPr lang="en-CA" sz="3600" dirty="0" smtClean="0">
                <a:solidFill>
                  <a:schemeClr val="tx1"/>
                </a:solidFill>
              </a:rPr>
            </a:br>
            <a:r>
              <a:rPr lang="en-CA" sz="3600" dirty="0" smtClean="0">
                <a:solidFill>
                  <a:srgbClr val="FFC000"/>
                </a:solidFill>
              </a:rPr>
              <a:t>Get this on your Smartphone from www.GraceGodChrist.com</a:t>
            </a:r>
            <a:endParaRPr lang="en-CA" sz="3600" dirty="0">
              <a:solidFill>
                <a:srgbClr val="FFC000"/>
              </a:solidFill>
            </a:endParaRPr>
          </a:p>
        </p:txBody>
      </p:sp>
    </p:spTree>
  </p:cSld>
  <p:clrMapOvr>
    <a:masterClrMapping/>
  </p:clrMapOvr>
  <p:timing>
    <p:tnLst>
      <p:par>
        <p:cTn id="1" dur="indefinite" restart="never" nodeType="tmRoot"/>
      </p:par>
    </p:tnLst>
  </p:timing>
</p:sld>
</file>

<file path=ppt/slides/slide30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88032" y="2780928"/>
            <a:ext cx="8532440" cy="1143000"/>
          </a:xfrm>
        </p:spPr>
        <p:txBody>
          <a:bodyPr/>
          <a:lstStyle/>
          <a:p>
            <a:pPr algn="l"/>
            <a:r>
              <a:rPr lang="en-US" sz="2400" b="1" dirty="0" smtClean="0">
                <a:solidFill>
                  <a:schemeClr val="tx1"/>
                </a:solidFill>
                <a:latin typeface="Calibri" pitchFamily="34" charset="0"/>
              </a:rPr>
              <a:t>Endnote 1 from slide 275. </a:t>
            </a:r>
            <a:br>
              <a:rPr lang="en-US" sz="2400" b="1" dirty="0" smtClean="0">
                <a:solidFill>
                  <a:schemeClr val="tx1"/>
                </a:solidFill>
                <a:latin typeface="Calibri" pitchFamily="34" charset="0"/>
              </a:rPr>
            </a:br>
            <a:r>
              <a:rPr lang="en-US" sz="2400" b="1" dirty="0" smtClean="0">
                <a:solidFill>
                  <a:schemeClr val="tx1"/>
                </a:solidFill>
                <a:latin typeface="Calibri" pitchFamily="34" charset="0"/>
              </a:rPr>
              <a:t>Praise completes our joy in God.</a:t>
            </a:r>
            <a:r>
              <a:rPr lang="en-US" sz="2400" b="1" baseline="30000" dirty="0" smtClean="0">
                <a:solidFill>
                  <a:schemeClr val="tx1"/>
                </a:solidFill>
                <a:latin typeface="Calibri" pitchFamily="34" charset="0"/>
              </a:rPr>
              <a:t>1</a:t>
            </a:r>
            <a:r>
              <a:rPr lang="en-US" sz="2400" b="1" dirty="0" smtClean="0">
                <a:solidFill>
                  <a:schemeClr val="tx1"/>
                </a:solidFill>
                <a:latin typeface="Calibri" pitchFamily="34" charset="0"/>
              </a:rPr>
              <a:t>  To be thankful and say so completes our joy, vs. being thankful but not saying so!</a:t>
            </a:r>
            <a:r>
              <a:rPr lang="en-US" sz="2400" b="1" baseline="30000" dirty="0" smtClean="0">
                <a:solidFill>
                  <a:schemeClr val="tx1"/>
                </a:solidFill>
                <a:latin typeface="Calibri" pitchFamily="34" charset="0"/>
              </a:rPr>
              <a:t/>
            </a:r>
            <a:br>
              <a:rPr lang="en-US" sz="2400" b="1" baseline="30000" dirty="0" smtClean="0">
                <a:solidFill>
                  <a:schemeClr val="tx1"/>
                </a:solidFill>
                <a:latin typeface="Calibri" pitchFamily="34" charset="0"/>
              </a:rPr>
            </a:br>
            <a:r>
              <a:rPr lang="en-US" sz="1200" dirty="0" smtClean="0">
                <a:solidFill>
                  <a:schemeClr val="tx1"/>
                </a:solidFill>
                <a:latin typeface="Calibri" pitchFamily="34" charset="0"/>
              </a:rPr>
              <a:t/>
            </a:r>
            <a:br>
              <a:rPr lang="en-US" sz="1200" dirty="0" smtClean="0">
                <a:solidFill>
                  <a:schemeClr val="tx1"/>
                </a:solidFill>
                <a:latin typeface="Calibri" pitchFamily="34" charset="0"/>
              </a:rPr>
            </a:br>
            <a:r>
              <a:rPr lang="en-US" sz="2400" dirty="0" smtClean="0">
                <a:solidFill>
                  <a:schemeClr val="tx1"/>
                </a:solidFill>
                <a:latin typeface="Calibri" pitchFamily="34" charset="0"/>
              </a:rPr>
              <a:t>C.S. Lewis said, “</a:t>
            </a:r>
            <a:r>
              <a:rPr lang="en-CA" sz="2400" dirty="0" smtClean="0">
                <a:solidFill>
                  <a:schemeClr val="tx1"/>
                </a:solidFill>
                <a:latin typeface="Calibri" pitchFamily="34" charset="0"/>
              </a:rPr>
              <a:t>I think we delight to praise what we enjoy because the praise not merely expresses but completes the enjoyment;</a:t>
            </a:r>
            <a:br>
              <a:rPr lang="en-CA" sz="2400" dirty="0" smtClean="0">
                <a:solidFill>
                  <a:schemeClr val="tx1"/>
                </a:solidFill>
                <a:latin typeface="Calibri" pitchFamily="34" charset="0"/>
              </a:rPr>
            </a:br>
            <a:r>
              <a:rPr lang="en-CA" sz="2400" dirty="0" smtClean="0">
                <a:solidFill>
                  <a:schemeClr val="tx1"/>
                </a:solidFill>
                <a:latin typeface="Calibri" pitchFamily="34" charset="0"/>
              </a:rPr>
              <a:t>it is its appointed consummation. It is not out of compliment that lovers keep on telling one another how beautiful they are; </a:t>
            </a:r>
            <a:br>
              <a:rPr lang="en-CA" sz="2400" dirty="0" smtClean="0">
                <a:solidFill>
                  <a:schemeClr val="tx1"/>
                </a:solidFill>
                <a:latin typeface="Calibri" pitchFamily="34" charset="0"/>
              </a:rPr>
            </a:br>
            <a:r>
              <a:rPr lang="en-CA" sz="2400" dirty="0" smtClean="0">
                <a:solidFill>
                  <a:schemeClr val="tx1"/>
                </a:solidFill>
                <a:latin typeface="Calibri" pitchFamily="34" charset="0"/>
              </a:rPr>
              <a:t>the delight is incomplete till it is expressed.”</a:t>
            </a:r>
            <a:br>
              <a:rPr lang="en-CA" sz="2400" dirty="0" smtClean="0">
                <a:solidFill>
                  <a:schemeClr val="tx1"/>
                </a:solidFill>
                <a:latin typeface="Calibri" pitchFamily="34" charset="0"/>
              </a:rPr>
            </a:br>
            <a:r>
              <a:rPr lang="en-CA" sz="2400" dirty="0" smtClean="0">
                <a:solidFill>
                  <a:schemeClr val="tx1"/>
                </a:solidFill>
                <a:latin typeface="Calibri" pitchFamily="34" charset="0"/>
              </a:rPr>
              <a:t>C. S. Lewis, Reflections on the Psalms (New York: Harcourt, Brace and World, 1958), 95.</a:t>
            </a:r>
            <a:br>
              <a:rPr lang="en-CA" sz="2400" dirty="0" smtClean="0">
                <a:solidFill>
                  <a:schemeClr val="tx1"/>
                </a:solidFill>
                <a:latin typeface="Calibri" pitchFamily="34" charset="0"/>
              </a:rPr>
            </a:br>
            <a:r>
              <a:rPr lang="en-CA" sz="1200" dirty="0" smtClean="0">
                <a:solidFill>
                  <a:schemeClr val="tx1"/>
                </a:solidFill>
                <a:latin typeface="Calibri" pitchFamily="34" charset="0"/>
              </a:rPr>
              <a:t/>
            </a:r>
            <a:br>
              <a:rPr lang="en-CA" sz="1200" dirty="0" smtClean="0">
                <a:solidFill>
                  <a:schemeClr val="tx1"/>
                </a:solidFill>
                <a:latin typeface="Calibri" pitchFamily="34" charset="0"/>
              </a:rPr>
            </a:br>
            <a:r>
              <a:rPr lang="en-CA" sz="2400" dirty="0" smtClean="0">
                <a:solidFill>
                  <a:schemeClr val="tx1"/>
                </a:solidFill>
                <a:latin typeface="Calibri" pitchFamily="34" charset="0"/>
              </a:rPr>
              <a:t>For more discussion, see</a:t>
            </a:r>
            <a:br>
              <a:rPr lang="en-CA" sz="2400" dirty="0" smtClean="0">
                <a:solidFill>
                  <a:schemeClr val="tx1"/>
                </a:solidFill>
                <a:latin typeface="Calibri" pitchFamily="34" charset="0"/>
              </a:rPr>
            </a:br>
            <a:r>
              <a:rPr lang="en-CA" sz="2400" dirty="0" smtClean="0">
                <a:solidFill>
                  <a:schemeClr val="tx1"/>
                </a:solidFill>
                <a:latin typeface="Calibri" pitchFamily="34" charset="0"/>
              </a:rPr>
              <a:t>John Piper “God Is Most Glorified in Us When We Are Most Satisfied in Him” October 13, 2012 at DesiringGod.org</a:t>
            </a:r>
            <a:br>
              <a:rPr lang="en-CA" sz="2400" dirty="0" smtClean="0">
                <a:solidFill>
                  <a:schemeClr val="tx1"/>
                </a:solidFill>
                <a:latin typeface="Calibri" pitchFamily="34" charset="0"/>
              </a:rPr>
            </a:br>
            <a:r>
              <a:rPr lang="en-CA" sz="2400" dirty="0" smtClean="0">
                <a:solidFill>
                  <a:schemeClr val="tx1"/>
                </a:solidFill>
                <a:latin typeface="Calibri" pitchFamily="34" charset="0"/>
              </a:rPr>
              <a:t>and </a:t>
            </a:r>
            <a:br>
              <a:rPr lang="en-CA" sz="2400" dirty="0" smtClean="0">
                <a:solidFill>
                  <a:schemeClr val="tx1"/>
                </a:solidFill>
                <a:latin typeface="Calibri" pitchFamily="34" charset="0"/>
              </a:rPr>
            </a:br>
            <a:r>
              <a:rPr lang="en-CA" sz="2400" dirty="0" smtClean="0">
                <a:solidFill>
                  <a:schemeClr val="tx1"/>
                </a:solidFill>
                <a:latin typeface="Calibri" pitchFamily="34" charset="0"/>
              </a:rPr>
              <a:t>Sam Storms, “Praise: The Consummation of Joy” November 17, 2013  at DesiringGod.org</a:t>
            </a:r>
            <a:endParaRPr lang="en-CA" sz="2800" dirty="0">
              <a:solidFill>
                <a:schemeClr val="tx1"/>
              </a:solidFill>
              <a:latin typeface="Calibri" pitchFamily="34" charset="0"/>
            </a:endParaRPr>
          </a:p>
        </p:txBody>
      </p:sp>
    </p:spTree>
  </p:cSld>
  <p:clrMapOvr>
    <a:masterClrMapping/>
  </p:clrMapOvr>
  <p:timing>
    <p:tnLst>
      <p:par>
        <p:cTn id="1" dur="indefinite" restart="never" nodeType="tmRoot"/>
      </p:par>
    </p:tnLst>
  </p:timing>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45840"/>
            <a:ext cx="8229600" cy="1143000"/>
          </a:xfrm>
        </p:spPr>
        <p:txBody>
          <a:bodyPr/>
          <a:lstStyle/>
          <a:p>
            <a:r>
              <a:rPr lang="en-CA" sz="2800" b="1" dirty="0" smtClean="0">
                <a:solidFill>
                  <a:schemeClr val="tx1"/>
                </a:solidFill>
              </a:rPr>
              <a:t>Appendices 1</a:t>
            </a:r>
            <a:r>
              <a:rPr lang="en-CA" sz="4000" b="1" dirty="0" smtClean="0">
                <a:solidFill>
                  <a:schemeClr val="tx1"/>
                </a:solidFill>
              </a:rPr>
              <a:t/>
            </a:r>
            <a:br>
              <a:rPr lang="en-CA" sz="4000" b="1" dirty="0" smtClean="0">
                <a:solidFill>
                  <a:schemeClr val="tx1"/>
                </a:solidFill>
              </a:rPr>
            </a:br>
            <a:r>
              <a:rPr lang="en-CA" sz="4000" b="1" dirty="0" smtClean="0">
                <a:solidFill>
                  <a:schemeClr val="tx1"/>
                </a:solidFill>
              </a:rPr>
              <a:t/>
            </a:r>
            <a:br>
              <a:rPr lang="en-CA" sz="4000" b="1" dirty="0" smtClean="0">
                <a:solidFill>
                  <a:schemeClr val="tx1"/>
                </a:solidFill>
              </a:rPr>
            </a:br>
            <a:r>
              <a:rPr lang="en-CA" sz="4000" b="1" dirty="0" smtClean="0">
                <a:solidFill>
                  <a:schemeClr val="tx1"/>
                </a:solidFill>
              </a:rPr>
              <a:t>More on justification, gift #1</a:t>
            </a:r>
            <a:endParaRPr lang="en-CA" sz="4000" b="1" dirty="0">
              <a:solidFill>
                <a:schemeClr val="tx1"/>
              </a:solidFill>
            </a:endParaRPr>
          </a:p>
        </p:txBody>
      </p:sp>
    </p:spTree>
  </p:cSld>
  <p:clrMapOvr>
    <a:masterClrMapping/>
  </p:clrMapOvr>
  <p:timing>
    <p:tnLst>
      <p:par>
        <p:cTn id="1" dur="indefinite" restart="never" nodeType="tmRoot"/>
      </p:par>
    </p:tnLst>
  </p:timing>
</p:sld>
</file>

<file path=ppt/slides/slide30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263"/>
        <p:cNvGrpSpPr/>
        <p:nvPr/>
      </p:nvGrpSpPr>
      <p:grpSpPr>
        <a:xfrm>
          <a:off x="0" y="0"/>
          <a:ext cx="0" cy="0"/>
          <a:chOff x="0" y="0"/>
          <a:chExt cx="0" cy="0"/>
        </a:xfrm>
      </p:grpSpPr>
      <p:pic>
        <p:nvPicPr>
          <p:cNvPr id="264" name="Google Shape;264;p16" descr="www.clipartbest.com dc6XLjAMi.gif"/>
          <p:cNvPicPr preferRelativeResize="0"/>
          <p:nvPr/>
        </p:nvPicPr>
        <p:blipFill rotWithShape="1">
          <a:blip r:embed="rId3" cstate="print">
            <a:alphaModFix/>
          </a:blip>
          <a:srcRect/>
          <a:stretch/>
        </p:blipFill>
        <p:spPr>
          <a:xfrm>
            <a:off x="6326440" y="1340769"/>
            <a:ext cx="2926080" cy="2056727"/>
          </a:xfrm>
          <a:prstGeom prst="rect">
            <a:avLst/>
          </a:prstGeom>
          <a:noFill/>
          <a:ln>
            <a:noFill/>
          </a:ln>
        </p:spPr>
      </p:pic>
      <p:pic>
        <p:nvPicPr>
          <p:cNvPr id="265" name="Google Shape;265;p16" descr="lord-jesus-christ-coming-293608.gif"/>
          <p:cNvPicPr preferRelativeResize="0"/>
          <p:nvPr/>
        </p:nvPicPr>
        <p:blipFill rotWithShape="1">
          <a:blip r:embed="rId4" cstate="print">
            <a:alphaModFix/>
          </a:blip>
          <a:srcRect b="36140"/>
          <a:stretch/>
        </p:blipFill>
        <p:spPr>
          <a:xfrm>
            <a:off x="1809368" y="1052733"/>
            <a:ext cx="2834640" cy="2651760"/>
          </a:xfrm>
          <a:prstGeom prst="star32">
            <a:avLst>
              <a:gd name="adj" fmla="val 37500"/>
            </a:avLst>
          </a:prstGeom>
          <a:noFill/>
          <a:ln>
            <a:noFill/>
          </a:ln>
        </p:spPr>
      </p:pic>
      <p:sp>
        <p:nvSpPr>
          <p:cNvPr id="266" name="Google Shape;266;p16"/>
          <p:cNvSpPr/>
          <p:nvPr/>
        </p:nvSpPr>
        <p:spPr>
          <a:xfrm>
            <a:off x="7440880" y="2204864"/>
            <a:ext cx="731520" cy="18288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6"/>
          <p:cNvSpPr/>
          <p:nvPr/>
        </p:nvSpPr>
        <p:spPr>
          <a:xfrm>
            <a:off x="7701488" y="2060848"/>
            <a:ext cx="182880" cy="73152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8" name="Google Shape;268;p16"/>
          <p:cNvSpPr/>
          <p:nvPr/>
        </p:nvSpPr>
        <p:spPr>
          <a:xfrm>
            <a:off x="3073544" y="2115696"/>
            <a:ext cx="274320" cy="10972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9" name="Google Shape;269;p16"/>
          <p:cNvSpPr/>
          <p:nvPr/>
        </p:nvSpPr>
        <p:spPr>
          <a:xfrm>
            <a:off x="2699792" y="2290584"/>
            <a:ext cx="1005840" cy="27432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0" name="Google Shape;270;p16"/>
          <p:cNvSpPr/>
          <p:nvPr/>
        </p:nvSpPr>
        <p:spPr>
          <a:xfrm>
            <a:off x="762432" y="2520320"/>
            <a:ext cx="137160" cy="548640"/>
          </a:xfrm>
          <a:prstGeom prst="rect">
            <a:avLst/>
          </a:prstGeom>
          <a:solidFill>
            <a:schemeClr val="tx1">
              <a:lumMod val="75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1" name="Google Shape;271;p16"/>
          <p:cNvSpPr/>
          <p:nvPr/>
        </p:nvSpPr>
        <p:spPr>
          <a:xfrm>
            <a:off x="683568" y="1479064"/>
            <a:ext cx="457200" cy="365760"/>
          </a:xfrm>
          <a:prstGeom prst="ellipse">
            <a:avLst/>
          </a:prstGeom>
          <a:solidFill>
            <a:schemeClr val="tx1">
              <a:lumMod val="75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2" name="Google Shape;272;p16"/>
          <p:cNvSpPr/>
          <p:nvPr/>
        </p:nvSpPr>
        <p:spPr>
          <a:xfrm>
            <a:off x="638984" y="1833384"/>
            <a:ext cx="548640" cy="731520"/>
          </a:xfrm>
          <a:prstGeom prst="roundRect">
            <a:avLst>
              <a:gd name="adj" fmla="val 16667"/>
            </a:avLst>
          </a:prstGeom>
          <a:solidFill>
            <a:schemeClr val="tx1">
              <a:lumMod val="75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3" name="Google Shape;273;p16"/>
          <p:cNvSpPr/>
          <p:nvPr/>
        </p:nvSpPr>
        <p:spPr>
          <a:xfrm>
            <a:off x="906448" y="2520320"/>
            <a:ext cx="137160" cy="548640"/>
          </a:xfrm>
          <a:prstGeom prst="rect">
            <a:avLst/>
          </a:prstGeom>
          <a:solidFill>
            <a:schemeClr val="tx1">
              <a:lumMod val="75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4" name="Google Shape;274;p16"/>
          <p:cNvSpPr/>
          <p:nvPr/>
        </p:nvSpPr>
        <p:spPr>
          <a:xfrm>
            <a:off x="5364088" y="1479064"/>
            <a:ext cx="457200" cy="365760"/>
          </a:xfrm>
          <a:prstGeom prst="ellipse">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5" name="Google Shape;275;p16"/>
          <p:cNvSpPr/>
          <p:nvPr/>
        </p:nvSpPr>
        <p:spPr>
          <a:xfrm>
            <a:off x="5319504" y="1844824"/>
            <a:ext cx="548640" cy="731520"/>
          </a:xfrm>
          <a:prstGeom prst="roundRect">
            <a:avLst>
              <a:gd name="adj" fmla="val 16667"/>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6" name="Google Shape;276;p16"/>
          <p:cNvSpPr/>
          <p:nvPr/>
        </p:nvSpPr>
        <p:spPr>
          <a:xfrm>
            <a:off x="5652120" y="2520320"/>
            <a:ext cx="137160" cy="5486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7" name="Google Shape;277;p16"/>
          <p:cNvSpPr/>
          <p:nvPr/>
        </p:nvSpPr>
        <p:spPr>
          <a:xfrm>
            <a:off x="5436096" y="2520320"/>
            <a:ext cx="137160" cy="5486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9" name="Google Shape;279;p16" descr="egyptian.gif"/>
          <p:cNvPicPr preferRelativeResize="0"/>
          <p:nvPr/>
        </p:nvPicPr>
        <p:blipFill rotWithShape="1">
          <a:blip r:embed="rId5" cstate="print">
            <a:alphaModFix/>
          </a:blip>
          <a:srcRect/>
          <a:stretch/>
        </p:blipFill>
        <p:spPr>
          <a:xfrm>
            <a:off x="6804248" y="1068720"/>
            <a:ext cx="2011680" cy="1280160"/>
          </a:xfrm>
          <a:prstGeom prst="rect">
            <a:avLst/>
          </a:prstGeom>
          <a:noFill/>
          <a:ln>
            <a:noFill/>
          </a:ln>
        </p:spPr>
      </p:pic>
      <p:pic>
        <p:nvPicPr>
          <p:cNvPr id="280" name="Google Shape;280;p16" descr="egyptian.gif"/>
          <p:cNvPicPr preferRelativeResize="0"/>
          <p:nvPr/>
        </p:nvPicPr>
        <p:blipFill rotWithShape="1">
          <a:blip r:embed="rId5" cstate="print">
            <a:alphaModFix/>
          </a:blip>
          <a:srcRect/>
          <a:stretch/>
        </p:blipFill>
        <p:spPr>
          <a:xfrm rot="7200000">
            <a:off x="7431718" y="2107835"/>
            <a:ext cx="2011680" cy="1280160"/>
          </a:xfrm>
          <a:prstGeom prst="rect">
            <a:avLst/>
          </a:prstGeom>
          <a:noFill/>
          <a:ln>
            <a:noFill/>
          </a:ln>
        </p:spPr>
      </p:pic>
      <p:pic>
        <p:nvPicPr>
          <p:cNvPr id="281" name="Google Shape;281;p16" descr="egyptian.gif"/>
          <p:cNvPicPr preferRelativeResize="0"/>
          <p:nvPr/>
        </p:nvPicPr>
        <p:blipFill rotWithShape="1">
          <a:blip r:embed="rId5" cstate="print">
            <a:alphaModFix/>
          </a:blip>
          <a:srcRect/>
          <a:stretch/>
        </p:blipFill>
        <p:spPr>
          <a:xfrm rot="-7200000" flipH="1">
            <a:off x="6207582" y="2101853"/>
            <a:ext cx="2011680" cy="1280160"/>
          </a:xfrm>
          <a:prstGeom prst="rect">
            <a:avLst/>
          </a:prstGeom>
          <a:noFill/>
          <a:ln>
            <a:noFill/>
          </a:ln>
        </p:spPr>
      </p:pic>
      <p:sp>
        <p:nvSpPr>
          <p:cNvPr id="283" name="Google Shape;283;p16"/>
          <p:cNvSpPr/>
          <p:nvPr/>
        </p:nvSpPr>
        <p:spPr>
          <a:xfrm>
            <a:off x="4788024" y="1916832"/>
            <a:ext cx="274320" cy="182880"/>
          </a:xfrm>
          <a:prstGeom prst="rightArrow">
            <a:avLst>
              <a:gd name="adj1" fmla="val 50000"/>
              <a:gd name="adj2"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4" name="Google Shape;284;p16"/>
          <p:cNvSpPr/>
          <p:nvPr/>
        </p:nvSpPr>
        <p:spPr>
          <a:xfrm>
            <a:off x="1403648" y="1877968"/>
            <a:ext cx="274320" cy="182880"/>
          </a:xfrm>
          <a:prstGeom prst="rightArrow">
            <a:avLst>
              <a:gd name="adj1" fmla="val 50000"/>
              <a:gd name="adj2" fmla="val 50000"/>
            </a:avLst>
          </a:prstGeom>
          <a:solidFill>
            <a:schemeClr val="dk2"/>
          </a:solidFill>
          <a:ln w="25400" cap="flat" cmpd="sng">
            <a:solidFill>
              <a:srgbClr val="00256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5" name="Google Shape;285;p16"/>
          <p:cNvSpPr txBox="1"/>
          <p:nvPr/>
        </p:nvSpPr>
        <p:spPr>
          <a:xfrm>
            <a:off x="-40688" y="3189076"/>
            <a:ext cx="2092408" cy="1169511"/>
          </a:xfrm>
          <a:prstGeom prst="rect">
            <a:avLst/>
          </a:prstGeom>
          <a:noFill/>
          <a:ln>
            <a:noFill/>
          </a:ln>
        </p:spPr>
        <p:txBody>
          <a:bodyPr spcFirstLastPara="1" wrap="square" lIns="91425" tIns="45700" rIns="91425" bIns="45700" anchor="t" anchorCtr="0">
            <a:spAutoFit/>
          </a:bodyPr>
          <a:lstStyle/>
          <a:p>
            <a:pPr marL="0" marR="0" lvl="0" indent="0" algn="ctr" rtl="0">
              <a:lnSpc>
                <a:spcPts val="2800"/>
              </a:lnSpc>
              <a:spcBef>
                <a:spcPts val="0"/>
              </a:spcBef>
              <a:spcAft>
                <a:spcPts val="0"/>
              </a:spcAft>
              <a:buNone/>
            </a:pPr>
            <a:r>
              <a:rPr lang="en-US" sz="2800" b="1" dirty="0" smtClean="0">
                <a:solidFill>
                  <a:schemeClr val="bg1"/>
                </a:solidFill>
                <a:latin typeface="Calibri" pitchFamily="34" charset="0"/>
                <a:ea typeface="Calibri"/>
                <a:cs typeface="Calibri" pitchFamily="34" charset="0"/>
                <a:sym typeface="Calibri"/>
              </a:rPr>
              <a:t>black</a:t>
            </a:r>
            <a:endParaRPr b="1" dirty="0">
              <a:solidFill>
                <a:schemeClr val="bg1"/>
              </a:solidFill>
              <a:latin typeface="Calibri" pitchFamily="34" charset="0"/>
              <a:cs typeface="Calibri" pitchFamily="34" charset="0"/>
            </a:endParaRPr>
          </a:p>
          <a:p>
            <a:pPr lvl="0" algn="ctr">
              <a:lnSpc>
                <a:spcPts val="2800"/>
              </a:lnSpc>
            </a:pPr>
            <a:r>
              <a:rPr lang="en-US" sz="2800" b="1" dirty="0" smtClean="0">
                <a:solidFill>
                  <a:schemeClr val="bg1"/>
                </a:solidFill>
                <a:latin typeface="Calibri" pitchFamily="34" charset="0"/>
                <a:cs typeface="Calibri" pitchFamily="34" charset="0"/>
              </a:rPr>
              <a:t>unclean</a:t>
            </a:r>
            <a:endParaRPr b="1" dirty="0">
              <a:solidFill>
                <a:schemeClr val="bg1"/>
              </a:solidFill>
              <a:latin typeface="Calibri" pitchFamily="34" charset="0"/>
              <a:cs typeface="Calibri" pitchFamily="34" charset="0"/>
            </a:endParaRPr>
          </a:p>
          <a:p>
            <a:pPr marL="0" marR="0" lvl="0" indent="0" algn="ctr" rtl="0">
              <a:lnSpc>
                <a:spcPts val="2800"/>
              </a:lnSpc>
              <a:spcBef>
                <a:spcPts val="0"/>
              </a:spcBef>
              <a:spcAft>
                <a:spcPts val="0"/>
              </a:spcAft>
              <a:buNone/>
            </a:pPr>
            <a:r>
              <a:rPr lang="en-US" sz="2800" b="1" dirty="0" smtClean="0">
                <a:solidFill>
                  <a:schemeClr val="bg1"/>
                </a:solidFill>
                <a:latin typeface="Calibri"/>
                <a:ea typeface="Calibri"/>
                <a:cs typeface="Calibri"/>
                <a:sym typeface="Calibri"/>
              </a:rPr>
              <a:t>condemned</a:t>
            </a:r>
            <a:endParaRPr dirty="0">
              <a:solidFill>
                <a:schemeClr val="bg1"/>
              </a:solidFill>
            </a:endParaRPr>
          </a:p>
        </p:txBody>
      </p:sp>
      <p:sp>
        <p:nvSpPr>
          <p:cNvPr id="286" name="Google Shape;286;p16"/>
          <p:cNvSpPr txBox="1"/>
          <p:nvPr/>
        </p:nvSpPr>
        <p:spPr>
          <a:xfrm>
            <a:off x="4283968" y="3189076"/>
            <a:ext cx="2592184" cy="1169511"/>
          </a:xfrm>
          <a:prstGeom prst="rect">
            <a:avLst/>
          </a:prstGeom>
          <a:noFill/>
          <a:ln>
            <a:noFill/>
          </a:ln>
        </p:spPr>
        <p:txBody>
          <a:bodyPr spcFirstLastPara="1" wrap="square" lIns="91425" tIns="45700" rIns="91425" bIns="45700" anchor="t" anchorCtr="0">
            <a:spAutoFit/>
          </a:bodyPr>
          <a:lstStyle/>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white</a:t>
            </a:r>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holy</a:t>
            </a:r>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blameless</a:t>
            </a:r>
            <a:endParaRPr sz="2800" b="1" dirty="0">
              <a:solidFill>
                <a:schemeClr val="dk2"/>
              </a:solidFill>
              <a:latin typeface="Calibri"/>
              <a:ea typeface="Calibri"/>
              <a:cs typeface="Calibri"/>
              <a:sym typeface="Calibri"/>
            </a:endParaRPr>
          </a:p>
        </p:txBody>
      </p:sp>
      <p:sp>
        <p:nvSpPr>
          <p:cNvPr id="287" name="Google Shape;287;p16"/>
          <p:cNvSpPr txBox="1"/>
          <p:nvPr/>
        </p:nvSpPr>
        <p:spPr>
          <a:xfrm>
            <a:off x="6732240" y="3189076"/>
            <a:ext cx="2160240" cy="1169511"/>
          </a:xfrm>
          <a:prstGeom prst="rect">
            <a:avLst/>
          </a:prstGeom>
          <a:noFill/>
          <a:ln>
            <a:noFill/>
          </a:ln>
        </p:spPr>
        <p:txBody>
          <a:bodyPr spcFirstLastPara="1" wrap="square" lIns="91425" tIns="45700" rIns="91425" bIns="45700" anchor="t" anchorCtr="0">
            <a:spAutoFit/>
          </a:bodyPr>
          <a:lstStyle/>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one</a:t>
            </a:r>
            <a:endParaRPr dirty="0"/>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one</a:t>
            </a:r>
            <a:endParaRPr dirty="0"/>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one</a:t>
            </a:r>
            <a:endParaRPr sz="2800" b="1" dirty="0">
              <a:solidFill>
                <a:schemeClr val="dk2"/>
              </a:solidFill>
              <a:latin typeface="Calibri"/>
              <a:ea typeface="Calibri"/>
              <a:cs typeface="Calibri"/>
              <a:sym typeface="Calibri"/>
            </a:endParaRPr>
          </a:p>
        </p:txBody>
      </p:sp>
      <p:sp>
        <p:nvSpPr>
          <p:cNvPr id="289" name="Google Shape;289;p16"/>
          <p:cNvSpPr/>
          <p:nvPr/>
        </p:nvSpPr>
        <p:spPr>
          <a:xfrm>
            <a:off x="6156176" y="1916832"/>
            <a:ext cx="274320" cy="182880"/>
          </a:xfrm>
          <a:prstGeom prst="rightArrow">
            <a:avLst>
              <a:gd name="adj1" fmla="val 50000"/>
              <a:gd name="adj2"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0" name="Google Shape;290;p16"/>
          <p:cNvSpPr/>
          <p:nvPr/>
        </p:nvSpPr>
        <p:spPr>
          <a:xfrm>
            <a:off x="5524104" y="1916832"/>
            <a:ext cx="128016" cy="6400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1" name="Google Shape;291;p16"/>
          <p:cNvSpPr/>
          <p:nvPr/>
        </p:nvSpPr>
        <p:spPr>
          <a:xfrm>
            <a:off x="5364088" y="2067704"/>
            <a:ext cx="457200" cy="118872"/>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sp>
        <p:nvSpPr>
          <p:cNvPr id="294" name="Google Shape;294;p16"/>
          <p:cNvSpPr txBox="1"/>
          <p:nvPr/>
        </p:nvSpPr>
        <p:spPr>
          <a:xfrm>
            <a:off x="2225432" y="3212976"/>
            <a:ext cx="1554480" cy="2743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 GospelGifs.com </a:t>
            </a:r>
            <a:endParaRPr/>
          </a:p>
          <a:p>
            <a:pPr marL="0" marR="0" lvl="0" indent="0" algn="l" rtl="0">
              <a:spcBef>
                <a:spcPts val="0"/>
              </a:spcBef>
              <a:spcAft>
                <a:spcPts val="0"/>
              </a:spcAft>
              <a:buNone/>
            </a:pPr>
            <a:endParaRPr sz="1200">
              <a:solidFill>
                <a:schemeClr val="lt1"/>
              </a:solidFill>
              <a:latin typeface="Arial"/>
              <a:ea typeface="Arial"/>
              <a:cs typeface="Arial"/>
              <a:sym typeface="Arial"/>
            </a:endParaRPr>
          </a:p>
        </p:txBody>
      </p:sp>
      <p:sp>
        <p:nvSpPr>
          <p:cNvPr id="295" name="Google Shape;295;p16"/>
          <p:cNvSpPr txBox="1"/>
          <p:nvPr/>
        </p:nvSpPr>
        <p:spPr>
          <a:xfrm rot="5400000">
            <a:off x="7713641" y="3480993"/>
            <a:ext cx="2232247"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dirty="0">
                <a:solidFill>
                  <a:srgbClr val="F2F2F2"/>
                </a:solidFill>
                <a:latin typeface="Arial"/>
                <a:ea typeface="Arial"/>
                <a:cs typeface="Arial"/>
                <a:sym typeface="Arial"/>
              </a:rPr>
              <a:t>pulsing heart © clipartbest.com</a:t>
            </a:r>
            <a:endParaRPr dirty="0"/>
          </a:p>
          <a:p>
            <a:pPr marL="0" marR="0" lvl="0" indent="0" algn="ctr" rtl="0">
              <a:spcBef>
                <a:spcPts val="0"/>
              </a:spcBef>
              <a:spcAft>
                <a:spcPts val="0"/>
              </a:spcAft>
              <a:buNone/>
            </a:pPr>
            <a:r>
              <a:rPr lang="en-US" sz="1000" dirty="0" smtClean="0">
                <a:solidFill>
                  <a:srgbClr val="F2F2F2"/>
                </a:solidFill>
                <a:latin typeface="Arial"/>
                <a:ea typeface="Arial"/>
                <a:cs typeface="Arial"/>
                <a:sym typeface="Arial"/>
              </a:rPr>
              <a:t>smiley </a:t>
            </a:r>
            <a:r>
              <a:rPr lang="en-US" sz="1000" dirty="0">
                <a:solidFill>
                  <a:srgbClr val="F2F2F2"/>
                </a:solidFill>
                <a:latin typeface="Arial"/>
                <a:ea typeface="Arial"/>
                <a:cs typeface="Arial"/>
                <a:sym typeface="Arial"/>
              </a:rPr>
              <a:t>© sherv.net</a:t>
            </a:r>
            <a:endParaRPr dirty="0"/>
          </a:p>
        </p:txBody>
      </p:sp>
      <p:sp>
        <p:nvSpPr>
          <p:cNvPr id="34" name="WordArt 2"/>
          <p:cNvSpPr>
            <a:spLocks noChangeArrowheads="1" noChangeShapeType="1" noTextEdit="1"/>
          </p:cNvSpPr>
          <p:nvPr/>
        </p:nvSpPr>
        <p:spPr bwMode="auto">
          <a:xfrm>
            <a:off x="6876256" y="1196752"/>
            <a:ext cx="1872208" cy="1224136"/>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37" name="Lightning Bolt 36"/>
          <p:cNvSpPr/>
          <p:nvPr/>
        </p:nvSpPr>
        <p:spPr>
          <a:xfrm rot="5400000">
            <a:off x="795576" y="1934736"/>
            <a:ext cx="182880" cy="457200"/>
          </a:xfrm>
          <a:prstGeom prst="lightningBol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Cloud 38"/>
          <p:cNvSpPr/>
          <p:nvPr/>
        </p:nvSpPr>
        <p:spPr>
          <a:xfrm>
            <a:off x="764828" y="1873405"/>
            <a:ext cx="278780" cy="211873"/>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Cloud 41"/>
          <p:cNvSpPr/>
          <p:nvPr/>
        </p:nvSpPr>
        <p:spPr>
          <a:xfrm>
            <a:off x="836836" y="2204864"/>
            <a:ext cx="278780" cy="27432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Cloud 42"/>
          <p:cNvSpPr/>
          <p:nvPr/>
        </p:nvSpPr>
        <p:spPr>
          <a:xfrm>
            <a:off x="808152" y="153144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Cloud 44"/>
          <p:cNvSpPr/>
          <p:nvPr/>
        </p:nvSpPr>
        <p:spPr>
          <a:xfrm>
            <a:off x="755576" y="168384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Cloud 45"/>
          <p:cNvSpPr/>
          <p:nvPr/>
        </p:nvSpPr>
        <p:spPr>
          <a:xfrm>
            <a:off x="952168" y="162437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Cloud 47"/>
          <p:cNvSpPr/>
          <p:nvPr/>
        </p:nvSpPr>
        <p:spPr>
          <a:xfrm>
            <a:off x="952168" y="155375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Cloud 48"/>
          <p:cNvSpPr/>
          <p:nvPr/>
        </p:nvSpPr>
        <p:spPr>
          <a:xfrm>
            <a:off x="880160" y="1700808"/>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Cloud 49"/>
          <p:cNvSpPr/>
          <p:nvPr/>
        </p:nvSpPr>
        <p:spPr>
          <a:xfrm>
            <a:off x="1024176" y="196263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Cloud 51"/>
          <p:cNvSpPr/>
          <p:nvPr/>
        </p:nvSpPr>
        <p:spPr>
          <a:xfrm>
            <a:off x="736144" y="2352915"/>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Cloud 52"/>
          <p:cNvSpPr/>
          <p:nvPr/>
        </p:nvSpPr>
        <p:spPr>
          <a:xfrm>
            <a:off x="664136" y="204068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Cloud 53"/>
          <p:cNvSpPr/>
          <p:nvPr/>
        </p:nvSpPr>
        <p:spPr>
          <a:xfrm>
            <a:off x="836354" y="214104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Cloud 54"/>
          <p:cNvSpPr/>
          <p:nvPr/>
        </p:nvSpPr>
        <p:spPr>
          <a:xfrm>
            <a:off x="736144" y="2241405"/>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Cloud 55"/>
          <p:cNvSpPr/>
          <p:nvPr/>
        </p:nvSpPr>
        <p:spPr>
          <a:xfrm>
            <a:off x="880160" y="2453274"/>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Cloud 56"/>
          <p:cNvSpPr/>
          <p:nvPr/>
        </p:nvSpPr>
        <p:spPr>
          <a:xfrm>
            <a:off x="755576" y="1609368"/>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Cloud 57"/>
          <p:cNvSpPr/>
          <p:nvPr/>
        </p:nvSpPr>
        <p:spPr>
          <a:xfrm>
            <a:off x="1024176" y="1839969"/>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Cloud 58"/>
          <p:cNvSpPr/>
          <p:nvPr/>
        </p:nvSpPr>
        <p:spPr>
          <a:xfrm>
            <a:off x="702542" y="2207952"/>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Cloud 59"/>
          <p:cNvSpPr/>
          <p:nvPr/>
        </p:nvSpPr>
        <p:spPr>
          <a:xfrm>
            <a:off x="664136" y="185112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Cloud 60"/>
          <p:cNvSpPr/>
          <p:nvPr/>
        </p:nvSpPr>
        <p:spPr>
          <a:xfrm>
            <a:off x="952168" y="258708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Cloud 61"/>
          <p:cNvSpPr/>
          <p:nvPr/>
        </p:nvSpPr>
        <p:spPr>
          <a:xfrm>
            <a:off x="808152" y="275063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Cloud 62"/>
          <p:cNvSpPr/>
          <p:nvPr/>
        </p:nvSpPr>
        <p:spPr>
          <a:xfrm>
            <a:off x="899592" y="282498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Cloud 63"/>
          <p:cNvSpPr/>
          <p:nvPr/>
        </p:nvSpPr>
        <p:spPr>
          <a:xfrm>
            <a:off x="808152" y="2899323"/>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Cloud 64"/>
          <p:cNvSpPr/>
          <p:nvPr/>
        </p:nvSpPr>
        <p:spPr>
          <a:xfrm>
            <a:off x="808152" y="2636912"/>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Cloud 65"/>
          <p:cNvSpPr/>
          <p:nvPr/>
        </p:nvSpPr>
        <p:spPr>
          <a:xfrm>
            <a:off x="1043608" y="1969408"/>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Cloud 66"/>
          <p:cNvSpPr/>
          <p:nvPr/>
        </p:nvSpPr>
        <p:spPr>
          <a:xfrm>
            <a:off x="664136" y="222282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Cloud 67"/>
          <p:cNvSpPr/>
          <p:nvPr/>
        </p:nvSpPr>
        <p:spPr>
          <a:xfrm>
            <a:off x="680249" y="2475585"/>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Cloud 68"/>
          <p:cNvSpPr/>
          <p:nvPr/>
        </p:nvSpPr>
        <p:spPr>
          <a:xfrm>
            <a:off x="952168" y="2929062"/>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Cloud 69"/>
          <p:cNvSpPr/>
          <p:nvPr/>
        </p:nvSpPr>
        <p:spPr>
          <a:xfrm>
            <a:off x="952168" y="275436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Cloud 70"/>
          <p:cNvSpPr/>
          <p:nvPr/>
        </p:nvSpPr>
        <p:spPr>
          <a:xfrm>
            <a:off x="836363" y="2453283"/>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Cloud 71"/>
          <p:cNvSpPr/>
          <p:nvPr/>
        </p:nvSpPr>
        <p:spPr>
          <a:xfrm>
            <a:off x="1043608" y="2430981"/>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WordArt 2"/>
          <p:cNvSpPr>
            <a:spLocks noChangeArrowheads="1" noChangeShapeType="1" noTextEdit="1"/>
          </p:cNvSpPr>
          <p:nvPr/>
        </p:nvSpPr>
        <p:spPr bwMode="auto">
          <a:xfrm>
            <a:off x="1907704" y="1196752"/>
            <a:ext cx="2618616" cy="2376264"/>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Christ the righteousness of God</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74" name="TextBox 73"/>
          <p:cNvSpPr txBox="1">
            <a:spLocks noChangeArrowheads="1"/>
          </p:cNvSpPr>
          <p:nvPr/>
        </p:nvSpPr>
        <p:spPr bwMode="auto">
          <a:xfrm>
            <a:off x="251520" y="4500570"/>
            <a:ext cx="8568952" cy="2246769"/>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“But now </a:t>
            </a:r>
            <a:r>
              <a:rPr lang="en-CA" sz="2800" b="1" dirty="0" smtClean="0">
                <a:solidFill>
                  <a:srgbClr val="FF0000"/>
                </a:solidFill>
                <a:latin typeface="Calibri" pitchFamily="34" charset="0"/>
              </a:rPr>
              <a:t>the righteousness of God</a:t>
            </a:r>
            <a:r>
              <a:rPr lang="en-CA" sz="2800" b="1" dirty="0" smtClean="0">
                <a:solidFill>
                  <a:schemeClr val="bg1"/>
                </a:solidFill>
                <a:latin typeface="Calibri" pitchFamily="34" charset="0"/>
              </a:rPr>
              <a:t> has been manifested . . . </a:t>
            </a:r>
            <a:r>
              <a:rPr lang="en-CA" sz="2800" b="1" dirty="0" smtClean="0">
                <a:solidFill>
                  <a:srgbClr val="FF0000"/>
                </a:solidFill>
                <a:latin typeface="Calibri" pitchFamily="34" charset="0"/>
              </a:rPr>
              <a:t>the righteousness of God</a:t>
            </a:r>
            <a:r>
              <a:rPr lang="en-CA" sz="2800" b="1" dirty="0" smtClean="0">
                <a:solidFill>
                  <a:schemeClr val="bg1"/>
                </a:solidFill>
                <a:latin typeface="Calibri" pitchFamily="34" charset="0"/>
              </a:rPr>
              <a:t> through </a:t>
            </a:r>
            <a:r>
              <a:rPr lang="en-CA" sz="2800" b="1" u="sng" dirty="0" smtClean="0">
                <a:solidFill>
                  <a:srgbClr val="FF0000"/>
                </a:solidFill>
                <a:latin typeface="Calibri" pitchFamily="34" charset="0"/>
              </a:rPr>
              <a:t>faith</a:t>
            </a:r>
            <a:r>
              <a:rPr lang="en-CA" sz="2800" b="1" dirty="0" smtClean="0">
                <a:solidFill>
                  <a:schemeClr val="bg1"/>
                </a:solidFill>
                <a:latin typeface="Calibri" pitchFamily="34" charset="0"/>
              </a:rPr>
              <a:t> in Jesus Christ for all who </a:t>
            </a:r>
            <a:r>
              <a:rPr lang="en-CA" sz="2800" b="1" u="sng" dirty="0" smtClean="0">
                <a:solidFill>
                  <a:schemeClr val="bg1"/>
                </a:solidFill>
                <a:latin typeface="Calibri" pitchFamily="34" charset="0"/>
              </a:rPr>
              <a:t>believe</a:t>
            </a:r>
            <a:r>
              <a:rPr lang="en-CA" sz="2800" b="1" dirty="0" smtClean="0">
                <a:solidFill>
                  <a:schemeClr val="bg1"/>
                </a:solidFill>
                <a:latin typeface="Calibri" pitchFamily="34" charset="0"/>
              </a:rPr>
              <a:t>. . . . for all have sinned . . . </a:t>
            </a:r>
          </a:p>
          <a:p>
            <a:pPr algn="ctr"/>
            <a:r>
              <a:rPr lang="en-CA" sz="2800" b="1" dirty="0" smtClean="0">
                <a:solidFill>
                  <a:schemeClr val="bg1"/>
                </a:solidFill>
                <a:latin typeface="Calibri" pitchFamily="34" charset="0"/>
              </a:rPr>
              <a:t>and are </a:t>
            </a:r>
            <a:r>
              <a:rPr lang="en-CA" sz="2800" b="1" dirty="0" smtClean="0">
                <a:solidFill>
                  <a:srgbClr val="FF0000"/>
                </a:solidFill>
                <a:latin typeface="Calibri" pitchFamily="34" charset="0"/>
              </a:rPr>
              <a:t>justified</a:t>
            </a:r>
            <a:r>
              <a:rPr lang="en-CA" sz="2800" b="1" dirty="0" smtClean="0">
                <a:solidFill>
                  <a:schemeClr val="bg1"/>
                </a:solidFill>
                <a:latin typeface="Calibri" pitchFamily="34" charset="0"/>
              </a:rPr>
              <a:t> by his </a:t>
            </a:r>
            <a:r>
              <a:rPr lang="en-CA" sz="2800" b="1" u="sng" dirty="0" smtClean="0">
                <a:solidFill>
                  <a:schemeClr val="bg1"/>
                </a:solidFill>
                <a:latin typeface="Calibri" pitchFamily="34" charset="0"/>
              </a:rPr>
              <a:t>grace</a:t>
            </a:r>
            <a:r>
              <a:rPr lang="en-CA" sz="2800" b="1" dirty="0" smtClean="0">
                <a:solidFill>
                  <a:schemeClr val="bg1"/>
                </a:solidFill>
                <a:latin typeface="Calibri" pitchFamily="34" charset="0"/>
              </a:rPr>
              <a:t> as a gift, through the redemption that is </a:t>
            </a:r>
            <a:r>
              <a:rPr lang="en-CA" sz="2800" b="1" u="sng" dirty="0" smtClean="0">
                <a:solidFill>
                  <a:schemeClr val="bg1"/>
                </a:solidFill>
                <a:latin typeface="Calibri" pitchFamily="34" charset="0"/>
              </a:rPr>
              <a:t>in Christ Jesus</a:t>
            </a:r>
            <a:r>
              <a:rPr lang="en-CA" sz="2800" b="1" dirty="0" smtClean="0">
                <a:solidFill>
                  <a:schemeClr val="bg1"/>
                </a:solidFill>
                <a:latin typeface="Calibri" pitchFamily="34" charset="0"/>
              </a:rPr>
              <a:t>”  Rom 3:21-24</a:t>
            </a:r>
            <a:endParaRPr lang="en-CA" sz="2800" b="1" dirty="0">
              <a:solidFill>
                <a:schemeClr val="bg1"/>
              </a:solidFill>
              <a:latin typeface="Calibri" pitchFamily="34" charset="0"/>
            </a:endParaRPr>
          </a:p>
        </p:txBody>
      </p:sp>
      <p:sp>
        <p:nvSpPr>
          <p:cNvPr id="75" name="TextBox 74"/>
          <p:cNvSpPr txBox="1"/>
          <p:nvPr/>
        </p:nvSpPr>
        <p:spPr>
          <a:xfrm>
            <a:off x="909776" y="0"/>
            <a:ext cx="7406640" cy="954107"/>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cs typeface="Calibri" pitchFamily="34" charset="0"/>
              </a:rPr>
              <a:t>1. Justified in Christ the righteousness of God.</a:t>
            </a:r>
          </a:p>
          <a:p>
            <a:pPr algn="ctr"/>
            <a:r>
              <a:rPr lang="en-US" sz="2800" b="1" dirty="0" smtClean="0">
                <a:solidFill>
                  <a:srgbClr val="FF0000"/>
                </a:solidFill>
                <a:latin typeface="Calibri" pitchFamily="34" charset="0"/>
                <a:cs typeface="Calibri" pitchFamily="34" charset="0"/>
              </a:rPr>
              <a:t>Thank you, Lord!</a:t>
            </a:r>
            <a:endParaRPr lang="en-CA" sz="2800" dirty="0">
              <a:solidFill>
                <a:srgbClr val="FF0000"/>
              </a:solidFill>
              <a:latin typeface="Calibri" pitchFamily="34" charset="0"/>
              <a:cs typeface="Calibri" pitchFamily="34" charset="0"/>
            </a:endParaRPr>
          </a:p>
        </p:txBody>
      </p:sp>
      <p:sp>
        <p:nvSpPr>
          <p:cNvPr id="76" name="Cloud 75"/>
          <p:cNvSpPr/>
          <p:nvPr/>
        </p:nvSpPr>
        <p:spPr>
          <a:xfrm>
            <a:off x="880160" y="162880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7" name="Picture 76" descr="egyptian.gif"/>
          <p:cNvPicPr>
            <a:picLocks noChangeAspect="1"/>
          </p:cNvPicPr>
          <p:nvPr/>
        </p:nvPicPr>
        <p:blipFill>
          <a:blip r:embed="rId5" cstate="print"/>
          <a:stretch>
            <a:fillRect/>
          </a:stretch>
        </p:blipFill>
        <p:spPr>
          <a:xfrm rot="14400000" flipH="1">
            <a:off x="6957826" y="2528563"/>
            <a:ext cx="614477" cy="365760"/>
          </a:xfrm>
          <a:prstGeom prst="rect">
            <a:avLst/>
          </a:prstGeom>
        </p:spPr>
      </p:pic>
      <p:pic>
        <p:nvPicPr>
          <p:cNvPr id="78" name="Picture 77" descr="egyptian.gif"/>
          <p:cNvPicPr>
            <a:picLocks noChangeAspect="1"/>
          </p:cNvPicPr>
          <p:nvPr/>
        </p:nvPicPr>
        <p:blipFill>
          <a:blip r:embed="rId5" cstate="print"/>
          <a:stretch>
            <a:fillRect/>
          </a:stretch>
        </p:blipFill>
        <p:spPr>
          <a:xfrm rot="14400000" flipH="1">
            <a:off x="6809008" y="2744587"/>
            <a:ext cx="614477" cy="365760"/>
          </a:xfrm>
          <a:prstGeom prst="rect">
            <a:avLst/>
          </a:prstGeom>
        </p:spPr>
      </p:pic>
      <p:pic>
        <p:nvPicPr>
          <p:cNvPr id="79" name="Picture 78" descr="egyptian.gif"/>
          <p:cNvPicPr>
            <a:picLocks noChangeAspect="1"/>
          </p:cNvPicPr>
          <p:nvPr/>
        </p:nvPicPr>
        <p:blipFill>
          <a:blip r:embed="rId5" cstate="print"/>
          <a:stretch>
            <a:fillRect/>
          </a:stretch>
        </p:blipFill>
        <p:spPr>
          <a:xfrm rot="14400000" flipH="1">
            <a:off x="6664992" y="2528563"/>
            <a:ext cx="614477" cy="365760"/>
          </a:xfrm>
          <a:prstGeom prst="rect">
            <a:avLst/>
          </a:prstGeom>
        </p:spPr>
      </p:pic>
      <p:pic>
        <p:nvPicPr>
          <p:cNvPr id="80" name="Picture 79" descr="egyptian.gif"/>
          <p:cNvPicPr>
            <a:picLocks noChangeAspect="1"/>
          </p:cNvPicPr>
          <p:nvPr/>
        </p:nvPicPr>
        <p:blipFill>
          <a:blip r:embed="rId5" cstate="print"/>
          <a:stretch>
            <a:fillRect/>
          </a:stretch>
        </p:blipFill>
        <p:spPr>
          <a:xfrm rot="14400000" flipH="1">
            <a:off x="7169048" y="2744587"/>
            <a:ext cx="614477" cy="365760"/>
          </a:xfrm>
          <a:prstGeom prst="rect">
            <a:avLst/>
          </a:prstGeom>
        </p:spPr>
      </p:pic>
      <p:pic>
        <p:nvPicPr>
          <p:cNvPr id="81" name="Picture 80" descr="egyptian.gif"/>
          <p:cNvPicPr>
            <a:picLocks noChangeAspect="1"/>
          </p:cNvPicPr>
          <p:nvPr/>
        </p:nvPicPr>
        <p:blipFill>
          <a:blip r:embed="rId5" cstate="print"/>
          <a:stretch>
            <a:fillRect/>
          </a:stretch>
        </p:blipFill>
        <p:spPr>
          <a:xfrm rot="14400000" flipH="1">
            <a:off x="7121115" y="2312539"/>
            <a:ext cx="614477" cy="365760"/>
          </a:xfrm>
          <a:prstGeom prst="rect">
            <a:avLst/>
          </a:prstGeom>
        </p:spPr>
      </p:pic>
      <p:pic>
        <p:nvPicPr>
          <p:cNvPr id="82" name="Picture 81" descr="egyptian.gif"/>
          <p:cNvPicPr>
            <a:picLocks noChangeAspect="1"/>
          </p:cNvPicPr>
          <p:nvPr/>
        </p:nvPicPr>
        <p:blipFill>
          <a:blip r:embed="rId5" cstate="print"/>
          <a:stretch>
            <a:fillRect/>
          </a:stretch>
        </p:blipFill>
        <p:spPr>
          <a:xfrm rot="14400000" flipH="1">
            <a:off x="7265131" y="2528563"/>
            <a:ext cx="614477" cy="365760"/>
          </a:xfrm>
          <a:prstGeom prst="rect">
            <a:avLst/>
          </a:prstGeom>
        </p:spPr>
      </p:pic>
      <p:pic>
        <p:nvPicPr>
          <p:cNvPr id="83" name="Picture 82" descr="egyptian.gif"/>
          <p:cNvPicPr>
            <a:picLocks noChangeAspect="1"/>
          </p:cNvPicPr>
          <p:nvPr/>
        </p:nvPicPr>
        <p:blipFill>
          <a:blip r:embed="rId5" cstate="print"/>
          <a:stretch>
            <a:fillRect/>
          </a:stretch>
        </p:blipFill>
        <p:spPr>
          <a:xfrm rot="14400000" flipH="1">
            <a:off x="6809008" y="2312539"/>
            <a:ext cx="614477" cy="365760"/>
          </a:xfrm>
          <a:prstGeom prst="rect">
            <a:avLst/>
          </a:prstGeom>
        </p:spPr>
      </p:pic>
    </p:spTree>
  </p:cSld>
  <p:clrMapOvr>
    <a:masterClrMapping/>
  </p:clrMapOvr>
  <p:timing>
    <p:tnLst>
      <p:par>
        <p:cTn id="1" dur="indefinite" restart="never" nodeType="tmRoot"/>
      </p:par>
    </p:tnLst>
  </p:timing>
</p:sld>
</file>

<file path=ppt/slides/slide30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3" name="Rectangle 42"/>
          <p:cNvSpPr/>
          <p:nvPr/>
        </p:nvSpPr>
        <p:spPr>
          <a:xfrm>
            <a:off x="7740352" y="5445224"/>
            <a:ext cx="182880" cy="10058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0" name="Rectangle 39"/>
          <p:cNvSpPr/>
          <p:nvPr/>
        </p:nvSpPr>
        <p:spPr>
          <a:xfrm>
            <a:off x="7956376" y="5445224"/>
            <a:ext cx="182880" cy="10058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5" name="Rounded Rectangle 24"/>
          <p:cNvSpPr/>
          <p:nvPr/>
        </p:nvSpPr>
        <p:spPr>
          <a:xfrm>
            <a:off x="5257800" y="4648200"/>
            <a:ext cx="784672" cy="92697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6" name="Rectangle 25"/>
          <p:cNvSpPr/>
          <p:nvPr/>
        </p:nvSpPr>
        <p:spPr>
          <a:xfrm>
            <a:off x="5436096" y="5471160"/>
            <a:ext cx="182880" cy="1005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7" name="Rectangle 26"/>
          <p:cNvSpPr/>
          <p:nvPr/>
        </p:nvSpPr>
        <p:spPr>
          <a:xfrm>
            <a:off x="5685264" y="5471160"/>
            <a:ext cx="182880" cy="1005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Oval 27"/>
          <p:cNvSpPr/>
          <p:nvPr/>
        </p:nvSpPr>
        <p:spPr>
          <a:xfrm>
            <a:off x="5410200" y="4149279"/>
            <a:ext cx="499492" cy="4989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cxnSp>
        <p:nvCxnSpPr>
          <p:cNvPr id="33" name="Straight Connector 32"/>
          <p:cNvCxnSpPr/>
          <p:nvPr/>
        </p:nvCxnSpPr>
        <p:spPr>
          <a:xfrm flipH="1" flipV="1">
            <a:off x="7010400" y="4059560"/>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6934200" y="5257800"/>
            <a:ext cx="512420" cy="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7086600" y="6269360"/>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8458200" y="4059560"/>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flipV="1">
            <a:off x="8458200" y="6269360"/>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a:off x="8458200" y="5257780"/>
            <a:ext cx="512420" cy="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Oval 44"/>
          <p:cNvSpPr/>
          <p:nvPr/>
        </p:nvSpPr>
        <p:spPr>
          <a:xfrm>
            <a:off x="7653908" y="4149279"/>
            <a:ext cx="499492" cy="49892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1" name="TextBox 20"/>
          <p:cNvSpPr txBox="1"/>
          <p:nvPr/>
        </p:nvSpPr>
        <p:spPr>
          <a:xfrm>
            <a:off x="429776" y="116632"/>
            <a:ext cx="3566160" cy="523220"/>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Our greatest need</a:t>
            </a:r>
            <a:endParaRPr lang="en-CA" sz="2800" b="1" dirty="0">
              <a:solidFill>
                <a:schemeClr val="bg1"/>
              </a:solidFill>
              <a:latin typeface="Calibri" pitchFamily="34" charset="0"/>
              <a:cs typeface="Calibri" pitchFamily="34" charset="0"/>
            </a:endParaRPr>
          </a:p>
        </p:txBody>
      </p:sp>
      <p:sp>
        <p:nvSpPr>
          <p:cNvPr id="30" name="TextBox 29"/>
          <p:cNvSpPr txBox="1"/>
          <p:nvPr/>
        </p:nvSpPr>
        <p:spPr>
          <a:xfrm>
            <a:off x="6934200" y="2590800"/>
            <a:ext cx="1920240" cy="1569660"/>
          </a:xfrm>
          <a:prstGeom prst="rect">
            <a:avLst/>
          </a:prstGeom>
          <a:noFill/>
        </p:spPr>
        <p:txBody>
          <a:bodyPr wrap="square" rtlCol="0">
            <a:spAutoFit/>
          </a:bodyPr>
          <a:lstStyle/>
          <a:p>
            <a:pPr algn="ctr"/>
            <a:r>
              <a:rPr lang="en-CA" sz="2400" b="1" dirty="0" smtClean="0">
                <a:solidFill>
                  <a:schemeClr val="bg1"/>
                </a:solidFill>
                <a:latin typeface="Calibri" pitchFamily="34" charset="0"/>
                <a:cs typeface="Calibri" pitchFamily="34" charset="0"/>
              </a:rPr>
              <a:t>Accepted </a:t>
            </a:r>
          </a:p>
          <a:p>
            <a:pPr algn="ctr"/>
            <a:r>
              <a:rPr lang="en-CA" sz="2400" b="1" dirty="0" smtClean="0">
                <a:solidFill>
                  <a:schemeClr val="bg1"/>
                </a:solidFill>
                <a:latin typeface="Calibri" pitchFamily="34" charset="0"/>
                <a:cs typeface="Calibri" pitchFamily="34" charset="0"/>
              </a:rPr>
              <a:t>by God as righteous </a:t>
            </a:r>
          </a:p>
          <a:p>
            <a:pPr algn="ctr"/>
            <a:r>
              <a:rPr lang="en-CA" sz="2400" b="1" dirty="0" smtClean="0">
                <a:solidFill>
                  <a:schemeClr val="bg1"/>
                </a:solidFill>
                <a:latin typeface="Calibri" pitchFamily="34" charset="0"/>
                <a:cs typeface="Calibri" pitchFamily="34" charset="0"/>
              </a:rPr>
              <a:t>in Christ</a:t>
            </a:r>
            <a:endParaRPr lang="en-CA" sz="2400" b="1" dirty="0">
              <a:solidFill>
                <a:schemeClr val="bg1"/>
              </a:solidFill>
              <a:latin typeface="Calibri" pitchFamily="34" charset="0"/>
              <a:cs typeface="Calibri" pitchFamily="34" charset="0"/>
            </a:endParaRPr>
          </a:p>
        </p:txBody>
      </p:sp>
      <p:sp>
        <p:nvSpPr>
          <p:cNvPr id="31" name="TextBox 30"/>
          <p:cNvSpPr txBox="1"/>
          <p:nvPr/>
        </p:nvSpPr>
        <p:spPr>
          <a:xfrm>
            <a:off x="4724400" y="2590800"/>
            <a:ext cx="1920240" cy="1569660"/>
          </a:xfrm>
          <a:prstGeom prst="rect">
            <a:avLst/>
          </a:prstGeom>
          <a:noFill/>
        </p:spPr>
        <p:txBody>
          <a:bodyPr wrap="square" rtlCol="0">
            <a:spAutoFit/>
          </a:bodyPr>
          <a:lstStyle/>
          <a:p>
            <a:pPr algn="ctr"/>
            <a:r>
              <a:rPr lang="en-CA" sz="2400" b="1" dirty="0" smtClean="0">
                <a:solidFill>
                  <a:schemeClr val="bg1"/>
                </a:solidFill>
                <a:latin typeface="Calibri" pitchFamily="34" charset="0"/>
                <a:cs typeface="Calibri" pitchFamily="34" charset="0"/>
              </a:rPr>
              <a:t>Opposed </a:t>
            </a:r>
          </a:p>
          <a:p>
            <a:pPr algn="ctr"/>
            <a:r>
              <a:rPr lang="en-CA" sz="2400" b="1" dirty="0" smtClean="0">
                <a:solidFill>
                  <a:schemeClr val="bg1"/>
                </a:solidFill>
                <a:latin typeface="Calibri" pitchFamily="34" charset="0"/>
                <a:cs typeface="Calibri" pitchFamily="34" charset="0"/>
              </a:rPr>
              <a:t>by God as unrighteous, </a:t>
            </a:r>
          </a:p>
          <a:p>
            <a:pPr algn="ctr"/>
            <a:r>
              <a:rPr lang="en-CA" sz="2400" b="1" dirty="0" smtClean="0">
                <a:solidFill>
                  <a:schemeClr val="bg1"/>
                </a:solidFill>
                <a:latin typeface="Calibri" pitchFamily="34" charset="0"/>
                <a:cs typeface="Calibri" pitchFamily="34" charset="0"/>
              </a:rPr>
              <a:t>black with sin</a:t>
            </a:r>
            <a:endParaRPr lang="en-CA" sz="2400" b="1" dirty="0">
              <a:solidFill>
                <a:schemeClr val="bg1"/>
              </a:solidFill>
              <a:latin typeface="Calibri" pitchFamily="34" charset="0"/>
              <a:cs typeface="Calibri" pitchFamily="34" charset="0"/>
            </a:endParaRPr>
          </a:p>
        </p:txBody>
      </p:sp>
      <p:sp>
        <p:nvSpPr>
          <p:cNvPr id="41" name="Rounded Rectangle 40"/>
          <p:cNvSpPr/>
          <p:nvPr/>
        </p:nvSpPr>
        <p:spPr>
          <a:xfrm>
            <a:off x="7543800" y="4648200"/>
            <a:ext cx="784672" cy="926976"/>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8" name="Rectangle 37"/>
          <p:cNvSpPr/>
          <p:nvPr/>
        </p:nvSpPr>
        <p:spPr>
          <a:xfrm>
            <a:off x="7848600" y="4754880"/>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9" name="Rectangle 38"/>
          <p:cNvSpPr/>
          <p:nvPr/>
        </p:nvSpPr>
        <p:spPr>
          <a:xfrm>
            <a:off x="7696200" y="4907280"/>
            <a:ext cx="4572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2" name="TextBox 31"/>
          <p:cNvSpPr txBox="1"/>
          <p:nvPr/>
        </p:nvSpPr>
        <p:spPr>
          <a:xfrm>
            <a:off x="144016" y="692696"/>
            <a:ext cx="4211960" cy="6124754"/>
          </a:xfrm>
          <a:prstGeom prst="rect">
            <a:avLst/>
          </a:prstGeom>
          <a:noFill/>
        </p:spPr>
        <p:txBody>
          <a:bodyPr wrap="square" rtlCol="0">
            <a:spAutoFit/>
          </a:bodyPr>
          <a:lstStyle/>
          <a:p>
            <a:pPr algn="ctr"/>
            <a:r>
              <a:rPr lang="en-US" sz="2800" b="1" dirty="0" smtClean="0">
                <a:latin typeface="Calibri" pitchFamily="34" charset="0"/>
              </a:rPr>
              <a:t>The holy Lord is the source of all lasting joy.</a:t>
            </a:r>
          </a:p>
          <a:p>
            <a:pPr algn="ctr"/>
            <a:r>
              <a:rPr lang="en-US" sz="2800" b="1" dirty="0" smtClean="0">
                <a:latin typeface="Calibri" pitchFamily="34" charset="0"/>
              </a:rPr>
              <a:t>If we want to be accepted into the holy love relationships God the Father, Son and Spirit enjoys within himself and wants to share, </a:t>
            </a:r>
            <a:r>
              <a:rPr lang="en-US" sz="2800" b="1" spc="-10" dirty="0" smtClean="0">
                <a:latin typeface="Calibri" pitchFamily="34" charset="0"/>
              </a:rPr>
              <a:t>then we need a way to be as righteous as God in God’s sight</a:t>
            </a:r>
            <a:r>
              <a:rPr lang="en-US" sz="2800" b="1" dirty="0" smtClean="0">
                <a:latin typeface="Calibri" pitchFamily="34" charset="0"/>
              </a:rPr>
              <a:t>, because the holy Lord won’t join himself to anyone with a speck of unrighteousness.</a:t>
            </a:r>
          </a:p>
        </p:txBody>
      </p:sp>
      <p:sp>
        <p:nvSpPr>
          <p:cNvPr id="52" name="Rectangle 51"/>
          <p:cNvSpPr/>
          <p:nvPr/>
        </p:nvSpPr>
        <p:spPr>
          <a:xfrm>
            <a:off x="6660232" y="1373912"/>
            <a:ext cx="4572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3" name="WordArt 2"/>
          <p:cNvSpPr>
            <a:spLocks noChangeArrowheads="1" noChangeShapeType="1" noTextEdit="1"/>
          </p:cNvSpPr>
          <p:nvPr/>
        </p:nvSpPr>
        <p:spPr bwMode="auto">
          <a:xfrm>
            <a:off x="5652120" y="476672"/>
            <a:ext cx="2376264" cy="1728192"/>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HOLY LORD</a:t>
            </a:r>
            <a:endParaRPr lang="en-CA" sz="1200" kern="10" spc="0" dirty="0">
              <a:ln w="9525">
                <a:solidFill>
                  <a:srgbClr val="000000"/>
                </a:solidFill>
                <a:round/>
                <a:headEnd/>
                <a:tailEnd/>
              </a:ln>
              <a:solidFill>
                <a:srgbClr val="FFC000"/>
              </a:solidFill>
              <a:effectLst/>
            </a:endParaRPr>
          </a:p>
        </p:txBody>
      </p:sp>
      <p:sp>
        <p:nvSpPr>
          <p:cNvPr id="54" name="Rectangle 53"/>
          <p:cNvSpPr/>
          <p:nvPr/>
        </p:nvSpPr>
        <p:spPr>
          <a:xfrm>
            <a:off x="6804248" y="1257320"/>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pic>
        <p:nvPicPr>
          <p:cNvPr id="48" name="Picture 47" descr="egyptian.gif"/>
          <p:cNvPicPr>
            <a:picLocks noChangeAspect="1"/>
          </p:cNvPicPr>
          <p:nvPr/>
        </p:nvPicPr>
        <p:blipFill>
          <a:blip r:embed="rId2" cstate="print"/>
          <a:stretch>
            <a:fillRect/>
          </a:stretch>
        </p:blipFill>
        <p:spPr>
          <a:xfrm rot="14400000" flipH="1">
            <a:off x="5521193" y="1294837"/>
            <a:ext cx="1689812" cy="1005840"/>
          </a:xfrm>
          <a:prstGeom prst="rect">
            <a:avLst/>
          </a:prstGeom>
        </p:spPr>
      </p:pic>
      <p:pic>
        <p:nvPicPr>
          <p:cNvPr id="46" name="Picture 45" descr="egyptian.gif"/>
          <p:cNvPicPr>
            <a:picLocks noChangeAspect="1"/>
          </p:cNvPicPr>
          <p:nvPr/>
        </p:nvPicPr>
        <p:blipFill>
          <a:blip r:embed="rId2" cstate="print"/>
          <a:stretch>
            <a:fillRect/>
          </a:stretch>
        </p:blipFill>
        <p:spPr>
          <a:xfrm>
            <a:off x="6012160" y="550952"/>
            <a:ext cx="1689817" cy="1005840"/>
          </a:xfrm>
          <a:prstGeom prst="rect">
            <a:avLst/>
          </a:prstGeom>
        </p:spPr>
      </p:pic>
      <p:pic>
        <p:nvPicPr>
          <p:cNvPr id="49" name="Picture 48" descr="egyptian.gif"/>
          <p:cNvPicPr>
            <a:picLocks noChangeAspect="1"/>
          </p:cNvPicPr>
          <p:nvPr/>
        </p:nvPicPr>
        <p:blipFill>
          <a:blip r:embed="rId2" cstate="print"/>
          <a:stretch>
            <a:fillRect/>
          </a:stretch>
        </p:blipFill>
        <p:spPr>
          <a:xfrm rot="7200000">
            <a:off x="6529304" y="1294836"/>
            <a:ext cx="1689816" cy="1005840"/>
          </a:xfrm>
          <a:prstGeom prst="rect">
            <a:avLst/>
          </a:prstGeom>
        </p:spPr>
      </p:pic>
    </p:spTree>
  </p:cSld>
  <p:clrMapOvr>
    <a:masterClrMapping/>
  </p:clrMapOvr>
  <p:timing>
    <p:tnLst>
      <p:par>
        <p:cTn id="1" dur="indefinite" restart="never" nodeType="tmRoot"/>
      </p:par>
    </p:tnLst>
  </p:timing>
</p:sld>
</file>

<file path=ppt/slides/slide31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5" name="Rectangle 34"/>
          <p:cNvSpPr/>
          <p:nvPr/>
        </p:nvSpPr>
        <p:spPr>
          <a:xfrm>
            <a:off x="7767776" y="3363848"/>
            <a:ext cx="548640" cy="1371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Rectangle 38"/>
          <p:cNvSpPr/>
          <p:nvPr/>
        </p:nvSpPr>
        <p:spPr>
          <a:xfrm>
            <a:off x="7963232" y="3220968"/>
            <a:ext cx="137160" cy="640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2483768" y="2204864"/>
            <a:ext cx="365760" cy="20116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7" name="Rectangle 16"/>
          <p:cNvSpPr/>
          <p:nvPr/>
        </p:nvSpPr>
        <p:spPr>
          <a:xfrm>
            <a:off x="1907704" y="2636912"/>
            <a:ext cx="155448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1" name="Rectangle 50"/>
          <p:cNvSpPr/>
          <p:nvPr/>
        </p:nvSpPr>
        <p:spPr>
          <a:xfrm>
            <a:off x="251520" y="3645024"/>
            <a:ext cx="137160"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4" name="Oval 53"/>
          <p:cNvSpPr/>
          <p:nvPr/>
        </p:nvSpPr>
        <p:spPr>
          <a:xfrm>
            <a:off x="251520" y="2492896"/>
            <a:ext cx="365760" cy="36576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5" name="Rounded Rectangle 54"/>
          <p:cNvSpPr/>
          <p:nvPr/>
        </p:nvSpPr>
        <p:spPr>
          <a:xfrm>
            <a:off x="179512" y="2924944"/>
            <a:ext cx="502920" cy="73152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2" name="TextBox 21"/>
          <p:cNvSpPr txBox="1"/>
          <p:nvPr/>
        </p:nvSpPr>
        <p:spPr>
          <a:xfrm>
            <a:off x="1907704" y="2492896"/>
            <a:ext cx="1440160" cy="584775"/>
          </a:xfrm>
          <a:prstGeom prst="rect">
            <a:avLst/>
          </a:prstGeom>
          <a:noFill/>
        </p:spPr>
        <p:txBody>
          <a:bodyPr wrap="square" rtlCol="0">
            <a:spAutoFit/>
          </a:bodyPr>
          <a:lstStyle/>
          <a:p>
            <a:pPr algn="ctr"/>
            <a:r>
              <a:rPr lang="en-CA" sz="3200" b="1" dirty="0" smtClean="0"/>
              <a:t>Christ</a:t>
            </a:r>
            <a:endParaRPr lang="en-CA" sz="3200" b="1" dirty="0"/>
          </a:p>
        </p:txBody>
      </p:sp>
      <p:sp>
        <p:nvSpPr>
          <p:cNvPr id="25" name="Rectangle 24"/>
          <p:cNvSpPr/>
          <p:nvPr/>
        </p:nvSpPr>
        <p:spPr>
          <a:xfrm>
            <a:off x="467544" y="3645024"/>
            <a:ext cx="137160"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Oval 27"/>
          <p:cNvSpPr/>
          <p:nvPr/>
        </p:nvSpPr>
        <p:spPr>
          <a:xfrm>
            <a:off x="4788024" y="2492896"/>
            <a:ext cx="365760" cy="36576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9" name="Rounded Rectangle 28"/>
          <p:cNvSpPr/>
          <p:nvPr/>
        </p:nvSpPr>
        <p:spPr>
          <a:xfrm>
            <a:off x="4716016" y="2924944"/>
            <a:ext cx="502920" cy="731520"/>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2" name="Rectangle 31"/>
          <p:cNvSpPr/>
          <p:nvPr/>
        </p:nvSpPr>
        <p:spPr>
          <a:xfrm>
            <a:off x="5004048" y="3645024"/>
            <a:ext cx="137160"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8" name="Rectangle 37"/>
          <p:cNvSpPr/>
          <p:nvPr/>
        </p:nvSpPr>
        <p:spPr>
          <a:xfrm>
            <a:off x="4788024" y="3645024"/>
            <a:ext cx="137160"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2" name="Rectangle 41"/>
          <p:cNvSpPr/>
          <p:nvPr/>
        </p:nvSpPr>
        <p:spPr>
          <a:xfrm>
            <a:off x="4932040" y="2996952"/>
            <a:ext cx="91440" cy="5486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5" name="Rectangle 44"/>
          <p:cNvSpPr/>
          <p:nvPr/>
        </p:nvSpPr>
        <p:spPr>
          <a:xfrm>
            <a:off x="4788024" y="3068960"/>
            <a:ext cx="365760" cy="914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4" name="WordArt 2"/>
          <p:cNvSpPr>
            <a:spLocks noChangeArrowheads="1" noChangeShapeType="1" noTextEdit="1"/>
          </p:cNvSpPr>
          <p:nvPr/>
        </p:nvSpPr>
        <p:spPr bwMode="auto">
          <a:xfrm>
            <a:off x="7308304" y="2420888"/>
            <a:ext cx="1512168"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36" name="Picture 35" descr="egyptian.gif"/>
          <p:cNvPicPr>
            <a:picLocks noChangeAspect="1"/>
          </p:cNvPicPr>
          <p:nvPr/>
        </p:nvPicPr>
        <p:blipFill>
          <a:blip r:embed="rId2" cstate="print"/>
          <a:stretch>
            <a:fillRect/>
          </a:stretch>
        </p:blipFill>
        <p:spPr>
          <a:xfrm>
            <a:off x="7164288" y="2423160"/>
            <a:ext cx="1689817" cy="1005840"/>
          </a:xfrm>
          <a:prstGeom prst="rect">
            <a:avLst/>
          </a:prstGeom>
        </p:spPr>
      </p:pic>
      <p:pic>
        <p:nvPicPr>
          <p:cNvPr id="37" name="Picture 36" descr="egyptian.gif"/>
          <p:cNvPicPr>
            <a:picLocks noChangeAspect="1"/>
          </p:cNvPicPr>
          <p:nvPr/>
        </p:nvPicPr>
        <p:blipFill>
          <a:blip r:embed="rId2" cstate="print"/>
          <a:stretch>
            <a:fillRect/>
          </a:stretch>
        </p:blipFill>
        <p:spPr>
          <a:xfrm rot="7200000">
            <a:off x="7727762" y="3243264"/>
            <a:ext cx="1689816" cy="1005840"/>
          </a:xfrm>
          <a:prstGeom prst="rect">
            <a:avLst/>
          </a:prstGeom>
        </p:spPr>
      </p:pic>
      <p:pic>
        <p:nvPicPr>
          <p:cNvPr id="40" name="Picture 39" descr="egyptian.gif"/>
          <p:cNvPicPr>
            <a:picLocks noChangeAspect="1"/>
          </p:cNvPicPr>
          <p:nvPr/>
        </p:nvPicPr>
        <p:blipFill>
          <a:blip r:embed="rId2" cstate="print"/>
          <a:stretch>
            <a:fillRect/>
          </a:stretch>
        </p:blipFill>
        <p:spPr>
          <a:xfrm rot="14400000" flipH="1">
            <a:off x="6708632" y="3254574"/>
            <a:ext cx="1689812" cy="1005840"/>
          </a:xfrm>
          <a:prstGeom prst="rect">
            <a:avLst/>
          </a:prstGeom>
        </p:spPr>
      </p:pic>
      <p:pic>
        <p:nvPicPr>
          <p:cNvPr id="41" name="Picture 40" descr="www.fg-a.com valentine 2-jumping-heart.gif"/>
          <p:cNvPicPr>
            <a:picLocks noChangeAspect="1"/>
          </p:cNvPicPr>
          <p:nvPr/>
        </p:nvPicPr>
        <p:blipFill>
          <a:blip r:embed="rId3" cstate="print"/>
          <a:stretch>
            <a:fillRect/>
          </a:stretch>
        </p:blipFill>
        <p:spPr>
          <a:xfrm>
            <a:off x="7461448" y="2780928"/>
            <a:ext cx="1143000" cy="1333500"/>
          </a:xfrm>
          <a:prstGeom prst="rect">
            <a:avLst/>
          </a:prstGeom>
        </p:spPr>
      </p:pic>
      <p:sp>
        <p:nvSpPr>
          <p:cNvPr id="30" name="TextBox 29"/>
          <p:cNvSpPr txBox="1"/>
          <p:nvPr/>
        </p:nvSpPr>
        <p:spPr>
          <a:xfrm>
            <a:off x="7020272" y="4149080"/>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
        <p:nvSpPr>
          <p:cNvPr id="31" name="TextBox 30"/>
          <p:cNvSpPr txBox="1">
            <a:spLocks noChangeArrowheads="1"/>
          </p:cNvSpPr>
          <p:nvPr/>
        </p:nvSpPr>
        <p:spPr bwMode="auto">
          <a:xfrm>
            <a:off x="144016" y="4797152"/>
            <a:ext cx="8820472" cy="1384995"/>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cs typeface="Calibri" pitchFamily="34" charset="0"/>
              </a:rPr>
              <a:t>“For our sake he (God) made him (Jesus) to be sin</a:t>
            </a:r>
          </a:p>
          <a:p>
            <a:pPr algn="ctr"/>
            <a:r>
              <a:rPr lang="en-CA" sz="2800" b="1" dirty="0" smtClean="0">
                <a:solidFill>
                  <a:schemeClr val="bg1"/>
                </a:solidFill>
                <a:latin typeface="Calibri" pitchFamily="34" charset="0"/>
                <a:cs typeface="Calibri" pitchFamily="34" charset="0"/>
              </a:rPr>
              <a:t> who knew no sin, so that </a:t>
            </a:r>
            <a:r>
              <a:rPr lang="en-CA" sz="2800" b="1" u="sng" dirty="0" smtClean="0">
                <a:solidFill>
                  <a:schemeClr val="bg1"/>
                </a:solidFill>
                <a:latin typeface="Calibri" pitchFamily="34" charset="0"/>
                <a:cs typeface="Calibri" pitchFamily="34" charset="0"/>
              </a:rPr>
              <a:t>in him</a:t>
            </a:r>
            <a:r>
              <a:rPr lang="en-CA" sz="2800" b="1" dirty="0" smtClean="0">
                <a:solidFill>
                  <a:schemeClr val="bg1"/>
                </a:solidFill>
                <a:latin typeface="Calibri" pitchFamily="34" charset="0"/>
                <a:cs typeface="Calibri" pitchFamily="34" charset="0"/>
              </a:rPr>
              <a:t> (Jesus) we might </a:t>
            </a:r>
          </a:p>
          <a:p>
            <a:pPr algn="ctr"/>
            <a:r>
              <a:rPr lang="en-CA" sz="2800" b="1" dirty="0" smtClean="0">
                <a:solidFill>
                  <a:schemeClr val="bg1"/>
                </a:solidFill>
                <a:latin typeface="Calibri" pitchFamily="34" charset="0"/>
                <a:cs typeface="Calibri" pitchFamily="34" charset="0"/>
              </a:rPr>
              <a:t>become </a:t>
            </a:r>
            <a:r>
              <a:rPr lang="en-CA" sz="2800" b="1" dirty="0" smtClean="0">
                <a:solidFill>
                  <a:srgbClr val="FF0000"/>
                </a:solidFill>
                <a:latin typeface="Calibri" pitchFamily="34" charset="0"/>
                <a:cs typeface="Calibri" pitchFamily="34" charset="0"/>
              </a:rPr>
              <a:t>the righteousness of God</a:t>
            </a:r>
            <a:r>
              <a:rPr lang="en-CA" sz="2800" b="1" dirty="0" smtClean="0">
                <a:solidFill>
                  <a:schemeClr val="bg1"/>
                </a:solidFill>
                <a:latin typeface="Calibri" pitchFamily="34" charset="0"/>
                <a:cs typeface="Calibri" pitchFamily="34" charset="0"/>
              </a:rPr>
              <a:t>.”  2 </a:t>
            </a:r>
            <a:r>
              <a:rPr lang="en-CA" sz="2800" b="1" dirty="0" err="1" smtClean="0">
                <a:solidFill>
                  <a:schemeClr val="bg1"/>
                </a:solidFill>
                <a:latin typeface="Calibri" pitchFamily="34" charset="0"/>
                <a:cs typeface="Calibri" pitchFamily="34" charset="0"/>
              </a:rPr>
              <a:t>Cor</a:t>
            </a:r>
            <a:r>
              <a:rPr lang="en-CA" sz="2800" b="1" dirty="0" smtClean="0">
                <a:solidFill>
                  <a:schemeClr val="bg1"/>
                </a:solidFill>
                <a:latin typeface="Calibri" pitchFamily="34" charset="0"/>
                <a:cs typeface="Calibri" pitchFamily="34" charset="0"/>
              </a:rPr>
              <a:t> 5:21 </a:t>
            </a:r>
          </a:p>
        </p:txBody>
      </p:sp>
      <p:sp>
        <p:nvSpPr>
          <p:cNvPr id="43" name="TextBox 42"/>
          <p:cNvSpPr txBox="1"/>
          <p:nvPr/>
        </p:nvSpPr>
        <p:spPr>
          <a:xfrm>
            <a:off x="683568" y="3140968"/>
            <a:ext cx="1844824" cy="1169551"/>
          </a:xfrm>
          <a:prstGeom prst="rect">
            <a:avLst/>
          </a:prstGeom>
          <a:noFill/>
        </p:spPr>
        <p:txBody>
          <a:bodyPr wrap="square" rtlCol="0">
            <a:spAutoFit/>
          </a:bodyPr>
          <a:lstStyle/>
          <a:p>
            <a:pPr algn="ctr">
              <a:lnSpc>
                <a:spcPts val="2800"/>
              </a:lnSpc>
            </a:pPr>
            <a:r>
              <a:rPr lang="en-CA" sz="2400" b="1" dirty="0" smtClean="0">
                <a:solidFill>
                  <a:schemeClr val="bg1"/>
                </a:solidFill>
                <a:latin typeface="Calibri" pitchFamily="34" charset="0"/>
                <a:cs typeface="Calibri" pitchFamily="34" charset="0"/>
              </a:rPr>
              <a:t>our sin and </a:t>
            </a:r>
          </a:p>
          <a:p>
            <a:pPr algn="ctr">
              <a:lnSpc>
                <a:spcPts val="2800"/>
              </a:lnSpc>
            </a:pPr>
            <a:r>
              <a:rPr lang="en-CA" sz="2400" b="1" dirty="0" smtClean="0">
                <a:solidFill>
                  <a:schemeClr val="bg1"/>
                </a:solidFill>
                <a:latin typeface="Calibri" pitchFamily="34" charset="0"/>
                <a:cs typeface="Calibri" pitchFamily="34" charset="0"/>
              </a:rPr>
              <a:t>punishment</a:t>
            </a:r>
          </a:p>
          <a:p>
            <a:pPr algn="ctr">
              <a:lnSpc>
                <a:spcPts val="2800"/>
              </a:lnSpc>
            </a:pPr>
            <a:r>
              <a:rPr lang="en-CA" sz="2400" b="1" dirty="0" smtClean="0">
                <a:solidFill>
                  <a:schemeClr val="bg1"/>
                </a:solidFill>
                <a:latin typeface="Calibri" pitchFamily="34" charset="0"/>
                <a:cs typeface="Calibri" pitchFamily="34" charset="0"/>
              </a:rPr>
              <a:t> to Christ</a:t>
            </a:r>
            <a:endParaRPr lang="en-CA" sz="2400" b="1" dirty="0">
              <a:solidFill>
                <a:schemeClr val="bg1"/>
              </a:solidFill>
              <a:latin typeface="Calibri" pitchFamily="34" charset="0"/>
              <a:cs typeface="Calibri" pitchFamily="34" charset="0"/>
            </a:endParaRPr>
          </a:p>
        </p:txBody>
      </p:sp>
      <p:sp>
        <p:nvSpPr>
          <p:cNvPr id="46" name="TextBox 45"/>
          <p:cNvSpPr txBox="1"/>
          <p:nvPr/>
        </p:nvSpPr>
        <p:spPr>
          <a:xfrm>
            <a:off x="2699792" y="3212976"/>
            <a:ext cx="2232248" cy="1104020"/>
          </a:xfrm>
          <a:prstGeom prst="rect">
            <a:avLst/>
          </a:prstGeom>
          <a:noFill/>
        </p:spPr>
        <p:txBody>
          <a:bodyPr wrap="square" rtlCol="0">
            <a:spAutoFit/>
          </a:bodyPr>
          <a:lstStyle/>
          <a:p>
            <a:pPr algn="ctr">
              <a:lnSpc>
                <a:spcPts val="2600"/>
              </a:lnSpc>
            </a:pPr>
            <a:r>
              <a:rPr lang="en-CA" sz="2400" b="1" dirty="0" smtClean="0">
                <a:solidFill>
                  <a:schemeClr val="bg1"/>
                </a:solidFill>
                <a:latin typeface="Calibri" pitchFamily="34" charset="0"/>
                <a:cs typeface="Calibri" pitchFamily="34" charset="0"/>
              </a:rPr>
              <a:t>Christ the righteousness </a:t>
            </a:r>
          </a:p>
          <a:p>
            <a:pPr algn="ctr">
              <a:lnSpc>
                <a:spcPts val="2600"/>
              </a:lnSpc>
            </a:pPr>
            <a:r>
              <a:rPr lang="en-CA" sz="2400" b="1" dirty="0" smtClean="0">
                <a:solidFill>
                  <a:schemeClr val="bg1"/>
                </a:solidFill>
                <a:latin typeface="Calibri" pitchFamily="34" charset="0"/>
                <a:cs typeface="Calibri" pitchFamily="34" charset="0"/>
              </a:rPr>
              <a:t>of God to us</a:t>
            </a:r>
            <a:endParaRPr lang="en-CA" sz="2400" b="1" dirty="0">
              <a:solidFill>
                <a:schemeClr val="bg1"/>
              </a:solidFill>
              <a:latin typeface="Calibri" pitchFamily="34" charset="0"/>
              <a:cs typeface="Calibri" pitchFamily="34" charset="0"/>
            </a:endParaRPr>
          </a:p>
        </p:txBody>
      </p:sp>
      <p:sp>
        <p:nvSpPr>
          <p:cNvPr id="50" name="TextBox 49"/>
          <p:cNvSpPr txBox="1"/>
          <p:nvPr/>
        </p:nvSpPr>
        <p:spPr>
          <a:xfrm>
            <a:off x="5076056" y="2564904"/>
            <a:ext cx="2160240" cy="1759456"/>
          </a:xfrm>
          <a:prstGeom prst="rect">
            <a:avLst/>
          </a:prstGeom>
          <a:noFill/>
        </p:spPr>
        <p:txBody>
          <a:bodyPr wrap="square" rtlCol="0">
            <a:spAutoFit/>
          </a:bodyPr>
          <a:lstStyle/>
          <a:p>
            <a:pPr algn="ctr">
              <a:lnSpc>
                <a:spcPts val="2600"/>
              </a:lnSpc>
            </a:pPr>
            <a:r>
              <a:rPr lang="en-CA" sz="2400" b="1" dirty="0" smtClean="0">
                <a:solidFill>
                  <a:schemeClr val="bg1"/>
                </a:solidFill>
                <a:latin typeface="Calibri" pitchFamily="34" charset="0"/>
                <a:cs typeface="Calibri" pitchFamily="34" charset="0"/>
              </a:rPr>
              <a:t>united with </a:t>
            </a:r>
          </a:p>
          <a:p>
            <a:pPr algn="ctr">
              <a:lnSpc>
                <a:spcPts val="2600"/>
              </a:lnSpc>
            </a:pPr>
            <a:r>
              <a:rPr lang="en-CA" sz="2400" b="1" dirty="0" smtClean="0">
                <a:solidFill>
                  <a:schemeClr val="bg1"/>
                </a:solidFill>
                <a:latin typeface="Calibri" pitchFamily="34" charset="0"/>
                <a:cs typeface="Calibri" pitchFamily="34" charset="0"/>
              </a:rPr>
              <a:t>the Lord </a:t>
            </a:r>
          </a:p>
          <a:p>
            <a:pPr algn="ctr">
              <a:lnSpc>
                <a:spcPts val="2600"/>
              </a:lnSpc>
            </a:pPr>
            <a:r>
              <a:rPr lang="en-CA" sz="2400" b="1" dirty="0" smtClean="0">
                <a:solidFill>
                  <a:schemeClr val="bg1"/>
                </a:solidFill>
                <a:latin typeface="Calibri" pitchFamily="34" charset="0"/>
                <a:cs typeface="Calibri" pitchFamily="34" charset="0"/>
              </a:rPr>
              <a:t>to enjoy </a:t>
            </a:r>
          </a:p>
          <a:p>
            <a:pPr algn="ctr">
              <a:lnSpc>
                <a:spcPts val="2600"/>
              </a:lnSpc>
            </a:pPr>
            <a:r>
              <a:rPr lang="en-CA" sz="2400" b="1" spc="-40" dirty="0" smtClean="0">
                <a:solidFill>
                  <a:schemeClr val="bg1"/>
                </a:solidFill>
                <a:latin typeface="Calibri" pitchFamily="34" charset="0"/>
                <a:cs typeface="Calibri" pitchFamily="34" charset="0"/>
              </a:rPr>
              <a:t>God the Father, </a:t>
            </a:r>
            <a:r>
              <a:rPr lang="en-CA" sz="2400" b="1" dirty="0" smtClean="0">
                <a:solidFill>
                  <a:schemeClr val="bg1"/>
                </a:solidFill>
                <a:latin typeface="Calibri" pitchFamily="34" charset="0"/>
                <a:cs typeface="Calibri" pitchFamily="34" charset="0"/>
              </a:rPr>
              <a:t>Son and Spirit</a:t>
            </a:r>
            <a:endParaRPr lang="en-CA" sz="2400" b="1" dirty="0">
              <a:solidFill>
                <a:schemeClr val="bg1"/>
              </a:solidFill>
              <a:latin typeface="Calibri" pitchFamily="34" charset="0"/>
              <a:cs typeface="Calibri" pitchFamily="34" charset="0"/>
            </a:endParaRPr>
          </a:p>
        </p:txBody>
      </p:sp>
      <p:sp>
        <p:nvSpPr>
          <p:cNvPr id="47" name="Right Arrow 46"/>
          <p:cNvSpPr/>
          <p:nvPr/>
        </p:nvSpPr>
        <p:spPr>
          <a:xfrm>
            <a:off x="3275856" y="2348880"/>
            <a:ext cx="1097280" cy="18288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Right Arrow 47"/>
          <p:cNvSpPr/>
          <p:nvPr/>
        </p:nvSpPr>
        <p:spPr>
          <a:xfrm>
            <a:off x="1026448" y="2348880"/>
            <a:ext cx="1097280" cy="182880"/>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2" name="Right Arrow 51"/>
          <p:cNvSpPr/>
          <p:nvPr/>
        </p:nvSpPr>
        <p:spPr>
          <a:xfrm>
            <a:off x="5580112" y="2348880"/>
            <a:ext cx="1097280" cy="18288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3" name="TextBox 52"/>
          <p:cNvSpPr txBox="1"/>
          <p:nvPr/>
        </p:nvSpPr>
        <p:spPr>
          <a:xfrm>
            <a:off x="909776" y="0"/>
            <a:ext cx="7406640" cy="954107"/>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cs typeface="Calibri" pitchFamily="34" charset="0"/>
              </a:rPr>
              <a:t>1. Justified in Christ the righteousness of God.</a:t>
            </a:r>
          </a:p>
          <a:p>
            <a:pPr algn="ctr"/>
            <a:r>
              <a:rPr lang="en-US" sz="2800" b="1" dirty="0" smtClean="0">
                <a:solidFill>
                  <a:srgbClr val="FF0000"/>
                </a:solidFill>
                <a:latin typeface="Calibri" pitchFamily="34" charset="0"/>
                <a:cs typeface="Calibri" pitchFamily="34" charset="0"/>
              </a:rPr>
              <a:t>Thank you, Lord!</a:t>
            </a:r>
            <a:endParaRPr lang="en-CA" sz="2800" dirty="0">
              <a:solidFill>
                <a:srgbClr val="FF0000"/>
              </a:solidFill>
              <a:latin typeface="Calibri" pitchFamily="34" charset="0"/>
              <a:cs typeface="Calibri" pitchFamily="34" charset="0"/>
            </a:endParaRPr>
          </a:p>
        </p:txBody>
      </p:sp>
      <p:sp>
        <p:nvSpPr>
          <p:cNvPr id="57" name="TextBox 56"/>
          <p:cNvSpPr txBox="1"/>
          <p:nvPr/>
        </p:nvSpPr>
        <p:spPr>
          <a:xfrm>
            <a:off x="0" y="1071546"/>
            <a:ext cx="8961120" cy="954107"/>
          </a:xfrm>
          <a:prstGeom prst="rect">
            <a:avLst/>
          </a:prstGeom>
          <a:noFill/>
        </p:spPr>
        <p:txBody>
          <a:bodyPr wrap="square" rtlCol="0">
            <a:spAutoFit/>
          </a:bodyPr>
          <a:lstStyle/>
          <a:p>
            <a:pPr algn="ctr"/>
            <a:r>
              <a:rPr lang="en-US" sz="2800" b="1" dirty="0" smtClean="0">
                <a:latin typeface="Calibri" pitchFamily="34" charset="0"/>
                <a:cs typeface="Calibri" pitchFamily="34" charset="0"/>
              </a:rPr>
              <a:t>“just-as-if-I’d” never sinned.       “just-as-if-I’d” obeyed all.</a:t>
            </a:r>
          </a:p>
          <a:p>
            <a:pPr algn="ctr"/>
            <a:r>
              <a:rPr lang="en-US" sz="2800" b="1" spc="-20" dirty="0" smtClean="0">
                <a:latin typeface="Calibri" pitchFamily="34" charset="0"/>
                <a:cs typeface="Calibri" pitchFamily="34" charset="0"/>
              </a:rPr>
              <a:t>The Lord accepts us as righteous in Christ and unites with us.</a:t>
            </a:r>
            <a:endParaRPr lang="en-CA" sz="2800" spc="-2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1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2291" name="Text Box 2"/>
          <p:cNvSpPr txBox="1">
            <a:spLocks noChangeArrowheads="1"/>
          </p:cNvSpPr>
          <p:nvPr/>
        </p:nvSpPr>
        <p:spPr bwMode="auto">
          <a:xfrm>
            <a:off x="2478584" y="620688"/>
            <a:ext cx="4613696" cy="836613"/>
          </a:xfrm>
          <a:prstGeom prst="rect">
            <a:avLst/>
          </a:prstGeom>
          <a:noFill/>
          <a:ln w="9525">
            <a:noFill/>
            <a:miter lim="800000"/>
            <a:headEnd/>
            <a:tailEnd/>
          </a:ln>
        </p:spPr>
        <p:txBody>
          <a:bodyPr/>
          <a:lstStyle/>
          <a:p>
            <a:pPr algn="ctr">
              <a:spcAft>
                <a:spcPts val="1000"/>
              </a:spcAft>
            </a:pPr>
            <a:r>
              <a:rPr lang="en-CA" sz="2800" b="1" dirty="0">
                <a:solidFill>
                  <a:schemeClr val="bg1"/>
                </a:solidFill>
                <a:latin typeface="Calibri" pitchFamily="34" charset="0"/>
              </a:rPr>
              <a:t>My </a:t>
            </a:r>
            <a:r>
              <a:rPr lang="en-CA" sz="2800" b="1" dirty="0" smtClean="0">
                <a:solidFill>
                  <a:schemeClr val="bg1"/>
                </a:solidFill>
                <a:latin typeface="Calibri" pitchFamily="34" charset="0"/>
              </a:rPr>
              <a:t>unrighteousness</a:t>
            </a:r>
            <a:endParaRPr lang="en-CA" sz="2800" b="1" dirty="0">
              <a:solidFill>
                <a:schemeClr val="bg1"/>
              </a:solidFill>
              <a:latin typeface="Calibri" pitchFamily="34" charset="0"/>
            </a:endParaRPr>
          </a:p>
        </p:txBody>
      </p:sp>
      <p:sp>
        <p:nvSpPr>
          <p:cNvPr id="12294" name="Text Box 2"/>
          <p:cNvSpPr txBox="1">
            <a:spLocks noChangeArrowheads="1"/>
          </p:cNvSpPr>
          <p:nvPr/>
        </p:nvSpPr>
        <p:spPr bwMode="auto">
          <a:xfrm>
            <a:off x="1403648" y="3212976"/>
            <a:ext cx="6669360" cy="800100"/>
          </a:xfrm>
          <a:prstGeom prst="rect">
            <a:avLst/>
          </a:prstGeom>
          <a:noFill/>
          <a:ln w="9525">
            <a:noFill/>
            <a:miter lim="800000"/>
            <a:headEnd/>
            <a:tailEnd/>
          </a:ln>
        </p:spPr>
        <p:txBody>
          <a:bodyPr/>
          <a:lstStyle/>
          <a:p>
            <a:pPr algn="ctr">
              <a:spcAft>
                <a:spcPts val="1000"/>
              </a:spcAft>
            </a:pPr>
            <a:r>
              <a:rPr lang="en-CA" sz="2800" b="1" dirty="0">
                <a:latin typeface="Calibri" pitchFamily="34" charset="0"/>
              </a:rPr>
              <a:t>Christ </a:t>
            </a:r>
            <a:r>
              <a:rPr lang="en-CA" sz="2800" b="1" dirty="0" smtClean="0">
                <a:latin typeface="Calibri" pitchFamily="34" charset="0"/>
              </a:rPr>
              <a:t>the righteousness of God</a:t>
            </a:r>
            <a:endParaRPr lang="en-CA" sz="2800" b="1" dirty="0">
              <a:latin typeface="Calibri" pitchFamily="34" charset="0"/>
            </a:endParaRPr>
          </a:p>
        </p:txBody>
      </p:sp>
      <p:sp>
        <p:nvSpPr>
          <p:cNvPr id="16" name="Rectangle 15"/>
          <p:cNvSpPr/>
          <p:nvPr/>
        </p:nvSpPr>
        <p:spPr>
          <a:xfrm>
            <a:off x="755576" y="1268760"/>
            <a:ext cx="500063" cy="2468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7" name="Rectangle 16"/>
          <p:cNvSpPr/>
          <p:nvPr/>
        </p:nvSpPr>
        <p:spPr>
          <a:xfrm>
            <a:off x="179512" y="1772816"/>
            <a:ext cx="1655763" cy="5715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8" name="Oval 17"/>
          <p:cNvSpPr/>
          <p:nvPr/>
        </p:nvSpPr>
        <p:spPr>
          <a:xfrm>
            <a:off x="8032948" y="1124744"/>
            <a:ext cx="571500" cy="6429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9" name="Rounded Rectangle 18"/>
          <p:cNvSpPr/>
          <p:nvPr/>
        </p:nvSpPr>
        <p:spPr>
          <a:xfrm>
            <a:off x="7891784" y="1772816"/>
            <a:ext cx="928688" cy="114300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0" name="Rectangle 19"/>
          <p:cNvSpPr/>
          <p:nvPr/>
        </p:nvSpPr>
        <p:spPr>
          <a:xfrm>
            <a:off x="8102104" y="2636912"/>
            <a:ext cx="214312" cy="1097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2" name="Rectangle 21"/>
          <p:cNvSpPr/>
          <p:nvPr/>
        </p:nvSpPr>
        <p:spPr>
          <a:xfrm>
            <a:off x="8390136" y="2636912"/>
            <a:ext cx="214312" cy="1097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2301" name="TextBox 12"/>
          <p:cNvSpPr txBox="1">
            <a:spLocks noChangeArrowheads="1"/>
          </p:cNvSpPr>
          <p:nvPr/>
        </p:nvSpPr>
        <p:spPr bwMode="auto">
          <a:xfrm>
            <a:off x="179512" y="1774775"/>
            <a:ext cx="1571625" cy="646113"/>
          </a:xfrm>
          <a:prstGeom prst="rect">
            <a:avLst/>
          </a:prstGeom>
          <a:noFill/>
          <a:ln w="9525">
            <a:noFill/>
            <a:miter lim="800000"/>
            <a:headEnd/>
            <a:tailEnd/>
          </a:ln>
        </p:spPr>
        <p:txBody>
          <a:bodyPr>
            <a:spAutoFit/>
          </a:bodyPr>
          <a:lstStyle/>
          <a:p>
            <a:pPr algn="ctr"/>
            <a:r>
              <a:rPr lang="en-US" sz="3600" b="1" dirty="0"/>
              <a:t>Christ</a:t>
            </a:r>
          </a:p>
        </p:txBody>
      </p:sp>
      <p:sp>
        <p:nvSpPr>
          <p:cNvPr id="12302" name="TextBox 13"/>
          <p:cNvSpPr txBox="1">
            <a:spLocks noChangeArrowheads="1"/>
          </p:cNvSpPr>
          <p:nvPr/>
        </p:nvSpPr>
        <p:spPr bwMode="auto">
          <a:xfrm>
            <a:off x="7963793" y="1918791"/>
            <a:ext cx="928687" cy="646113"/>
          </a:xfrm>
          <a:prstGeom prst="rect">
            <a:avLst/>
          </a:prstGeom>
          <a:noFill/>
          <a:ln w="9525">
            <a:noFill/>
            <a:miter lim="800000"/>
            <a:headEnd/>
            <a:tailEnd/>
          </a:ln>
        </p:spPr>
        <p:txBody>
          <a:bodyPr>
            <a:spAutoFit/>
          </a:bodyPr>
          <a:lstStyle/>
          <a:p>
            <a:r>
              <a:rPr lang="en-US" sz="3600" b="1" dirty="0">
                <a:solidFill>
                  <a:srgbClr val="0000FF"/>
                </a:solidFill>
              </a:rPr>
              <a:t>Me</a:t>
            </a:r>
          </a:p>
        </p:txBody>
      </p:sp>
      <p:sp>
        <p:nvSpPr>
          <p:cNvPr id="26" name="Curved Up Arrow 25"/>
          <p:cNvSpPr/>
          <p:nvPr/>
        </p:nvSpPr>
        <p:spPr>
          <a:xfrm rot="10800000">
            <a:off x="827584" y="1124745"/>
            <a:ext cx="7632848" cy="792088"/>
          </a:xfrm>
          <a:prstGeom prst="curvedUp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sp>
        <p:nvSpPr>
          <p:cNvPr id="27" name="Curved Up Arrow 26"/>
          <p:cNvSpPr/>
          <p:nvPr/>
        </p:nvSpPr>
        <p:spPr>
          <a:xfrm>
            <a:off x="971600" y="2420888"/>
            <a:ext cx="7632848" cy="792088"/>
          </a:xfrm>
          <a:prstGeom prst="curvedUpArrow">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sp>
        <p:nvSpPr>
          <p:cNvPr id="21" name="TextBox 20"/>
          <p:cNvSpPr txBox="1">
            <a:spLocks noChangeArrowheads="1"/>
          </p:cNvSpPr>
          <p:nvPr/>
        </p:nvSpPr>
        <p:spPr bwMode="auto">
          <a:xfrm>
            <a:off x="72008" y="3766388"/>
            <a:ext cx="8964488" cy="3046988"/>
          </a:xfrm>
          <a:prstGeom prst="rect">
            <a:avLst/>
          </a:prstGeom>
          <a:noFill/>
          <a:ln w="9525">
            <a:noFill/>
            <a:miter lim="800000"/>
            <a:headEnd/>
            <a:tailEnd/>
          </a:ln>
        </p:spPr>
        <p:txBody>
          <a:bodyPr wrap="square">
            <a:spAutoFit/>
          </a:bodyPr>
          <a:lstStyle/>
          <a:p>
            <a:pPr algn="ctr"/>
            <a:r>
              <a:rPr lang="en-CA" sz="2800" b="1" dirty="0" smtClean="0">
                <a:solidFill>
                  <a:srgbClr val="0000FF"/>
                </a:solidFill>
                <a:latin typeface="Calibri" pitchFamily="34" charset="0"/>
              </a:rPr>
              <a:t>Jesus</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lived</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in</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perfect</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obedience</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to</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all</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God’s</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righteous</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ways.</a:t>
            </a:r>
          </a:p>
          <a:p>
            <a:pPr algn="ctr"/>
            <a:r>
              <a:rPr lang="en-CA" sz="2800" b="1" dirty="0" smtClean="0">
                <a:solidFill>
                  <a:srgbClr val="0000FF"/>
                </a:solidFill>
                <a:latin typeface="Calibri" pitchFamily="34" charset="0"/>
              </a:rPr>
              <a:t>Jesus died as punishment for all our unrighteousness.</a:t>
            </a:r>
          </a:p>
          <a:p>
            <a:pPr algn="ctr"/>
            <a:r>
              <a:rPr lang="en-CA" sz="2800" b="1" dirty="0" smtClean="0">
                <a:solidFill>
                  <a:srgbClr val="0000FF"/>
                </a:solidFill>
                <a:latin typeface="Calibri" pitchFamily="34" charset="0"/>
              </a:rPr>
              <a:t>In </a:t>
            </a:r>
            <a:r>
              <a:rPr lang="en-CA" sz="2800" b="1" dirty="0">
                <a:solidFill>
                  <a:srgbClr val="0000FF"/>
                </a:solidFill>
                <a:latin typeface="Calibri" pitchFamily="34" charset="0"/>
              </a:rPr>
              <a:t>justification, </a:t>
            </a:r>
            <a:r>
              <a:rPr lang="en-CA" sz="2800" b="1" dirty="0" smtClean="0">
                <a:solidFill>
                  <a:srgbClr val="0000FF"/>
                </a:solidFill>
                <a:latin typeface="Calibri" pitchFamily="34" charset="0"/>
              </a:rPr>
              <a:t>the LORD </a:t>
            </a:r>
            <a:r>
              <a:rPr lang="en-CA" sz="2800" b="1" u="sng" dirty="0" smtClean="0">
                <a:solidFill>
                  <a:srgbClr val="0000FF"/>
                </a:solidFill>
                <a:latin typeface="Calibri" pitchFamily="34" charset="0"/>
              </a:rPr>
              <a:t>counts</a:t>
            </a:r>
            <a:r>
              <a:rPr lang="en-CA" sz="2800" b="1" dirty="0" smtClean="0">
                <a:solidFill>
                  <a:srgbClr val="0000FF"/>
                </a:solidFill>
                <a:latin typeface="Calibri" pitchFamily="34" charset="0"/>
              </a:rPr>
              <a:t> / </a:t>
            </a:r>
            <a:r>
              <a:rPr lang="en-CA" sz="2800" b="1" u="sng" dirty="0" smtClean="0">
                <a:solidFill>
                  <a:srgbClr val="0000FF"/>
                </a:solidFill>
                <a:latin typeface="Calibri" pitchFamily="34" charset="0"/>
              </a:rPr>
              <a:t>credits</a:t>
            </a:r>
            <a:r>
              <a:rPr lang="en-CA" sz="2800" b="1" dirty="0" smtClean="0">
                <a:solidFill>
                  <a:srgbClr val="0000FF"/>
                </a:solidFill>
                <a:latin typeface="Calibri" pitchFamily="34" charset="0"/>
              </a:rPr>
              <a:t> to us Christ’s obedience as our righteousness, by faith apart from works, and doesn’t </a:t>
            </a:r>
            <a:r>
              <a:rPr lang="en-CA" sz="2800" b="1" u="sng" dirty="0">
                <a:solidFill>
                  <a:srgbClr val="0000FF"/>
                </a:solidFill>
                <a:latin typeface="Calibri" pitchFamily="34" charset="0"/>
              </a:rPr>
              <a:t>count</a:t>
            </a:r>
            <a:r>
              <a:rPr lang="en-CA" sz="2800" b="1" dirty="0">
                <a:solidFill>
                  <a:srgbClr val="0000FF"/>
                </a:solidFill>
                <a:latin typeface="Calibri" pitchFamily="34" charset="0"/>
              </a:rPr>
              <a:t> our sins against </a:t>
            </a:r>
            <a:r>
              <a:rPr lang="en-CA" sz="2800" b="1" dirty="0" smtClean="0">
                <a:solidFill>
                  <a:srgbClr val="0000FF"/>
                </a:solidFill>
                <a:latin typeface="Calibri" pitchFamily="34" charset="0"/>
              </a:rPr>
              <a:t>us as he </a:t>
            </a:r>
            <a:r>
              <a:rPr lang="en-CA" sz="2800" b="1" u="sng" dirty="0" smtClean="0">
                <a:solidFill>
                  <a:srgbClr val="0000FF"/>
                </a:solidFill>
                <a:latin typeface="Calibri" pitchFamily="34" charset="0"/>
              </a:rPr>
              <a:t>counts</a:t>
            </a:r>
            <a:r>
              <a:rPr lang="en-CA" sz="2800" b="1" dirty="0" smtClean="0">
                <a:solidFill>
                  <a:srgbClr val="0000FF"/>
                </a:solidFill>
                <a:latin typeface="Calibri" pitchFamily="34" charset="0"/>
              </a:rPr>
              <a:t> our punishment</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as</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fully</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paid</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by</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our</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substitute,</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the</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Lamb</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of</a:t>
            </a:r>
            <a:r>
              <a:rPr lang="en-CA" sz="2000" b="1" dirty="0" smtClean="0">
                <a:solidFill>
                  <a:srgbClr val="0000FF"/>
                </a:solidFill>
                <a:latin typeface="Calibri" pitchFamily="34" charset="0"/>
              </a:rPr>
              <a:t> </a:t>
            </a:r>
            <a:r>
              <a:rPr lang="en-CA" sz="2800" b="1" dirty="0" smtClean="0">
                <a:solidFill>
                  <a:srgbClr val="0000FF"/>
                </a:solidFill>
                <a:latin typeface="Calibri" pitchFamily="34" charset="0"/>
              </a:rPr>
              <a:t>God  </a:t>
            </a:r>
          </a:p>
          <a:p>
            <a:pPr algn="ctr"/>
            <a:r>
              <a:rPr lang="en-CA" sz="2400" b="1" dirty="0" smtClean="0">
                <a:solidFill>
                  <a:srgbClr val="0000FF"/>
                </a:solidFill>
                <a:latin typeface="Calibri" pitchFamily="34" charset="0"/>
              </a:rPr>
              <a:t>(Greek </a:t>
            </a:r>
            <a:r>
              <a:rPr lang="en-CA" sz="2400" b="1" i="1" u="sng" dirty="0" err="1" smtClean="0">
                <a:solidFill>
                  <a:srgbClr val="0000FF"/>
                </a:solidFill>
                <a:latin typeface="Calibri" pitchFamily="34" charset="0"/>
              </a:rPr>
              <a:t>logizomai</a:t>
            </a:r>
            <a:r>
              <a:rPr lang="en-CA" sz="2400" b="1" i="1" u="sng" dirty="0" smtClean="0">
                <a:solidFill>
                  <a:srgbClr val="0000FF"/>
                </a:solidFill>
                <a:latin typeface="Calibri" pitchFamily="34" charset="0"/>
              </a:rPr>
              <a:t>,</a:t>
            </a:r>
            <a:r>
              <a:rPr lang="en-CA" sz="2400" b="1" u="sng" dirty="0" smtClean="0">
                <a:solidFill>
                  <a:srgbClr val="0000FF"/>
                </a:solidFill>
                <a:latin typeface="Calibri" pitchFamily="34" charset="0"/>
              </a:rPr>
              <a:t> </a:t>
            </a:r>
            <a:r>
              <a:rPr lang="en-CA" sz="2400" b="1" dirty="0" smtClean="0">
                <a:solidFill>
                  <a:srgbClr val="0000FF"/>
                </a:solidFill>
                <a:latin typeface="Calibri" pitchFamily="34" charset="0"/>
              </a:rPr>
              <a:t>Latin </a:t>
            </a:r>
            <a:r>
              <a:rPr lang="en-CA" sz="2400" b="1" i="1" dirty="0" err="1" smtClean="0">
                <a:solidFill>
                  <a:srgbClr val="0000FF"/>
                </a:solidFill>
                <a:latin typeface="Calibri" pitchFamily="34" charset="0"/>
              </a:rPr>
              <a:t>imputata</a:t>
            </a:r>
            <a:r>
              <a:rPr lang="en-CA" sz="2400" b="1" i="1" dirty="0" smtClean="0">
                <a:solidFill>
                  <a:srgbClr val="0000FF"/>
                </a:solidFill>
                <a:latin typeface="Calibri" pitchFamily="34" charset="0"/>
              </a:rPr>
              <a:t> </a:t>
            </a:r>
            <a:r>
              <a:rPr lang="en-CA" sz="2400" b="1" dirty="0" smtClean="0">
                <a:solidFill>
                  <a:srgbClr val="0000FF"/>
                </a:solidFill>
                <a:latin typeface="Calibri" pitchFamily="34" charset="0"/>
              </a:rPr>
              <a:t>Rom 4:3,4,5,6,8,9,10,11,22,23,24).</a:t>
            </a:r>
            <a:endParaRPr lang="en-CA" sz="2400" b="1" dirty="0">
              <a:solidFill>
                <a:srgbClr val="0000FF"/>
              </a:solidFill>
              <a:latin typeface="Calibri" pitchFamily="34" charset="0"/>
            </a:endParaRPr>
          </a:p>
        </p:txBody>
      </p:sp>
      <p:sp>
        <p:nvSpPr>
          <p:cNvPr id="25" name="TextBox 24"/>
          <p:cNvSpPr txBox="1"/>
          <p:nvPr/>
        </p:nvSpPr>
        <p:spPr>
          <a:xfrm>
            <a:off x="909776" y="0"/>
            <a:ext cx="7406640" cy="523220"/>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cs typeface="Calibri" pitchFamily="34" charset="0"/>
              </a:rPr>
              <a:t>1. Justified in Christ the righteousness of God</a:t>
            </a:r>
            <a:endParaRPr lang="en-CA" sz="2800" dirty="0">
              <a:solidFill>
                <a:srgbClr val="FF0000"/>
              </a:solidFill>
              <a:latin typeface="Calibri" pitchFamily="34" charset="0"/>
              <a:cs typeface="Calibri" pitchFamily="34" charset="0"/>
            </a:endParaRPr>
          </a:p>
        </p:txBody>
      </p:sp>
      <p:sp>
        <p:nvSpPr>
          <p:cNvPr id="28" name="Title 1"/>
          <p:cNvSpPr txBox="1">
            <a:spLocks/>
          </p:cNvSpPr>
          <p:nvPr/>
        </p:nvSpPr>
        <p:spPr>
          <a:xfrm>
            <a:off x="1763688" y="1124744"/>
            <a:ext cx="6175598" cy="1143000"/>
          </a:xfrm>
          <a:prstGeom prst="rect">
            <a:avLst/>
          </a:prstGeom>
        </p:spPr>
        <p:txBody>
          <a:bodyPr/>
          <a:lstStyle/>
          <a:p>
            <a:pPr marL="0" marR="0" lvl="0" indent="0" algn="ctr" defTabSz="914400" rtl="0" eaLnBrk="0" fontAlgn="base" latinLnBrk="0" hangingPunct="0">
              <a:lnSpc>
                <a:spcPts val="3000"/>
              </a:lnSpc>
              <a:spcBef>
                <a:spcPct val="0"/>
              </a:spcBef>
              <a:spcAft>
                <a:spcPct val="0"/>
              </a:spcAft>
              <a:buClrTx/>
              <a:buSzTx/>
              <a:buFontTx/>
              <a:buNone/>
              <a:tabLst/>
              <a:defRPr/>
            </a:pPr>
            <a:r>
              <a:rPr kumimoji="0" lang="en-CA" sz="2800" b="1" i="0" u="none" strike="noStrike" kern="0" cap="none" spc="0" normalizeH="0" baseline="0" noProof="0" dirty="0" smtClean="0">
                <a:ln>
                  <a:noFill/>
                </a:ln>
                <a:effectLst/>
                <a:uLnTx/>
                <a:uFillTx/>
                <a:latin typeface="Calibri" pitchFamily="34" charset="0"/>
                <a:ea typeface="+mj-ea"/>
                <a:cs typeface="+mj-cs"/>
              </a:rPr>
              <a:t>Justified in Christ</a:t>
            </a:r>
          </a:p>
          <a:p>
            <a:pPr marL="0" marR="0" lvl="0" indent="0" algn="ctr" defTabSz="914400" rtl="0" eaLnBrk="0" fontAlgn="base" latinLnBrk="0" hangingPunct="0">
              <a:lnSpc>
                <a:spcPts val="3000"/>
              </a:lnSpc>
              <a:spcBef>
                <a:spcPct val="0"/>
              </a:spcBef>
              <a:spcAft>
                <a:spcPct val="0"/>
              </a:spcAft>
              <a:buClrTx/>
              <a:buSzTx/>
              <a:buFontTx/>
              <a:buNone/>
              <a:tabLst/>
              <a:defRPr/>
            </a:pPr>
            <a:r>
              <a:rPr lang="en-CA" sz="2800" b="1" kern="0" dirty="0" smtClean="0">
                <a:latin typeface="Calibri" pitchFamily="34" charset="0"/>
                <a:ea typeface="+mj-ea"/>
                <a:cs typeface="+mj-cs"/>
              </a:rPr>
              <a:t>Counted </a:t>
            </a:r>
            <a:r>
              <a:rPr kumimoji="0" lang="en-CA" sz="2800" b="1" i="0" u="none" strike="noStrike" kern="0" cap="none" spc="0" normalizeH="0" baseline="0" noProof="0" dirty="0" smtClean="0">
                <a:ln>
                  <a:noFill/>
                </a:ln>
                <a:effectLst/>
                <a:uLnTx/>
                <a:uFillTx/>
                <a:latin typeface="Calibri" pitchFamily="34" charset="0"/>
                <a:ea typeface="+mj-ea"/>
                <a:cs typeface="+mj-cs"/>
              </a:rPr>
              <a:t>righteous in God’s sight</a:t>
            </a:r>
          </a:p>
          <a:p>
            <a:pPr marL="0" marR="0" lvl="0" indent="0" algn="ctr" defTabSz="914400" rtl="0" eaLnBrk="0" fontAlgn="base" latinLnBrk="0" hangingPunct="0">
              <a:lnSpc>
                <a:spcPts val="3000"/>
              </a:lnSpc>
              <a:spcBef>
                <a:spcPct val="0"/>
              </a:spcBef>
              <a:spcAft>
                <a:spcPct val="0"/>
              </a:spcAft>
              <a:buClrTx/>
              <a:buSzTx/>
              <a:buFontTx/>
              <a:buNone/>
              <a:tabLst/>
              <a:defRPr/>
            </a:pPr>
            <a:r>
              <a:rPr lang="en-CA" sz="2800" b="1" kern="0" dirty="0" smtClean="0">
                <a:latin typeface="Calibri" pitchFamily="34" charset="0"/>
                <a:ea typeface="+mj-ea"/>
                <a:cs typeface="+mj-cs"/>
              </a:rPr>
              <a:t>in Christ alone</a:t>
            </a:r>
          </a:p>
          <a:p>
            <a:pPr marL="0" marR="0" lvl="0" indent="0" algn="ctr" defTabSz="914400" rtl="0" eaLnBrk="0" fontAlgn="base" latinLnBrk="0" hangingPunct="0">
              <a:lnSpc>
                <a:spcPts val="3000"/>
              </a:lnSpc>
              <a:spcBef>
                <a:spcPct val="0"/>
              </a:spcBef>
              <a:spcAft>
                <a:spcPct val="0"/>
              </a:spcAft>
              <a:buClrTx/>
              <a:buSzTx/>
              <a:buFontTx/>
              <a:buNone/>
              <a:tabLst/>
              <a:defRPr/>
            </a:pPr>
            <a:r>
              <a:rPr lang="en-CA" sz="2800" b="1" kern="0" noProof="0" dirty="0" smtClean="0">
                <a:latin typeface="Calibri" pitchFamily="34" charset="0"/>
                <a:ea typeface="+mj-ea"/>
                <a:cs typeface="+mj-cs"/>
              </a:rPr>
              <a:t>t</a:t>
            </a:r>
            <a:r>
              <a:rPr kumimoji="0" lang="en-CA" sz="2800" b="1" i="0" u="none" strike="noStrike" kern="0" cap="none" spc="0" normalizeH="0" baseline="0" noProof="0" dirty="0" smtClean="0">
                <a:ln>
                  <a:noFill/>
                </a:ln>
                <a:effectLst/>
                <a:uLnTx/>
                <a:uFillTx/>
                <a:latin typeface="Calibri" pitchFamily="34" charset="0"/>
                <a:ea typeface="+mj-ea"/>
                <a:cs typeface="+mj-cs"/>
              </a:rPr>
              <a:t>hrough faith alone</a:t>
            </a:r>
          </a:p>
          <a:p>
            <a:pPr marL="0" marR="0" lvl="0" indent="0" algn="ctr" defTabSz="914400" rtl="0" eaLnBrk="0" fontAlgn="base" latinLnBrk="0" hangingPunct="0">
              <a:lnSpc>
                <a:spcPts val="3000"/>
              </a:lnSpc>
              <a:spcBef>
                <a:spcPct val="0"/>
              </a:spcBef>
              <a:spcAft>
                <a:spcPct val="0"/>
              </a:spcAft>
              <a:buClrTx/>
              <a:buSzTx/>
              <a:buFontTx/>
              <a:buNone/>
              <a:tabLst/>
              <a:defRPr/>
            </a:pPr>
            <a:r>
              <a:rPr lang="en-CA" sz="2800" b="1" kern="0" dirty="0" smtClean="0">
                <a:latin typeface="Calibri" pitchFamily="34" charset="0"/>
                <a:ea typeface="+mj-ea"/>
                <a:cs typeface="+mj-cs"/>
              </a:rPr>
              <a:t>by God’s grace alone</a:t>
            </a:r>
            <a:endParaRPr kumimoji="0" lang="en-CA" sz="2800" b="1" i="0" u="none" strike="noStrike" kern="0" cap="none" spc="0" normalizeH="0" baseline="0" noProof="0" dirty="0" smtClean="0">
              <a:ln>
                <a:noFill/>
              </a:ln>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31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263"/>
        <p:cNvGrpSpPr/>
        <p:nvPr/>
      </p:nvGrpSpPr>
      <p:grpSpPr>
        <a:xfrm>
          <a:off x="0" y="0"/>
          <a:ext cx="0" cy="0"/>
          <a:chOff x="0" y="0"/>
          <a:chExt cx="0" cy="0"/>
        </a:xfrm>
      </p:grpSpPr>
      <p:pic>
        <p:nvPicPr>
          <p:cNvPr id="264" name="Google Shape;264;p16" descr="www.clipartbest.com dc6XLjAMi.gif"/>
          <p:cNvPicPr preferRelativeResize="0"/>
          <p:nvPr/>
        </p:nvPicPr>
        <p:blipFill rotWithShape="1">
          <a:blip r:embed="rId3" cstate="print">
            <a:alphaModFix/>
          </a:blip>
          <a:srcRect/>
          <a:stretch/>
        </p:blipFill>
        <p:spPr>
          <a:xfrm>
            <a:off x="6326440" y="1340769"/>
            <a:ext cx="2926080" cy="2056727"/>
          </a:xfrm>
          <a:prstGeom prst="rect">
            <a:avLst/>
          </a:prstGeom>
          <a:noFill/>
          <a:ln>
            <a:noFill/>
          </a:ln>
        </p:spPr>
      </p:pic>
      <p:pic>
        <p:nvPicPr>
          <p:cNvPr id="265" name="Google Shape;265;p16" descr="lord-jesus-christ-coming-293608.gif"/>
          <p:cNvPicPr preferRelativeResize="0"/>
          <p:nvPr/>
        </p:nvPicPr>
        <p:blipFill rotWithShape="1">
          <a:blip r:embed="rId4" cstate="print">
            <a:alphaModFix/>
          </a:blip>
          <a:srcRect b="36140"/>
          <a:stretch/>
        </p:blipFill>
        <p:spPr>
          <a:xfrm>
            <a:off x="1809368" y="1052733"/>
            <a:ext cx="2834640" cy="2651760"/>
          </a:xfrm>
          <a:prstGeom prst="star32">
            <a:avLst>
              <a:gd name="adj" fmla="val 37500"/>
            </a:avLst>
          </a:prstGeom>
          <a:noFill/>
          <a:ln>
            <a:noFill/>
          </a:ln>
        </p:spPr>
      </p:pic>
      <p:sp>
        <p:nvSpPr>
          <p:cNvPr id="266" name="Google Shape;266;p16"/>
          <p:cNvSpPr/>
          <p:nvPr/>
        </p:nvSpPr>
        <p:spPr>
          <a:xfrm>
            <a:off x="7440880" y="2204864"/>
            <a:ext cx="731520" cy="18288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6"/>
          <p:cNvSpPr/>
          <p:nvPr/>
        </p:nvSpPr>
        <p:spPr>
          <a:xfrm>
            <a:off x="7701488" y="2060848"/>
            <a:ext cx="182880" cy="73152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8" name="Google Shape;268;p16"/>
          <p:cNvSpPr/>
          <p:nvPr/>
        </p:nvSpPr>
        <p:spPr>
          <a:xfrm>
            <a:off x="3073544" y="2115696"/>
            <a:ext cx="274320" cy="109728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9" name="Google Shape;269;p16"/>
          <p:cNvSpPr/>
          <p:nvPr/>
        </p:nvSpPr>
        <p:spPr>
          <a:xfrm>
            <a:off x="2699792" y="2290584"/>
            <a:ext cx="1005840" cy="27432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0" name="Google Shape;270;p16"/>
          <p:cNvSpPr/>
          <p:nvPr/>
        </p:nvSpPr>
        <p:spPr>
          <a:xfrm>
            <a:off x="762432" y="2520320"/>
            <a:ext cx="137160" cy="548640"/>
          </a:xfrm>
          <a:prstGeom prst="rect">
            <a:avLst/>
          </a:prstGeom>
          <a:solidFill>
            <a:schemeClr val="tx1">
              <a:lumMod val="75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1" name="Google Shape;271;p16"/>
          <p:cNvSpPr/>
          <p:nvPr/>
        </p:nvSpPr>
        <p:spPr>
          <a:xfrm>
            <a:off x="683568" y="1479064"/>
            <a:ext cx="457200" cy="365760"/>
          </a:xfrm>
          <a:prstGeom prst="ellipse">
            <a:avLst/>
          </a:prstGeom>
          <a:solidFill>
            <a:schemeClr val="tx1">
              <a:lumMod val="75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2" name="Google Shape;272;p16"/>
          <p:cNvSpPr/>
          <p:nvPr/>
        </p:nvSpPr>
        <p:spPr>
          <a:xfrm>
            <a:off x="638984" y="1833384"/>
            <a:ext cx="548640" cy="731520"/>
          </a:xfrm>
          <a:prstGeom prst="roundRect">
            <a:avLst>
              <a:gd name="adj" fmla="val 16667"/>
            </a:avLst>
          </a:prstGeom>
          <a:solidFill>
            <a:schemeClr val="tx1">
              <a:lumMod val="75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3" name="Google Shape;273;p16"/>
          <p:cNvSpPr/>
          <p:nvPr/>
        </p:nvSpPr>
        <p:spPr>
          <a:xfrm>
            <a:off x="906448" y="2520320"/>
            <a:ext cx="137160" cy="548640"/>
          </a:xfrm>
          <a:prstGeom prst="rect">
            <a:avLst/>
          </a:prstGeom>
          <a:solidFill>
            <a:schemeClr val="tx1">
              <a:lumMod val="75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4" name="Google Shape;274;p16"/>
          <p:cNvSpPr/>
          <p:nvPr/>
        </p:nvSpPr>
        <p:spPr>
          <a:xfrm>
            <a:off x="5364088" y="1479064"/>
            <a:ext cx="457200" cy="365760"/>
          </a:xfrm>
          <a:prstGeom prst="ellipse">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5" name="Google Shape;275;p16"/>
          <p:cNvSpPr/>
          <p:nvPr/>
        </p:nvSpPr>
        <p:spPr>
          <a:xfrm>
            <a:off x="5319504" y="1844824"/>
            <a:ext cx="548640" cy="731520"/>
          </a:xfrm>
          <a:prstGeom prst="roundRect">
            <a:avLst>
              <a:gd name="adj" fmla="val 16667"/>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6" name="Google Shape;276;p16"/>
          <p:cNvSpPr/>
          <p:nvPr/>
        </p:nvSpPr>
        <p:spPr>
          <a:xfrm>
            <a:off x="5652120" y="2520320"/>
            <a:ext cx="137160" cy="5486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7" name="Google Shape;277;p16"/>
          <p:cNvSpPr/>
          <p:nvPr/>
        </p:nvSpPr>
        <p:spPr>
          <a:xfrm>
            <a:off x="5436096" y="2520320"/>
            <a:ext cx="137160" cy="5486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9" name="Google Shape;279;p16" descr="egyptian.gif"/>
          <p:cNvPicPr preferRelativeResize="0"/>
          <p:nvPr/>
        </p:nvPicPr>
        <p:blipFill rotWithShape="1">
          <a:blip r:embed="rId5" cstate="print">
            <a:alphaModFix/>
          </a:blip>
          <a:srcRect/>
          <a:stretch/>
        </p:blipFill>
        <p:spPr>
          <a:xfrm>
            <a:off x="6804248" y="1068720"/>
            <a:ext cx="2011680" cy="1280160"/>
          </a:xfrm>
          <a:prstGeom prst="rect">
            <a:avLst/>
          </a:prstGeom>
          <a:noFill/>
          <a:ln>
            <a:noFill/>
          </a:ln>
        </p:spPr>
      </p:pic>
      <p:pic>
        <p:nvPicPr>
          <p:cNvPr id="280" name="Google Shape;280;p16" descr="egyptian.gif"/>
          <p:cNvPicPr preferRelativeResize="0"/>
          <p:nvPr/>
        </p:nvPicPr>
        <p:blipFill rotWithShape="1">
          <a:blip r:embed="rId5" cstate="print">
            <a:alphaModFix/>
          </a:blip>
          <a:srcRect/>
          <a:stretch/>
        </p:blipFill>
        <p:spPr>
          <a:xfrm rot="7200000">
            <a:off x="7431718" y="2107835"/>
            <a:ext cx="2011680" cy="1280160"/>
          </a:xfrm>
          <a:prstGeom prst="rect">
            <a:avLst/>
          </a:prstGeom>
          <a:noFill/>
          <a:ln>
            <a:noFill/>
          </a:ln>
        </p:spPr>
      </p:pic>
      <p:pic>
        <p:nvPicPr>
          <p:cNvPr id="281" name="Google Shape;281;p16" descr="egyptian.gif"/>
          <p:cNvPicPr preferRelativeResize="0"/>
          <p:nvPr/>
        </p:nvPicPr>
        <p:blipFill rotWithShape="1">
          <a:blip r:embed="rId5" cstate="print">
            <a:alphaModFix/>
          </a:blip>
          <a:srcRect/>
          <a:stretch/>
        </p:blipFill>
        <p:spPr>
          <a:xfrm rot="-7200000" flipH="1">
            <a:off x="6207582" y="2101853"/>
            <a:ext cx="2011680" cy="1280160"/>
          </a:xfrm>
          <a:prstGeom prst="rect">
            <a:avLst/>
          </a:prstGeom>
          <a:noFill/>
          <a:ln>
            <a:noFill/>
          </a:ln>
        </p:spPr>
      </p:pic>
      <p:sp>
        <p:nvSpPr>
          <p:cNvPr id="283" name="Google Shape;283;p16"/>
          <p:cNvSpPr/>
          <p:nvPr/>
        </p:nvSpPr>
        <p:spPr>
          <a:xfrm>
            <a:off x="4788024" y="1916832"/>
            <a:ext cx="274320" cy="182880"/>
          </a:xfrm>
          <a:prstGeom prst="rightArrow">
            <a:avLst>
              <a:gd name="adj1" fmla="val 50000"/>
              <a:gd name="adj2"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4" name="Google Shape;284;p16"/>
          <p:cNvSpPr/>
          <p:nvPr/>
        </p:nvSpPr>
        <p:spPr>
          <a:xfrm>
            <a:off x="1403648" y="1877968"/>
            <a:ext cx="274320" cy="182880"/>
          </a:xfrm>
          <a:prstGeom prst="rightArrow">
            <a:avLst>
              <a:gd name="adj1" fmla="val 50000"/>
              <a:gd name="adj2" fmla="val 50000"/>
            </a:avLst>
          </a:prstGeom>
          <a:solidFill>
            <a:schemeClr val="dk2"/>
          </a:solidFill>
          <a:ln w="25400" cap="flat" cmpd="sng">
            <a:solidFill>
              <a:srgbClr val="00256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5" name="Google Shape;285;p16"/>
          <p:cNvSpPr txBox="1"/>
          <p:nvPr/>
        </p:nvSpPr>
        <p:spPr>
          <a:xfrm>
            <a:off x="-40688" y="3189076"/>
            <a:ext cx="2092408" cy="1169511"/>
          </a:xfrm>
          <a:prstGeom prst="rect">
            <a:avLst/>
          </a:prstGeom>
          <a:noFill/>
          <a:ln>
            <a:noFill/>
          </a:ln>
        </p:spPr>
        <p:txBody>
          <a:bodyPr spcFirstLastPara="1" wrap="square" lIns="91425" tIns="45700" rIns="91425" bIns="45700" anchor="t" anchorCtr="0">
            <a:spAutoFit/>
          </a:bodyPr>
          <a:lstStyle/>
          <a:p>
            <a:pPr marL="0" marR="0" lvl="0" indent="0" algn="ctr" rtl="0">
              <a:lnSpc>
                <a:spcPts val="2800"/>
              </a:lnSpc>
              <a:spcBef>
                <a:spcPts val="0"/>
              </a:spcBef>
              <a:spcAft>
                <a:spcPts val="0"/>
              </a:spcAft>
              <a:buNone/>
            </a:pPr>
            <a:r>
              <a:rPr lang="en-US" sz="2800" b="1" dirty="0" smtClean="0">
                <a:solidFill>
                  <a:schemeClr val="bg1"/>
                </a:solidFill>
                <a:latin typeface="Calibri" pitchFamily="34" charset="0"/>
                <a:ea typeface="Calibri"/>
                <a:cs typeface="Calibri" pitchFamily="34" charset="0"/>
                <a:sym typeface="Calibri"/>
              </a:rPr>
              <a:t>black</a:t>
            </a:r>
            <a:endParaRPr b="1" dirty="0">
              <a:solidFill>
                <a:schemeClr val="bg1"/>
              </a:solidFill>
              <a:latin typeface="Calibri" pitchFamily="34" charset="0"/>
              <a:cs typeface="Calibri" pitchFamily="34" charset="0"/>
            </a:endParaRPr>
          </a:p>
          <a:p>
            <a:pPr lvl="0" algn="ctr">
              <a:lnSpc>
                <a:spcPts val="2800"/>
              </a:lnSpc>
            </a:pPr>
            <a:r>
              <a:rPr lang="en-US" sz="2800" b="1" dirty="0" smtClean="0">
                <a:solidFill>
                  <a:schemeClr val="bg1"/>
                </a:solidFill>
                <a:latin typeface="Calibri" pitchFamily="34" charset="0"/>
                <a:cs typeface="Calibri" pitchFamily="34" charset="0"/>
              </a:rPr>
              <a:t>unclean</a:t>
            </a:r>
            <a:endParaRPr b="1" dirty="0">
              <a:solidFill>
                <a:schemeClr val="bg1"/>
              </a:solidFill>
              <a:latin typeface="Calibri" pitchFamily="34" charset="0"/>
              <a:cs typeface="Calibri" pitchFamily="34" charset="0"/>
            </a:endParaRPr>
          </a:p>
          <a:p>
            <a:pPr marL="0" marR="0" lvl="0" indent="0" algn="ctr" rtl="0">
              <a:lnSpc>
                <a:spcPts val="2800"/>
              </a:lnSpc>
              <a:spcBef>
                <a:spcPts val="0"/>
              </a:spcBef>
              <a:spcAft>
                <a:spcPts val="0"/>
              </a:spcAft>
              <a:buNone/>
            </a:pPr>
            <a:r>
              <a:rPr lang="en-US" sz="2800" b="1" dirty="0" smtClean="0">
                <a:solidFill>
                  <a:schemeClr val="bg1"/>
                </a:solidFill>
                <a:latin typeface="Calibri"/>
                <a:ea typeface="Calibri"/>
                <a:cs typeface="Calibri"/>
                <a:sym typeface="Calibri"/>
              </a:rPr>
              <a:t>condemned</a:t>
            </a:r>
            <a:endParaRPr dirty="0">
              <a:solidFill>
                <a:schemeClr val="bg1"/>
              </a:solidFill>
            </a:endParaRPr>
          </a:p>
        </p:txBody>
      </p:sp>
      <p:sp>
        <p:nvSpPr>
          <p:cNvPr id="286" name="Google Shape;286;p16"/>
          <p:cNvSpPr txBox="1"/>
          <p:nvPr/>
        </p:nvSpPr>
        <p:spPr>
          <a:xfrm>
            <a:off x="4283968" y="3189076"/>
            <a:ext cx="2592184" cy="1169511"/>
          </a:xfrm>
          <a:prstGeom prst="rect">
            <a:avLst/>
          </a:prstGeom>
          <a:noFill/>
          <a:ln>
            <a:noFill/>
          </a:ln>
        </p:spPr>
        <p:txBody>
          <a:bodyPr spcFirstLastPara="1" wrap="square" lIns="91425" tIns="45700" rIns="91425" bIns="45700" anchor="t" anchorCtr="0">
            <a:spAutoFit/>
          </a:bodyPr>
          <a:lstStyle/>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white</a:t>
            </a:r>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holy</a:t>
            </a:r>
            <a:endParaRPr dirty="0"/>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blameless</a:t>
            </a:r>
            <a:endParaRPr sz="2800" b="1" dirty="0">
              <a:solidFill>
                <a:schemeClr val="dk2"/>
              </a:solidFill>
              <a:latin typeface="Calibri"/>
              <a:ea typeface="Calibri"/>
              <a:cs typeface="Calibri"/>
              <a:sym typeface="Calibri"/>
            </a:endParaRPr>
          </a:p>
        </p:txBody>
      </p:sp>
      <p:sp>
        <p:nvSpPr>
          <p:cNvPr id="287" name="Google Shape;287;p16"/>
          <p:cNvSpPr txBox="1"/>
          <p:nvPr/>
        </p:nvSpPr>
        <p:spPr>
          <a:xfrm>
            <a:off x="6732240" y="3189076"/>
            <a:ext cx="2160240" cy="1169511"/>
          </a:xfrm>
          <a:prstGeom prst="rect">
            <a:avLst/>
          </a:prstGeom>
          <a:noFill/>
          <a:ln>
            <a:noFill/>
          </a:ln>
        </p:spPr>
        <p:txBody>
          <a:bodyPr spcFirstLastPara="1" wrap="square" lIns="91425" tIns="45700" rIns="91425" bIns="45700" anchor="t" anchorCtr="0">
            <a:spAutoFit/>
          </a:bodyPr>
          <a:lstStyle/>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one</a:t>
            </a:r>
            <a:endParaRPr dirty="0"/>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one</a:t>
            </a:r>
            <a:endParaRPr dirty="0"/>
          </a:p>
          <a:p>
            <a:pPr marL="0" marR="0" lvl="0" indent="0" algn="ctr" rtl="0">
              <a:lnSpc>
                <a:spcPts val="2800"/>
              </a:lnSpc>
              <a:spcBef>
                <a:spcPts val="0"/>
              </a:spcBef>
              <a:spcAft>
                <a:spcPts val="0"/>
              </a:spcAft>
              <a:buNone/>
            </a:pPr>
            <a:r>
              <a:rPr lang="en-US" sz="2800" b="1" dirty="0" smtClean="0">
                <a:solidFill>
                  <a:schemeClr val="dk2"/>
                </a:solidFill>
                <a:latin typeface="Calibri"/>
                <a:ea typeface="Calibri"/>
                <a:cs typeface="Calibri"/>
                <a:sym typeface="Calibri"/>
              </a:rPr>
              <a:t>one</a:t>
            </a:r>
            <a:endParaRPr sz="2800" b="1" dirty="0">
              <a:solidFill>
                <a:schemeClr val="dk2"/>
              </a:solidFill>
              <a:latin typeface="Calibri"/>
              <a:ea typeface="Calibri"/>
              <a:cs typeface="Calibri"/>
              <a:sym typeface="Calibri"/>
            </a:endParaRPr>
          </a:p>
        </p:txBody>
      </p:sp>
      <p:sp>
        <p:nvSpPr>
          <p:cNvPr id="289" name="Google Shape;289;p16"/>
          <p:cNvSpPr/>
          <p:nvPr/>
        </p:nvSpPr>
        <p:spPr>
          <a:xfrm>
            <a:off x="6156176" y="1916832"/>
            <a:ext cx="274320" cy="182880"/>
          </a:xfrm>
          <a:prstGeom prst="rightArrow">
            <a:avLst>
              <a:gd name="adj1" fmla="val 50000"/>
              <a:gd name="adj2"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0" name="Google Shape;290;p16"/>
          <p:cNvSpPr/>
          <p:nvPr/>
        </p:nvSpPr>
        <p:spPr>
          <a:xfrm>
            <a:off x="5524104" y="1916832"/>
            <a:ext cx="128016" cy="640080"/>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1" name="Google Shape;291;p16"/>
          <p:cNvSpPr/>
          <p:nvPr/>
        </p:nvSpPr>
        <p:spPr>
          <a:xfrm>
            <a:off x="5364088" y="2067704"/>
            <a:ext cx="457200" cy="118872"/>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sp>
        <p:nvSpPr>
          <p:cNvPr id="294" name="Google Shape;294;p16"/>
          <p:cNvSpPr txBox="1"/>
          <p:nvPr/>
        </p:nvSpPr>
        <p:spPr>
          <a:xfrm>
            <a:off x="2225432" y="3212976"/>
            <a:ext cx="1554480" cy="2743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a:solidFill>
                  <a:srgbClr val="D8D8D8"/>
                </a:solidFill>
                <a:latin typeface="Arial"/>
                <a:ea typeface="Arial"/>
                <a:cs typeface="Arial"/>
                <a:sym typeface="Arial"/>
              </a:rPr>
              <a:t>© GospelGifs.com </a:t>
            </a:r>
            <a:endParaRPr/>
          </a:p>
          <a:p>
            <a:pPr marL="0" marR="0" lvl="0" indent="0" algn="l" rtl="0">
              <a:spcBef>
                <a:spcPts val="0"/>
              </a:spcBef>
              <a:spcAft>
                <a:spcPts val="0"/>
              </a:spcAft>
              <a:buNone/>
            </a:pPr>
            <a:endParaRPr sz="1200">
              <a:solidFill>
                <a:schemeClr val="lt1"/>
              </a:solidFill>
              <a:latin typeface="Arial"/>
              <a:ea typeface="Arial"/>
              <a:cs typeface="Arial"/>
              <a:sym typeface="Arial"/>
            </a:endParaRPr>
          </a:p>
        </p:txBody>
      </p:sp>
      <p:sp>
        <p:nvSpPr>
          <p:cNvPr id="295" name="Google Shape;295;p16"/>
          <p:cNvSpPr txBox="1"/>
          <p:nvPr/>
        </p:nvSpPr>
        <p:spPr>
          <a:xfrm rot="5400000">
            <a:off x="7713641" y="3480993"/>
            <a:ext cx="2232247"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dirty="0">
                <a:solidFill>
                  <a:srgbClr val="F2F2F2"/>
                </a:solidFill>
                <a:latin typeface="Arial"/>
                <a:ea typeface="Arial"/>
                <a:cs typeface="Arial"/>
                <a:sym typeface="Arial"/>
              </a:rPr>
              <a:t>pulsing heart © clipartbest.com</a:t>
            </a:r>
            <a:endParaRPr dirty="0"/>
          </a:p>
          <a:p>
            <a:pPr marL="0" marR="0" lvl="0" indent="0" algn="ctr" rtl="0">
              <a:spcBef>
                <a:spcPts val="0"/>
              </a:spcBef>
              <a:spcAft>
                <a:spcPts val="0"/>
              </a:spcAft>
              <a:buNone/>
            </a:pPr>
            <a:r>
              <a:rPr lang="en-US" sz="1000" dirty="0" smtClean="0">
                <a:solidFill>
                  <a:srgbClr val="F2F2F2"/>
                </a:solidFill>
                <a:latin typeface="Arial"/>
                <a:ea typeface="Arial"/>
                <a:cs typeface="Arial"/>
                <a:sym typeface="Arial"/>
              </a:rPr>
              <a:t>smiley </a:t>
            </a:r>
            <a:r>
              <a:rPr lang="en-US" sz="1000" dirty="0">
                <a:solidFill>
                  <a:srgbClr val="F2F2F2"/>
                </a:solidFill>
                <a:latin typeface="Arial"/>
                <a:ea typeface="Arial"/>
                <a:cs typeface="Arial"/>
                <a:sym typeface="Arial"/>
              </a:rPr>
              <a:t>© sherv.net</a:t>
            </a:r>
            <a:endParaRPr dirty="0"/>
          </a:p>
        </p:txBody>
      </p:sp>
      <p:sp>
        <p:nvSpPr>
          <p:cNvPr id="34" name="WordArt 2"/>
          <p:cNvSpPr>
            <a:spLocks noChangeArrowheads="1" noChangeShapeType="1" noTextEdit="1"/>
          </p:cNvSpPr>
          <p:nvPr/>
        </p:nvSpPr>
        <p:spPr bwMode="auto">
          <a:xfrm>
            <a:off x="6876256" y="1196752"/>
            <a:ext cx="1872208" cy="1224136"/>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37" name="Lightning Bolt 36"/>
          <p:cNvSpPr/>
          <p:nvPr/>
        </p:nvSpPr>
        <p:spPr>
          <a:xfrm rot="5400000">
            <a:off x="795576" y="1934736"/>
            <a:ext cx="182880" cy="457200"/>
          </a:xfrm>
          <a:prstGeom prst="lightningBol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Cloud 38"/>
          <p:cNvSpPr/>
          <p:nvPr/>
        </p:nvSpPr>
        <p:spPr>
          <a:xfrm>
            <a:off x="764828" y="1873405"/>
            <a:ext cx="278780" cy="211873"/>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Cloud 41"/>
          <p:cNvSpPr/>
          <p:nvPr/>
        </p:nvSpPr>
        <p:spPr>
          <a:xfrm>
            <a:off x="836836" y="2204864"/>
            <a:ext cx="278780" cy="27432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Cloud 42"/>
          <p:cNvSpPr/>
          <p:nvPr/>
        </p:nvSpPr>
        <p:spPr>
          <a:xfrm>
            <a:off x="808152" y="153144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Cloud 44"/>
          <p:cNvSpPr/>
          <p:nvPr/>
        </p:nvSpPr>
        <p:spPr>
          <a:xfrm>
            <a:off x="755576" y="168384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Cloud 45"/>
          <p:cNvSpPr/>
          <p:nvPr/>
        </p:nvSpPr>
        <p:spPr>
          <a:xfrm>
            <a:off x="952168" y="162437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Cloud 47"/>
          <p:cNvSpPr/>
          <p:nvPr/>
        </p:nvSpPr>
        <p:spPr>
          <a:xfrm>
            <a:off x="952168" y="155375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Cloud 48"/>
          <p:cNvSpPr/>
          <p:nvPr/>
        </p:nvSpPr>
        <p:spPr>
          <a:xfrm>
            <a:off x="880160" y="1700808"/>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Cloud 49"/>
          <p:cNvSpPr/>
          <p:nvPr/>
        </p:nvSpPr>
        <p:spPr>
          <a:xfrm>
            <a:off x="1024176" y="196263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Cloud 51"/>
          <p:cNvSpPr/>
          <p:nvPr/>
        </p:nvSpPr>
        <p:spPr>
          <a:xfrm>
            <a:off x="736144" y="2352915"/>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Cloud 52"/>
          <p:cNvSpPr/>
          <p:nvPr/>
        </p:nvSpPr>
        <p:spPr>
          <a:xfrm>
            <a:off x="664136" y="204068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Cloud 53"/>
          <p:cNvSpPr/>
          <p:nvPr/>
        </p:nvSpPr>
        <p:spPr>
          <a:xfrm>
            <a:off x="836354" y="214104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Cloud 54"/>
          <p:cNvSpPr/>
          <p:nvPr/>
        </p:nvSpPr>
        <p:spPr>
          <a:xfrm>
            <a:off x="736144" y="2241405"/>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Cloud 55"/>
          <p:cNvSpPr/>
          <p:nvPr/>
        </p:nvSpPr>
        <p:spPr>
          <a:xfrm>
            <a:off x="880160" y="2453274"/>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Cloud 56"/>
          <p:cNvSpPr/>
          <p:nvPr/>
        </p:nvSpPr>
        <p:spPr>
          <a:xfrm>
            <a:off x="755576" y="1609368"/>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Cloud 57"/>
          <p:cNvSpPr/>
          <p:nvPr/>
        </p:nvSpPr>
        <p:spPr>
          <a:xfrm>
            <a:off x="1024176" y="1839969"/>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Cloud 58"/>
          <p:cNvSpPr/>
          <p:nvPr/>
        </p:nvSpPr>
        <p:spPr>
          <a:xfrm>
            <a:off x="702542" y="2207952"/>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Cloud 59"/>
          <p:cNvSpPr/>
          <p:nvPr/>
        </p:nvSpPr>
        <p:spPr>
          <a:xfrm>
            <a:off x="664136" y="185112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Cloud 60"/>
          <p:cNvSpPr/>
          <p:nvPr/>
        </p:nvSpPr>
        <p:spPr>
          <a:xfrm>
            <a:off x="952168" y="258708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Cloud 61"/>
          <p:cNvSpPr/>
          <p:nvPr/>
        </p:nvSpPr>
        <p:spPr>
          <a:xfrm>
            <a:off x="808152" y="2750637"/>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Cloud 62"/>
          <p:cNvSpPr/>
          <p:nvPr/>
        </p:nvSpPr>
        <p:spPr>
          <a:xfrm>
            <a:off x="899592" y="282498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Cloud 63"/>
          <p:cNvSpPr/>
          <p:nvPr/>
        </p:nvSpPr>
        <p:spPr>
          <a:xfrm>
            <a:off x="808152" y="2899323"/>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Cloud 64"/>
          <p:cNvSpPr/>
          <p:nvPr/>
        </p:nvSpPr>
        <p:spPr>
          <a:xfrm>
            <a:off x="808152" y="2636912"/>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Cloud 65"/>
          <p:cNvSpPr/>
          <p:nvPr/>
        </p:nvSpPr>
        <p:spPr>
          <a:xfrm>
            <a:off x="1043608" y="1969408"/>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Cloud 66"/>
          <p:cNvSpPr/>
          <p:nvPr/>
        </p:nvSpPr>
        <p:spPr>
          <a:xfrm>
            <a:off x="664136" y="2222826"/>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Cloud 67"/>
          <p:cNvSpPr/>
          <p:nvPr/>
        </p:nvSpPr>
        <p:spPr>
          <a:xfrm>
            <a:off x="680249" y="2475585"/>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Cloud 68"/>
          <p:cNvSpPr/>
          <p:nvPr/>
        </p:nvSpPr>
        <p:spPr>
          <a:xfrm>
            <a:off x="952168" y="2929062"/>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Cloud 69"/>
          <p:cNvSpPr/>
          <p:nvPr/>
        </p:nvSpPr>
        <p:spPr>
          <a:xfrm>
            <a:off x="952168" y="275436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Cloud 70"/>
          <p:cNvSpPr/>
          <p:nvPr/>
        </p:nvSpPr>
        <p:spPr>
          <a:xfrm>
            <a:off x="836363" y="2453283"/>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Cloud 71"/>
          <p:cNvSpPr/>
          <p:nvPr/>
        </p:nvSpPr>
        <p:spPr>
          <a:xfrm>
            <a:off x="1043608" y="2430981"/>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WordArt 2"/>
          <p:cNvSpPr>
            <a:spLocks noChangeArrowheads="1" noChangeShapeType="1" noTextEdit="1"/>
          </p:cNvSpPr>
          <p:nvPr/>
        </p:nvSpPr>
        <p:spPr bwMode="auto">
          <a:xfrm>
            <a:off x="1907704" y="1196752"/>
            <a:ext cx="2618616" cy="2376264"/>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Christ the righteousness of God</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75" name="TextBox 74"/>
          <p:cNvSpPr txBox="1"/>
          <p:nvPr/>
        </p:nvSpPr>
        <p:spPr>
          <a:xfrm>
            <a:off x="909776" y="0"/>
            <a:ext cx="7406640" cy="954107"/>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cs typeface="Calibri" pitchFamily="34" charset="0"/>
              </a:rPr>
              <a:t>1. Justified in Christ the righteousness of God.</a:t>
            </a:r>
          </a:p>
          <a:p>
            <a:pPr algn="ctr"/>
            <a:r>
              <a:rPr lang="en-US" sz="2800" b="1" dirty="0" smtClean="0">
                <a:solidFill>
                  <a:srgbClr val="FF0000"/>
                </a:solidFill>
                <a:latin typeface="Calibri" pitchFamily="34" charset="0"/>
                <a:cs typeface="Calibri" pitchFamily="34" charset="0"/>
              </a:rPr>
              <a:t>Thank you, Lord!</a:t>
            </a:r>
            <a:endParaRPr lang="en-CA" sz="2800" dirty="0">
              <a:solidFill>
                <a:srgbClr val="FF0000"/>
              </a:solidFill>
              <a:latin typeface="Calibri" pitchFamily="34" charset="0"/>
              <a:cs typeface="Calibri" pitchFamily="34" charset="0"/>
            </a:endParaRPr>
          </a:p>
        </p:txBody>
      </p:sp>
      <p:sp>
        <p:nvSpPr>
          <p:cNvPr id="76" name="Cloud 75"/>
          <p:cNvSpPr/>
          <p:nvPr/>
        </p:nvSpPr>
        <p:spPr>
          <a:xfrm>
            <a:off x="880160" y="1628800"/>
            <a:ext cx="91440" cy="91440"/>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7" name="Picture 76" descr="egyptian.gif"/>
          <p:cNvPicPr>
            <a:picLocks noChangeAspect="1"/>
          </p:cNvPicPr>
          <p:nvPr/>
        </p:nvPicPr>
        <p:blipFill>
          <a:blip r:embed="rId5" cstate="print"/>
          <a:stretch>
            <a:fillRect/>
          </a:stretch>
        </p:blipFill>
        <p:spPr>
          <a:xfrm rot="14400000" flipH="1">
            <a:off x="6957826" y="2528563"/>
            <a:ext cx="614477" cy="365760"/>
          </a:xfrm>
          <a:prstGeom prst="rect">
            <a:avLst/>
          </a:prstGeom>
        </p:spPr>
      </p:pic>
      <p:pic>
        <p:nvPicPr>
          <p:cNvPr id="78" name="Picture 77" descr="egyptian.gif"/>
          <p:cNvPicPr>
            <a:picLocks noChangeAspect="1"/>
          </p:cNvPicPr>
          <p:nvPr/>
        </p:nvPicPr>
        <p:blipFill>
          <a:blip r:embed="rId5" cstate="print"/>
          <a:stretch>
            <a:fillRect/>
          </a:stretch>
        </p:blipFill>
        <p:spPr>
          <a:xfrm rot="14400000" flipH="1">
            <a:off x="6809008" y="2744587"/>
            <a:ext cx="614477" cy="365760"/>
          </a:xfrm>
          <a:prstGeom prst="rect">
            <a:avLst/>
          </a:prstGeom>
        </p:spPr>
      </p:pic>
      <p:pic>
        <p:nvPicPr>
          <p:cNvPr id="79" name="Picture 78" descr="egyptian.gif"/>
          <p:cNvPicPr>
            <a:picLocks noChangeAspect="1"/>
          </p:cNvPicPr>
          <p:nvPr/>
        </p:nvPicPr>
        <p:blipFill>
          <a:blip r:embed="rId5" cstate="print"/>
          <a:stretch>
            <a:fillRect/>
          </a:stretch>
        </p:blipFill>
        <p:spPr>
          <a:xfrm rot="14400000" flipH="1">
            <a:off x="6664992" y="2528563"/>
            <a:ext cx="614477" cy="365760"/>
          </a:xfrm>
          <a:prstGeom prst="rect">
            <a:avLst/>
          </a:prstGeom>
        </p:spPr>
      </p:pic>
      <p:pic>
        <p:nvPicPr>
          <p:cNvPr id="80" name="Picture 79" descr="egyptian.gif"/>
          <p:cNvPicPr>
            <a:picLocks noChangeAspect="1"/>
          </p:cNvPicPr>
          <p:nvPr/>
        </p:nvPicPr>
        <p:blipFill>
          <a:blip r:embed="rId5" cstate="print"/>
          <a:stretch>
            <a:fillRect/>
          </a:stretch>
        </p:blipFill>
        <p:spPr>
          <a:xfrm rot="14400000" flipH="1">
            <a:off x="7169048" y="2744587"/>
            <a:ext cx="614477" cy="365760"/>
          </a:xfrm>
          <a:prstGeom prst="rect">
            <a:avLst/>
          </a:prstGeom>
        </p:spPr>
      </p:pic>
      <p:pic>
        <p:nvPicPr>
          <p:cNvPr id="81" name="Picture 80" descr="egyptian.gif"/>
          <p:cNvPicPr>
            <a:picLocks noChangeAspect="1"/>
          </p:cNvPicPr>
          <p:nvPr/>
        </p:nvPicPr>
        <p:blipFill>
          <a:blip r:embed="rId5" cstate="print"/>
          <a:stretch>
            <a:fillRect/>
          </a:stretch>
        </p:blipFill>
        <p:spPr>
          <a:xfrm rot="14400000" flipH="1">
            <a:off x="7121115" y="2312539"/>
            <a:ext cx="614477" cy="365760"/>
          </a:xfrm>
          <a:prstGeom prst="rect">
            <a:avLst/>
          </a:prstGeom>
        </p:spPr>
      </p:pic>
      <p:pic>
        <p:nvPicPr>
          <p:cNvPr id="82" name="Picture 81" descr="egyptian.gif"/>
          <p:cNvPicPr>
            <a:picLocks noChangeAspect="1"/>
          </p:cNvPicPr>
          <p:nvPr/>
        </p:nvPicPr>
        <p:blipFill>
          <a:blip r:embed="rId5" cstate="print"/>
          <a:stretch>
            <a:fillRect/>
          </a:stretch>
        </p:blipFill>
        <p:spPr>
          <a:xfrm rot="14400000" flipH="1">
            <a:off x="7265131" y="2528563"/>
            <a:ext cx="614477" cy="365760"/>
          </a:xfrm>
          <a:prstGeom prst="rect">
            <a:avLst/>
          </a:prstGeom>
        </p:spPr>
      </p:pic>
      <p:pic>
        <p:nvPicPr>
          <p:cNvPr id="83" name="Picture 82" descr="egyptian.gif"/>
          <p:cNvPicPr>
            <a:picLocks noChangeAspect="1"/>
          </p:cNvPicPr>
          <p:nvPr/>
        </p:nvPicPr>
        <p:blipFill>
          <a:blip r:embed="rId5" cstate="print"/>
          <a:stretch>
            <a:fillRect/>
          </a:stretch>
        </p:blipFill>
        <p:spPr>
          <a:xfrm rot="14400000" flipH="1">
            <a:off x="6809008" y="2312539"/>
            <a:ext cx="614477" cy="365760"/>
          </a:xfrm>
          <a:prstGeom prst="rect">
            <a:avLst/>
          </a:prstGeom>
        </p:spPr>
      </p:pic>
      <p:sp>
        <p:nvSpPr>
          <p:cNvPr id="84" name="TextBox 83"/>
          <p:cNvSpPr txBox="1">
            <a:spLocks noChangeArrowheads="1"/>
          </p:cNvSpPr>
          <p:nvPr/>
        </p:nvSpPr>
        <p:spPr bwMode="auto">
          <a:xfrm>
            <a:off x="180684" y="4566607"/>
            <a:ext cx="8820472" cy="2246769"/>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cs typeface="Calibri" pitchFamily="34" charset="0"/>
              </a:rPr>
              <a:t>“I count everything as loss . . . in order that </a:t>
            </a:r>
          </a:p>
          <a:p>
            <a:pPr algn="ctr"/>
            <a:r>
              <a:rPr lang="en-CA" sz="2800" b="1" dirty="0" smtClean="0">
                <a:solidFill>
                  <a:schemeClr val="bg1"/>
                </a:solidFill>
                <a:latin typeface="Calibri" pitchFamily="34" charset="0"/>
                <a:cs typeface="Calibri" pitchFamily="34" charset="0"/>
              </a:rPr>
              <a:t>I may </a:t>
            </a:r>
            <a:r>
              <a:rPr lang="en-CA" sz="2800" b="1" u="sng" dirty="0" smtClean="0">
                <a:solidFill>
                  <a:schemeClr val="bg1"/>
                </a:solidFill>
                <a:latin typeface="Calibri" pitchFamily="34" charset="0"/>
                <a:cs typeface="Calibri" pitchFamily="34" charset="0"/>
              </a:rPr>
              <a:t>gain Christ</a:t>
            </a:r>
            <a:r>
              <a:rPr lang="en-CA" sz="2800" b="1" dirty="0" smtClean="0">
                <a:solidFill>
                  <a:schemeClr val="bg1"/>
                </a:solidFill>
                <a:latin typeface="Calibri" pitchFamily="34" charset="0"/>
                <a:cs typeface="Calibri" pitchFamily="34" charset="0"/>
              </a:rPr>
              <a:t> and be </a:t>
            </a:r>
            <a:r>
              <a:rPr lang="en-CA" sz="2800" b="1" u="sng" dirty="0" smtClean="0">
                <a:solidFill>
                  <a:schemeClr val="bg1"/>
                </a:solidFill>
                <a:latin typeface="Calibri" pitchFamily="34" charset="0"/>
                <a:cs typeface="Calibri" pitchFamily="34" charset="0"/>
              </a:rPr>
              <a:t>found in him</a:t>
            </a:r>
            <a:r>
              <a:rPr lang="en-CA" sz="2800" b="1" dirty="0" smtClean="0">
                <a:solidFill>
                  <a:schemeClr val="bg1"/>
                </a:solidFill>
                <a:latin typeface="Calibri" pitchFamily="34" charset="0"/>
                <a:cs typeface="Calibri" pitchFamily="34" charset="0"/>
              </a:rPr>
              <a:t>, </a:t>
            </a:r>
          </a:p>
          <a:p>
            <a:pPr algn="ctr"/>
            <a:r>
              <a:rPr lang="en-CA" sz="2800" b="1" dirty="0" smtClean="0">
                <a:solidFill>
                  <a:srgbClr val="FF0000"/>
                </a:solidFill>
                <a:latin typeface="Calibri" pitchFamily="34" charset="0"/>
                <a:cs typeface="Calibri" pitchFamily="34" charset="0"/>
              </a:rPr>
              <a:t>not having a righteousness of my own</a:t>
            </a:r>
            <a:r>
              <a:rPr lang="en-CA" sz="2800" b="1" dirty="0" smtClean="0">
                <a:solidFill>
                  <a:schemeClr val="bg1"/>
                </a:solidFill>
                <a:latin typeface="Calibri" pitchFamily="34" charset="0"/>
                <a:cs typeface="Calibri" pitchFamily="34" charset="0"/>
              </a:rPr>
              <a:t> that comes from the law, but that which comes through </a:t>
            </a:r>
            <a:r>
              <a:rPr lang="en-CA" sz="2800" b="1" u="sng" dirty="0" smtClean="0">
                <a:solidFill>
                  <a:schemeClr val="bg1"/>
                </a:solidFill>
                <a:latin typeface="Calibri" pitchFamily="34" charset="0"/>
                <a:cs typeface="Calibri" pitchFamily="34" charset="0"/>
              </a:rPr>
              <a:t>faith in Christ</a:t>
            </a:r>
            <a:r>
              <a:rPr lang="en-CA" sz="2800" b="1" dirty="0" smtClean="0">
                <a:solidFill>
                  <a:schemeClr val="bg1"/>
                </a:solidFill>
                <a:latin typeface="Calibri" pitchFamily="34" charset="0"/>
                <a:cs typeface="Calibri" pitchFamily="34" charset="0"/>
              </a:rPr>
              <a:t>, </a:t>
            </a:r>
            <a:r>
              <a:rPr lang="en-CA" sz="2800" b="1" dirty="0" smtClean="0">
                <a:solidFill>
                  <a:srgbClr val="FF0000"/>
                </a:solidFill>
                <a:latin typeface="Calibri" pitchFamily="34" charset="0"/>
                <a:cs typeface="Calibri" pitchFamily="34" charset="0"/>
              </a:rPr>
              <a:t>the righteousness from God</a:t>
            </a:r>
            <a:r>
              <a:rPr lang="en-CA" sz="2800" b="1" dirty="0" smtClean="0">
                <a:solidFill>
                  <a:schemeClr val="bg1"/>
                </a:solidFill>
                <a:latin typeface="Calibri" pitchFamily="34" charset="0"/>
                <a:cs typeface="Calibri" pitchFamily="34" charset="0"/>
              </a:rPr>
              <a:t> that depends on </a:t>
            </a:r>
            <a:r>
              <a:rPr lang="en-CA" sz="2800" b="1" u="sng" dirty="0" smtClean="0">
                <a:solidFill>
                  <a:schemeClr val="bg1"/>
                </a:solidFill>
                <a:latin typeface="Calibri" pitchFamily="34" charset="0"/>
                <a:cs typeface="Calibri" pitchFamily="34" charset="0"/>
              </a:rPr>
              <a:t>faith</a:t>
            </a:r>
            <a:r>
              <a:rPr lang="en-CA" sz="2800" b="1" dirty="0" smtClean="0">
                <a:solidFill>
                  <a:schemeClr val="bg1"/>
                </a:solidFill>
                <a:latin typeface="Calibri" pitchFamily="34" charset="0"/>
                <a:cs typeface="Calibri" pitchFamily="34" charset="0"/>
              </a:rPr>
              <a:t>”  Phil 3:8-9</a:t>
            </a:r>
            <a:endParaRPr lang="x-none" sz="2800" b="1" smtClean="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1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5" name="Rectangle 34"/>
          <p:cNvSpPr/>
          <p:nvPr/>
        </p:nvSpPr>
        <p:spPr>
          <a:xfrm>
            <a:off x="7767776" y="3363848"/>
            <a:ext cx="548640" cy="1371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Rectangle 38"/>
          <p:cNvSpPr/>
          <p:nvPr/>
        </p:nvSpPr>
        <p:spPr>
          <a:xfrm>
            <a:off x="7963232" y="3220968"/>
            <a:ext cx="137160" cy="640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2483768" y="2204864"/>
            <a:ext cx="365760" cy="20116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7" name="Rectangle 16"/>
          <p:cNvSpPr/>
          <p:nvPr/>
        </p:nvSpPr>
        <p:spPr>
          <a:xfrm>
            <a:off x="1907704" y="2636912"/>
            <a:ext cx="155448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1" name="Rectangle 50"/>
          <p:cNvSpPr/>
          <p:nvPr/>
        </p:nvSpPr>
        <p:spPr>
          <a:xfrm>
            <a:off x="251520" y="3645024"/>
            <a:ext cx="137160"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4" name="Oval 53"/>
          <p:cNvSpPr/>
          <p:nvPr/>
        </p:nvSpPr>
        <p:spPr>
          <a:xfrm>
            <a:off x="251520" y="2492896"/>
            <a:ext cx="365760" cy="36576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5" name="Rounded Rectangle 54"/>
          <p:cNvSpPr/>
          <p:nvPr/>
        </p:nvSpPr>
        <p:spPr>
          <a:xfrm>
            <a:off x="179512" y="2924944"/>
            <a:ext cx="502920" cy="73152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2" name="TextBox 21"/>
          <p:cNvSpPr txBox="1"/>
          <p:nvPr/>
        </p:nvSpPr>
        <p:spPr>
          <a:xfrm>
            <a:off x="1907704" y="2492896"/>
            <a:ext cx="1440160" cy="584775"/>
          </a:xfrm>
          <a:prstGeom prst="rect">
            <a:avLst/>
          </a:prstGeom>
          <a:noFill/>
        </p:spPr>
        <p:txBody>
          <a:bodyPr wrap="square" rtlCol="0">
            <a:spAutoFit/>
          </a:bodyPr>
          <a:lstStyle/>
          <a:p>
            <a:pPr algn="ctr"/>
            <a:r>
              <a:rPr lang="en-CA" sz="3200" b="1" dirty="0" smtClean="0"/>
              <a:t>Christ</a:t>
            </a:r>
            <a:endParaRPr lang="en-CA" sz="3200" b="1" dirty="0"/>
          </a:p>
        </p:txBody>
      </p:sp>
      <p:sp>
        <p:nvSpPr>
          <p:cNvPr id="25" name="Rectangle 24"/>
          <p:cNvSpPr/>
          <p:nvPr/>
        </p:nvSpPr>
        <p:spPr>
          <a:xfrm>
            <a:off x="467544" y="3645024"/>
            <a:ext cx="137160"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Oval 27"/>
          <p:cNvSpPr/>
          <p:nvPr/>
        </p:nvSpPr>
        <p:spPr>
          <a:xfrm>
            <a:off x="4788024" y="2492896"/>
            <a:ext cx="365760" cy="36576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9" name="Rounded Rectangle 28"/>
          <p:cNvSpPr/>
          <p:nvPr/>
        </p:nvSpPr>
        <p:spPr>
          <a:xfrm>
            <a:off x="4716016" y="2924944"/>
            <a:ext cx="502920" cy="731520"/>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2" name="Rectangle 31"/>
          <p:cNvSpPr/>
          <p:nvPr/>
        </p:nvSpPr>
        <p:spPr>
          <a:xfrm>
            <a:off x="5004048" y="3645024"/>
            <a:ext cx="137160"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8" name="Rectangle 37"/>
          <p:cNvSpPr/>
          <p:nvPr/>
        </p:nvSpPr>
        <p:spPr>
          <a:xfrm>
            <a:off x="4788024" y="3645024"/>
            <a:ext cx="137160"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2" name="Rectangle 41"/>
          <p:cNvSpPr/>
          <p:nvPr/>
        </p:nvSpPr>
        <p:spPr>
          <a:xfrm>
            <a:off x="4932040" y="2996952"/>
            <a:ext cx="91440" cy="5486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5" name="Rectangle 44"/>
          <p:cNvSpPr/>
          <p:nvPr/>
        </p:nvSpPr>
        <p:spPr>
          <a:xfrm>
            <a:off x="4788024" y="3068960"/>
            <a:ext cx="365760" cy="914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4" name="WordArt 2"/>
          <p:cNvSpPr>
            <a:spLocks noChangeArrowheads="1" noChangeShapeType="1" noTextEdit="1"/>
          </p:cNvSpPr>
          <p:nvPr/>
        </p:nvSpPr>
        <p:spPr bwMode="auto">
          <a:xfrm>
            <a:off x="7308304" y="2420888"/>
            <a:ext cx="1512168"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36" name="Picture 35" descr="egyptian.gif"/>
          <p:cNvPicPr>
            <a:picLocks noChangeAspect="1"/>
          </p:cNvPicPr>
          <p:nvPr/>
        </p:nvPicPr>
        <p:blipFill>
          <a:blip r:embed="rId2" cstate="print"/>
          <a:stretch>
            <a:fillRect/>
          </a:stretch>
        </p:blipFill>
        <p:spPr>
          <a:xfrm>
            <a:off x="7164288" y="2423160"/>
            <a:ext cx="1689817" cy="1005840"/>
          </a:xfrm>
          <a:prstGeom prst="rect">
            <a:avLst/>
          </a:prstGeom>
        </p:spPr>
      </p:pic>
      <p:pic>
        <p:nvPicPr>
          <p:cNvPr id="37" name="Picture 36" descr="egyptian.gif"/>
          <p:cNvPicPr>
            <a:picLocks noChangeAspect="1"/>
          </p:cNvPicPr>
          <p:nvPr/>
        </p:nvPicPr>
        <p:blipFill>
          <a:blip r:embed="rId2" cstate="print"/>
          <a:stretch>
            <a:fillRect/>
          </a:stretch>
        </p:blipFill>
        <p:spPr>
          <a:xfrm rot="7200000">
            <a:off x="7727762" y="3243264"/>
            <a:ext cx="1689816" cy="1005840"/>
          </a:xfrm>
          <a:prstGeom prst="rect">
            <a:avLst/>
          </a:prstGeom>
        </p:spPr>
      </p:pic>
      <p:pic>
        <p:nvPicPr>
          <p:cNvPr id="40" name="Picture 39" descr="egyptian.gif"/>
          <p:cNvPicPr>
            <a:picLocks noChangeAspect="1"/>
          </p:cNvPicPr>
          <p:nvPr/>
        </p:nvPicPr>
        <p:blipFill>
          <a:blip r:embed="rId2" cstate="print"/>
          <a:stretch>
            <a:fillRect/>
          </a:stretch>
        </p:blipFill>
        <p:spPr>
          <a:xfrm rot="14400000" flipH="1">
            <a:off x="6708632" y="3254574"/>
            <a:ext cx="1689812" cy="1005840"/>
          </a:xfrm>
          <a:prstGeom prst="rect">
            <a:avLst/>
          </a:prstGeom>
        </p:spPr>
      </p:pic>
      <p:pic>
        <p:nvPicPr>
          <p:cNvPr id="41" name="Picture 40" descr="www.fg-a.com valentine 2-jumping-heart.gif"/>
          <p:cNvPicPr>
            <a:picLocks noChangeAspect="1"/>
          </p:cNvPicPr>
          <p:nvPr/>
        </p:nvPicPr>
        <p:blipFill>
          <a:blip r:embed="rId3" cstate="print"/>
          <a:stretch>
            <a:fillRect/>
          </a:stretch>
        </p:blipFill>
        <p:spPr>
          <a:xfrm>
            <a:off x="7461448" y="2780928"/>
            <a:ext cx="1143000" cy="1333500"/>
          </a:xfrm>
          <a:prstGeom prst="rect">
            <a:avLst/>
          </a:prstGeom>
        </p:spPr>
      </p:pic>
      <p:sp>
        <p:nvSpPr>
          <p:cNvPr id="30" name="TextBox 29"/>
          <p:cNvSpPr txBox="1"/>
          <p:nvPr/>
        </p:nvSpPr>
        <p:spPr>
          <a:xfrm>
            <a:off x="7020272" y="4149080"/>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
        <p:nvSpPr>
          <p:cNvPr id="47" name="Right Arrow 46"/>
          <p:cNvSpPr/>
          <p:nvPr/>
        </p:nvSpPr>
        <p:spPr>
          <a:xfrm>
            <a:off x="3275856" y="2348880"/>
            <a:ext cx="1097280" cy="18288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Right Arrow 47"/>
          <p:cNvSpPr/>
          <p:nvPr/>
        </p:nvSpPr>
        <p:spPr>
          <a:xfrm>
            <a:off x="1026448" y="2348880"/>
            <a:ext cx="1097280" cy="182880"/>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2" name="Right Arrow 51"/>
          <p:cNvSpPr/>
          <p:nvPr/>
        </p:nvSpPr>
        <p:spPr>
          <a:xfrm>
            <a:off x="5580112" y="2348880"/>
            <a:ext cx="1097280" cy="18288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9" name="TextBox 48"/>
          <p:cNvSpPr txBox="1">
            <a:spLocks noChangeArrowheads="1"/>
          </p:cNvSpPr>
          <p:nvPr/>
        </p:nvSpPr>
        <p:spPr bwMode="auto">
          <a:xfrm>
            <a:off x="180684" y="4611231"/>
            <a:ext cx="8820472" cy="1815882"/>
          </a:xfrm>
          <a:prstGeom prst="rect">
            <a:avLst/>
          </a:prstGeom>
          <a:noFill/>
          <a:ln w="9525">
            <a:noFill/>
            <a:miter lim="800000"/>
            <a:headEnd/>
            <a:tailEnd/>
          </a:ln>
        </p:spPr>
        <p:txBody>
          <a:bodyPr wrap="square">
            <a:spAutoFit/>
          </a:bodyPr>
          <a:lstStyle/>
          <a:p>
            <a:pPr algn="ctr"/>
            <a:r>
              <a:rPr lang="en-US" sz="2800" b="1" dirty="0" smtClean="0">
                <a:solidFill>
                  <a:schemeClr val="bg1"/>
                </a:solidFill>
                <a:latin typeface="Calibri" pitchFamily="34" charset="0"/>
                <a:cs typeface="Calibri" pitchFamily="34" charset="0"/>
              </a:rPr>
              <a:t>“For as by the one man's disobedience (Adam) </a:t>
            </a:r>
          </a:p>
          <a:p>
            <a:pPr algn="ctr"/>
            <a:r>
              <a:rPr lang="en-US" sz="2800" b="1" dirty="0" smtClean="0">
                <a:solidFill>
                  <a:schemeClr val="bg1"/>
                </a:solidFill>
                <a:latin typeface="Calibri" pitchFamily="34" charset="0"/>
                <a:cs typeface="Calibri" pitchFamily="34" charset="0"/>
              </a:rPr>
              <a:t>the many were made sinners, </a:t>
            </a:r>
          </a:p>
          <a:p>
            <a:pPr algn="ctr"/>
            <a:r>
              <a:rPr lang="en-US" sz="2800" b="1" dirty="0" smtClean="0">
                <a:solidFill>
                  <a:schemeClr val="bg1"/>
                </a:solidFill>
                <a:latin typeface="Calibri" pitchFamily="34" charset="0"/>
                <a:cs typeface="Calibri" pitchFamily="34" charset="0"/>
              </a:rPr>
              <a:t>so </a:t>
            </a:r>
            <a:r>
              <a:rPr lang="en-US" sz="2800" b="1" u="sng" dirty="0" smtClean="0">
                <a:solidFill>
                  <a:schemeClr val="bg1"/>
                </a:solidFill>
                <a:latin typeface="Calibri" pitchFamily="34" charset="0"/>
                <a:cs typeface="Calibri" pitchFamily="34" charset="0"/>
              </a:rPr>
              <a:t>by the one man's obedience (Jesus)</a:t>
            </a:r>
            <a:r>
              <a:rPr lang="en-US" sz="2800" b="1" dirty="0" smtClean="0">
                <a:solidFill>
                  <a:schemeClr val="bg1"/>
                </a:solidFill>
                <a:latin typeface="Calibri" pitchFamily="34" charset="0"/>
                <a:cs typeface="Calibri" pitchFamily="34" charset="0"/>
              </a:rPr>
              <a:t> </a:t>
            </a:r>
          </a:p>
          <a:p>
            <a:pPr algn="ctr"/>
            <a:r>
              <a:rPr lang="en-US" sz="2800" b="1" dirty="0" smtClean="0">
                <a:solidFill>
                  <a:schemeClr val="bg1"/>
                </a:solidFill>
                <a:latin typeface="Calibri" pitchFamily="34" charset="0"/>
                <a:cs typeface="Calibri" pitchFamily="34" charset="0"/>
              </a:rPr>
              <a:t>the many will be made </a:t>
            </a:r>
            <a:r>
              <a:rPr lang="en-US" sz="2800" b="1" dirty="0" smtClean="0">
                <a:solidFill>
                  <a:srgbClr val="FF0000"/>
                </a:solidFill>
                <a:latin typeface="Calibri" pitchFamily="34" charset="0"/>
                <a:cs typeface="Calibri" pitchFamily="34" charset="0"/>
              </a:rPr>
              <a:t>righteous</a:t>
            </a:r>
            <a:r>
              <a:rPr lang="en-US" sz="2800" b="1" dirty="0" smtClean="0">
                <a:solidFill>
                  <a:schemeClr val="bg1"/>
                </a:solidFill>
                <a:latin typeface="Calibri" pitchFamily="34" charset="0"/>
                <a:cs typeface="Calibri" pitchFamily="34" charset="0"/>
              </a:rPr>
              <a:t>.” Rom 5:19</a:t>
            </a:r>
          </a:p>
        </p:txBody>
      </p:sp>
      <p:sp>
        <p:nvSpPr>
          <p:cNvPr id="53" name="TextBox 52"/>
          <p:cNvSpPr txBox="1"/>
          <p:nvPr/>
        </p:nvSpPr>
        <p:spPr>
          <a:xfrm>
            <a:off x="683568" y="3195553"/>
            <a:ext cx="1844824" cy="1169551"/>
          </a:xfrm>
          <a:prstGeom prst="rect">
            <a:avLst/>
          </a:prstGeom>
          <a:noFill/>
        </p:spPr>
        <p:txBody>
          <a:bodyPr wrap="square" rtlCol="0">
            <a:spAutoFit/>
          </a:bodyPr>
          <a:lstStyle/>
          <a:p>
            <a:pPr algn="ctr">
              <a:lnSpc>
                <a:spcPts val="2800"/>
              </a:lnSpc>
            </a:pPr>
            <a:r>
              <a:rPr lang="en-CA" sz="2800" b="1" dirty="0" smtClean="0">
                <a:solidFill>
                  <a:schemeClr val="bg1"/>
                </a:solidFill>
                <a:latin typeface="Calibri" pitchFamily="34" charset="0"/>
                <a:cs typeface="Calibri" pitchFamily="34" charset="0"/>
              </a:rPr>
              <a:t>black</a:t>
            </a:r>
          </a:p>
          <a:p>
            <a:pPr algn="ctr">
              <a:lnSpc>
                <a:spcPts val="2800"/>
              </a:lnSpc>
            </a:pPr>
            <a:r>
              <a:rPr lang="en-CA" sz="2800" b="1" dirty="0" smtClean="0">
                <a:solidFill>
                  <a:schemeClr val="bg1"/>
                </a:solidFill>
                <a:latin typeface="Calibri" pitchFamily="34" charset="0"/>
                <a:cs typeface="Calibri" pitchFamily="34" charset="0"/>
              </a:rPr>
              <a:t>black </a:t>
            </a:r>
          </a:p>
          <a:p>
            <a:pPr algn="ctr">
              <a:lnSpc>
                <a:spcPts val="2800"/>
              </a:lnSpc>
            </a:pPr>
            <a:r>
              <a:rPr lang="en-CA" sz="2800" b="1" dirty="0" smtClean="0">
                <a:solidFill>
                  <a:schemeClr val="bg1"/>
                </a:solidFill>
                <a:latin typeface="Calibri" pitchFamily="34" charset="0"/>
                <a:cs typeface="Calibri" pitchFamily="34" charset="0"/>
              </a:rPr>
              <a:t>black</a:t>
            </a:r>
            <a:endParaRPr lang="en-CA" sz="2800" b="1" dirty="0">
              <a:solidFill>
                <a:schemeClr val="bg1"/>
              </a:solidFill>
              <a:latin typeface="Calibri" pitchFamily="34" charset="0"/>
              <a:cs typeface="Calibri" pitchFamily="34" charset="0"/>
            </a:endParaRPr>
          </a:p>
        </p:txBody>
      </p:sp>
      <p:sp>
        <p:nvSpPr>
          <p:cNvPr id="56" name="TextBox 55"/>
          <p:cNvSpPr txBox="1"/>
          <p:nvPr/>
        </p:nvSpPr>
        <p:spPr>
          <a:xfrm>
            <a:off x="2699792" y="3261084"/>
            <a:ext cx="2232248" cy="1104020"/>
          </a:xfrm>
          <a:prstGeom prst="rect">
            <a:avLst/>
          </a:prstGeom>
          <a:noFill/>
        </p:spPr>
        <p:txBody>
          <a:bodyPr wrap="square" rtlCol="0">
            <a:spAutoFit/>
          </a:bodyPr>
          <a:lstStyle/>
          <a:p>
            <a:pPr algn="ctr">
              <a:lnSpc>
                <a:spcPts val="2600"/>
              </a:lnSpc>
            </a:pPr>
            <a:r>
              <a:rPr lang="en-CA" sz="2800" b="1" dirty="0" smtClean="0">
                <a:solidFill>
                  <a:schemeClr val="bg1"/>
                </a:solidFill>
                <a:latin typeface="Calibri" pitchFamily="34" charset="0"/>
                <a:cs typeface="Calibri" pitchFamily="34" charset="0"/>
              </a:rPr>
              <a:t>white</a:t>
            </a:r>
          </a:p>
          <a:p>
            <a:pPr algn="ctr">
              <a:lnSpc>
                <a:spcPts val="2600"/>
              </a:lnSpc>
            </a:pPr>
            <a:r>
              <a:rPr lang="en-CA" sz="2800" b="1" dirty="0" smtClean="0">
                <a:solidFill>
                  <a:schemeClr val="bg1"/>
                </a:solidFill>
                <a:latin typeface="Calibri" pitchFamily="34" charset="0"/>
                <a:cs typeface="Calibri" pitchFamily="34" charset="0"/>
              </a:rPr>
              <a:t>white</a:t>
            </a:r>
          </a:p>
          <a:p>
            <a:pPr algn="ctr">
              <a:lnSpc>
                <a:spcPts val="2600"/>
              </a:lnSpc>
            </a:pPr>
            <a:r>
              <a:rPr lang="en-CA" sz="2800" b="1" dirty="0" smtClean="0">
                <a:solidFill>
                  <a:schemeClr val="bg1"/>
                </a:solidFill>
                <a:latin typeface="Calibri" pitchFamily="34" charset="0"/>
                <a:cs typeface="Calibri" pitchFamily="34" charset="0"/>
              </a:rPr>
              <a:t>white</a:t>
            </a:r>
            <a:endParaRPr lang="en-CA" sz="2800" b="1" dirty="0">
              <a:solidFill>
                <a:schemeClr val="bg1"/>
              </a:solidFill>
              <a:latin typeface="Calibri" pitchFamily="34" charset="0"/>
              <a:cs typeface="Calibri" pitchFamily="34" charset="0"/>
            </a:endParaRPr>
          </a:p>
        </p:txBody>
      </p:sp>
      <p:sp>
        <p:nvSpPr>
          <p:cNvPr id="57" name="TextBox 56"/>
          <p:cNvSpPr txBox="1"/>
          <p:nvPr/>
        </p:nvSpPr>
        <p:spPr>
          <a:xfrm>
            <a:off x="5148064" y="3261084"/>
            <a:ext cx="2160240" cy="1104020"/>
          </a:xfrm>
          <a:prstGeom prst="rect">
            <a:avLst/>
          </a:prstGeom>
          <a:noFill/>
        </p:spPr>
        <p:txBody>
          <a:bodyPr wrap="square" rtlCol="0">
            <a:spAutoFit/>
          </a:bodyPr>
          <a:lstStyle/>
          <a:p>
            <a:pPr algn="ctr">
              <a:lnSpc>
                <a:spcPts val="2600"/>
              </a:lnSpc>
            </a:pPr>
            <a:r>
              <a:rPr lang="en-CA" sz="2800" b="1" dirty="0" smtClean="0">
                <a:solidFill>
                  <a:schemeClr val="bg1"/>
                </a:solidFill>
                <a:latin typeface="Calibri" pitchFamily="34" charset="0"/>
                <a:cs typeface="Calibri" pitchFamily="34" charset="0"/>
              </a:rPr>
              <a:t>one </a:t>
            </a:r>
          </a:p>
          <a:p>
            <a:pPr algn="ctr">
              <a:lnSpc>
                <a:spcPts val="2600"/>
              </a:lnSpc>
            </a:pPr>
            <a:r>
              <a:rPr lang="en-CA" sz="2800" b="1" dirty="0" smtClean="0">
                <a:solidFill>
                  <a:schemeClr val="bg1"/>
                </a:solidFill>
                <a:latin typeface="Calibri" pitchFamily="34" charset="0"/>
                <a:cs typeface="Calibri" pitchFamily="34" charset="0"/>
              </a:rPr>
              <a:t>one </a:t>
            </a:r>
          </a:p>
          <a:p>
            <a:pPr algn="ctr">
              <a:lnSpc>
                <a:spcPts val="2600"/>
              </a:lnSpc>
            </a:pPr>
            <a:r>
              <a:rPr lang="en-CA" sz="2800" b="1" dirty="0" smtClean="0">
                <a:solidFill>
                  <a:schemeClr val="bg1"/>
                </a:solidFill>
                <a:latin typeface="Calibri" pitchFamily="34" charset="0"/>
                <a:cs typeface="Calibri" pitchFamily="34" charset="0"/>
              </a:rPr>
              <a:t>one </a:t>
            </a:r>
            <a:endParaRPr lang="en-CA" sz="2800" b="1" dirty="0">
              <a:solidFill>
                <a:schemeClr val="bg1"/>
              </a:solidFill>
              <a:latin typeface="Calibri" pitchFamily="34" charset="0"/>
              <a:cs typeface="Calibri" pitchFamily="34" charset="0"/>
            </a:endParaRPr>
          </a:p>
        </p:txBody>
      </p:sp>
      <p:sp>
        <p:nvSpPr>
          <p:cNvPr id="46" name="TextBox 45"/>
          <p:cNvSpPr txBox="1"/>
          <p:nvPr/>
        </p:nvSpPr>
        <p:spPr>
          <a:xfrm>
            <a:off x="0" y="1071546"/>
            <a:ext cx="8961120" cy="954107"/>
          </a:xfrm>
          <a:prstGeom prst="rect">
            <a:avLst/>
          </a:prstGeom>
          <a:noFill/>
        </p:spPr>
        <p:txBody>
          <a:bodyPr wrap="square" rtlCol="0">
            <a:spAutoFit/>
          </a:bodyPr>
          <a:lstStyle/>
          <a:p>
            <a:pPr algn="ctr"/>
            <a:r>
              <a:rPr lang="en-US" sz="2800" b="1" dirty="0" smtClean="0">
                <a:latin typeface="Calibri" pitchFamily="34" charset="0"/>
                <a:cs typeface="Calibri" pitchFamily="34" charset="0"/>
              </a:rPr>
              <a:t>“just-as-if-I’d” never sinned.       “just-as-if-I’d” obeyed all.</a:t>
            </a:r>
          </a:p>
          <a:p>
            <a:pPr algn="ctr"/>
            <a:r>
              <a:rPr lang="en-US" sz="2800" b="1" spc="-20" dirty="0" smtClean="0">
                <a:latin typeface="Calibri" pitchFamily="34" charset="0"/>
                <a:cs typeface="Calibri" pitchFamily="34" charset="0"/>
              </a:rPr>
              <a:t>The Lord accepts us as righteous in Christ and unites with us.</a:t>
            </a:r>
            <a:endParaRPr lang="en-CA" sz="2800" spc="-20" dirty="0">
              <a:latin typeface="Calibri" pitchFamily="34" charset="0"/>
              <a:cs typeface="Calibri" pitchFamily="34" charset="0"/>
            </a:endParaRPr>
          </a:p>
        </p:txBody>
      </p:sp>
      <p:sp>
        <p:nvSpPr>
          <p:cNvPr id="50" name="TextBox 49"/>
          <p:cNvSpPr txBox="1"/>
          <p:nvPr/>
        </p:nvSpPr>
        <p:spPr>
          <a:xfrm>
            <a:off x="909776" y="0"/>
            <a:ext cx="7406640" cy="954107"/>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cs typeface="Calibri" pitchFamily="34" charset="0"/>
              </a:rPr>
              <a:t>1. Justified in Christ the righteousness of God.</a:t>
            </a:r>
          </a:p>
          <a:p>
            <a:pPr algn="ctr"/>
            <a:r>
              <a:rPr lang="en-US" sz="2800" b="1" dirty="0" smtClean="0">
                <a:solidFill>
                  <a:srgbClr val="FF0000"/>
                </a:solidFill>
                <a:latin typeface="Calibri" pitchFamily="34" charset="0"/>
                <a:cs typeface="Calibri" pitchFamily="34" charset="0"/>
              </a:rPr>
              <a:t>Thank you, Lord!</a:t>
            </a:r>
            <a:endParaRPr lang="en-CA" sz="2800" dirty="0">
              <a:solidFill>
                <a:srgbClr val="FF000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718048"/>
            <a:ext cx="8712968" cy="1143000"/>
          </a:xfrm>
        </p:spPr>
        <p:txBody>
          <a:bodyPr/>
          <a:lstStyle/>
          <a:p>
            <a:r>
              <a:rPr lang="en-CA" sz="2800" b="1" dirty="0" smtClean="0">
                <a:solidFill>
                  <a:schemeClr val="tx1"/>
                </a:solidFill>
                <a:latin typeface="Calibri" pitchFamily="34" charset="0"/>
                <a:cs typeface="Calibri" pitchFamily="34" charset="0"/>
              </a:rPr>
              <a:t>Thank you, Lord, for the two ways you are just to justify guilty sinners who deserve your just judgment.</a:t>
            </a:r>
            <a:br>
              <a:rPr lang="en-CA" sz="2800" b="1" dirty="0" smtClean="0">
                <a:solidFill>
                  <a:schemeClr val="tx1"/>
                </a:solidFill>
                <a:latin typeface="Calibri" pitchFamily="34" charset="0"/>
                <a:cs typeface="Calibri" pitchFamily="34" charset="0"/>
              </a:rPr>
            </a:br>
            <a:r>
              <a:rPr lang="en-CA" sz="1600" b="1" dirty="0" smtClean="0">
                <a:solidFill>
                  <a:schemeClr val="bg1"/>
                </a:solidFill>
                <a:latin typeface="Calibri" pitchFamily="34" charset="0"/>
                <a:cs typeface="Calibri" pitchFamily="34" charset="0"/>
              </a:rPr>
              <a:t/>
            </a:r>
            <a:br>
              <a:rPr lang="en-CA" sz="1600" b="1" dirty="0" smtClean="0">
                <a:solidFill>
                  <a:schemeClr val="bg1"/>
                </a:solidFill>
                <a:latin typeface="Calibri" pitchFamily="34" charset="0"/>
                <a:cs typeface="Calibri" pitchFamily="34" charset="0"/>
              </a:rPr>
            </a:br>
            <a:r>
              <a:rPr lang="en-CA" sz="2800" b="1" dirty="0" smtClean="0">
                <a:solidFill>
                  <a:srgbClr val="FFC000"/>
                </a:solidFill>
                <a:latin typeface="Calibri" pitchFamily="34" charset="0"/>
                <a:cs typeface="Calibri" pitchFamily="34" charset="0"/>
              </a:rPr>
              <a:t>1.  Thank you for your infinitely righteous Son </a:t>
            </a:r>
            <a:br>
              <a:rPr lang="en-CA" sz="2800" b="1" dirty="0" smtClean="0">
                <a:solidFill>
                  <a:srgbClr val="FFC000"/>
                </a:solidFill>
                <a:latin typeface="Calibri" pitchFamily="34" charset="0"/>
                <a:cs typeface="Calibri" pitchFamily="34" charset="0"/>
              </a:rPr>
            </a:br>
            <a:r>
              <a:rPr lang="en-CA" sz="2800" b="1" dirty="0" smtClean="0">
                <a:solidFill>
                  <a:srgbClr val="FFC000"/>
                </a:solidFill>
                <a:latin typeface="Calibri" pitchFamily="34" charset="0"/>
                <a:cs typeface="Calibri" pitchFamily="34" charset="0"/>
              </a:rPr>
              <a:t>being your truly just sacrifice of atonement / propitiation </a:t>
            </a:r>
            <a:br>
              <a:rPr lang="en-CA" sz="2800" b="1" dirty="0" smtClean="0">
                <a:solidFill>
                  <a:srgbClr val="FFC000"/>
                </a:solidFill>
                <a:latin typeface="Calibri" pitchFamily="34" charset="0"/>
                <a:cs typeface="Calibri" pitchFamily="34" charset="0"/>
              </a:rPr>
            </a:br>
            <a:r>
              <a:rPr lang="en-CA" sz="2800" b="1" dirty="0" smtClean="0">
                <a:solidFill>
                  <a:srgbClr val="FFC000"/>
                </a:solidFill>
                <a:latin typeface="Calibri" pitchFamily="34" charset="0"/>
                <a:cs typeface="Calibri" pitchFamily="34" charset="0"/>
              </a:rPr>
              <a:t>so you justly count our sins as fully punished  </a:t>
            </a:r>
            <a:br>
              <a:rPr lang="en-CA" sz="2800" b="1" dirty="0" smtClean="0">
                <a:solidFill>
                  <a:srgbClr val="FFC000"/>
                </a:solidFill>
                <a:latin typeface="Calibri" pitchFamily="34" charset="0"/>
                <a:cs typeface="Calibri" pitchFamily="34" charset="0"/>
              </a:rPr>
            </a:br>
            <a:r>
              <a:rPr lang="en-CA" sz="2800" b="1" dirty="0" smtClean="0">
                <a:solidFill>
                  <a:srgbClr val="FFC000"/>
                </a:solidFill>
                <a:latin typeface="Calibri" pitchFamily="34" charset="0"/>
                <a:cs typeface="Calibri" pitchFamily="34" charset="0"/>
              </a:rPr>
              <a:t>in Christ our substitute punishment. </a:t>
            </a:r>
            <a:r>
              <a:rPr lang="en-CA" sz="2800" b="1" baseline="30000" dirty="0" smtClean="0">
                <a:solidFill>
                  <a:srgbClr val="FFC000"/>
                </a:solidFill>
                <a:latin typeface="Calibri" pitchFamily="34" charset="0"/>
                <a:cs typeface="Calibri" pitchFamily="34" charset="0"/>
              </a:rPr>
              <a:t>2</a:t>
            </a:r>
            <a:r>
              <a:rPr lang="en-CA" sz="2800" b="1" dirty="0" smtClean="0">
                <a:solidFill>
                  <a:srgbClr val="00FF00"/>
                </a:solidFill>
                <a:latin typeface="Calibri" pitchFamily="34" charset="0"/>
                <a:cs typeface="Calibri" pitchFamily="34" charset="0"/>
              </a:rPr>
              <a:t/>
            </a:r>
            <a:br>
              <a:rPr lang="en-CA" sz="2800" b="1" dirty="0" smtClean="0">
                <a:solidFill>
                  <a:srgbClr val="00FF00"/>
                </a:solidFill>
                <a:latin typeface="Calibri" pitchFamily="34" charset="0"/>
                <a:cs typeface="Calibri" pitchFamily="34" charset="0"/>
              </a:rPr>
            </a:br>
            <a:r>
              <a:rPr lang="en-CA" sz="1600" b="1" dirty="0" smtClean="0">
                <a:solidFill>
                  <a:srgbClr val="00FF00"/>
                </a:solidFill>
                <a:latin typeface="Calibri" pitchFamily="34" charset="0"/>
                <a:cs typeface="Calibri" pitchFamily="34" charset="0"/>
              </a:rPr>
              <a:t/>
            </a:r>
            <a:br>
              <a:rPr lang="en-CA" sz="1600" b="1" dirty="0" smtClean="0">
                <a:solidFill>
                  <a:srgbClr val="00FF00"/>
                </a:solidFill>
                <a:latin typeface="Calibri" pitchFamily="34" charset="0"/>
                <a:cs typeface="Calibri" pitchFamily="34" charset="0"/>
              </a:rPr>
            </a:br>
            <a:r>
              <a:rPr lang="en-CA" sz="2800" b="1" dirty="0" smtClean="0">
                <a:solidFill>
                  <a:srgbClr val="00FF00"/>
                </a:solidFill>
                <a:latin typeface="Calibri" pitchFamily="34" charset="0"/>
                <a:cs typeface="Calibri" pitchFamily="34" charset="0"/>
              </a:rPr>
              <a:t>2.  Thank you for your infinitely righteous Son </a:t>
            </a:r>
            <a:br>
              <a:rPr lang="en-CA" sz="2800" b="1" dirty="0" smtClean="0">
                <a:solidFill>
                  <a:srgbClr val="00FF00"/>
                </a:solidFill>
                <a:latin typeface="Calibri" pitchFamily="34" charset="0"/>
                <a:cs typeface="Calibri" pitchFamily="34" charset="0"/>
              </a:rPr>
            </a:br>
            <a:r>
              <a:rPr lang="en-CA" sz="2800" b="1" dirty="0" smtClean="0">
                <a:solidFill>
                  <a:srgbClr val="00FF00"/>
                </a:solidFill>
                <a:latin typeface="Calibri" pitchFamily="34" charset="0"/>
                <a:cs typeface="Calibri" pitchFamily="34" charset="0"/>
              </a:rPr>
              <a:t>obeying all your commands in the law on our behalf</a:t>
            </a:r>
            <a:br>
              <a:rPr lang="en-CA" sz="2800" b="1" dirty="0" smtClean="0">
                <a:solidFill>
                  <a:srgbClr val="00FF00"/>
                </a:solidFill>
                <a:latin typeface="Calibri" pitchFamily="34" charset="0"/>
                <a:cs typeface="Calibri" pitchFamily="34" charset="0"/>
              </a:rPr>
            </a:br>
            <a:r>
              <a:rPr lang="en-CA" sz="2800" b="1" dirty="0" smtClean="0">
                <a:solidFill>
                  <a:srgbClr val="00FF00"/>
                </a:solidFill>
                <a:latin typeface="Calibri" pitchFamily="34" charset="0"/>
                <a:cs typeface="Calibri" pitchFamily="34" charset="0"/>
              </a:rPr>
              <a:t>so you justly count us as fully righteous </a:t>
            </a:r>
            <a:br>
              <a:rPr lang="en-CA" sz="2800" b="1" dirty="0" smtClean="0">
                <a:solidFill>
                  <a:srgbClr val="00FF00"/>
                </a:solidFill>
                <a:latin typeface="Calibri" pitchFamily="34" charset="0"/>
                <a:cs typeface="Calibri" pitchFamily="34" charset="0"/>
              </a:rPr>
            </a:br>
            <a:r>
              <a:rPr lang="en-CA" sz="2800" b="1" dirty="0" smtClean="0">
                <a:solidFill>
                  <a:srgbClr val="00FF00"/>
                </a:solidFill>
                <a:latin typeface="Calibri" pitchFamily="34" charset="0"/>
                <a:cs typeface="Calibri" pitchFamily="34" charset="0"/>
              </a:rPr>
              <a:t>in Christ our substitute righteousness. </a:t>
            </a:r>
            <a:r>
              <a:rPr lang="en-CA" sz="2800" b="1" baseline="30000" dirty="0" smtClean="0">
                <a:solidFill>
                  <a:srgbClr val="00FF00"/>
                </a:solidFill>
                <a:latin typeface="Calibri" pitchFamily="34" charset="0"/>
                <a:cs typeface="Calibri" pitchFamily="34" charset="0"/>
              </a:rPr>
              <a:t>2</a:t>
            </a:r>
            <a:br>
              <a:rPr lang="en-CA" sz="2800" b="1" baseline="30000" dirty="0" smtClean="0">
                <a:solidFill>
                  <a:srgbClr val="00FF00"/>
                </a:solidFill>
                <a:latin typeface="Calibri" pitchFamily="34" charset="0"/>
                <a:cs typeface="Calibri" pitchFamily="34" charset="0"/>
              </a:rPr>
            </a:br>
            <a:r>
              <a:rPr lang="en-CA" sz="1600" b="1" dirty="0" smtClean="0">
                <a:solidFill>
                  <a:srgbClr val="00FF00"/>
                </a:solidFill>
                <a:latin typeface="Calibri" pitchFamily="34" charset="0"/>
                <a:cs typeface="Calibri" pitchFamily="34" charset="0"/>
              </a:rPr>
              <a:t/>
            </a:r>
            <a:br>
              <a:rPr lang="en-CA" sz="1600" b="1" dirty="0" smtClean="0">
                <a:solidFill>
                  <a:srgbClr val="00FF00"/>
                </a:solidFill>
                <a:latin typeface="Calibri" pitchFamily="34" charset="0"/>
                <a:cs typeface="Calibri" pitchFamily="34" charset="0"/>
              </a:rPr>
            </a:br>
            <a:r>
              <a:rPr lang="en-CA" sz="2800" b="1" dirty="0" smtClean="0">
                <a:solidFill>
                  <a:srgbClr val="00FF00"/>
                </a:solidFill>
                <a:latin typeface="Calibri" pitchFamily="34" charset="0"/>
                <a:cs typeface="Calibri" pitchFamily="34" charset="0"/>
              </a:rPr>
              <a:t>You are just and the justifier of those who trust Jesus</a:t>
            </a:r>
            <a:br>
              <a:rPr lang="en-CA" sz="2800" b="1" dirty="0" smtClean="0">
                <a:solidFill>
                  <a:srgbClr val="00FF00"/>
                </a:solidFill>
                <a:latin typeface="Calibri" pitchFamily="34" charset="0"/>
                <a:cs typeface="Calibri" pitchFamily="34" charset="0"/>
              </a:rPr>
            </a:br>
            <a:r>
              <a:rPr lang="en-CA" sz="2800" b="1" dirty="0" smtClean="0">
                <a:solidFill>
                  <a:srgbClr val="00FF00"/>
                </a:solidFill>
                <a:latin typeface="Calibri" pitchFamily="34" charset="0"/>
                <a:cs typeface="Calibri" pitchFamily="34" charset="0"/>
              </a:rPr>
              <a:t>as their wrath-bearer and righteousness-provider! </a:t>
            </a:r>
            <a:r>
              <a:rPr lang="en-CA" sz="2800" b="1" baseline="30000" dirty="0" smtClean="0">
                <a:solidFill>
                  <a:srgbClr val="00FF00"/>
                </a:solidFill>
                <a:latin typeface="Calibri" pitchFamily="34" charset="0"/>
                <a:cs typeface="Calibri" pitchFamily="34" charset="0"/>
              </a:rPr>
              <a:t>2</a:t>
            </a:r>
            <a:endParaRPr lang="en-CA" sz="2800" b="1" baseline="30000" dirty="0">
              <a:solidFill>
                <a:srgbClr val="00FF0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1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1" name="Rectangle 20"/>
          <p:cNvSpPr/>
          <p:nvPr/>
        </p:nvSpPr>
        <p:spPr>
          <a:xfrm>
            <a:off x="4427984" y="1954520"/>
            <a:ext cx="457200" cy="21945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3640440" y="2395736"/>
            <a:ext cx="2011680" cy="457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descr="egyptian.gif"/>
          <p:cNvPicPr>
            <a:picLocks noChangeAspect="1"/>
          </p:cNvPicPr>
          <p:nvPr/>
        </p:nvPicPr>
        <p:blipFill>
          <a:blip r:embed="rId3" cstate="print"/>
          <a:stretch>
            <a:fillRect/>
          </a:stretch>
        </p:blipFill>
        <p:spPr>
          <a:xfrm rot="7200000">
            <a:off x="4161697" y="2581391"/>
            <a:ext cx="2765149" cy="1645920"/>
          </a:xfrm>
          <a:prstGeom prst="rect">
            <a:avLst/>
          </a:prstGeom>
        </p:spPr>
      </p:pic>
      <p:pic>
        <p:nvPicPr>
          <p:cNvPr id="3" name="Picture 2" descr="egyptian.gif"/>
          <p:cNvPicPr>
            <a:picLocks noChangeAspect="1"/>
          </p:cNvPicPr>
          <p:nvPr/>
        </p:nvPicPr>
        <p:blipFill>
          <a:blip r:embed="rId3" cstate="print"/>
          <a:stretch>
            <a:fillRect/>
          </a:stretch>
        </p:blipFill>
        <p:spPr>
          <a:xfrm>
            <a:off x="3247011" y="1124744"/>
            <a:ext cx="2765149" cy="16459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2361497" y="2581391"/>
            <a:ext cx="2765149" cy="1645920"/>
          </a:xfrm>
          <a:prstGeom prst="rect">
            <a:avLst/>
          </a:prstGeom>
        </p:spPr>
      </p:pic>
      <p:pic>
        <p:nvPicPr>
          <p:cNvPr id="18" name="Picture 17" descr="www.fg-a.com valentine 2-jumping-heart.gif"/>
          <p:cNvPicPr>
            <a:picLocks noChangeAspect="1"/>
          </p:cNvPicPr>
          <p:nvPr/>
        </p:nvPicPr>
        <p:blipFill>
          <a:blip r:embed="rId4" cstate="print"/>
          <a:stretch>
            <a:fillRect/>
          </a:stretch>
        </p:blipFill>
        <p:spPr>
          <a:xfrm>
            <a:off x="4077072" y="2204864"/>
            <a:ext cx="1143000" cy="1333500"/>
          </a:xfrm>
          <a:prstGeom prst="rect">
            <a:avLst/>
          </a:prstGeom>
        </p:spPr>
      </p:pic>
      <p:pic>
        <p:nvPicPr>
          <p:cNvPr id="12" name="Picture 11" descr="egyptian.gif"/>
          <p:cNvPicPr>
            <a:picLocks noChangeAspect="1"/>
          </p:cNvPicPr>
          <p:nvPr/>
        </p:nvPicPr>
        <p:blipFill>
          <a:blip r:embed="rId3" cstate="print"/>
          <a:stretch>
            <a:fillRect/>
          </a:stretch>
        </p:blipFill>
        <p:spPr>
          <a:xfrm rot="14400000" flipH="1">
            <a:off x="3928688" y="3032619"/>
            <a:ext cx="614478" cy="365760"/>
          </a:xfrm>
          <a:prstGeom prst="rect">
            <a:avLst/>
          </a:prstGeom>
        </p:spPr>
      </p:pic>
      <p:pic>
        <p:nvPicPr>
          <p:cNvPr id="13" name="Picture 12" descr="egyptian.gif"/>
          <p:cNvPicPr>
            <a:picLocks noChangeAspect="1"/>
          </p:cNvPicPr>
          <p:nvPr/>
        </p:nvPicPr>
        <p:blipFill>
          <a:blip r:embed="rId3" cstate="print"/>
          <a:stretch>
            <a:fillRect/>
          </a:stretch>
        </p:blipFill>
        <p:spPr>
          <a:xfrm rot="14400000" flipH="1">
            <a:off x="3592722" y="2883557"/>
            <a:ext cx="614478" cy="365760"/>
          </a:xfrm>
          <a:prstGeom prst="rect">
            <a:avLst/>
          </a:prstGeom>
        </p:spPr>
      </p:pic>
      <p:pic>
        <p:nvPicPr>
          <p:cNvPr id="19" name="Picture 18" descr="egyptian.gif"/>
          <p:cNvPicPr>
            <a:picLocks noChangeAspect="1"/>
          </p:cNvPicPr>
          <p:nvPr/>
        </p:nvPicPr>
        <p:blipFill>
          <a:blip r:embed="rId3" cstate="print"/>
          <a:stretch>
            <a:fillRect/>
          </a:stretch>
        </p:blipFill>
        <p:spPr>
          <a:xfrm rot="14400000" flipH="1">
            <a:off x="3928688" y="3392659"/>
            <a:ext cx="614478" cy="365760"/>
          </a:xfrm>
          <a:prstGeom prst="rect">
            <a:avLst/>
          </a:prstGeom>
        </p:spPr>
      </p:pic>
      <p:pic>
        <p:nvPicPr>
          <p:cNvPr id="20" name="Picture 19" descr="egyptian.gif"/>
          <p:cNvPicPr>
            <a:picLocks noChangeAspect="1"/>
          </p:cNvPicPr>
          <p:nvPr/>
        </p:nvPicPr>
        <p:blipFill>
          <a:blip r:embed="rId3" cstate="print"/>
          <a:stretch>
            <a:fillRect/>
          </a:stretch>
        </p:blipFill>
        <p:spPr>
          <a:xfrm rot="14400000" flipH="1">
            <a:off x="3592722" y="3243597"/>
            <a:ext cx="614478" cy="365760"/>
          </a:xfrm>
          <a:prstGeom prst="rect">
            <a:avLst/>
          </a:prstGeom>
        </p:spPr>
      </p:pic>
      <p:pic>
        <p:nvPicPr>
          <p:cNvPr id="23" name="Picture 22" descr="egyptian.gif"/>
          <p:cNvPicPr>
            <a:picLocks noChangeAspect="1"/>
          </p:cNvPicPr>
          <p:nvPr/>
        </p:nvPicPr>
        <p:blipFill>
          <a:blip r:embed="rId3" cstate="print"/>
          <a:stretch>
            <a:fillRect/>
          </a:stretch>
        </p:blipFill>
        <p:spPr>
          <a:xfrm rot="14400000" flipH="1">
            <a:off x="3280616" y="3459621"/>
            <a:ext cx="614478" cy="365760"/>
          </a:xfrm>
          <a:prstGeom prst="rect">
            <a:avLst/>
          </a:prstGeom>
        </p:spPr>
      </p:pic>
      <p:pic>
        <p:nvPicPr>
          <p:cNvPr id="24" name="Picture 23" descr="egyptian.gif"/>
          <p:cNvPicPr>
            <a:picLocks noChangeAspect="1"/>
          </p:cNvPicPr>
          <p:nvPr/>
        </p:nvPicPr>
        <p:blipFill>
          <a:blip r:embed="rId3" cstate="print"/>
          <a:stretch>
            <a:fillRect/>
          </a:stretch>
        </p:blipFill>
        <p:spPr>
          <a:xfrm rot="14400000" flipH="1">
            <a:off x="3232682" y="3027573"/>
            <a:ext cx="614478" cy="365760"/>
          </a:xfrm>
          <a:prstGeom prst="rect">
            <a:avLst/>
          </a:prstGeom>
        </p:spPr>
      </p:pic>
      <p:pic>
        <p:nvPicPr>
          <p:cNvPr id="25" name="Picture 24" descr="egyptian.gif"/>
          <p:cNvPicPr>
            <a:picLocks noChangeAspect="1"/>
          </p:cNvPicPr>
          <p:nvPr/>
        </p:nvPicPr>
        <p:blipFill>
          <a:blip r:embed="rId3" cstate="print"/>
          <a:stretch>
            <a:fillRect/>
          </a:stretch>
        </p:blipFill>
        <p:spPr>
          <a:xfrm rot="14400000" flipH="1">
            <a:off x="3592722" y="3608683"/>
            <a:ext cx="614478" cy="365760"/>
          </a:xfrm>
          <a:prstGeom prst="rect">
            <a:avLst/>
          </a:prstGeom>
        </p:spPr>
      </p:pic>
      <p:sp>
        <p:nvSpPr>
          <p:cNvPr id="26" name="TextBox 25"/>
          <p:cNvSpPr txBox="1"/>
          <p:nvPr/>
        </p:nvSpPr>
        <p:spPr>
          <a:xfrm>
            <a:off x="7020272" y="3789040"/>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
        <p:nvSpPr>
          <p:cNvPr id="29" name="WordArt 2"/>
          <p:cNvSpPr>
            <a:spLocks noChangeArrowheads="1" noChangeShapeType="1" noTextEdit="1"/>
          </p:cNvSpPr>
          <p:nvPr/>
        </p:nvSpPr>
        <p:spPr bwMode="auto">
          <a:xfrm>
            <a:off x="3563888" y="1196752"/>
            <a:ext cx="2232248" cy="1656184"/>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30" name="TextBox 29"/>
          <p:cNvSpPr txBox="1">
            <a:spLocks noChangeArrowheads="1"/>
          </p:cNvSpPr>
          <p:nvPr/>
        </p:nvSpPr>
        <p:spPr bwMode="auto">
          <a:xfrm>
            <a:off x="35496" y="4365104"/>
            <a:ext cx="8964488" cy="1384995"/>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If we receive Christ the righteousness of God, </a:t>
            </a:r>
          </a:p>
          <a:p>
            <a:pPr algn="ctr"/>
            <a:r>
              <a:rPr lang="en-CA" sz="2800" b="1" dirty="0" smtClean="0">
                <a:solidFill>
                  <a:schemeClr val="bg1"/>
                </a:solidFill>
                <a:latin typeface="Calibri" pitchFamily="34" charset="0"/>
              </a:rPr>
              <a:t>the Lord counts us as righteous in Christ and unites with us </a:t>
            </a:r>
          </a:p>
          <a:p>
            <a:pPr algn="ctr"/>
            <a:r>
              <a:rPr lang="en-CA" sz="2800" b="1" dirty="0" smtClean="0">
                <a:solidFill>
                  <a:schemeClr val="bg1"/>
                </a:solidFill>
                <a:latin typeface="Calibri" pitchFamily="34" charset="0"/>
              </a:rPr>
              <a:t>in</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love</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relationship</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in</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Christ,</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in</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the</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Spirit,</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in</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God</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the</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Father.</a:t>
            </a:r>
          </a:p>
        </p:txBody>
      </p:sp>
      <p:sp>
        <p:nvSpPr>
          <p:cNvPr id="31" name="TextBox 30"/>
          <p:cNvSpPr txBox="1">
            <a:spLocks noChangeArrowheads="1"/>
          </p:cNvSpPr>
          <p:nvPr/>
        </p:nvSpPr>
        <p:spPr bwMode="auto">
          <a:xfrm>
            <a:off x="72008" y="5859269"/>
            <a:ext cx="8964488" cy="954107"/>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The Lord wants to make our hearts jump for joy </a:t>
            </a:r>
          </a:p>
          <a:p>
            <a:pPr algn="ctr"/>
            <a:r>
              <a:rPr lang="en-CA" sz="2800" b="1" dirty="0" smtClean="0">
                <a:solidFill>
                  <a:schemeClr val="bg1"/>
                </a:solidFill>
                <a:latin typeface="Calibri" pitchFamily="34" charset="0"/>
              </a:rPr>
              <a:t>in God</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the</a:t>
            </a:r>
            <a:r>
              <a:rPr lang="en-CA" sz="2400" b="1" dirty="0" smtClean="0">
                <a:solidFill>
                  <a:schemeClr val="bg1"/>
                </a:solidFill>
                <a:latin typeface="Calibri" pitchFamily="34" charset="0"/>
              </a:rPr>
              <a:t> </a:t>
            </a:r>
            <a:r>
              <a:rPr lang="en-CA" sz="2800" b="1" dirty="0" smtClean="0">
                <a:solidFill>
                  <a:schemeClr val="bg1"/>
                </a:solidFill>
                <a:latin typeface="Calibri" pitchFamily="34" charset="0"/>
              </a:rPr>
              <a:t>Father, Son and Spirit.</a:t>
            </a:r>
          </a:p>
        </p:txBody>
      </p:sp>
    </p:spTree>
  </p:cSld>
  <p:clrMapOvr>
    <a:masterClrMapping/>
  </p:clrMapOvr>
  <p:timing>
    <p:tnLst>
      <p:par>
        <p:cTn id="1" dur="indefinite" restart="never" nodeType="tmRoot"/>
      </p:par>
    </p:tnLst>
  </p:timing>
</p:sld>
</file>

<file path=ppt/slides/slide31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7" name="Picture 26" descr="www.clipartbest.com dc6XLjAMi.gif"/>
          <p:cNvPicPr>
            <a:picLocks noChangeAspect="1"/>
          </p:cNvPicPr>
          <p:nvPr/>
        </p:nvPicPr>
        <p:blipFill>
          <a:blip r:embed="rId2" cstate="print"/>
          <a:stretch>
            <a:fillRect/>
          </a:stretch>
        </p:blipFill>
        <p:spPr>
          <a:xfrm>
            <a:off x="4139952" y="1268760"/>
            <a:ext cx="2194560" cy="1542543"/>
          </a:xfrm>
          <a:prstGeom prst="rect">
            <a:avLst/>
          </a:prstGeom>
        </p:spPr>
      </p:pic>
      <p:pic>
        <p:nvPicPr>
          <p:cNvPr id="34" name="Picture 33" descr="www.clipartbest.com dc6XLjAMi.gif"/>
          <p:cNvPicPr>
            <a:picLocks noChangeAspect="1"/>
          </p:cNvPicPr>
          <p:nvPr/>
        </p:nvPicPr>
        <p:blipFill>
          <a:blip r:embed="rId2" cstate="print"/>
          <a:stretch>
            <a:fillRect/>
          </a:stretch>
        </p:blipFill>
        <p:spPr>
          <a:xfrm>
            <a:off x="2987824" y="1238386"/>
            <a:ext cx="2194560" cy="1542542"/>
          </a:xfrm>
          <a:prstGeom prst="rect">
            <a:avLst/>
          </a:prstGeom>
        </p:spPr>
      </p:pic>
      <p:sp>
        <p:nvSpPr>
          <p:cNvPr id="44" name="TextBox 43"/>
          <p:cNvSpPr txBox="1"/>
          <p:nvPr/>
        </p:nvSpPr>
        <p:spPr>
          <a:xfrm>
            <a:off x="6444208" y="2492896"/>
            <a:ext cx="2088232" cy="507831"/>
          </a:xfrm>
          <a:prstGeom prst="rect">
            <a:avLst/>
          </a:prstGeom>
          <a:noFill/>
        </p:spPr>
        <p:txBody>
          <a:bodyPr wrap="square" rtlCol="0">
            <a:spAutoFit/>
          </a:bodyPr>
          <a:lstStyle/>
          <a:p>
            <a:pPr algn="ctr"/>
            <a:r>
              <a:rPr lang="en-CA" sz="900" dirty="0" smtClean="0">
                <a:solidFill>
                  <a:schemeClr val="tx1">
                    <a:lumMod val="85000"/>
                  </a:schemeClr>
                </a:solidFill>
              </a:rPr>
              <a:t>smiley © sherv.net</a:t>
            </a:r>
          </a:p>
          <a:p>
            <a:pPr algn="ctr"/>
            <a:r>
              <a:rPr lang="en-CA" sz="900" dirty="0" smtClean="0">
                <a:solidFill>
                  <a:schemeClr val="tx1">
                    <a:lumMod val="85000"/>
                  </a:schemeClr>
                </a:solidFill>
              </a:rPr>
              <a:t>Jumping heart © www.fg-a.com</a:t>
            </a:r>
          </a:p>
          <a:p>
            <a:pPr algn="ctr"/>
            <a:r>
              <a:rPr lang="en-CA" sz="900" dirty="0" smtClean="0">
                <a:solidFill>
                  <a:schemeClr val="tx1">
                    <a:lumMod val="85000"/>
                  </a:schemeClr>
                </a:solidFill>
              </a:rPr>
              <a:t>heart © clipartbest.com</a:t>
            </a:r>
            <a:endParaRPr lang="en-CA" sz="900" dirty="0">
              <a:solidFill>
                <a:schemeClr val="tx1">
                  <a:lumMod val="85000"/>
                </a:schemeClr>
              </a:solidFill>
            </a:endParaRPr>
          </a:p>
        </p:txBody>
      </p:sp>
      <p:pic>
        <p:nvPicPr>
          <p:cNvPr id="42" name="Picture 41" descr="www.clipartbest.com dc6XLjAMi.gif"/>
          <p:cNvPicPr>
            <a:picLocks noChangeAspect="1"/>
          </p:cNvPicPr>
          <p:nvPr/>
        </p:nvPicPr>
        <p:blipFill>
          <a:blip r:embed="rId2" cstate="print"/>
          <a:stretch>
            <a:fillRect/>
          </a:stretch>
        </p:blipFill>
        <p:spPr>
          <a:xfrm>
            <a:off x="3563888" y="476672"/>
            <a:ext cx="2194560" cy="1542542"/>
          </a:xfrm>
          <a:prstGeom prst="rect">
            <a:avLst/>
          </a:prstGeom>
        </p:spPr>
      </p:pic>
      <p:pic>
        <p:nvPicPr>
          <p:cNvPr id="40" name="Picture 39" descr="egyptian.gif"/>
          <p:cNvPicPr>
            <a:picLocks noChangeAspect="1"/>
          </p:cNvPicPr>
          <p:nvPr/>
        </p:nvPicPr>
        <p:blipFill>
          <a:blip r:embed="rId3" cstate="print"/>
          <a:stretch>
            <a:fillRect/>
          </a:stretch>
        </p:blipFill>
        <p:spPr>
          <a:xfrm>
            <a:off x="3471272" y="260648"/>
            <a:ext cx="2468880" cy="1469572"/>
          </a:xfrm>
          <a:prstGeom prst="rect">
            <a:avLst/>
          </a:prstGeom>
        </p:spPr>
      </p:pic>
      <p:sp>
        <p:nvSpPr>
          <p:cNvPr id="25" name="WordArt 2"/>
          <p:cNvSpPr>
            <a:spLocks noChangeArrowheads="1" noChangeShapeType="1" noTextEdit="1"/>
          </p:cNvSpPr>
          <p:nvPr/>
        </p:nvSpPr>
        <p:spPr bwMode="auto">
          <a:xfrm>
            <a:off x="3635896" y="404664"/>
            <a:ext cx="2016224" cy="144016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39" name="Picture 38" descr="egyptian.gif"/>
          <p:cNvPicPr>
            <a:picLocks noChangeAspect="1"/>
          </p:cNvPicPr>
          <p:nvPr/>
        </p:nvPicPr>
        <p:blipFill>
          <a:blip r:embed="rId3" cstate="print"/>
          <a:stretch>
            <a:fillRect/>
          </a:stretch>
        </p:blipFill>
        <p:spPr>
          <a:xfrm rot="7200000">
            <a:off x="4159076" y="1401780"/>
            <a:ext cx="2468880" cy="1469572"/>
          </a:xfrm>
          <a:prstGeom prst="rect">
            <a:avLst/>
          </a:prstGeom>
        </p:spPr>
      </p:pic>
      <p:pic>
        <p:nvPicPr>
          <p:cNvPr id="41" name="Picture 40" descr="egyptian.gif"/>
          <p:cNvPicPr>
            <a:picLocks noChangeAspect="1"/>
          </p:cNvPicPr>
          <p:nvPr/>
        </p:nvPicPr>
        <p:blipFill>
          <a:blip r:embed="rId3" cstate="print"/>
          <a:stretch>
            <a:fillRect/>
          </a:stretch>
        </p:blipFill>
        <p:spPr>
          <a:xfrm rot="14400000" flipH="1">
            <a:off x="2660060" y="1394360"/>
            <a:ext cx="2468880" cy="1469572"/>
          </a:xfrm>
          <a:prstGeom prst="rect">
            <a:avLst/>
          </a:prstGeom>
        </p:spPr>
      </p:pic>
      <p:pic>
        <p:nvPicPr>
          <p:cNvPr id="38" name="Picture 37" descr="www.fg-a.com valentine 2-jumping-heart.gif"/>
          <p:cNvPicPr>
            <a:picLocks noChangeAspect="1"/>
          </p:cNvPicPr>
          <p:nvPr/>
        </p:nvPicPr>
        <p:blipFill>
          <a:blip r:embed="rId4" cstate="print"/>
          <a:stretch>
            <a:fillRect/>
          </a:stretch>
        </p:blipFill>
        <p:spPr>
          <a:xfrm>
            <a:off x="4067944" y="1052736"/>
            <a:ext cx="1143000" cy="1333500"/>
          </a:xfrm>
          <a:prstGeom prst="rect">
            <a:avLst/>
          </a:prstGeom>
        </p:spPr>
      </p:pic>
      <p:sp>
        <p:nvSpPr>
          <p:cNvPr id="20" name="TextBox 19"/>
          <p:cNvSpPr txBox="1">
            <a:spLocks noChangeArrowheads="1"/>
          </p:cNvSpPr>
          <p:nvPr/>
        </p:nvSpPr>
        <p:spPr bwMode="auto">
          <a:xfrm>
            <a:off x="72008" y="3273946"/>
            <a:ext cx="8964488" cy="3539430"/>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There is nothing more breath-taking, delightful, exciting,  and satisfying than a personal relationship with God </a:t>
            </a:r>
          </a:p>
          <a:p>
            <a:pPr algn="ctr"/>
            <a:r>
              <a:rPr lang="en-CA" sz="2800" b="1" dirty="0" smtClean="0">
                <a:solidFill>
                  <a:schemeClr val="bg1"/>
                </a:solidFill>
                <a:latin typeface="Calibri" pitchFamily="34" charset="0"/>
              </a:rPr>
              <a:t>the Father, Son and Spirit to enjoy the supreme oneness, love, fellowship, and cooperation the one holy Lord </a:t>
            </a:r>
          </a:p>
          <a:p>
            <a:pPr algn="ctr"/>
            <a:r>
              <a:rPr lang="en-CA" sz="2800" b="1" dirty="0" smtClean="0">
                <a:solidFill>
                  <a:schemeClr val="bg1"/>
                </a:solidFill>
                <a:latin typeface="Calibri" pitchFamily="34" charset="0"/>
              </a:rPr>
              <a:t>God Almighty enjoys in himself and shares with us.</a:t>
            </a:r>
          </a:p>
          <a:p>
            <a:pPr algn="ctr"/>
            <a:r>
              <a:rPr lang="en-CA" sz="2800" b="1" dirty="0" smtClean="0">
                <a:solidFill>
                  <a:schemeClr val="bg1"/>
                </a:solidFill>
                <a:latin typeface="Calibri" pitchFamily="34" charset="0"/>
              </a:rPr>
              <a:t>To enjoy God as God enjoys God – what glory!</a:t>
            </a:r>
          </a:p>
          <a:p>
            <a:pPr algn="ctr"/>
            <a:r>
              <a:rPr lang="en-CA" sz="2800" b="1" dirty="0" smtClean="0">
                <a:solidFill>
                  <a:schemeClr val="bg1"/>
                </a:solidFill>
                <a:latin typeface="Calibri" pitchFamily="34" charset="0"/>
                <a:cs typeface="Calibri" pitchFamily="34" charset="0"/>
              </a:rPr>
              <a:t>Heaven is a celebration of God, and life on earth is a bit of heaven when we rejoice in God as God rejoices in God!</a:t>
            </a:r>
            <a:endParaRPr lang="en-CA" sz="2800" b="1" dirty="0">
              <a:solidFill>
                <a:schemeClr val="bg1"/>
              </a:solidFill>
              <a:latin typeface="Calibri" pitchFamily="34" charset="0"/>
              <a:cs typeface="Calibri" pitchFamily="34" charset="0"/>
            </a:endParaRPr>
          </a:p>
        </p:txBody>
      </p:sp>
      <p:sp>
        <p:nvSpPr>
          <p:cNvPr id="21" name="TextBox 20"/>
          <p:cNvSpPr txBox="1">
            <a:spLocks noChangeArrowheads="1"/>
          </p:cNvSpPr>
          <p:nvPr/>
        </p:nvSpPr>
        <p:spPr bwMode="auto">
          <a:xfrm>
            <a:off x="35496" y="387821"/>
            <a:ext cx="3339480" cy="1384995"/>
          </a:xfrm>
          <a:prstGeom prst="rect">
            <a:avLst/>
          </a:prstGeom>
          <a:noFill/>
          <a:ln w="9525">
            <a:noFill/>
            <a:miter lim="800000"/>
            <a:headEnd/>
            <a:tailEnd/>
          </a:ln>
        </p:spPr>
        <p:txBody>
          <a:bodyPr wrap="square">
            <a:spAutoFit/>
          </a:bodyPr>
          <a:lstStyle/>
          <a:p>
            <a:pPr algn="ctr"/>
            <a:r>
              <a:rPr lang="en-CA" sz="2800" b="1" dirty="0" smtClean="0">
                <a:latin typeface="Calibri" pitchFamily="34" charset="0"/>
                <a:cs typeface="Calibri" pitchFamily="34" charset="0"/>
              </a:rPr>
              <a:t>“In your presence there is fullness </a:t>
            </a:r>
          </a:p>
          <a:p>
            <a:pPr algn="ctr"/>
            <a:r>
              <a:rPr lang="en-CA" sz="2800" b="1" dirty="0" smtClean="0">
                <a:latin typeface="Calibri" pitchFamily="34" charset="0"/>
                <a:cs typeface="Calibri" pitchFamily="34" charset="0"/>
              </a:rPr>
              <a:t>of joy; </a:t>
            </a:r>
            <a:endParaRPr lang="en-CA" sz="2800" b="1" dirty="0">
              <a:solidFill>
                <a:schemeClr val="bg1"/>
              </a:solidFill>
              <a:latin typeface="Calibri" pitchFamily="34" charset="0"/>
              <a:cs typeface="Calibri" pitchFamily="34" charset="0"/>
            </a:endParaRPr>
          </a:p>
        </p:txBody>
      </p:sp>
      <p:sp>
        <p:nvSpPr>
          <p:cNvPr id="23" name="TextBox 22"/>
          <p:cNvSpPr txBox="1">
            <a:spLocks noChangeArrowheads="1"/>
          </p:cNvSpPr>
          <p:nvPr/>
        </p:nvSpPr>
        <p:spPr bwMode="auto">
          <a:xfrm>
            <a:off x="5769024" y="392465"/>
            <a:ext cx="3339480" cy="1815882"/>
          </a:xfrm>
          <a:prstGeom prst="rect">
            <a:avLst/>
          </a:prstGeom>
          <a:noFill/>
          <a:ln w="9525">
            <a:noFill/>
            <a:miter lim="800000"/>
            <a:headEnd/>
            <a:tailEnd/>
          </a:ln>
        </p:spPr>
        <p:txBody>
          <a:bodyPr wrap="square">
            <a:spAutoFit/>
          </a:bodyPr>
          <a:lstStyle/>
          <a:p>
            <a:pPr algn="ctr"/>
            <a:r>
              <a:rPr lang="en-CA" sz="2800" b="1" dirty="0" smtClean="0">
                <a:latin typeface="Calibri" pitchFamily="34" charset="0"/>
                <a:cs typeface="Calibri" pitchFamily="34" charset="0"/>
              </a:rPr>
              <a:t>at your right hand are pleasures forevermore”  </a:t>
            </a:r>
          </a:p>
          <a:p>
            <a:pPr algn="ctr"/>
            <a:r>
              <a:rPr lang="en-CA" sz="2800" b="1" dirty="0" err="1" smtClean="0">
                <a:latin typeface="Calibri" pitchFamily="34" charset="0"/>
                <a:cs typeface="Calibri" pitchFamily="34" charset="0"/>
              </a:rPr>
              <a:t>Psa</a:t>
            </a:r>
            <a:r>
              <a:rPr lang="en-CA" sz="2800" b="1" dirty="0" smtClean="0">
                <a:latin typeface="Calibri" pitchFamily="34" charset="0"/>
                <a:cs typeface="Calibri" pitchFamily="34" charset="0"/>
              </a:rPr>
              <a:t> 16:11</a:t>
            </a:r>
            <a:endParaRPr lang="en-CA" sz="2800" b="1" dirty="0">
              <a:solidFill>
                <a:schemeClr val="bg1"/>
              </a:solidFill>
              <a:latin typeface="Calibri" pitchFamily="34" charset="0"/>
              <a:cs typeface="Calibri" pitchFamily="34" charset="0"/>
            </a:endParaRPr>
          </a:p>
        </p:txBody>
      </p:sp>
      <p:pic>
        <p:nvPicPr>
          <p:cNvPr id="14" name="Picture 13" descr="egyptian.gif"/>
          <p:cNvPicPr>
            <a:picLocks noChangeAspect="1"/>
          </p:cNvPicPr>
          <p:nvPr/>
        </p:nvPicPr>
        <p:blipFill>
          <a:blip r:embed="rId3" cstate="print"/>
          <a:stretch>
            <a:fillRect/>
          </a:stretch>
        </p:blipFill>
        <p:spPr>
          <a:xfrm rot="14400000" flipH="1">
            <a:off x="3712664" y="2163477"/>
            <a:ext cx="614478" cy="365760"/>
          </a:xfrm>
          <a:prstGeom prst="rect">
            <a:avLst/>
          </a:prstGeom>
        </p:spPr>
      </p:pic>
      <p:pic>
        <p:nvPicPr>
          <p:cNvPr id="16" name="Picture 15" descr="egyptian.gif"/>
          <p:cNvPicPr>
            <a:picLocks noChangeAspect="1"/>
          </p:cNvPicPr>
          <p:nvPr/>
        </p:nvPicPr>
        <p:blipFill>
          <a:blip r:embed="rId3" cstate="print"/>
          <a:stretch>
            <a:fillRect/>
          </a:stretch>
        </p:blipFill>
        <p:spPr>
          <a:xfrm rot="14400000" flipH="1">
            <a:off x="3424632" y="2091469"/>
            <a:ext cx="614478" cy="365760"/>
          </a:xfrm>
          <a:prstGeom prst="rect">
            <a:avLst/>
          </a:prstGeom>
        </p:spPr>
      </p:pic>
      <p:pic>
        <p:nvPicPr>
          <p:cNvPr id="17" name="Picture 16" descr="egyptian.gif"/>
          <p:cNvPicPr>
            <a:picLocks noChangeAspect="1"/>
          </p:cNvPicPr>
          <p:nvPr/>
        </p:nvPicPr>
        <p:blipFill>
          <a:blip r:embed="rId3" cstate="print"/>
          <a:stretch>
            <a:fillRect/>
          </a:stretch>
        </p:blipFill>
        <p:spPr>
          <a:xfrm rot="14400000" flipH="1">
            <a:off x="4000696" y="1731429"/>
            <a:ext cx="614478" cy="365760"/>
          </a:xfrm>
          <a:prstGeom prst="rect">
            <a:avLst/>
          </a:prstGeom>
        </p:spPr>
      </p:pic>
      <p:pic>
        <p:nvPicPr>
          <p:cNvPr id="18" name="Picture 17" descr="egyptian.gif"/>
          <p:cNvPicPr>
            <a:picLocks noChangeAspect="1"/>
          </p:cNvPicPr>
          <p:nvPr/>
        </p:nvPicPr>
        <p:blipFill>
          <a:blip r:embed="rId3" cstate="print"/>
          <a:stretch>
            <a:fillRect/>
          </a:stretch>
        </p:blipFill>
        <p:spPr>
          <a:xfrm rot="14400000" flipH="1">
            <a:off x="3424632" y="1731429"/>
            <a:ext cx="614478" cy="365760"/>
          </a:xfrm>
          <a:prstGeom prst="rect">
            <a:avLst/>
          </a:prstGeom>
        </p:spPr>
      </p:pic>
      <p:pic>
        <p:nvPicPr>
          <p:cNvPr id="19" name="Picture 18" descr="egyptian.gif"/>
          <p:cNvPicPr>
            <a:picLocks noChangeAspect="1"/>
          </p:cNvPicPr>
          <p:nvPr/>
        </p:nvPicPr>
        <p:blipFill>
          <a:blip r:embed="rId3" cstate="print"/>
          <a:stretch>
            <a:fillRect/>
          </a:stretch>
        </p:blipFill>
        <p:spPr>
          <a:xfrm rot="14400000" flipH="1">
            <a:off x="4024770" y="2091469"/>
            <a:ext cx="614478" cy="365760"/>
          </a:xfrm>
          <a:prstGeom prst="rect">
            <a:avLst/>
          </a:prstGeom>
        </p:spPr>
      </p:pic>
      <p:pic>
        <p:nvPicPr>
          <p:cNvPr id="22" name="Picture 21" descr="egyptian.gif"/>
          <p:cNvPicPr>
            <a:picLocks noChangeAspect="1"/>
          </p:cNvPicPr>
          <p:nvPr/>
        </p:nvPicPr>
        <p:blipFill>
          <a:blip r:embed="rId3" cstate="print"/>
          <a:stretch>
            <a:fillRect/>
          </a:stretch>
        </p:blipFill>
        <p:spPr>
          <a:xfrm rot="14400000" flipH="1">
            <a:off x="3712664" y="1587413"/>
            <a:ext cx="614478" cy="365760"/>
          </a:xfrm>
          <a:prstGeom prst="rect">
            <a:avLst/>
          </a:prstGeom>
        </p:spPr>
      </p:pic>
      <p:pic>
        <p:nvPicPr>
          <p:cNvPr id="24" name="Picture 23" descr="egyptian.gif"/>
          <p:cNvPicPr>
            <a:picLocks noChangeAspect="1"/>
          </p:cNvPicPr>
          <p:nvPr/>
        </p:nvPicPr>
        <p:blipFill>
          <a:blip r:embed="rId3" cstate="print"/>
          <a:stretch>
            <a:fillRect/>
          </a:stretch>
        </p:blipFill>
        <p:spPr>
          <a:xfrm rot="14400000" flipH="1">
            <a:off x="3712664" y="1875445"/>
            <a:ext cx="614478" cy="365760"/>
          </a:xfrm>
          <a:prstGeom prst="rect">
            <a:avLst/>
          </a:prstGeom>
        </p:spPr>
      </p:pic>
    </p:spTree>
  </p:cSld>
  <p:clrMapOvr>
    <a:masterClrMapping/>
  </p:clrMapOvr>
  <p:timing>
    <p:tnLst>
      <p:par>
        <p:cTn id="1" dur="indefinite" restart="never" nodeType="tmRoot"/>
      </p:par>
    </p:tnLst>
  </p:timing>
</p:sld>
</file>

<file path=ppt/slides/slide31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26" name="Rectangle 25"/>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28" name="TextBox 27"/>
          <p:cNvSpPr txBox="1"/>
          <p:nvPr/>
        </p:nvSpPr>
        <p:spPr>
          <a:xfrm>
            <a:off x="1187624" y="4747210"/>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29" name="Title 1"/>
          <p:cNvSpPr txBox="1">
            <a:spLocks/>
          </p:cNvSpPr>
          <p:nvPr/>
        </p:nvSpPr>
        <p:spPr>
          <a:xfrm>
            <a:off x="0" y="5517232"/>
            <a:ext cx="9144000" cy="1368152"/>
          </a:xfrm>
          <a:prstGeom prst="rect">
            <a:avLst/>
          </a:prstGeom>
          <a:solidFill>
            <a:srgbClr val="002060"/>
          </a:solidFill>
        </p:spPr>
        <p:txBody>
          <a:bodyPr>
            <a:noAutofit/>
          </a:bodyPr>
          <a:lstStyle/>
          <a:p>
            <a:pPr lvl="0" algn="ctr" eaLnBrk="0" hangingPunct="0">
              <a:defRPr/>
            </a:pPr>
            <a:r>
              <a:rPr lang="en-US" sz="2600" spc="-20" dirty="0" smtClean="0">
                <a:latin typeface="Calibri" pitchFamily="34" charset="0"/>
                <a:cs typeface="Calibri" pitchFamily="34" charset="0"/>
              </a:rPr>
              <a:t>Joy and satisfaction are in Christ, not beauty, music, smart-phones, sports, cars, money, friends, romance, sex, food, drinking parties, homes or jobs!  Jesus had supreme joy without sex or money!</a:t>
            </a:r>
            <a:endParaRPr kumimoji="0" lang="en-US" sz="26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
        <p:nvSpPr>
          <p:cNvPr id="32" name="TextBox 31"/>
          <p:cNvSpPr txBox="1"/>
          <p:nvPr/>
        </p:nvSpPr>
        <p:spPr>
          <a:xfrm>
            <a:off x="72008" y="3934797"/>
            <a:ext cx="4427984" cy="769441"/>
          </a:xfrm>
          <a:prstGeom prst="rect">
            <a:avLst/>
          </a:prstGeom>
          <a:noFill/>
        </p:spPr>
        <p:txBody>
          <a:bodyPr wrap="square" rtlCol="0">
            <a:spAutoFit/>
          </a:bodyPr>
          <a:lstStyle/>
          <a:p>
            <a:pPr algn="ctr"/>
            <a:r>
              <a:rPr lang="en-CA" sz="2200" b="1" dirty="0" smtClean="0"/>
              <a:t>God’s completely different way </a:t>
            </a:r>
          </a:p>
          <a:p>
            <a:pPr algn="ctr"/>
            <a:r>
              <a:rPr lang="en-CA" sz="2200" b="1" dirty="0" smtClean="0"/>
              <a:t>to deepest joy and satisfaction</a:t>
            </a:r>
            <a:endParaRPr lang="en-CA" sz="2200" b="1" dirty="0"/>
          </a:p>
        </p:txBody>
      </p:sp>
    </p:spTree>
  </p:cSld>
  <p:clrMapOvr>
    <a:masterClrMapping/>
  </p:clrMapOvr>
  <p:timing>
    <p:tnLst>
      <p:par>
        <p:cTn id="1" dur="indefinite" restart="never" nodeType="tmRoot"/>
      </p:par>
    </p:tnLst>
  </p:timing>
</p:sld>
</file>

<file path=ppt/slides/slide3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3" name="Picture 12"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99392"/>
            <a:ext cx="9144000" cy="6858000"/>
          </a:xfrm>
          <a:prstGeom prst="rect">
            <a:avLst/>
          </a:prstGeom>
        </p:spPr>
      </p:pic>
      <p:sp>
        <p:nvSpPr>
          <p:cNvPr id="9" name="TextBox 8"/>
          <p:cNvSpPr txBox="1"/>
          <p:nvPr/>
        </p:nvSpPr>
        <p:spPr>
          <a:xfrm>
            <a:off x="-36512" y="1334373"/>
            <a:ext cx="9144000" cy="5262979"/>
          </a:xfrm>
          <a:prstGeom prst="rect">
            <a:avLst/>
          </a:prstGeom>
          <a:noFill/>
        </p:spPr>
        <p:txBody>
          <a:bodyPr wrap="square" rtlCol="0">
            <a:spAutoFit/>
          </a:bodyPr>
          <a:lstStyle/>
          <a:p>
            <a:pPr algn="ctr"/>
            <a:r>
              <a:rPr lang="en-US" sz="2400" b="1" dirty="0" smtClean="0">
                <a:solidFill>
                  <a:srgbClr val="FF0000"/>
                </a:solidFill>
              </a:rPr>
              <a:t>Alive, Self-existent</a:t>
            </a:r>
            <a:endParaRPr lang="en-CA" sz="2400" dirty="0" smtClean="0">
              <a:solidFill>
                <a:srgbClr val="FF0000"/>
              </a:solidFill>
            </a:endParaRPr>
          </a:p>
          <a:p>
            <a:pPr algn="ctr"/>
            <a:r>
              <a:rPr lang="en-US" sz="2400" b="1" dirty="0" smtClean="0">
                <a:solidFill>
                  <a:srgbClr val="FF0000"/>
                </a:solidFill>
              </a:rPr>
              <a:t>Spiritual                    Personal</a:t>
            </a:r>
            <a:endParaRPr lang="en-CA" sz="2400" dirty="0" smtClean="0">
              <a:solidFill>
                <a:srgbClr val="FF0000"/>
              </a:solidFill>
            </a:endParaRPr>
          </a:p>
          <a:p>
            <a:pPr algn="ctr"/>
            <a:r>
              <a:rPr lang="en-US" sz="2400" b="1" dirty="0" smtClean="0">
                <a:solidFill>
                  <a:srgbClr val="FF0000"/>
                </a:solidFill>
              </a:rPr>
              <a:t>Free Self-determining Independent </a:t>
            </a:r>
          </a:p>
          <a:p>
            <a:pPr algn="ctr"/>
            <a:r>
              <a:rPr lang="en-US" sz="2400" b="1" dirty="0" smtClean="0">
                <a:solidFill>
                  <a:srgbClr val="FF0000"/>
                </a:solidFill>
              </a:rPr>
              <a:t>Wise Intelligent Infinite Eternal Unchanging</a:t>
            </a:r>
          </a:p>
          <a:p>
            <a:pPr algn="ctr"/>
            <a:r>
              <a:rPr lang="en-US" sz="2400" b="1" dirty="0" smtClean="0">
                <a:solidFill>
                  <a:srgbClr val="FF0000"/>
                </a:solidFill>
              </a:rPr>
              <a:t>Immanent          Transcendent           Omniscient</a:t>
            </a:r>
          </a:p>
          <a:p>
            <a:pPr algn="ctr"/>
            <a:r>
              <a:rPr lang="en-US" sz="2400" b="1" dirty="0" smtClean="0">
                <a:solidFill>
                  <a:srgbClr val="FF0000"/>
                </a:solidFill>
              </a:rPr>
              <a:t>Omnipresent              Omnipotent             Sovereign</a:t>
            </a:r>
          </a:p>
          <a:p>
            <a:pPr algn="ctr"/>
            <a:r>
              <a:rPr lang="en-US" sz="2400" b="1" dirty="0" smtClean="0">
                <a:solidFill>
                  <a:srgbClr val="FF0000"/>
                </a:solidFill>
              </a:rPr>
              <a:t>Faithful       Righteous        Just       Holy        Perfect</a:t>
            </a:r>
          </a:p>
          <a:p>
            <a:pPr algn="ctr"/>
            <a:r>
              <a:rPr lang="en-US" sz="2400" b="1" dirty="0" smtClean="0">
                <a:solidFill>
                  <a:srgbClr val="FF0000"/>
                </a:solidFill>
              </a:rPr>
              <a:t>Humble            Love            Gracious            Merciful </a:t>
            </a:r>
          </a:p>
          <a:p>
            <a:pPr algn="ctr"/>
            <a:r>
              <a:rPr lang="en-US" sz="2400" b="1" dirty="0" smtClean="0">
                <a:solidFill>
                  <a:srgbClr val="FF0000"/>
                </a:solidFill>
              </a:rPr>
              <a:t>Good         Wrath         Longsuffering         Patient</a:t>
            </a:r>
          </a:p>
          <a:p>
            <a:pPr algn="ctr"/>
            <a:r>
              <a:rPr lang="en-US" sz="2400" b="1" dirty="0" smtClean="0">
                <a:solidFill>
                  <a:srgbClr val="FF0000"/>
                </a:solidFill>
              </a:rPr>
              <a:t>True     Truthful                   Jealous     Zealous </a:t>
            </a:r>
          </a:p>
          <a:p>
            <a:pPr algn="ctr"/>
            <a:r>
              <a:rPr lang="en-US" sz="2400" b="1" dirty="0" smtClean="0">
                <a:solidFill>
                  <a:srgbClr val="FF0000"/>
                </a:solidFill>
              </a:rPr>
              <a:t>Oneness and Trinity of Father, Son, Spirit </a:t>
            </a:r>
            <a:endParaRPr lang="en-CA" sz="2400" dirty="0" smtClean="0">
              <a:solidFill>
                <a:srgbClr val="FF0000"/>
              </a:solidFill>
            </a:endParaRPr>
          </a:p>
          <a:p>
            <a:pPr algn="ctr"/>
            <a:r>
              <a:rPr lang="en-US" sz="2400" b="1" dirty="0" smtClean="0">
                <a:solidFill>
                  <a:srgbClr val="FF0000"/>
                </a:solidFill>
              </a:rPr>
              <a:t>Creator  Upholder/Sustainer  Savior</a:t>
            </a:r>
            <a:endParaRPr lang="en-CA" sz="2400" dirty="0" smtClean="0">
              <a:solidFill>
                <a:srgbClr val="FF0000"/>
              </a:solidFill>
            </a:endParaRPr>
          </a:p>
          <a:p>
            <a:pPr algn="ctr"/>
            <a:r>
              <a:rPr lang="en-US" sz="2400" b="1" dirty="0" smtClean="0">
                <a:solidFill>
                  <a:srgbClr val="FF0000"/>
                </a:solidFill>
              </a:rPr>
              <a:t>Shepherd    Judge     King</a:t>
            </a:r>
            <a:endParaRPr lang="en-CA" sz="2400" dirty="0" smtClean="0">
              <a:solidFill>
                <a:srgbClr val="FF0000"/>
              </a:solidFill>
            </a:endParaRPr>
          </a:p>
          <a:p>
            <a:pPr algn="ctr"/>
            <a:r>
              <a:rPr lang="en-US" sz="2400" b="1" dirty="0" smtClean="0">
                <a:solidFill>
                  <a:srgbClr val="FF0000"/>
                </a:solidFill>
              </a:rPr>
              <a:t>Joy in Himself</a:t>
            </a:r>
            <a:endParaRPr lang="en-CA" sz="2400" dirty="0">
              <a:solidFill>
                <a:srgbClr val="FF0000"/>
              </a:solidFill>
            </a:endParaRPr>
          </a:p>
        </p:txBody>
      </p:sp>
      <p:sp>
        <p:nvSpPr>
          <p:cNvPr id="11" name="Rectangle 10"/>
          <p:cNvSpPr/>
          <p:nvPr/>
        </p:nvSpPr>
        <p:spPr>
          <a:xfrm>
            <a:off x="4572000" y="3573016"/>
            <a:ext cx="137160" cy="640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4383400" y="3717032"/>
            <a:ext cx="548640" cy="1371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descr="egyptian.gif"/>
          <p:cNvPicPr>
            <a:picLocks noChangeAspect="1"/>
          </p:cNvPicPr>
          <p:nvPr/>
        </p:nvPicPr>
        <p:blipFill>
          <a:blip r:embed="rId4" cstate="print"/>
          <a:stretch>
            <a:fillRect/>
          </a:stretch>
        </p:blipFill>
        <p:spPr>
          <a:xfrm rot="7200000">
            <a:off x="4015767" y="3559997"/>
            <a:ext cx="2560320" cy="1523998"/>
          </a:xfrm>
          <a:prstGeom prst="rect">
            <a:avLst/>
          </a:prstGeom>
        </p:spPr>
      </p:pic>
      <p:pic>
        <p:nvPicPr>
          <p:cNvPr id="3" name="Picture 2" descr="egyptian.gif"/>
          <p:cNvPicPr>
            <a:picLocks noChangeAspect="1"/>
          </p:cNvPicPr>
          <p:nvPr/>
        </p:nvPicPr>
        <p:blipFill>
          <a:blip r:embed="rId4" cstate="print"/>
          <a:stretch>
            <a:fillRect/>
          </a:stretch>
        </p:blipFill>
        <p:spPr>
          <a:xfrm>
            <a:off x="3307824" y="2409058"/>
            <a:ext cx="2560320" cy="1523998"/>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2711929" y="3580588"/>
            <a:ext cx="2560320" cy="1523998"/>
          </a:xfrm>
          <a:prstGeom prst="rect">
            <a:avLst/>
          </a:prstGeom>
        </p:spPr>
      </p:pic>
      <p:pic>
        <p:nvPicPr>
          <p:cNvPr id="15" name="Picture 14" descr="www.fg-a.com valentine 2-jumping-heart.gif"/>
          <p:cNvPicPr>
            <a:picLocks noChangeAspect="1"/>
          </p:cNvPicPr>
          <p:nvPr/>
        </p:nvPicPr>
        <p:blipFill>
          <a:blip r:embed="rId5" cstate="print"/>
          <a:stretch>
            <a:fillRect/>
          </a:stretch>
        </p:blipFill>
        <p:spPr>
          <a:xfrm>
            <a:off x="4077072" y="3247628"/>
            <a:ext cx="1143000" cy="1333500"/>
          </a:xfrm>
          <a:prstGeom prst="rect">
            <a:avLst/>
          </a:prstGeom>
        </p:spPr>
      </p:pic>
      <p:sp>
        <p:nvSpPr>
          <p:cNvPr id="18" name="TextBox 17"/>
          <p:cNvSpPr txBox="1">
            <a:spLocks noChangeArrowheads="1"/>
          </p:cNvSpPr>
          <p:nvPr/>
        </p:nvSpPr>
        <p:spPr bwMode="auto">
          <a:xfrm>
            <a:off x="107504" y="44624"/>
            <a:ext cx="8964488" cy="1384995"/>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Nothing else can ever satisfy </a:t>
            </a:r>
          </a:p>
          <a:p>
            <a:pPr algn="ctr"/>
            <a:r>
              <a:rPr lang="en-CA" sz="2800" b="1" dirty="0" smtClean="0">
                <a:solidFill>
                  <a:schemeClr val="bg1"/>
                </a:solidFill>
                <a:latin typeface="Calibri" pitchFamily="34" charset="0"/>
              </a:rPr>
              <a:t>the deep longings of our souls except God the Father, Son and Spirit in all his infinite perfections.</a:t>
            </a:r>
          </a:p>
        </p:txBody>
      </p:sp>
      <p:sp>
        <p:nvSpPr>
          <p:cNvPr id="19" name="TextBox 18"/>
          <p:cNvSpPr txBox="1"/>
          <p:nvPr/>
        </p:nvSpPr>
        <p:spPr>
          <a:xfrm>
            <a:off x="1115616" y="6187370"/>
            <a:ext cx="2088232" cy="553998"/>
          </a:xfrm>
          <a:prstGeom prst="rect">
            <a:avLst/>
          </a:prstGeom>
          <a:noFill/>
        </p:spPr>
        <p:txBody>
          <a:bodyPr wrap="square" rtlCol="0">
            <a:spAutoFit/>
          </a:bodyPr>
          <a:lstStyle/>
          <a:p>
            <a:pPr algn="ctr"/>
            <a:r>
              <a:rPr lang="en-CA" sz="1000" dirty="0" smtClean="0">
                <a:solidFill>
                  <a:schemeClr val="tx1">
                    <a:lumMod val="75000"/>
                  </a:schemeClr>
                </a:solidFill>
              </a:rPr>
              <a:t>smiley © sherv.net</a:t>
            </a:r>
          </a:p>
          <a:p>
            <a:pPr algn="ctr"/>
            <a:r>
              <a:rPr lang="en-CA" sz="1000" dirty="0" smtClean="0">
                <a:solidFill>
                  <a:schemeClr val="tx1">
                    <a:lumMod val="75000"/>
                  </a:schemeClr>
                </a:solidFill>
              </a:rPr>
              <a:t>Jumping heart © www.fg-a.com</a:t>
            </a:r>
          </a:p>
          <a:p>
            <a:pPr algn="ctr"/>
            <a:r>
              <a:rPr lang="en-CA" sz="1000" dirty="0" smtClean="0">
                <a:solidFill>
                  <a:schemeClr val="tx1">
                    <a:lumMod val="75000"/>
                  </a:schemeClr>
                </a:solidFill>
              </a:rPr>
              <a:t>People circle © clipartfest.com</a:t>
            </a:r>
            <a:endParaRPr lang="en-CA" dirty="0">
              <a:solidFill>
                <a:schemeClr val="tx1">
                  <a:lumMod val="75000"/>
                </a:schemeClr>
              </a:solidFill>
            </a:endParaRPr>
          </a:p>
        </p:txBody>
      </p:sp>
    </p:spTree>
  </p:cSld>
  <p:clrMapOvr>
    <a:masterClrMapping/>
  </p:clrMapOvr>
  <p:timing>
    <p:tnLst>
      <p:par>
        <p:cTn id="1" dur="indefinite" restart="never" nodeType="tmRoot"/>
      </p:par>
    </p:tnLst>
  </p:timing>
</p:sld>
</file>

<file path=ppt/slides/slide319.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1026" name="Oval 2"/>
          <p:cNvSpPr>
            <a:spLocks noChangeArrowheads="1"/>
          </p:cNvSpPr>
          <p:nvPr/>
        </p:nvSpPr>
        <p:spPr bwMode="auto">
          <a:xfrm>
            <a:off x="35496" y="412576"/>
            <a:ext cx="7132320" cy="6309360"/>
          </a:xfrm>
          <a:prstGeom prst="ellipse">
            <a:avLst/>
          </a:prstGeom>
          <a:solidFill>
            <a:srgbClr val="CC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3486144" y="2924944"/>
            <a:ext cx="22860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174112"/>
            <a:ext cx="914400" cy="228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987824" y="278092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3923928" y="27946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987824" y="37890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923928" y="3802752"/>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88024"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2020 </a:t>
            </a:r>
            <a:endParaRPr lang="en-CA" sz="1200" dirty="0">
              <a:solidFill>
                <a:schemeClr val="bg1"/>
              </a:solidFill>
              <a:latin typeface="Arial Narrow" pitchFamily="34" charset="0"/>
            </a:endParaRPr>
          </a:p>
        </p:txBody>
      </p:sp>
      <p:pic>
        <p:nvPicPr>
          <p:cNvPr id="19" name="Picture 18" descr="www.fg-a.com valentine 2-jumping-heart.gif"/>
          <p:cNvPicPr>
            <a:picLocks noChangeAspect="1"/>
          </p:cNvPicPr>
          <p:nvPr/>
        </p:nvPicPr>
        <p:blipFill>
          <a:blip r:embed="rId2" cstate="print"/>
          <a:stretch>
            <a:fillRect/>
          </a:stretch>
        </p:blipFill>
        <p:spPr>
          <a:xfrm>
            <a:off x="3059832" y="2847806"/>
            <a:ext cx="1049259" cy="1224136"/>
          </a:xfrm>
          <a:prstGeom prst="rect">
            <a:avLst/>
          </a:prstGeom>
        </p:spPr>
      </p:pic>
      <p:sp>
        <p:nvSpPr>
          <p:cNvPr id="23"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4" name="TextBox 23"/>
          <p:cNvSpPr txBox="1"/>
          <p:nvPr/>
        </p:nvSpPr>
        <p:spPr>
          <a:xfrm>
            <a:off x="2627784" y="404664"/>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21" name="Title 3"/>
          <p:cNvSpPr txBox="1">
            <a:spLocks/>
          </p:cNvSpPr>
          <p:nvPr/>
        </p:nvSpPr>
        <p:spPr>
          <a:xfrm>
            <a:off x="6948264" y="0"/>
            <a:ext cx="2208272" cy="6858000"/>
          </a:xfrm>
          <a:prstGeom prst="rect">
            <a:avLst/>
          </a:prstGeom>
          <a:no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800" b="1" i="0" u="none" strike="noStrike" kern="0" cap="none" spc="0" normalizeH="0" baseline="0" noProof="0" dirty="0" smtClean="0">
              <a:ln>
                <a:noFill/>
              </a:ln>
              <a:solidFill>
                <a:srgbClr val="FFFF00"/>
              </a:solidFill>
              <a:effectLst/>
              <a:uLnTx/>
              <a:uFillTx/>
              <a:latin typeface="Calibri" pitchFamily="34" charset="0"/>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Receive Christ and his </a:t>
            </a:r>
            <a:r>
              <a:rPr kumimoji="0" lang="en-US" sz="2800" b="1" i="0" u="none" strike="noStrike" kern="0" cap="none" spc="-20" normalizeH="0" noProof="0" dirty="0" smtClean="0">
                <a:ln>
                  <a:noFill/>
                </a:ln>
                <a:solidFill>
                  <a:schemeClr val="bg1"/>
                </a:solidFill>
                <a:effectLst/>
                <a:uLnTx/>
                <a:uFillTx/>
                <a:latin typeface="Calibri" pitchFamily="34" charset="0"/>
                <a:ea typeface="+mj-ea"/>
                <a:cs typeface="+mj-cs"/>
              </a:rPr>
              <a:t>righteousness</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 receive all God’s riches of grace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in Christ.</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b="1" kern="0" dirty="0" smtClean="0">
              <a:solidFill>
                <a:schemeClr val="bg1"/>
              </a:solidFill>
              <a:latin typeface="Calibri" pitchFamily="34" charset="0"/>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b="1" kern="0" dirty="0" smtClean="0">
              <a:solidFill>
                <a:schemeClr val="bg1"/>
              </a:solidFill>
              <a:latin typeface="Calibri" pitchFamily="34" charset="0"/>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Reject Christ – reject all God’s riches.</a:t>
            </a:r>
            <a:endParaRPr kumimoji="0" lang="en-US" altLang="ko-KR" sz="2800" b="1" i="0" u="none" strike="noStrike" kern="0" cap="none" spc="0" normalizeH="0" baseline="0" noProof="0" dirty="0">
              <a:ln>
                <a:noFill/>
              </a:ln>
              <a:solidFill>
                <a:schemeClr val="bg1"/>
              </a:solidFill>
              <a:effectLst/>
              <a:uLnTx/>
              <a:uFillTx/>
              <a:latin typeface="Calibri" pitchFamily="34" charset="0"/>
              <a:ea typeface="굴림" pitchFamily="34" charset="-127"/>
              <a:cs typeface="+mj-cs"/>
            </a:endParaRPr>
          </a:p>
        </p:txBody>
      </p:sp>
      <p:sp>
        <p:nvSpPr>
          <p:cNvPr id="25" name="TextBox 24"/>
          <p:cNvSpPr txBox="1"/>
          <p:nvPr/>
        </p:nvSpPr>
        <p:spPr>
          <a:xfrm>
            <a:off x="214282" y="6429396"/>
            <a:ext cx="208823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jumping heart © www.fg-a.com</a:t>
            </a:r>
          </a:p>
        </p:txBody>
      </p:sp>
      <p:sp>
        <p:nvSpPr>
          <p:cNvPr id="18" name="Text Box 5"/>
          <p:cNvSpPr txBox="1">
            <a:spLocks noChangeArrowheads="1"/>
          </p:cNvSpPr>
          <p:nvPr/>
        </p:nvSpPr>
        <p:spPr bwMode="auto">
          <a:xfrm>
            <a:off x="-76200" y="7540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Passover Lamb, sin atoned, wrath turned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eternal life     adopted sons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Holy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intercedes as mediator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old self crucified and buried with Christ                                                         new self raised and alive with Christ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fontAlgn="base">
              <a:lnSpc>
                <a:spcPts val="1200"/>
              </a:lnSpc>
              <a:spcBef>
                <a:spcPct val="0"/>
              </a:spcBef>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one with Christ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seated with Christ                                                                                                                         </a:t>
            </a:r>
            <a:r>
              <a:rPr lang="en-CA" altLang="ko-KR" sz="800" dirty="0" smtClean="0">
                <a:solidFill>
                  <a:schemeClr val="bg1"/>
                </a:solidFill>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hidden with Christ in God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released from law, married to Christ                                                                                                under law of the Spirit</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8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born of the Spirit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given, receive, have Spirit				                     rivers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Spirit power to be ambassadors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sanctifies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fills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resurrection body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married to the Lamb                                   every tear wiped away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loved and saved</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Calibri" pitchFamily="34" charset="0"/>
                <a:ea typeface="Malgun Gothic" pitchFamily="34" charset="-127"/>
                <a:cs typeface="Calibri" pitchFamily="34" charset="0"/>
              </a:rPr>
              <a:t>   i</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2852936"/>
            <a:ext cx="8892480" cy="1143000"/>
          </a:xfrm>
        </p:spPr>
        <p:txBody>
          <a:bodyPr/>
          <a:lstStyle/>
          <a:p>
            <a:pPr algn="l"/>
            <a:r>
              <a:rPr lang="en-US" sz="2400" b="1" dirty="0" smtClean="0">
                <a:solidFill>
                  <a:schemeClr val="tx1"/>
                </a:solidFill>
                <a:latin typeface="Calibri" pitchFamily="34" charset="0"/>
              </a:rPr>
              <a:t>Endnote 2 from slide 314 regarding Christ our substitute punishment and Christ our substitute righteousness</a:t>
            </a:r>
            <a:br>
              <a:rPr lang="en-US" sz="2400" b="1" dirty="0" smtClean="0">
                <a:solidFill>
                  <a:schemeClr val="tx1"/>
                </a:solidFill>
                <a:latin typeface="Calibri" pitchFamily="34" charset="0"/>
              </a:rPr>
            </a:br>
            <a:r>
              <a:rPr lang="en-US" sz="1200" b="1" dirty="0" smtClean="0">
                <a:solidFill>
                  <a:schemeClr val="tx1"/>
                </a:solidFill>
                <a:latin typeface="Calibri" pitchFamily="34" charset="0"/>
              </a:rPr>
              <a:t/>
            </a:r>
            <a:br>
              <a:rPr lang="en-US" sz="1200" b="1" dirty="0" smtClean="0">
                <a:solidFill>
                  <a:schemeClr val="tx1"/>
                </a:solidFill>
                <a:latin typeface="Calibri" pitchFamily="34" charset="0"/>
              </a:rPr>
            </a:br>
            <a:r>
              <a:rPr lang="en-US" sz="2400" dirty="0" smtClean="0">
                <a:solidFill>
                  <a:schemeClr val="tx1"/>
                </a:solidFill>
                <a:latin typeface="Calibri" pitchFamily="34" charset="0"/>
              </a:rPr>
              <a:t>John Piper uses the terms “righteousness-provider” and “sin-bearer” in a sermon on Romans 13:8-10.  “Love</a:t>
            </a:r>
            <a:r>
              <a:rPr lang="en-US" sz="1600" dirty="0" smtClean="0">
                <a:solidFill>
                  <a:schemeClr val="tx1"/>
                </a:solidFill>
                <a:latin typeface="Calibri" pitchFamily="34" charset="0"/>
              </a:rPr>
              <a:t> </a:t>
            </a:r>
            <a:r>
              <a:rPr lang="en-US" sz="2400" dirty="0" smtClean="0">
                <a:solidFill>
                  <a:schemeClr val="tx1"/>
                </a:solidFill>
                <a:latin typeface="Calibri" pitchFamily="34" charset="0"/>
              </a:rPr>
              <a:t>Is</a:t>
            </a:r>
            <a:r>
              <a:rPr lang="en-US" sz="1600" dirty="0" smtClean="0">
                <a:solidFill>
                  <a:schemeClr val="tx1"/>
                </a:solidFill>
                <a:latin typeface="Calibri" pitchFamily="34" charset="0"/>
              </a:rPr>
              <a:t> </a:t>
            </a:r>
            <a:r>
              <a:rPr lang="en-US" sz="2400" dirty="0" smtClean="0">
                <a:solidFill>
                  <a:schemeClr val="tx1"/>
                </a:solidFill>
                <a:latin typeface="Calibri" pitchFamily="34" charset="0"/>
              </a:rPr>
              <a:t>a</a:t>
            </a:r>
            <a:r>
              <a:rPr lang="en-US" sz="1800" dirty="0" smtClean="0">
                <a:solidFill>
                  <a:schemeClr val="tx1"/>
                </a:solidFill>
                <a:latin typeface="Calibri" pitchFamily="34" charset="0"/>
              </a:rPr>
              <a:t> </a:t>
            </a:r>
            <a:r>
              <a:rPr lang="en-US" sz="2400" dirty="0" smtClean="0">
                <a:solidFill>
                  <a:schemeClr val="tx1"/>
                </a:solidFill>
                <a:latin typeface="Calibri" pitchFamily="34" charset="0"/>
              </a:rPr>
              <a:t>Fulfilling</a:t>
            </a:r>
            <a:r>
              <a:rPr lang="en-US" sz="1600" dirty="0" smtClean="0">
                <a:solidFill>
                  <a:schemeClr val="tx1"/>
                </a:solidFill>
                <a:latin typeface="Calibri" pitchFamily="34" charset="0"/>
              </a:rPr>
              <a:t> </a:t>
            </a:r>
            <a:r>
              <a:rPr lang="en-US" sz="2400" dirty="0" smtClean="0">
                <a:solidFill>
                  <a:schemeClr val="tx1"/>
                </a:solidFill>
                <a:latin typeface="Calibri" pitchFamily="34" charset="0"/>
              </a:rPr>
              <a:t>of</a:t>
            </a:r>
            <a:r>
              <a:rPr lang="en-US" sz="1600" dirty="0" smtClean="0">
                <a:solidFill>
                  <a:schemeClr val="tx1"/>
                </a:solidFill>
                <a:latin typeface="Calibri" pitchFamily="34" charset="0"/>
              </a:rPr>
              <a:t> </a:t>
            </a:r>
            <a:r>
              <a:rPr lang="en-US" sz="2400" dirty="0" smtClean="0">
                <a:solidFill>
                  <a:schemeClr val="tx1"/>
                </a:solidFill>
                <a:latin typeface="Calibri" pitchFamily="34" charset="0"/>
              </a:rPr>
              <a:t>the</a:t>
            </a:r>
            <a:r>
              <a:rPr lang="en-US" sz="1800" dirty="0" smtClean="0">
                <a:solidFill>
                  <a:schemeClr val="tx1"/>
                </a:solidFill>
                <a:latin typeface="Calibri" pitchFamily="34" charset="0"/>
              </a:rPr>
              <a:t> </a:t>
            </a:r>
            <a:r>
              <a:rPr lang="en-US" sz="2400" dirty="0" smtClean="0">
                <a:solidFill>
                  <a:schemeClr val="tx1"/>
                </a:solidFill>
                <a:latin typeface="Calibri" pitchFamily="34" charset="0"/>
              </a:rPr>
              <a:t>Law,</a:t>
            </a:r>
            <a:r>
              <a:rPr lang="en-US" sz="1800" dirty="0" smtClean="0">
                <a:solidFill>
                  <a:schemeClr val="tx1"/>
                </a:solidFill>
                <a:latin typeface="Calibri" pitchFamily="34" charset="0"/>
              </a:rPr>
              <a:t> </a:t>
            </a:r>
            <a:r>
              <a:rPr lang="en-US" sz="2400" dirty="0" smtClean="0">
                <a:solidFill>
                  <a:schemeClr val="tx1"/>
                </a:solidFill>
                <a:latin typeface="Calibri" pitchFamily="34" charset="0"/>
              </a:rPr>
              <a:t>Part</a:t>
            </a:r>
            <a:r>
              <a:rPr lang="en-US" sz="1600" dirty="0" smtClean="0">
                <a:solidFill>
                  <a:schemeClr val="tx1"/>
                </a:solidFill>
                <a:latin typeface="Calibri" pitchFamily="34" charset="0"/>
              </a:rPr>
              <a:t> </a:t>
            </a:r>
            <a:r>
              <a:rPr lang="en-US" sz="2400" dirty="0" smtClean="0">
                <a:solidFill>
                  <a:schemeClr val="tx1"/>
                </a:solidFill>
                <a:latin typeface="Calibri" pitchFamily="34" charset="0"/>
              </a:rPr>
              <a:t>3”  August 7, 2005 at DesiringGod.org</a:t>
            </a:r>
            <a:br>
              <a:rPr lang="en-US" sz="2400" dirty="0" smtClean="0">
                <a:solidFill>
                  <a:schemeClr val="tx1"/>
                </a:solidFill>
                <a:latin typeface="Calibri" pitchFamily="34" charset="0"/>
              </a:rPr>
            </a:br>
            <a:r>
              <a:rPr lang="en-US" sz="1200" dirty="0" smtClean="0">
                <a:solidFill>
                  <a:schemeClr val="tx1"/>
                </a:solidFill>
                <a:latin typeface="Calibri" pitchFamily="34" charset="0"/>
              </a:rPr>
              <a:t/>
            </a:r>
            <a:br>
              <a:rPr lang="en-US" sz="1200" dirty="0" smtClean="0">
                <a:solidFill>
                  <a:schemeClr val="tx1"/>
                </a:solidFill>
                <a:latin typeface="Calibri" pitchFamily="34" charset="0"/>
              </a:rPr>
            </a:br>
            <a:r>
              <a:rPr lang="en-US" sz="2400" dirty="0" smtClean="0">
                <a:solidFill>
                  <a:schemeClr val="tx1"/>
                </a:solidFill>
                <a:latin typeface="Calibri" pitchFamily="34" charset="0"/>
              </a:rPr>
              <a:t>John Piper uses the helpful terms Christ our “substitute perfection” and our “substitute pardon” in: </a:t>
            </a:r>
            <a:r>
              <a:rPr lang="en-CA" sz="2400" dirty="0" smtClean="0">
                <a:solidFill>
                  <a:schemeClr val="tx1"/>
                </a:solidFill>
                <a:latin typeface="Calibri" pitchFamily="34" charset="0"/>
              </a:rPr>
              <a:t>John Piper and Justin Taylor, “What God Requires, Christ Provides” January 1, 2004 at DesiringGod.org.</a:t>
            </a:r>
            <a:br>
              <a:rPr lang="en-CA" sz="2400" dirty="0" smtClean="0">
                <a:solidFill>
                  <a:schemeClr val="tx1"/>
                </a:solidFill>
                <a:latin typeface="Calibri" pitchFamily="34" charset="0"/>
              </a:rPr>
            </a:br>
            <a:r>
              <a:rPr lang="en-CA" sz="2400" dirty="0" smtClean="0">
                <a:solidFill>
                  <a:schemeClr val="tx1"/>
                </a:solidFill>
                <a:latin typeface="Calibri" pitchFamily="34" charset="0"/>
              </a:rPr>
              <a:t>Of his daughter he says, “</a:t>
            </a:r>
            <a:r>
              <a:rPr lang="en-CA" sz="2400" dirty="0" smtClean="0">
                <a:solidFill>
                  <a:schemeClr val="tx1"/>
                </a:solidFill>
                <a:latin typeface="Calibri" pitchFamily="34" charset="0"/>
                <a:cs typeface="Calibri" pitchFamily="34" charset="0"/>
              </a:rPr>
              <a:t>Jesus' punishment and Jesus' righteousness </a:t>
            </a:r>
            <a:br>
              <a:rPr lang="en-CA" sz="2400" dirty="0" smtClean="0">
                <a:solidFill>
                  <a:schemeClr val="tx1"/>
                </a:solidFill>
                <a:latin typeface="Calibri" pitchFamily="34" charset="0"/>
                <a:cs typeface="Calibri" pitchFamily="34" charset="0"/>
              </a:rPr>
            </a:br>
            <a:r>
              <a:rPr lang="en-CA" sz="2400" dirty="0" smtClean="0">
                <a:solidFill>
                  <a:schemeClr val="tx1"/>
                </a:solidFill>
                <a:latin typeface="Calibri" pitchFamily="34" charset="0"/>
                <a:cs typeface="Calibri" pitchFamily="34" charset="0"/>
              </a:rPr>
              <a:t>. . . Jesus is her righteousness and Jesus is her punishment.”</a:t>
            </a:r>
            <a:r>
              <a:rPr lang="en-US" sz="2400" dirty="0" smtClean="0">
                <a:solidFill>
                  <a:schemeClr val="tx1"/>
                </a:solidFill>
                <a:latin typeface="Calibri" pitchFamily="34" charset="0"/>
              </a:rPr>
              <a:t> </a:t>
            </a:r>
            <a:r>
              <a:rPr lang="en-CA" sz="2400" dirty="0" smtClean="0">
                <a:solidFill>
                  <a:schemeClr val="tx1"/>
                </a:solidFill>
                <a:latin typeface="Calibri" pitchFamily="34" charset="0"/>
              </a:rPr>
              <a:t/>
            </a:r>
            <a:br>
              <a:rPr lang="en-CA" sz="2400" dirty="0" smtClean="0">
                <a:solidFill>
                  <a:schemeClr val="tx1"/>
                </a:solidFill>
                <a:latin typeface="Calibri" pitchFamily="34" charset="0"/>
              </a:rPr>
            </a:br>
            <a:r>
              <a:rPr lang="en-CA" sz="1200" dirty="0" smtClean="0">
                <a:solidFill>
                  <a:schemeClr val="tx1"/>
                </a:solidFill>
                <a:latin typeface="Calibri" pitchFamily="34" charset="0"/>
              </a:rPr>
              <a:t/>
            </a:r>
            <a:br>
              <a:rPr lang="en-CA" sz="1200" dirty="0" smtClean="0">
                <a:solidFill>
                  <a:schemeClr val="tx1"/>
                </a:solidFill>
                <a:latin typeface="Calibri" pitchFamily="34" charset="0"/>
              </a:rPr>
            </a:br>
            <a:r>
              <a:rPr lang="en-CA" sz="2400" dirty="0" smtClean="0">
                <a:solidFill>
                  <a:schemeClr val="tx1"/>
                </a:solidFill>
                <a:latin typeface="Calibri" pitchFamily="34" charset="0"/>
              </a:rPr>
              <a:t>Piper also uses “substitute punishment” and “substitute perfection” and “substitute sacrifice and substitute righteousness” in:</a:t>
            </a:r>
            <a:br>
              <a:rPr lang="en-CA" sz="2400" dirty="0" smtClean="0">
                <a:solidFill>
                  <a:schemeClr val="tx1"/>
                </a:solidFill>
                <a:latin typeface="Calibri" pitchFamily="34" charset="0"/>
              </a:rPr>
            </a:br>
            <a:r>
              <a:rPr lang="en-CA" sz="2400" dirty="0" smtClean="0">
                <a:solidFill>
                  <a:schemeClr val="tx1"/>
                </a:solidFill>
                <a:latin typeface="Calibri" pitchFamily="34" charset="0"/>
              </a:rPr>
              <a:t>John Piper, “When Does God Become 100% For Us?</a:t>
            </a:r>
            <a:br>
              <a:rPr lang="en-CA" sz="2400" dirty="0" smtClean="0">
                <a:solidFill>
                  <a:schemeClr val="tx1"/>
                </a:solidFill>
                <a:latin typeface="Calibri" pitchFamily="34" charset="0"/>
              </a:rPr>
            </a:br>
            <a:r>
              <a:rPr lang="en-CA" sz="2400" dirty="0" smtClean="0">
                <a:solidFill>
                  <a:schemeClr val="tx1"/>
                </a:solidFill>
                <a:latin typeface="Calibri" pitchFamily="34" charset="0"/>
              </a:rPr>
              <a:t>Answering a Good Question” October 3, 2007 at DesiringGod.org</a:t>
            </a:r>
            <a:r>
              <a:rPr lang="en-CA" sz="1200" dirty="0" smtClean="0">
                <a:solidFill>
                  <a:schemeClr val="tx1"/>
                </a:solidFill>
                <a:latin typeface="Calibri" pitchFamily="34" charset="0"/>
              </a:rPr>
              <a:t/>
            </a:r>
            <a:br>
              <a:rPr lang="en-CA" sz="1200" dirty="0" smtClean="0">
                <a:solidFill>
                  <a:schemeClr val="tx1"/>
                </a:solidFill>
                <a:latin typeface="Calibri" pitchFamily="34" charset="0"/>
              </a:rPr>
            </a:br>
            <a:r>
              <a:rPr lang="en-CA" sz="1200" dirty="0" smtClean="0">
                <a:solidFill>
                  <a:schemeClr val="tx1"/>
                </a:solidFill>
                <a:latin typeface="Calibri" pitchFamily="34" charset="0"/>
              </a:rPr>
              <a:t/>
            </a:r>
            <a:br>
              <a:rPr lang="en-CA" sz="1200" dirty="0" smtClean="0">
                <a:solidFill>
                  <a:schemeClr val="tx1"/>
                </a:solidFill>
                <a:latin typeface="Calibri" pitchFamily="34" charset="0"/>
              </a:rPr>
            </a:br>
            <a:r>
              <a:rPr lang="en-CA" sz="2400" dirty="0" smtClean="0">
                <a:solidFill>
                  <a:schemeClr val="tx1"/>
                </a:solidFill>
                <a:latin typeface="Calibri" pitchFamily="34" charset="0"/>
              </a:rPr>
              <a:t>Also see John Piper’s book, </a:t>
            </a:r>
            <a:r>
              <a:rPr lang="en-CA" sz="2400" i="1" dirty="0" smtClean="0">
                <a:solidFill>
                  <a:schemeClr val="tx1"/>
                </a:solidFill>
                <a:latin typeface="Calibri" pitchFamily="34" charset="0"/>
              </a:rPr>
              <a:t>Counted Righteous in Christ: Should We Abandon the Imputation of Christ's Righteousness? </a:t>
            </a:r>
            <a:r>
              <a:rPr lang="en-CA" sz="2400" dirty="0" smtClean="0">
                <a:solidFill>
                  <a:schemeClr val="tx1"/>
                </a:solidFill>
                <a:latin typeface="Calibri" pitchFamily="34" charset="0"/>
              </a:rPr>
              <a:t>at DesiringGod.org</a:t>
            </a:r>
            <a:endParaRPr lang="en-CA" sz="2400" dirty="0">
              <a:solidFill>
                <a:schemeClr val="tx1"/>
              </a:solidFill>
              <a:latin typeface="Calibri" pitchFamily="34" charset="0"/>
            </a:endParaRPr>
          </a:p>
        </p:txBody>
      </p:sp>
    </p:spTree>
  </p:cSld>
  <p:clrMapOvr>
    <a:masterClrMapping/>
  </p:clrMapOvr>
  <p:timing>
    <p:tnLst>
      <p:par>
        <p:cTn id="1" dur="indefinite" restart="never" nodeType="tmRoot"/>
      </p:par>
    </p:tn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45840"/>
            <a:ext cx="8229600" cy="1143000"/>
          </a:xfrm>
        </p:spPr>
        <p:txBody>
          <a:bodyPr/>
          <a:lstStyle/>
          <a:p>
            <a:r>
              <a:rPr lang="en-CA" sz="2800" b="1" dirty="0" smtClean="0">
                <a:solidFill>
                  <a:schemeClr val="tx1"/>
                </a:solidFill>
              </a:rPr>
              <a:t>Appendices 2</a:t>
            </a:r>
            <a:r>
              <a:rPr lang="en-CA" sz="4000" b="1" dirty="0" smtClean="0">
                <a:solidFill>
                  <a:schemeClr val="tx1"/>
                </a:solidFill>
              </a:rPr>
              <a:t/>
            </a:r>
            <a:br>
              <a:rPr lang="en-CA" sz="4000" b="1" dirty="0" smtClean="0">
                <a:solidFill>
                  <a:schemeClr val="tx1"/>
                </a:solidFill>
              </a:rPr>
            </a:br>
            <a:r>
              <a:rPr lang="en-CA" sz="4000" b="1" dirty="0" smtClean="0">
                <a:solidFill>
                  <a:schemeClr val="tx1"/>
                </a:solidFill>
              </a:rPr>
              <a:t/>
            </a:r>
            <a:br>
              <a:rPr lang="en-CA" sz="4000" b="1" dirty="0" smtClean="0">
                <a:solidFill>
                  <a:schemeClr val="tx1"/>
                </a:solidFill>
              </a:rPr>
            </a:br>
            <a:r>
              <a:rPr lang="en-CA" sz="4000" b="1" dirty="0" smtClean="0">
                <a:solidFill>
                  <a:schemeClr val="tx1"/>
                </a:solidFill>
              </a:rPr>
              <a:t>More on fullness, gift #10</a:t>
            </a:r>
            <a:endParaRPr lang="en-CA" sz="4000" b="1" dirty="0">
              <a:solidFill>
                <a:schemeClr val="tx1"/>
              </a:solidFill>
            </a:endParaRPr>
          </a:p>
        </p:txBody>
      </p:sp>
    </p:spTree>
  </p:cSld>
  <p:clrMapOvr>
    <a:masterClrMapping/>
  </p:clrMapOvr>
  <p:timing>
    <p:tnLst>
      <p:par>
        <p:cTn id="1" dur="indefinite" restart="never" nodeType="tmRoot"/>
      </p:par>
    </p:tnLst>
  </p:timing>
</p:sld>
</file>

<file path=ppt/slides/slide322.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18" name="Picture 17" descr="lord-jesus-christ-coming-293608.gif"/>
          <p:cNvPicPr>
            <a:picLocks noChangeAspect="1"/>
          </p:cNvPicPr>
          <p:nvPr/>
        </p:nvPicPr>
        <p:blipFill>
          <a:blip r:embed="rId2" cstate="print"/>
          <a:srcRect b="36140"/>
          <a:stretch>
            <a:fillRect/>
          </a:stretch>
        </p:blipFill>
        <p:spPr>
          <a:xfrm>
            <a:off x="2123728" y="1340768"/>
            <a:ext cx="4413406" cy="4104456"/>
          </a:xfrm>
          <a:prstGeom prst="star32">
            <a:avLst/>
          </a:prstGeom>
        </p:spPr>
      </p:pic>
      <p:sp>
        <p:nvSpPr>
          <p:cNvPr id="9" name="Title 1"/>
          <p:cNvSpPr txBox="1">
            <a:spLocks/>
          </p:cNvSpPr>
          <p:nvPr/>
        </p:nvSpPr>
        <p:spPr bwMode="auto">
          <a:xfrm>
            <a:off x="-252536" y="404664"/>
            <a:ext cx="9396536"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“For in him the whole fullness of deity dwells bodily</a:t>
            </a:r>
          </a:p>
          <a:p>
            <a:pPr lvl="0" algn="ctr" eaLnBrk="0" hangingPunct="0">
              <a:lnSpc>
                <a:spcPts val="3100"/>
              </a:lnSpc>
              <a:defRPr/>
            </a:pPr>
            <a:r>
              <a:rPr lang="en-US" sz="2800" b="1" kern="0" dirty="0" smtClean="0">
                <a:solidFill>
                  <a:schemeClr val="bg1"/>
                </a:solidFill>
                <a:latin typeface="Calibri" pitchFamily="34" charset="0"/>
              </a:rPr>
              <a:t>and you have been filled in him, who is the head </a:t>
            </a:r>
            <a:br>
              <a:rPr lang="en-US" sz="2800" b="1" kern="0" dirty="0" smtClean="0">
                <a:solidFill>
                  <a:schemeClr val="bg1"/>
                </a:solidFill>
                <a:latin typeface="Calibri" pitchFamily="34" charset="0"/>
              </a:rPr>
            </a:br>
            <a:r>
              <a:rPr lang="en-US" sz="2800" b="1" kern="0" dirty="0" smtClean="0">
                <a:solidFill>
                  <a:schemeClr val="bg1"/>
                </a:solidFill>
                <a:latin typeface="Calibri" pitchFamily="34" charset="0"/>
              </a:rPr>
              <a:t>of all rule and authority”  Col 2:9-10</a:t>
            </a:r>
            <a:endParaRPr lang="en-CA" sz="2800" kern="0" dirty="0" smtClean="0">
              <a:solidFill>
                <a:schemeClr val="bg1"/>
              </a:solidFill>
              <a:latin typeface="Calibri" pitchFamily="34" charset="0"/>
            </a:endParaRPr>
          </a:p>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2" name="TextBox 8"/>
          <p:cNvSpPr txBox="1">
            <a:spLocks noChangeArrowheads="1"/>
          </p:cNvSpPr>
          <p:nvPr/>
        </p:nvSpPr>
        <p:spPr bwMode="auto">
          <a:xfrm>
            <a:off x="3275856" y="4581128"/>
            <a:ext cx="1944216"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a:t>
            </a:r>
          </a:p>
          <a:p>
            <a:pPr algn="ctr">
              <a:defRPr/>
            </a:pPr>
            <a:r>
              <a:rPr lang="en-CA" sz="1000" dirty="0" smtClean="0">
                <a:solidFill>
                  <a:schemeClr val="tx1">
                    <a:lumMod val="85000"/>
                  </a:schemeClr>
                </a:solidFill>
              </a:rPr>
              <a:t>with permission</a:t>
            </a:r>
            <a:endParaRPr lang="en-CA" sz="1000" dirty="0">
              <a:solidFill>
                <a:schemeClr val="tx1">
                  <a:lumMod val="85000"/>
                </a:schemeClr>
              </a:solidFill>
            </a:endParaRPr>
          </a:p>
        </p:txBody>
      </p:sp>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8" name="TextBox 7"/>
          <p:cNvSpPr txBox="1"/>
          <p:nvPr/>
        </p:nvSpPr>
        <p:spPr>
          <a:xfrm>
            <a:off x="35496" y="5589240"/>
            <a:ext cx="8999984" cy="1200329"/>
          </a:xfrm>
          <a:prstGeom prst="rect">
            <a:avLst/>
          </a:prstGeom>
          <a:noFill/>
        </p:spPr>
        <p:txBody>
          <a:bodyPr wrap="square" rtlCol="0">
            <a:spAutoFit/>
          </a:bodyPr>
          <a:lstStyle/>
          <a:p>
            <a:pPr algn="ctr"/>
            <a:r>
              <a:rPr lang="en-CA" sz="2400" b="1" spc="-10" dirty="0" smtClean="0">
                <a:solidFill>
                  <a:srgbClr val="002060"/>
                </a:solidFill>
                <a:latin typeface="Arial Narrow" pitchFamily="34" charset="0"/>
              </a:rPr>
              <a:t>If we are in Christ in whom God’s fullness dwells, the head of all rule and authority, </a:t>
            </a:r>
            <a:r>
              <a:rPr lang="en-CA" sz="2400" b="1" kern="0" spc="-10" dirty="0" smtClean="0">
                <a:solidFill>
                  <a:srgbClr val="002060"/>
                </a:solidFill>
                <a:latin typeface="Arial Narrow" pitchFamily="34" charset="0"/>
              </a:rPr>
              <a:t>we are spiritually filled and complete in God by faith. </a:t>
            </a:r>
          </a:p>
          <a:p>
            <a:pPr lvl="0" algn="ctr" eaLnBrk="0" hangingPunct="0">
              <a:defRPr/>
            </a:pPr>
            <a:r>
              <a:rPr lang="en-CA" sz="2400" b="1" kern="0" spc="-10" dirty="0" smtClean="0">
                <a:solidFill>
                  <a:srgbClr val="002060"/>
                </a:solidFill>
                <a:latin typeface="Arial Narrow" pitchFamily="34" charset="0"/>
              </a:rPr>
              <a:t>Nothing else makes us more “spiritual” or more “full” in God’s sight.</a:t>
            </a:r>
            <a:endParaRPr lang="en-CA" sz="2400" b="1" dirty="0">
              <a:solidFill>
                <a:srgbClr val="002060"/>
              </a:solidFill>
              <a:latin typeface="Arial Narrow" pitchFamily="34" charset="0"/>
            </a:endParaRPr>
          </a:p>
        </p:txBody>
      </p:sp>
      <p:sp>
        <p:nvSpPr>
          <p:cNvPr id="14" name="TextBox 13"/>
          <p:cNvSpPr txBox="1"/>
          <p:nvPr/>
        </p:nvSpPr>
        <p:spPr>
          <a:xfrm>
            <a:off x="6372200" y="2154823"/>
            <a:ext cx="2664296" cy="2800767"/>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10. filled and </a:t>
            </a:r>
          </a:p>
          <a:p>
            <a:pPr algn="ctr"/>
            <a:r>
              <a:rPr lang="en-CA" sz="2800" b="1" dirty="0" smtClean="0">
                <a:solidFill>
                  <a:srgbClr val="FF0000"/>
                </a:solidFill>
                <a:latin typeface="Calibri" pitchFamily="34" charset="0"/>
              </a:rPr>
              <a:t>complete </a:t>
            </a:r>
          </a:p>
          <a:p>
            <a:pPr algn="ctr"/>
            <a:r>
              <a:rPr lang="en-CA" sz="2800" b="1" dirty="0" smtClean="0">
                <a:solidFill>
                  <a:srgbClr val="FF0000"/>
                </a:solidFill>
                <a:latin typeface="Calibri" pitchFamily="34" charset="0"/>
              </a:rPr>
              <a:t>in Christ</a:t>
            </a:r>
          </a:p>
          <a:p>
            <a:pPr algn="ctr"/>
            <a:r>
              <a:rPr lang="en-CA" sz="2800" b="1" dirty="0" smtClean="0">
                <a:solidFill>
                  <a:srgbClr val="FF0000"/>
                </a:solidFill>
                <a:latin typeface="Calibri" pitchFamily="34" charset="0"/>
              </a:rPr>
              <a:t>in whom God’s fullness dwells.</a:t>
            </a:r>
          </a:p>
          <a:p>
            <a:pPr algn="ctr"/>
            <a:endParaRPr lang="en-CA" sz="800" b="1" dirty="0" smtClean="0">
              <a:solidFill>
                <a:srgbClr val="FF0000"/>
              </a:solidFill>
              <a:latin typeface="Calibri" pitchFamily="34" charset="0"/>
            </a:endParaRPr>
          </a:p>
          <a:p>
            <a:pPr algn="ctr"/>
            <a:r>
              <a:rPr lang="en-CA" sz="2800" b="1" dirty="0" smtClean="0">
                <a:solidFill>
                  <a:srgbClr val="FF0000"/>
                </a:solidFill>
                <a:latin typeface="Calibri" pitchFamily="34" charset="0"/>
              </a:rPr>
              <a:t>Thank you, Lord!</a:t>
            </a:r>
            <a:endParaRPr lang="en-CA" sz="2800" dirty="0"/>
          </a:p>
        </p:txBody>
      </p:sp>
      <p:sp>
        <p:nvSpPr>
          <p:cNvPr id="16" name="TextBox 15"/>
          <p:cNvSpPr txBox="1"/>
          <p:nvPr/>
        </p:nvSpPr>
        <p:spPr>
          <a:xfrm>
            <a:off x="83096" y="3749938"/>
            <a:ext cx="1752600" cy="759182"/>
          </a:xfrm>
          <a:prstGeom prst="rect">
            <a:avLst/>
          </a:prstGeom>
          <a:noFill/>
        </p:spPr>
        <p:txBody>
          <a:bodyPr wrap="square" rtlCol="0">
            <a:spAutoFit/>
          </a:bodyPr>
          <a:lstStyle/>
          <a:p>
            <a:pPr algn="ctr">
              <a:lnSpc>
                <a:spcPts val="2600"/>
              </a:lnSpc>
            </a:pPr>
            <a:r>
              <a:rPr lang="en-CA" sz="2400" b="1" dirty="0" smtClean="0">
                <a:solidFill>
                  <a:schemeClr val="bg1"/>
                </a:solidFill>
              </a:rPr>
              <a:t>empty</a:t>
            </a:r>
          </a:p>
          <a:p>
            <a:pPr algn="ctr">
              <a:lnSpc>
                <a:spcPts val="2600"/>
              </a:lnSpc>
            </a:pPr>
            <a:r>
              <a:rPr lang="en-CA" sz="2400" b="1" dirty="0" smtClean="0">
                <a:solidFill>
                  <a:schemeClr val="bg1"/>
                </a:solidFill>
              </a:rPr>
              <a:t>in myself</a:t>
            </a:r>
            <a:endParaRPr lang="en-CA" sz="2400" b="1" dirty="0">
              <a:solidFill>
                <a:schemeClr val="bg1"/>
              </a:solidFill>
            </a:endParaRPr>
          </a:p>
        </p:txBody>
      </p:sp>
      <p:sp>
        <p:nvSpPr>
          <p:cNvPr id="13" name="Smiley Face 12"/>
          <p:cNvSpPr/>
          <p:nvPr/>
        </p:nvSpPr>
        <p:spPr>
          <a:xfrm>
            <a:off x="489248" y="2802632"/>
            <a:ext cx="914400" cy="914400"/>
          </a:xfrm>
          <a:prstGeom prst="smileyFace">
            <a:avLst>
              <a:gd name="adj" fmla="val -465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5" name="Picture 14" descr="www.fg-a.com valentine 2-jumping-heart.gif"/>
          <p:cNvPicPr>
            <a:picLocks noChangeAspect="1"/>
          </p:cNvPicPr>
          <p:nvPr/>
        </p:nvPicPr>
        <p:blipFill>
          <a:blip r:embed="rId3" cstate="print"/>
          <a:stretch>
            <a:fillRect/>
          </a:stretch>
        </p:blipFill>
        <p:spPr>
          <a:xfrm>
            <a:off x="3707904" y="3031604"/>
            <a:ext cx="1143000" cy="1333500"/>
          </a:xfrm>
          <a:prstGeom prst="rect">
            <a:avLst/>
          </a:prstGeom>
        </p:spPr>
      </p:pic>
      <p:sp>
        <p:nvSpPr>
          <p:cNvPr id="17" name="TextBox 16"/>
          <p:cNvSpPr txBox="1"/>
          <p:nvPr/>
        </p:nvSpPr>
        <p:spPr>
          <a:xfrm>
            <a:off x="3275856" y="5054987"/>
            <a:ext cx="2088232" cy="246221"/>
          </a:xfrm>
          <a:prstGeom prst="rect">
            <a:avLst/>
          </a:prstGeom>
          <a:noFill/>
        </p:spPr>
        <p:txBody>
          <a:bodyPr wrap="square" rtlCol="0">
            <a:spAutoFit/>
          </a:bodyPr>
          <a:lstStyle/>
          <a:p>
            <a:r>
              <a:rPr lang="en-CA" sz="1000" dirty="0" smtClean="0">
                <a:solidFill>
                  <a:schemeClr val="tx1">
                    <a:lumMod val="75000"/>
                  </a:schemeClr>
                </a:solidFill>
              </a:rPr>
              <a:t>jumping heart © www.fg-a.com</a:t>
            </a:r>
            <a:endParaRPr lang="en-CA" dirty="0">
              <a:solidFill>
                <a:schemeClr val="tx1">
                  <a:lumMod val="75000"/>
                </a:schemeClr>
              </a:solidFill>
            </a:endParaRPr>
          </a:p>
        </p:txBody>
      </p:sp>
      <p:sp>
        <p:nvSpPr>
          <p:cNvPr id="20" name="WordArt 2"/>
          <p:cNvSpPr>
            <a:spLocks noChangeArrowheads="1" noChangeShapeType="1" noTextEdit="1"/>
          </p:cNvSpPr>
          <p:nvPr/>
        </p:nvSpPr>
        <p:spPr bwMode="auto">
          <a:xfrm>
            <a:off x="2699792" y="1700808"/>
            <a:ext cx="3383280" cy="3200400"/>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r>
              <a:rPr lang="en-CA" sz="1600" kern="10" dirty="0" smtClean="0">
                <a:ln w="9525">
                  <a:solidFill>
                    <a:srgbClr val="000000"/>
                  </a:solidFill>
                  <a:round/>
                  <a:headEnd/>
                  <a:tailEnd/>
                </a:ln>
                <a:latin typeface="Arial Black" pitchFamily="34" charset="0"/>
                <a:cs typeface="Calibri" pitchFamily="34" charset="0"/>
              </a:rPr>
              <a:t>fullness of God’s powers</a:t>
            </a: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fullness of God’s salvation</a:t>
            </a:r>
            <a:endParaRPr lang="en-CA" sz="1600" kern="10" spc="0" dirty="0">
              <a:ln w="9525">
                <a:solidFill>
                  <a:srgbClr val="000000"/>
                </a:solidFill>
                <a:round/>
                <a:headEnd/>
                <a:tailEnd/>
              </a:ln>
              <a:effectLst/>
              <a:latin typeface="Arial Black" pitchFamily="34" charset="0"/>
              <a:cs typeface="Calibri" pitchFamily="34" charset="0"/>
            </a:endParaRPr>
          </a:p>
        </p:txBody>
      </p:sp>
    </p:spTree>
  </p:cSld>
  <p:clrMapOvr>
    <a:masterClrMapping/>
  </p:clrMapOvr>
  <p:timing>
    <p:tnLst>
      <p:par>
        <p:cTn id="1" dur="indefinite" restart="never" nodeType="tmRoot"/>
      </p:par>
    </p:tnLst>
  </p:timing>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ron1.jpg"/>
          <p:cNvPicPr>
            <a:picLocks noChangeAspect="1"/>
          </p:cNvPicPr>
          <p:nvPr/>
        </p:nvPicPr>
        <p:blipFill>
          <a:blip r:embed="rId2" cstate="print"/>
          <a:stretch>
            <a:fillRect/>
          </a:stretch>
        </p:blipFill>
        <p:spPr>
          <a:xfrm>
            <a:off x="0" y="0"/>
            <a:ext cx="9144000" cy="6858000"/>
          </a:xfrm>
          <a:prstGeom prst="rect">
            <a:avLst/>
          </a:prstGeom>
        </p:spPr>
      </p:pic>
      <p:sp>
        <p:nvSpPr>
          <p:cNvPr id="9" name="Title 1"/>
          <p:cNvSpPr txBox="1">
            <a:spLocks/>
          </p:cNvSpPr>
          <p:nvPr/>
        </p:nvSpPr>
        <p:spPr bwMode="auto">
          <a:xfrm>
            <a:off x="5580112" y="404664"/>
            <a:ext cx="345638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“For in him the whole fullness of deity dwells bodily”</a:t>
            </a:r>
          </a:p>
          <a:p>
            <a:pPr marL="0" marR="0" lvl="0" indent="0" algn="ctr" defTabSz="914400" rtl="0" eaLnBrk="0" fontAlgn="base" latinLnBrk="0" hangingPunct="0">
              <a:lnSpc>
                <a:spcPts val="3100"/>
              </a:lnSpc>
              <a:spcBef>
                <a:spcPct val="0"/>
              </a:spcBef>
              <a:spcAft>
                <a:spcPct val="0"/>
              </a:spcAft>
              <a:buClrTx/>
              <a:buSzTx/>
              <a:buFontTx/>
              <a:buNone/>
              <a:tabLst/>
              <a:defRPr/>
            </a:pPr>
            <a:r>
              <a:rPr lang="en-US" sz="2800" b="1" kern="0" dirty="0" smtClean="0">
                <a:solidFill>
                  <a:schemeClr val="bg1"/>
                </a:solidFill>
                <a:latin typeface="Calibri" pitchFamily="34" charset="0"/>
                <a:ea typeface="+mj-ea"/>
                <a:cs typeface="+mj-cs"/>
              </a:rPr>
              <a:t>Col 2:9</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0" name="Title 1"/>
          <p:cNvSpPr txBox="1">
            <a:spLocks/>
          </p:cNvSpPr>
          <p:nvPr/>
        </p:nvSpPr>
        <p:spPr bwMode="auto">
          <a:xfrm>
            <a:off x="107504" y="404664"/>
            <a:ext cx="345638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“For in him all the fullness of God was pleased to dwell”</a:t>
            </a:r>
          </a:p>
          <a:p>
            <a:pPr marL="0" marR="0" lvl="0" indent="0" algn="ctr" defTabSz="914400" rtl="0" eaLnBrk="0" fontAlgn="base" latinLnBrk="0" hangingPunct="0">
              <a:lnSpc>
                <a:spcPts val="3100"/>
              </a:lnSpc>
              <a:spcBef>
                <a:spcPct val="0"/>
              </a:spcBef>
              <a:spcAft>
                <a:spcPct val="0"/>
              </a:spcAft>
              <a:buClrTx/>
              <a:buSzTx/>
              <a:buFontTx/>
              <a:buNone/>
              <a:tabLst/>
              <a:defRPr/>
            </a:pPr>
            <a:r>
              <a:rPr lang="en-US" sz="2800" b="1" kern="0" dirty="0" smtClean="0">
                <a:solidFill>
                  <a:schemeClr val="bg1"/>
                </a:solidFill>
                <a:latin typeface="Calibri" pitchFamily="34" charset="0"/>
                <a:ea typeface="+mj-ea"/>
                <a:cs typeface="+mj-cs"/>
              </a:rPr>
              <a:t>Col 1:19</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10"/>
          <p:cNvSpPr txBox="1"/>
          <p:nvPr/>
        </p:nvSpPr>
        <p:spPr>
          <a:xfrm>
            <a:off x="108520" y="2132856"/>
            <a:ext cx="9144000" cy="3323987"/>
          </a:xfrm>
          <a:prstGeom prst="rect">
            <a:avLst/>
          </a:prstGeom>
          <a:noFill/>
        </p:spPr>
        <p:txBody>
          <a:bodyPr wrap="square" rtlCol="0">
            <a:spAutoFit/>
          </a:bodyPr>
          <a:lstStyle/>
          <a:p>
            <a:pPr algn="ctr">
              <a:lnSpc>
                <a:spcPts val="1800"/>
              </a:lnSpc>
            </a:pPr>
            <a:r>
              <a:rPr lang="en-US" b="1" dirty="0" smtClean="0">
                <a:solidFill>
                  <a:srgbClr val="FF0000"/>
                </a:solidFill>
              </a:rPr>
              <a:t>Alive, Self-existent</a:t>
            </a:r>
            <a:endParaRPr lang="en-CA" dirty="0" smtClean="0">
              <a:solidFill>
                <a:srgbClr val="FF0000"/>
              </a:solidFill>
            </a:endParaRPr>
          </a:p>
          <a:p>
            <a:pPr algn="ctr">
              <a:lnSpc>
                <a:spcPts val="1800"/>
              </a:lnSpc>
            </a:pPr>
            <a:r>
              <a:rPr lang="en-US" b="1" dirty="0" smtClean="0">
                <a:solidFill>
                  <a:srgbClr val="FF0000"/>
                </a:solidFill>
              </a:rPr>
              <a:t>Spiritual  Personal</a:t>
            </a:r>
            <a:endParaRPr lang="en-CA" dirty="0" smtClean="0">
              <a:solidFill>
                <a:srgbClr val="FF0000"/>
              </a:solidFill>
            </a:endParaRPr>
          </a:p>
          <a:p>
            <a:pPr algn="ctr">
              <a:lnSpc>
                <a:spcPts val="1800"/>
              </a:lnSpc>
            </a:pPr>
            <a:r>
              <a:rPr lang="en-US" b="1" dirty="0" smtClean="0">
                <a:solidFill>
                  <a:srgbClr val="FF0000"/>
                </a:solidFill>
              </a:rPr>
              <a:t>Free Self-determining Independent </a:t>
            </a:r>
          </a:p>
          <a:p>
            <a:pPr algn="ctr">
              <a:lnSpc>
                <a:spcPts val="1800"/>
              </a:lnSpc>
            </a:pPr>
            <a:r>
              <a:rPr lang="en-US" b="1" dirty="0" smtClean="0">
                <a:solidFill>
                  <a:srgbClr val="FF0000"/>
                </a:solidFill>
              </a:rPr>
              <a:t>Wise Intelligent Infinite Eternal Unchanging</a:t>
            </a:r>
          </a:p>
          <a:p>
            <a:pPr algn="ctr">
              <a:lnSpc>
                <a:spcPts val="1800"/>
              </a:lnSpc>
            </a:pPr>
            <a:r>
              <a:rPr lang="en-US" b="1" dirty="0" smtClean="0">
                <a:solidFill>
                  <a:srgbClr val="FF0000"/>
                </a:solidFill>
              </a:rPr>
              <a:t>Immanent   Transcendent   Omniscient</a:t>
            </a:r>
          </a:p>
          <a:p>
            <a:pPr algn="ctr">
              <a:lnSpc>
                <a:spcPts val="1800"/>
              </a:lnSpc>
            </a:pPr>
            <a:r>
              <a:rPr lang="en-US" b="1" dirty="0" smtClean="0">
                <a:solidFill>
                  <a:srgbClr val="FF0000"/>
                </a:solidFill>
              </a:rPr>
              <a:t>Omnipresent   Omnipotent  Sovereign</a:t>
            </a:r>
          </a:p>
          <a:p>
            <a:pPr algn="ctr">
              <a:lnSpc>
                <a:spcPts val="1800"/>
              </a:lnSpc>
            </a:pPr>
            <a:r>
              <a:rPr lang="en-US" b="1" dirty="0" smtClean="0">
                <a:solidFill>
                  <a:srgbClr val="FF0000"/>
                </a:solidFill>
              </a:rPr>
              <a:t>Faithful  Righteous  Just  Holy  Perfect</a:t>
            </a:r>
          </a:p>
          <a:p>
            <a:pPr algn="ctr">
              <a:lnSpc>
                <a:spcPts val="1800"/>
              </a:lnSpc>
            </a:pPr>
            <a:r>
              <a:rPr lang="en-US" b="1" dirty="0" smtClean="0">
                <a:solidFill>
                  <a:srgbClr val="FF0000"/>
                </a:solidFill>
              </a:rPr>
              <a:t>Humble  Love  Gracious  Merciful </a:t>
            </a:r>
          </a:p>
          <a:p>
            <a:pPr algn="ctr">
              <a:lnSpc>
                <a:spcPts val="1800"/>
              </a:lnSpc>
            </a:pPr>
            <a:r>
              <a:rPr lang="en-US" b="1" dirty="0" smtClean="0">
                <a:solidFill>
                  <a:srgbClr val="FF0000"/>
                </a:solidFill>
              </a:rPr>
              <a:t>Good  Wrath  Longsuffering  Patient</a:t>
            </a:r>
          </a:p>
          <a:p>
            <a:pPr algn="ctr">
              <a:lnSpc>
                <a:spcPts val="1800"/>
              </a:lnSpc>
            </a:pPr>
            <a:r>
              <a:rPr lang="en-US" b="1" dirty="0" smtClean="0">
                <a:solidFill>
                  <a:srgbClr val="FF0000"/>
                </a:solidFill>
              </a:rPr>
              <a:t>True Truthful Jealous Zealous </a:t>
            </a:r>
          </a:p>
          <a:p>
            <a:pPr algn="ctr">
              <a:lnSpc>
                <a:spcPts val="1800"/>
              </a:lnSpc>
            </a:pPr>
            <a:r>
              <a:rPr lang="en-US" b="1" dirty="0" smtClean="0">
                <a:solidFill>
                  <a:srgbClr val="FF0000"/>
                </a:solidFill>
              </a:rPr>
              <a:t>Oneness - Trinity of Father, Son, Spirit </a:t>
            </a:r>
            <a:endParaRPr lang="en-CA" dirty="0" smtClean="0">
              <a:solidFill>
                <a:srgbClr val="FF0000"/>
              </a:solidFill>
            </a:endParaRPr>
          </a:p>
          <a:p>
            <a:pPr algn="ctr">
              <a:lnSpc>
                <a:spcPts val="1800"/>
              </a:lnSpc>
            </a:pPr>
            <a:r>
              <a:rPr lang="en-US" b="1" dirty="0" smtClean="0">
                <a:solidFill>
                  <a:srgbClr val="FF0000"/>
                </a:solidFill>
              </a:rPr>
              <a:t>Creator  Upholder/Sustainer  Savior</a:t>
            </a:r>
            <a:endParaRPr lang="en-CA" dirty="0" smtClean="0">
              <a:solidFill>
                <a:srgbClr val="FF0000"/>
              </a:solidFill>
            </a:endParaRPr>
          </a:p>
          <a:p>
            <a:pPr algn="ctr">
              <a:lnSpc>
                <a:spcPts val="1800"/>
              </a:lnSpc>
            </a:pPr>
            <a:r>
              <a:rPr lang="en-US" b="1" dirty="0" smtClean="0">
                <a:solidFill>
                  <a:srgbClr val="FF0000"/>
                </a:solidFill>
              </a:rPr>
              <a:t>Shepherd  Judge  King</a:t>
            </a:r>
            <a:endParaRPr lang="en-CA" dirty="0" smtClean="0">
              <a:solidFill>
                <a:srgbClr val="FF0000"/>
              </a:solidFill>
            </a:endParaRPr>
          </a:p>
          <a:p>
            <a:pPr algn="ctr">
              <a:lnSpc>
                <a:spcPts val="1800"/>
              </a:lnSpc>
            </a:pPr>
            <a:r>
              <a:rPr lang="en-US" b="1" dirty="0" smtClean="0">
                <a:solidFill>
                  <a:srgbClr val="FF0000"/>
                </a:solidFill>
              </a:rPr>
              <a:t>Joy in God</a:t>
            </a:r>
            <a:endParaRPr lang="en-CA" dirty="0">
              <a:solidFill>
                <a:srgbClr val="FF0000"/>
              </a:solidFill>
            </a:endParaRPr>
          </a:p>
        </p:txBody>
      </p:sp>
      <p:sp>
        <p:nvSpPr>
          <p:cNvPr id="13" name="Title 1"/>
          <p:cNvSpPr txBox="1">
            <a:spLocks/>
          </p:cNvSpPr>
          <p:nvPr/>
        </p:nvSpPr>
        <p:spPr bwMode="auto">
          <a:xfrm>
            <a:off x="35496" y="5742384"/>
            <a:ext cx="9073008" cy="78296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002060"/>
                </a:solidFill>
                <a:effectLst/>
                <a:uLnTx/>
                <a:uFillTx/>
                <a:latin typeface="Calibri" pitchFamily="34" charset="0"/>
                <a:ea typeface="+mj-ea"/>
                <a:cs typeface="Calibri" pitchFamily="34" charset="0"/>
              </a:rPr>
              <a:t>Jesus Christ is the fullness of God in human flesh.</a:t>
            </a:r>
          </a:p>
          <a:p>
            <a:pPr algn="ctr"/>
            <a:r>
              <a:rPr lang="en-CA" sz="2800" b="1" dirty="0" smtClean="0">
                <a:solidFill>
                  <a:srgbClr val="002060"/>
                </a:solidFill>
                <a:latin typeface="Calibri" pitchFamily="34" charset="0"/>
                <a:cs typeface="Calibri" pitchFamily="34" charset="0"/>
              </a:rPr>
              <a:t>“The Word became flesh and dwelt among us, </a:t>
            </a:r>
          </a:p>
          <a:p>
            <a:pPr algn="ctr"/>
            <a:r>
              <a:rPr lang="en-CA" sz="2800" b="1" dirty="0" smtClean="0">
                <a:solidFill>
                  <a:srgbClr val="002060"/>
                </a:solidFill>
                <a:latin typeface="Calibri" pitchFamily="34" charset="0"/>
                <a:cs typeface="Calibri" pitchFamily="34" charset="0"/>
              </a:rPr>
              <a:t>and we have seen his glory”  John 1:14</a:t>
            </a:r>
            <a:endParaRPr kumimoji="0" lang="en-CA" sz="2800" b="0" i="0" u="none" strike="noStrike" kern="0" cap="none" spc="0" normalizeH="0" baseline="0" noProof="0" dirty="0">
              <a:ln>
                <a:noFill/>
              </a:ln>
              <a:solidFill>
                <a:srgbClr val="002060"/>
              </a:solidFill>
              <a:effectLst/>
              <a:uLnTx/>
              <a:uFillTx/>
              <a:latin typeface="Calibri" pitchFamily="34" charset="0"/>
              <a:ea typeface="+mj-ea"/>
              <a:cs typeface="+mj-cs"/>
            </a:endParaRPr>
          </a:p>
        </p:txBody>
      </p:sp>
      <p:sp>
        <p:nvSpPr>
          <p:cNvPr id="8" name="TextBox 8"/>
          <p:cNvSpPr txBox="1">
            <a:spLocks noChangeArrowheads="1"/>
          </p:cNvSpPr>
          <p:nvPr/>
        </p:nvSpPr>
        <p:spPr bwMode="auto">
          <a:xfrm>
            <a:off x="7308304" y="3975447"/>
            <a:ext cx="1944216"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a:t>
            </a:r>
          </a:p>
          <a:p>
            <a:pPr algn="ctr">
              <a:defRPr/>
            </a:pPr>
            <a:r>
              <a:rPr lang="en-CA" sz="1000" dirty="0" smtClean="0">
                <a:solidFill>
                  <a:schemeClr val="tx1">
                    <a:lumMod val="85000"/>
                  </a:schemeClr>
                </a:solidFill>
              </a:rPr>
              <a:t>with permission</a:t>
            </a:r>
            <a:endParaRPr lang="en-CA" sz="1000"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ron1.jpg"/>
          <p:cNvPicPr>
            <a:picLocks noChangeAspect="1"/>
          </p:cNvPicPr>
          <p:nvPr/>
        </p:nvPicPr>
        <p:blipFill>
          <a:blip r:embed="rId2" cstate="print"/>
          <a:stretch>
            <a:fillRect/>
          </a:stretch>
        </p:blipFill>
        <p:spPr>
          <a:xfrm>
            <a:off x="0" y="0"/>
            <a:ext cx="9144000" cy="6858000"/>
          </a:xfrm>
          <a:prstGeom prst="rect">
            <a:avLst/>
          </a:prstGeom>
        </p:spPr>
      </p:pic>
      <p:sp>
        <p:nvSpPr>
          <p:cNvPr id="9" name="Title 1"/>
          <p:cNvSpPr txBox="1">
            <a:spLocks/>
          </p:cNvSpPr>
          <p:nvPr/>
        </p:nvSpPr>
        <p:spPr bwMode="auto">
          <a:xfrm>
            <a:off x="5580112" y="404664"/>
            <a:ext cx="345638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“For in him the whole fullness of deity dwells bodily”</a:t>
            </a:r>
          </a:p>
          <a:p>
            <a:pPr marL="0" marR="0" lvl="0" indent="0" algn="ctr" defTabSz="914400" rtl="0" eaLnBrk="0" fontAlgn="base" latinLnBrk="0" hangingPunct="0">
              <a:lnSpc>
                <a:spcPts val="3100"/>
              </a:lnSpc>
              <a:spcBef>
                <a:spcPct val="0"/>
              </a:spcBef>
              <a:spcAft>
                <a:spcPct val="0"/>
              </a:spcAft>
              <a:buClrTx/>
              <a:buSzTx/>
              <a:buFontTx/>
              <a:buNone/>
              <a:tabLst/>
              <a:defRPr/>
            </a:pPr>
            <a:r>
              <a:rPr lang="en-US" sz="2800" b="1" kern="0" dirty="0" smtClean="0">
                <a:solidFill>
                  <a:schemeClr val="bg1"/>
                </a:solidFill>
                <a:latin typeface="Calibri" pitchFamily="34" charset="0"/>
                <a:ea typeface="+mj-ea"/>
                <a:cs typeface="+mj-cs"/>
              </a:rPr>
              <a:t>Col 2:9</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0" name="Title 1"/>
          <p:cNvSpPr txBox="1">
            <a:spLocks/>
          </p:cNvSpPr>
          <p:nvPr/>
        </p:nvSpPr>
        <p:spPr bwMode="auto">
          <a:xfrm>
            <a:off x="107504" y="404664"/>
            <a:ext cx="345638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“For in him all the fullness of God was pleased to dwell”</a:t>
            </a:r>
          </a:p>
          <a:p>
            <a:pPr marL="0" marR="0" lvl="0" indent="0" algn="ctr" defTabSz="914400" rtl="0" eaLnBrk="0" fontAlgn="base" latinLnBrk="0" hangingPunct="0">
              <a:lnSpc>
                <a:spcPts val="3100"/>
              </a:lnSpc>
              <a:spcBef>
                <a:spcPct val="0"/>
              </a:spcBef>
              <a:spcAft>
                <a:spcPct val="0"/>
              </a:spcAft>
              <a:buClrTx/>
              <a:buSzTx/>
              <a:buFontTx/>
              <a:buNone/>
              <a:tabLst/>
              <a:defRPr/>
            </a:pPr>
            <a:r>
              <a:rPr lang="en-US" sz="2800" b="1" kern="0" dirty="0" smtClean="0">
                <a:solidFill>
                  <a:schemeClr val="bg1"/>
                </a:solidFill>
                <a:latin typeface="Calibri" pitchFamily="34" charset="0"/>
                <a:ea typeface="+mj-ea"/>
                <a:cs typeface="+mj-cs"/>
              </a:rPr>
              <a:t>Col 1:19</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10"/>
          <p:cNvSpPr txBox="1"/>
          <p:nvPr/>
        </p:nvSpPr>
        <p:spPr>
          <a:xfrm>
            <a:off x="108520" y="2276872"/>
            <a:ext cx="9144000" cy="3693319"/>
          </a:xfrm>
          <a:prstGeom prst="rect">
            <a:avLst/>
          </a:prstGeom>
          <a:noFill/>
        </p:spPr>
        <p:txBody>
          <a:bodyPr wrap="square" rtlCol="0">
            <a:spAutoFit/>
          </a:bodyPr>
          <a:lstStyle/>
          <a:p>
            <a:pPr algn="ctr"/>
            <a:r>
              <a:rPr lang="en-CA" b="1" dirty="0" smtClean="0">
                <a:solidFill>
                  <a:srgbClr val="FF0000"/>
                </a:solidFill>
              </a:rPr>
              <a:t>He is the image of the invisible God</a:t>
            </a:r>
          </a:p>
          <a:p>
            <a:pPr algn="ctr"/>
            <a:r>
              <a:rPr lang="en-CA" b="1" dirty="0" smtClean="0">
                <a:solidFill>
                  <a:srgbClr val="FF0000"/>
                </a:solidFill>
              </a:rPr>
              <a:t>the firstborn of all creation</a:t>
            </a:r>
          </a:p>
          <a:p>
            <a:pPr algn="ctr"/>
            <a:r>
              <a:rPr lang="en-CA" b="1" dirty="0" smtClean="0">
                <a:solidFill>
                  <a:srgbClr val="FF0000"/>
                </a:solidFill>
              </a:rPr>
              <a:t>By him all things were created</a:t>
            </a:r>
          </a:p>
          <a:p>
            <a:pPr algn="ctr"/>
            <a:r>
              <a:rPr lang="en-CA" b="1" dirty="0" smtClean="0">
                <a:solidFill>
                  <a:srgbClr val="FF0000"/>
                </a:solidFill>
              </a:rPr>
              <a:t>All things were created through him and for him</a:t>
            </a:r>
          </a:p>
          <a:p>
            <a:pPr algn="ctr"/>
            <a:r>
              <a:rPr lang="en-CA" b="1" dirty="0" smtClean="0">
                <a:solidFill>
                  <a:srgbClr val="FF0000"/>
                </a:solidFill>
              </a:rPr>
              <a:t>He is before all things</a:t>
            </a:r>
          </a:p>
          <a:p>
            <a:pPr algn="ctr"/>
            <a:r>
              <a:rPr lang="en-CA" b="1" dirty="0" smtClean="0">
                <a:solidFill>
                  <a:srgbClr val="FF0000"/>
                </a:solidFill>
              </a:rPr>
              <a:t>In him all things hold together</a:t>
            </a:r>
          </a:p>
          <a:p>
            <a:pPr algn="ctr"/>
            <a:r>
              <a:rPr lang="en-CA" b="1" dirty="0" smtClean="0">
                <a:solidFill>
                  <a:srgbClr val="FF0000"/>
                </a:solidFill>
              </a:rPr>
              <a:t>He is the head of the body, the church</a:t>
            </a:r>
          </a:p>
          <a:p>
            <a:pPr algn="ctr"/>
            <a:r>
              <a:rPr lang="en-CA" b="1" dirty="0" smtClean="0">
                <a:solidFill>
                  <a:srgbClr val="FF0000"/>
                </a:solidFill>
              </a:rPr>
              <a:t>He is the beginning, the firstborn from the dead</a:t>
            </a:r>
          </a:p>
          <a:p>
            <a:pPr algn="ctr"/>
            <a:r>
              <a:rPr lang="en-CA" b="1" dirty="0" smtClean="0">
                <a:solidFill>
                  <a:srgbClr val="FF0000"/>
                </a:solidFill>
              </a:rPr>
              <a:t>that in everything he might be preeminent</a:t>
            </a:r>
          </a:p>
          <a:p>
            <a:pPr algn="ctr"/>
            <a:r>
              <a:rPr lang="en-CA" b="1" dirty="0" smtClean="0">
                <a:solidFill>
                  <a:srgbClr val="FF0000"/>
                </a:solidFill>
              </a:rPr>
              <a:t>In him all the fullness of God was pleased to dwell</a:t>
            </a:r>
          </a:p>
          <a:p>
            <a:pPr algn="ctr"/>
            <a:r>
              <a:rPr lang="en-CA" b="1" dirty="0" smtClean="0">
                <a:solidFill>
                  <a:srgbClr val="FF0000"/>
                </a:solidFill>
              </a:rPr>
              <a:t>Through him he reconciled to himself all things</a:t>
            </a:r>
          </a:p>
          <a:p>
            <a:pPr algn="ctr"/>
            <a:r>
              <a:rPr lang="en-CA" b="1" dirty="0" smtClean="0">
                <a:solidFill>
                  <a:srgbClr val="FF0000"/>
                </a:solidFill>
              </a:rPr>
              <a:t>making peace by the blood of his cross.</a:t>
            </a:r>
          </a:p>
          <a:p>
            <a:endParaRPr lang="x-none" smtClean="0"/>
          </a:p>
        </p:txBody>
      </p:sp>
      <p:sp>
        <p:nvSpPr>
          <p:cNvPr id="12" name="TextBox 8"/>
          <p:cNvSpPr txBox="1">
            <a:spLocks noChangeArrowheads="1"/>
          </p:cNvSpPr>
          <p:nvPr/>
        </p:nvSpPr>
        <p:spPr bwMode="auto">
          <a:xfrm>
            <a:off x="35496" y="3543399"/>
            <a:ext cx="1944216"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a:t>
            </a:r>
          </a:p>
          <a:p>
            <a:pPr algn="ctr">
              <a:defRPr/>
            </a:pPr>
            <a:r>
              <a:rPr lang="en-CA" sz="1000" dirty="0" smtClean="0">
                <a:solidFill>
                  <a:schemeClr val="tx1">
                    <a:lumMod val="85000"/>
                  </a:schemeClr>
                </a:solidFill>
              </a:rPr>
              <a:t>with permission</a:t>
            </a:r>
            <a:endParaRPr lang="en-CA" sz="1000" dirty="0">
              <a:solidFill>
                <a:schemeClr val="tx1">
                  <a:lumMod val="85000"/>
                </a:schemeClr>
              </a:solidFill>
            </a:endParaRPr>
          </a:p>
        </p:txBody>
      </p:sp>
      <p:sp>
        <p:nvSpPr>
          <p:cNvPr id="7" name="Title 1"/>
          <p:cNvSpPr txBox="1">
            <a:spLocks/>
          </p:cNvSpPr>
          <p:nvPr/>
        </p:nvSpPr>
        <p:spPr bwMode="auto">
          <a:xfrm>
            <a:off x="35496" y="6021288"/>
            <a:ext cx="9073008" cy="782960"/>
          </a:xfrm>
          <a:prstGeom prst="rect">
            <a:avLst/>
          </a:prstGeom>
          <a:solidFill>
            <a:srgbClr val="CCECFF"/>
          </a:solid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002060"/>
                </a:solidFill>
                <a:effectLst/>
                <a:uLnTx/>
                <a:uFillTx/>
                <a:latin typeface="Calibri" pitchFamily="34" charset="0"/>
                <a:ea typeface="+mj-ea"/>
                <a:cs typeface="+mj-cs"/>
              </a:rPr>
              <a:t>The fullness of God in Christ is described in Col 1:15-20</a:t>
            </a:r>
            <a:endParaRPr kumimoji="0" lang="en-CA" sz="2800" b="0" i="0" u="none" strike="noStrike" kern="0" cap="none" spc="0" normalizeH="0" baseline="0" noProof="0" dirty="0">
              <a:ln>
                <a:noFill/>
              </a:ln>
              <a:solidFill>
                <a:srgbClr val="002060"/>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325.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14" name="TextBox 13"/>
          <p:cNvSpPr txBox="1"/>
          <p:nvPr/>
        </p:nvSpPr>
        <p:spPr>
          <a:xfrm>
            <a:off x="205680" y="116632"/>
            <a:ext cx="8686800" cy="6671057"/>
          </a:xfrm>
          <a:prstGeom prst="rect">
            <a:avLst/>
          </a:prstGeom>
          <a:noFill/>
        </p:spPr>
        <p:txBody>
          <a:bodyPr wrap="square" rtlCol="0">
            <a:spAutoFit/>
          </a:bodyPr>
          <a:lstStyle/>
          <a:p>
            <a:pPr algn="ctr">
              <a:lnSpc>
                <a:spcPts val="2700"/>
              </a:lnSpc>
            </a:pPr>
            <a:r>
              <a:rPr lang="en-US" sz="2800" b="1" dirty="0" smtClean="0">
                <a:solidFill>
                  <a:schemeClr val="bg1"/>
                </a:solidFill>
                <a:latin typeface="Calibri" pitchFamily="34" charset="0"/>
                <a:cs typeface="Calibri" pitchFamily="34" charset="0"/>
              </a:rPr>
              <a:t>Alive     Self-existent</a:t>
            </a:r>
            <a:endParaRPr lang="en-CA" sz="2800" dirty="0">
              <a:solidFill>
                <a:schemeClr val="bg1"/>
              </a:solidFill>
              <a:latin typeface="Calibri" pitchFamily="34" charset="0"/>
              <a:cs typeface="Calibri" pitchFamily="34" charset="0"/>
            </a:endParaRPr>
          </a:p>
          <a:p>
            <a:pPr algn="ctr">
              <a:lnSpc>
                <a:spcPts val="2700"/>
              </a:lnSpc>
            </a:pPr>
            <a:r>
              <a:rPr lang="en-US" sz="2800" b="1" dirty="0">
                <a:solidFill>
                  <a:schemeClr val="bg1"/>
                </a:solidFill>
                <a:latin typeface="Calibri" pitchFamily="34" charset="0"/>
                <a:cs typeface="Calibri" pitchFamily="34" charset="0"/>
              </a:rPr>
              <a:t>Active  </a:t>
            </a:r>
            <a:r>
              <a:rPr lang="en-US" sz="2800" b="1" dirty="0" smtClean="0">
                <a:solidFill>
                  <a:schemeClr val="bg1"/>
                </a:solidFill>
                <a:latin typeface="Calibri" pitchFamily="34" charset="0"/>
                <a:cs typeface="Calibri" pitchFamily="34" charset="0"/>
              </a:rPr>
              <a:t>     </a:t>
            </a:r>
            <a:r>
              <a:rPr lang="en-US" sz="2800" b="1" dirty="0">
                <a:solidFill>
                  <a:schemeClr val="bg1"/>
                </a:solidFill>
                <a:latin typeface="Calibri" pitchFamily="34" charset="0"/>
                <a:cs typeface="Calibri" pitchFamily="34" charset="0"/>
              </a:rPr>
              <a:t>Spiritual </a:t>
            </a:r>
            <a:r>
              <a:rPr lang="en-US" sz="2800" b="1" dirty="0" smtClean="0">
                <a:solidFill>
                  <a:schemeClr val="bg1"/>
                </a:solidFill>
                <a:latin typeface="Calibri" pitchFamily="34" charset="0"/>
                <a:cs typeface="Calibri" pitchFamily="34" charset="0"/>
              </a:rPr>
              <a:t>      </a:t>
            </a:r>
            <a:r>
              <a:rPr lang="en-US" sz="2800" b="1" dirty="0">
                <a:solidFill>
                  <a:schemeClr val="bg1"/>
                </a:solidFill>
                <a:latin typeface="Calibri" pitchFamily="34" charset="0"/>
                <a:cs typeface="Calibri" pitchFamily="34" charset="0"/>
              </a:rPr>
              <a:t>Personal</a:t>
            </a:r>
            <a:endParaRPr lang="en-CA" sz="2800" dirty="0">
              <a:solidFill>
                <a:schemeClr val="bg1"/>
              </a:solidFill>
              <a:latin typeface="Calibri" pitchFamily="34" charset="0"/>
              <a:cs typeface="Calibri" pitchFamily="34" charset="0"/>
            </a:endParaRPr>
          </a:p>
          <a:p>
            <a:pPr algn="ctr">
              <a:lnSpc>
                <a:spcPts val="2700"/>
              </a:lnSpc>
            </a:pPr>
            <a:r>
              <a:rPr lang="en-US" sz="2800" b="1" dirty="0">
                <a:solidFill>
                  <a:schemeClr val="bg1"/>
                </a:solidFill>
                <a:latin typeface="Calibri" pitchFamily="34" charset="0"/>
                <a:cs typeface="Calibri" pitchFamily="34" charset="0"/>
              </a:rPr>
              <a:t>Self-conscious   Free   Self-determining</a:t>
            </a:r>
            <a:endParaRPr lang="en-CA" sz="2800" dirty="0">
              <a:solidFill>
                <a:schemeClr val="bg1"/>
              </a:solidFill>
              <a:latin typeface="Calibri" pitchFamily="34" charset="0"/>
              <a:cs typeface="Calibri" pitchFamily="34" charset="0"/>
            </a:endParaRPr>
          </a:p>
          <a:p>
            <a:pPr algn="ctr">
              <a:lnSpc>
                <a:spcPts val="2700"/>
              </a:lnSpc>
            </a:pPr>
            <a:r>
              <a:rPr lang="en-US" sz="2800" b="1" dirty="0" smtClean="0">
                <a:solidFill>
                  <a:schemeClr val="bg1"/>
                </a:solidFill>
                <a:latin typeface="Calibri" pitchFamily="34" charset="0"/>
                <a:cs typeface="Calibri" pitchFamily="34" charset="0"/>
              </a:rPr>
              <a:t>Independent     </a:t>
            </a:r>
            <a:r>
              <a:rPr lang="en-US" sz="2800" b="1" dirty="0">
                <a:solidFill>
                  <a:schemeClr val="bg1"/>
                </a:solidFill>
                <a:latin typeface="Calibri" pitchFamily="34" charset="0"/>
                <a:cs typeface="Calibri" pitchFamily="34" charset="0"/>
              </a:rPr>
              <a:t>Wise   </a:t>
            </a:r>
            <a:r>
              <a:rPr lang="en-US" sz="2800" b="1" dirty="0" smtClean="0">
                <a:solidFill>
                  <a:schemeClr val="bg1"/>
                </a:solidFill>
                <a:latin typeface="Calibri" pitchFamily="34" charset="0"/>
                <a:cs typeface="Calibri" pitchFamily="34" charset="0"/>
              </a:rPr>
              <a:t>Intelligent     Infinite   </a:t>
            </a:r>
            <a:endParaRPr lang="en-CA" sz="2800" dirty="0">
              <a:solidFill>
                <a:schemeClr val="bg1"/>
              </a:solidFill>
              <a:latin typeface="Calibri" pitchFamily="34" charset="0"/>
              <a:cs typeface="Calibri" pitchFamily="34" charset="0"/>
            </a:endParaRPr>
          </a:p>
          <a:p>
            <a:pPr algn="ctr">
              <a:lnSpc>
                <a:spcPts val="2700"/>
              </a:lnSpc>
            </a:pPr>
            <a:r>
              <a:rPr lang="en-US" sz="2800" b="1" dirty="0" smtClean="0">
                <a:solidFill>
                  <a:schemeClr val="bg1"/>
                </a:solidFill>
                <a:latin typeface="Calibri" pitchFamily="34" charset="0"/>
                <a:cs typeface="Calibri" pitchFamily="34" charset="0"/>
              </a:rPr>
              <a:t>Eternal         Incomprehensible        Omniscient</a:t>
            </a:r>
            <a:endParaRPr lang="en-CA" sz="2800" dirty="0">
              <a:solidFill>
                <a:schemeClr val="bg1"/>
              </a:solidFill>
              <a:latin typeface="Calibri" pitchFamily="34" charset="0"/>
              <a:cs typeface="Calibri" pitchFamily="34" charset="0"/>
            </a:endParaRPr>
          </a:p>
          <a:p>
            <a:pPr algn="ctr">
              <a:lnSpc>
                <a:spcPts val="2700"/>
              </a:lnSpc>
            </a:pPr>
            <a:r>
              <a:rPr lang="en-US" sz="2800" b="1" dirty="0" smtClean="0">
                <a:solidFill>
                  <a:schemeClr val="bg1"/>
                </a:solidFill>
                <a:latin typeface="Calibri" pitchFamily="34" charset="0"/>
                <a:cs typeface="Calibri" pitchFamily="34" charset="0"/>
              </a:rPr>
              <a:t>Omnipotent                                                Sovereign</a:t>
            </a:r>
            <a:endParaRPr lang="en-CA" sz="2800" dirty="0">
              <a:solidFill>
                <a:schemeClr val="bg1"/>
              </a:solidFill>
              <a:latin typeface="Calibri" pitchFamily="34" charset="0"/>
              <a:cs typeface="Calibri" pitchFamily="34" charset="0"/>
            </a:endParaRPr>
          </a:p>
          <a:p>
            <a:pPr algn="ctr">
              <a:lnSpc>
                <a:spcPts val="2700"/>
              </a:lnSpc>
            </a:pPr>
            <a:r>
              <a:rPr lang="en-US" sz="2800" b="1" dirty="0" smtClean="0">
                <a:solidFill>
                  <a:schemeClr val="bg1"/>
                </a:solidFill>
                <a:latin typeface="Calibri" pitchFamily="34" charset="0"/>
                <a:cs typeface="Calibri" pitchFamily="34" charset="0"/>
              </a:rPr>
              <a:t>Omnipresent                                                Immanent</a:t>
            </a:r>
            <a:endParaRPr lang="en-CA" sz="2800" dirty="0">
              <a:solidFill>
                <a:schemeClr val="bg1"/>
              </a:solidFill>
              <a:latin typeface="Calibri" pitchFamily="34" charset="0"/>
              <a:cs typeface="Calibri" pitchFamily="34" charset="0"/>
            </a:endParaRPr>
          </a:p>
          <a:p>
            <a:pPr algn="ctr">
              <a:lnSpc>
                <a:spcPts val="2700"/>
              </a:lnSpc>
            </a:pPr>
            <a:r>
              <a:rPr lang="en-US" sz="2800" b="1" dirty="0" smtClean="0">
                <a:solidFill>
                  <a:schemeClr val="bg1"/>
                </a:solidFill>
                <a:latin typeface="Calibri" pitchFamily="34" charset="0"/>
                <a:cs typeface="Calibri" pitchFamily="34" charset="0"/>
              </a:rPr>
              <a:t>Transcendent                                                    Immense                                                                            Faithful 	                    	                    		       Holy  </a:t>
            </a:r>
          </a:p>
          <a:p>
            <a:pPr algn="ctr">
              <a:lnSpc>
                <a:spcPts val="2700"/>
              </a:lnSpc>
            </a:pPr>
            <a:r>
              <a:rPr lang="en-US" sz="2800" b="1" dirty="0" smtClean="0">
                <a:solidFill>
                  <a:schemeClr val="bg1"/>
                </a:solidFill>
                <a:latin typeface="Calibri" pitchFamily="34" charset="0"/>
                <a:cs typeface="Calibri" pitchFamily="34" charset="0"/>
              </a:rPr>
              <a:t>Righteous                                                                Perfect                                                                          Love                                                                               Just</a:t>
            </a:r>
          </a:p>
          <a:p>
            <a:pPr algn="ctr">
              <a:lnSpc>
                <a:spcPts val="2700"/>
              </a:lnSpc>
            </a:pPr>
            <a:r>
              <a:rPr lang="en-US" sz="2800" b="1" dirty="0" smtClean="0">
                <a:solidFill>
                  <a:schemeClr val="bg1"/>
                </a:solidFill>
                <a:latin typeface="Calibri" pitchFamily="34" charset="0"/>
                <a:cs typeface="Calibri" pitchFamily="34" charset="0"/>
              </a:rPr>
              <a:t>Longsuffering                                            True Truthful                                         </a:t>
            </a:r>
          </a:p>
          <a:p>
            <a:pPr algn="ctr">
              <a:lnSpc>
                <a:spcPts val="2700"/>
              </a:lnSpc>
            </a:pPr>
            <a:r>
              <a:rPr lang="en-US" sz="2800" b="1" dirty="0" smtClean="0">
                <a:solidFill>
                  <a:schemeClr val="bg1"/>
                </a:solidFill>
                <a:latin typeface="Calibri" pitchFamily="34" charset="0"/>
                <a:cs typeface="Calibri" pitchFamily="34" charset="0"/>
              </a:rPr>
              <a:t>Gracious                                                           Merciful</a:t>
            </a:r>
          </a:p>
          <a:p>
            <a:pPr algn="ctr">
              <a:lnSpc>
                <a:spcPts val="2700"/>
              </a:lnSpc>
            </a:pPr>
            <a:r>
              <a:rPr lang="en-US" sz="2800" b="1" dirty="0" smtClean="0">
                <a:solidFill>
                  <a:schemeClr val="bg1"/>
                </a:solidFill>
                <a:latin typeface="Calibri" pitchFamily="34" charset="0"/>
                <a:cs typeface="Calibri" pitchFamily="34" charset="0"/>
              </a:rPr>
              <a:t>Unchanging                                                   Jealous</a:t>
            </a:r>
            <a:endParaRPr lang="en-CA" sz="2800" dirty="0">
              <a:solidFill>
                <a:schemeClr val="bg1"/>
              </a:solidFill>
              <a:latin typeface="Calibri" pitchFamily="34" charset="0"/>
              <a:cs typeface="Calibri" pitchFamily="34" charset="0"/>
            </a:endParaRPr>
          </a:p>
          <a:p>
            <a:pPr algn="ctr">
              <a:lnSpc>
                <a:spcPts val="2700"/>
              </a:lnSpc>
            </a:pPr>
            <a:r>
              <a:rPr lang="en-US" sz="2800" b="1" dirty="0">
                <a:solidFill>
                  <a:schemeClr val="bg1"/>
                </a:solidFill>
                <a:latin typeface="Calibri" pitchFamily="34" charset="0"/>
                <a:cs typeface="Calibri" pitchFamily="34" charset="0"/>
              </a:rPr>
              <a:t>Zealous  </a:t>
            </a:r>
            <a:r>
              <a:rPr lang="en-US" sz="2800" b="1" dirty="0" smtClean="0">
                <a:solidFill>
                  <a:schemeClr val="bg1"/>
                </a:solidFill>
                <a:latin typeface="Calibri" pitchFamily="34" charset="0"/>
                <a:cs typeface="Calibri" pitchFamily="34" charset="0"/>
              </a:rPr>
              <a:t>      Wrathful           Good       Humble</a:t>
            </a:r>
          </a:p>
          <a:p>
            <a:pPr algn="ctr">
              <a:lnSpc>
                <a:spcPts val="2700"/>
              </a:lnSpc>
            </a:pPr>
            <a:r>
              <a:rPr lang="en-US" sz="2800" b="1" dirty="0" smtClean="0">
                <a:solidFill>
                  <a:schemeClr val="bg1"/>
                </a:solidFill>
                <a:latin typeface="Calibri" pitchFamily="34" charset="0"/>
                <a:cs typeface="Calibri" pitchFamily="34" charset="0"/>
              </a:rPr>
              <a:t>Oneness and Trinity </a:t>
            </a:r>
            <a:r>
              <a:rPr lang="en-US" sz="2800" b="1" dirty="0">
                <a:solidFill>
                  <a:schemeClr val="bg1"/>
                </a:solidFill>
                <a:latin typeface="Calibri" pitchFamily="34" charset="0"/>
                <a:cs typeface="Calibri" pitchFamily="34" charset="0"/>
              </a:rPr>
              <a:t>of Father, </a:t>
            </a:r>
            <a:r>
              <a:rPr lang="en-US" sz="2800" b="1" dirty="0" smtClean="0">
                <a:solidFill>
                  <a:schemeClr val="bg1"/>
                </a:solidFill>
                <a:latin typeface="Calibri" pitchFamily="34" charset="0"/>
                <a:cs typeface="Calibri" pitchFamily="34" charset="0"/>
              </a:rPr>
              <a:t>Son, Spirit</a:t>
            </a:r>
            <a:endParaRPr lang="en-CA" sz="2800" dirty="0">
              <a:solidFill>
                <a:schemeClr val="bg1"/>
              </a:solidFill>
              <a:latin typeface="Calibri" pitchFamily="34" charset="0"/>
              <a:cs typeface="Calibri" pitchFamily="34" charset="0"/>
            </a:endParaRPr>
          </a:p>
          <a:p>
            <a:pPr algn="ctr">
              <a:lnSpc>
                <a:spcPts val="2700"/>
              </a:lnSpc>
            </a:pPr>
            <a:r>
              <a:rPr lang="en-US" sz="2800" b="1" dirty="0">
                <a:solidFill>
                  <a:schemeClr val="bg1"/>
                </a:solidFill>
                <a:latin typeface="Calibri" pitchFamily="34" charset="0"/>
                <a:cs typeface="Calibri" pitchFamily="34" charset="0"/>
              </a:rPr>
              <a:t>Creator  </a:t>
            </a:r>
            <a:r>
              <a:rPr lang="en-US" sz="2800" b="1" dirty="0" smtClean="0">
                <a:solidFill>
                  <a:schemeClr val="bg1"/>
                </a:solidFill>
                <a:latin typeface="Calibri" pitchFamily="34" charset="0"/>
                <a:cs typeface="Calibri" pitchFamily="34" charset="0"/>
              </a:rPr>
              <a:t> </a:t>
            </a:r>
            <a:r>
              <a:rPr lang="en-US" sz="2800" b="1" dirty="0">
                <a:solidFill>
                  <a:schemeClr val="bg1"/>
                </a:solidFill>
                <a:latin typeface="Calibri" pitchFamily="34" charset="0"/>
                <a:cs typeface="Calibri" pitchFamily="34" charset="0"/>
              </a:rPr>
              <a:t>Upholder/Sustainer   </a:t>
            </a:r>
            <a:r>
              <a:rPr lang="en-US" sz="2800" b="1" dirty="0" smtClean="0">
                <a:solidFill>
                  <a:schemeClr val="bg1"/>
                </a:solidFill>
                <a:latin typeface="Calibri" pitchFamily="34" charset="0"/>
                <a:cs typeface="Calibri" pitchFamily="34" charset="0"/>
              </a:rPr>
              <a:t>Savior  </a:t>
            </a:r>
            <a:endParaRPr lang="en-CA" sz="2800" dirty="0">
              <a:solidFill>
                <a:schemeClr val="bg1"/>
              </a:solidFill>
              <a:latin typeface="Calibri" pitchFamily="34" charset="0"/>
              <a:cs typeface="Calibri" pitchFamily="34" charset="0"/>
            </a:endParaRPr>
          </a:p>
          <a:p>
            <a:pPr algn="ctr">
              <a:lnSpc>
                <a:spcPts val="2700"/>
              </a:lnSpc>
            </a:pPr>
            <a:r>
              <a:rPr lang="en-US" sz="2800" b="1" dirty="0">
                <a:solidFill>
                  <a:schemeClr val="bg1"/>
                </a:solidFill>
                <a:latin typeface="Calibri" pitchFamily="34" charset="0"/>
                <a:cs typeface="Calibri" pitchFamily="34" charset="0"/>
              </a:rPr>
              <a:t>Shepherd   </a:t>
            </a:r>
            <a:r>
              <a:rPr lang="en-US" sz="2800" b="1" dirty="0" smtClean="0">
                <a:solidFill>
                  <a:schemeClr val="bg1"/>
                </a:solidFill>
                <a:latin typeface="Calibri" pitchFamily="34" charset="0"/>
                <a:cs typeface="Calibri" pitchFamily="34" charset="0"/>
              </a:rPr>
              <a:t>      </a:t>
            </a:r>
            <a:r>
              <a:rPr lang="en-US" sz="2800" b="1" dirty="0">
                <a:solidFill>
                  <a:schemeClr val="bg1"/>
                </a:solidFill>
                <a:latin typeface="Calibri" pitchFamily="34" charset="0"/>
                <a:cs typeface="Calibri" pitchFamily="34" charset="0"/>
              </a:rPr>
              <a:t>Judge  </a:t>
            </a:r>
            <a:r>
              <a:rPr lang="en-US" sz="2800" b="1" dirty="0" smtClean="0">
                <a:solidFill>
                  <a:schemeClr val="bg1"/>
                </a:solidFill>
                <a:latin typeface="Calibri" pitchFamily="34" charset="0"/>
                <a:cs typeface="Calibri" pitchFamily="34" charset="0"/>
              </a:rPr>
              <a:t>       </a:t>
            </a:r>
            <a:r>
              <a:rPr lang="en-US" sz="2800" b="1" dirty="0">
                <a:solidFill>
                  <a:schemeClr val="bg1"/>
                </a:solidFill>
                <a:latin typeface="Calibri" pitchFamily="34" charset="0"/>
                <a:cs typeface="Calibri" pitchFamily="34" charset="0"/>
              </a:rPr>
              <a:t>King  </a:t>
            </a:r>
            <a:endParaRPr lang="en-CA" sz="2800" dirty="0">
              <a:solidFill>
                <a:schemeClr val="bg1"/>
              </a:solidFill>
              <a:latin typeface="Calibri" pitchFamily="34" charset="0"/>
              <a:cs typeface="Calibri" pitchFamily="34" charset="0"/>
            </a:endParaRPr>
          </a:p>
          <a:p>
            <a:pPr algn="ctr">
              <a:lnSpc>
                <a:spcPts val="2700"/>
              </a:lnSpc>
            </a:pPr>
            <a:r>
              <a:rPr lang="en-US" sz="2800" b="1" dirty="0">
                <a:solidFill>
                  <a:schemeClr val="bg1"/>
                </a:solidFill>
                <a:latin typeface="Calibri" pitchFamily="34" charset="0"/>
                <a:cs typeface="Calibri" pitchFamily="34" charset="0"/>
              </a:rPr>
              <a:t>Joy in </a:t>
            </a:r>
            <a:r>
              <a:rPr lang="en-US" sz="2800" b="1" dirty="0" smtClean="0">
                <a:solidFill>
                  <a:schemeClr val="bg1"/>
                </a:solidFill>
                <a:latin typeface="Calibri" pitchFamily="34" charset="0"/>
                <a:cs typeface="Calibri" pitchFamily="34" charset="0"/>
              </a:rPr>
              <a:t>God</a:t>
            </a:r>
            <a:endParaRPr lang="en-CA" sz="2800" dirty="0">
              <a:solidFill>
                <a:schemeClr val="bg1"/>
              </a:solidFill>
              <a:latin typeface="Calibri" pitchFamily="34" charset="0"/>
              <a:cs typeface="Calibri" pitchFamily="34" charset="0"/>
            </a:endParaRPr>
          </a:p>
        </p:txBody>
      </p:sp>
      <p:pic>
        <p:nvPicPr>
          <p:cNvPr id="18" name="Picture 17" descr="lord-jesus-christ-coming-293608.gif"/>
          <p:cNvPicPr>
            <a:picLocks noChangeAspect="1"/>
          </p:cNvPicPr>
          <p:nvPr/>
        </p:nvPicPr>
        <p:blipFill>
          <a:blip r:embed="rId2" cstate="print"/>
          <a:srcRect b="36140"/>
          <a:stretch>
            <a:fillRect/>
          </a:stretch>
        </p:blipFill>
        <p:spPr>
          <a:xfrm>
            <a:off x="2786608" y="1700808"/>
            <a:ext cx="3657600" cy="3401558"/>
          </a:xfrm>
          <a:prstGeom prst="star32">
            <a:avLst/>
          </a:prstGeom>
        </p:spPr>
      </p:pic>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7" name="TextBox 16"/>
          <p:cNvSpPr txBox="1"/>
          <p:nvPr/>
        </p:nvSpPr>
        <p:spPr>
          <a:xfrm>
            <a:off x="7020272" y="6495147"/>
            <a:ext cx="2088232" cy="246221"/>
          </a:xfrm>
          <a:prstGeom prst="rect">
            <a:avLst/>
          </a:prstGeom>
          <a:noFill/>
        </p:spPr>
        <p:txBody>
          <a:bodyPr wrap="square" rtlCol="0">
            <a:spAutoFit/>
          </a:bodyPr>
          <a:lstStyle/>
          <a:p>
            <a:r>
              <a:rPr lang="en-CA" sz="1000" dirty="0" smtClean="0">
                <a:solidFill>
                  <a:schemeClr val="tx1">
                    <a:lumMod val="75000"/>
                  </a:schemeClr>
                </a:solidFill>
              </a:rPr>
              <a:t>jumping heart © www.fg-a.com</a:t>
            </a:r>
            <a:endParaRPr lang="en-CA" dirty="0">
              <a:solidFill>
                <a:schemeClr val="tx1">
                  <a:lumMod val="75000"/>
                </a:schemeClr>
              </a:solidFill>
            </a:endParaRPr>
          </a:p>
        </p:txBody>
      </p:sp>
      <p:sp>
        <p:nvSpPr>
          <p:cNvPr id="20" name="WordArt 2"/>
          <p:cNvSpPr>
            <a:spLocks noChangeArrowheads="1" noChangeShapeType="1" noTextEdit="1"/>
          </p:cNvSpPr>
          <p:nvPr/>
        </p:nvSpPr>
        <p:spPr bwMode="auto">
          <a:xfrm>
            <a:off x="3177520" y="2001376"/>
            <a:ext cx="2834640" cy="2651760"/>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r>
              <a:rPr lang="en-CA" sz="1600" kern="10" dirty="0" smtClean="0">
                <a:ln w="9525">
                  <a:solidFill>
                    <a:srgbClr val="000000"/>
                  </a:solidFill>
                  <a:round/>
                  <a:headEnd/>
                  <a:tailEnd/>
                </a:ln>
                <a:latin typeface="Arial Black" pitchFamily="34" charset="0"/>
                <a:cs typeface="Calibri" pitchFamily="34" charset="0"/>
              </a:rPr>
              <a:t>fullness of God’s powers</a:t>
            </a: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10" name="TextBox 8"/>
          <p:cNvSpPr txBox="1">
            <a:spLocks noChangeArrowheads="1"/>
          </p:cNvSpPr>
          <p:nvPr/>
        </p:nvSpPr>
        <p:spPr bwMode="auto">
          <a:xfrm>
            <a:off x="3635896" y="4438853"/>
            <a:ext cx="1944216" cy="646331"/>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85000"/>
                  </a:schemeClr>
                </a:solidFill>
              </a:rPr>
              <a:t>© </a:t>
            </a:r>
            <a:r>
              <a:rPr lang="en-CA" sz="900" dirty="0" smtClean="0">
                <a:solidFill>
                  <a:schemeClr val="tx1">
                    <a:lumMod val="85000"/>
                  </a:schemeClr>
                </a:solidFill>
              </a:rPr>
              <a:t>GospelGifs.com </a:t>
            </a:r>
          </a:p>
          <a:p>
            <a:pPr algn="ctr">
              <a:defRPr/>
            </a:pPr>
            <a:r>
              <a:rPr lang="en-CA" sz="900" dirty="0" smtClean="0">
                <a:solidFill>
                  <a:schemeClr val="tx1">
                    <a:lumMod val="85000"/>
                  </a:schemeClr>
                </a:solidFill>
              </a:rPr>
              <a:t>with permission</a:t>
            </a:r>
          </a:p>
          <a:p>
            <a:pPr algn="ctr">
              <a:defRPr/>
            </a:pPr>
            <a:r>
              <a:rPr lang="en-CA" sz="900" dirty="0" smtClean="0">
                <a:solidFill>
                  <a:schemeClr val="tx1">
                    <a:lumMod val="75000"/>
                  </a:schemeClr>
                </a:solidFill>
              </a:rPr>
              <a:t>jumping </a:t>
            </a:r>
            <a:r>
              <a:rPr lang="en-CA" sz="900" dirty="0" smtClean="0">
                <a:solidFill>
                  <a:schemeClr val="tx1">
                    <a:lumMod val="85000"/>
                  </a:schemeClr>
                </a:solidFill>
              </a:rPr>
              <a:t>heart</a:t>
            </a:r>
            <a:r>
              <a:rPr lang="en-CA" sz="900" dirty="0" smtClean="0">
                <a:solidFill>
                  <a:schemeClr val="tx1">
                    <a:lumMod val="75000"/>
                  </a:schemeClr>
                </a:solidFill>
              </a:rPr>
              <a:t> © www.fg-a.com</a:t>
            </a:r>
          </a:p>
          <a:p>
            <a:pPr algn="ctr">
              <a:defRPr/>
            </a:pPr>
            <a:endParaRPr lang="en-CA" sz="900" dirty="0">
              <a:solidFill>
                <a:schemeClr val="tx1">
                  <a:lumMod val="85000"/>
                </a:schemeClr>
              </a:solidFill>
            </a:endParaRPr>
          </a:p>
        </p:txBody>
      </p:sp>
      <p:pic>
        <p:nvPicPr>
          <p:cNvPr id="13" name="Picture 12" descr="www.fg-a.com valentine 2-jumping-heart.gif"/>
          <p:cNvPicPr>
            <a:picLocks noChangeAspect="1"/>
          </p:cNvPicPr>
          <p:nvPr/>
        </p:nvPicPr>
        <p:blipFill>
          <a:blip r:embed="rId3" cstate="print"/>
          <a:stretch>
            <a:fillRect/>
          </a:stretch>
        </p:blipFill>
        <p:spPr>
          <a:xfrm>
            <a:off x="4005064" y="2852936"/>
            <a:ext cx="1143000" cy="1333500"/>
          </a:xfrm>
          <a:prstGeom prst="rect">
            <a:avLst/>
          </a:prstGeom>
        </p:spPr>
      </p:pic>
    </p:spTree>
  </p:cSld>
  <p:clrMapOvr>
    <a:masterClrMapping/>
  </p:clrMapOvr>
  <p:timing>
    <p:tnLst>
      <p:par>
        <p:cTn id="1" dur="indefinite" restart="never" nodeType="tmRoot"/>
      </p:par>
    </p:tnLst>
  </p:timing>
</p:sld>
</file>

<file path=ppt/slides/slide326.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18" name="Picture 17" descr="lord-jesus-christ-coming-293608.gif"/>
          <p:cNvPicPr>
            <a:picLocks noChangeAspect="1"/>
          </p:cNvPicPr>
          <p:nvPr/>
        </p:nvPicPr>
        <p:blipFill>
          <a:blip r:embed="rId2" cstate="print"/>
          <a:srcRect b="36140"/>
          <a:stretch>
            <a:fillRect/>
          </a:stretch>
        </p:blipFill>
        <p:spPr>
          <a:xfrm>
            <a:off x="2786608" y="1827642"/>
            <a:ext cx="3657600" cy="3401558"/>
          </a:xfrm>
          <a:prstGeom prst="star32">
            <a:avLst/>
          </a:prstGeom>
        </p:spPr>
      </p:pic>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pic>
        <p:nvPicPr>
          <p:cNvPr id="15" name="Picture 14" descr="www.fg-a.com valentine 2-jumping-heart.gif"/>
          <p:cNvPicPr>
            <a:picLocks noChangeAspect="1"/>
          </p:cNvPicPr>
          <p:nvPr/>
        </p:nvPicPr>
        <p:blipFill>
          <a:blip r:embed="rId3" cstate="print"/>
          <a:stretch>
            <a:fillRect/>
          </a:stretch>
        </p:blipFill>
        <p:spPr>
          <a:xfrm>
            <a:off x="4005064" y="2852936"/>
            <a:ext cx="1143000" cy="1333500"/>
          </a:xfrm>
          <a:prstGeom prst="rect">
            <a:avLst/>
          </a:prstGeom>
        </p:spPr>
      </p:pic>
      <p:sp>
        <p:nvSpPr>
          <p:cNvPr id="17" name="TextBox 16"/>
          <p:cNvSpPr txBox="1"/>
          <p:nvPr/>
        </p:nvSpPr>
        <p:spPr>
          <a:xfrm>
            <a:off x="7020272" y="6495147"/>
            <a:ext cx="2088232" cy="246221"/>
          </a:xfrm>
          <a:prstGeom prst="rect">
            <a:avLst/>
          </a:prstGeom>
          <a:noFill/>
        </p:spPr>
        <p:txBody>
          <a:bodyPr wrap="square" rtlCol="0">
            <a:spAutoFit/>
          </a:bodyPr>
          <a:lstStyle/>
          <a:p>
            <a:r>
              <a:rPr lang="en-CA" sz="1000" dirty="0" smtClean="0">
                <a:solidFill>
                  <a:schemeClr val="tx1">
                    <a:lumMod val="75000"/>
                  </a:schemeClr>
                </a:solidFill>
              </a:rPr>
              <a:t>jumping heart © www.fg-a.com</a:t>
            </a:r>
            <a:endParaRPr lang="en-CA" dirty="0">
              <a:solidFill>
                <a:schemeClr val="tx1">
                  <a:lumMod val="75000"/>
                </a:schemeClr>
              </a:solidFill>
            </a:endParaRPr>
          </a:p>
        </p:txBody>
      </p:sp>
      <p:sp>
        <p:nvSpPr>
          <p:cNvPr id="20" name="WordArt 2"/>
          <p:cNvSpPr>
            <a:spLocks noChangeArrowheads="1" noChangeShapeType="1" noTextEdit="1"/>
          </p:cNvSpPr>
          <p:nvPr/>
        </p:nvSpPr>
        <p:spPr bwMode="auto">
          <a:xfrm>
            <a:off x="3177520" y="2145392"/>
            <a:ext cx="2834640" cy="2651760"/>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fullness of God’s salvation</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11" name="TextBox 8"/>
          <p:cNvSpPr txBox="1">
            <a:spLocks noChangeArrowheads="1"/>
          </p:cNvSpPr>
          <p:nvPr/>
        </p:nvSpPr>
        <p:spPr bwMode="auto">
          <a:xfrm>
            <a:off x="3635896" y="4221088"/>
            <a:ext cx="1944216" cy="646331"/>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85000"/>
                  </a:schemeClr>
                </a:solidFill>
              </a:rPr>
              <a:t>© </a:t>
            </a:r>
            <a:r>
              <a:rPr lang="en-CA" sz="900" dirty="0" smtClean="0">
                <a:solidFill>
                  <a:schemeClr val="tx1">
                    <a:lumMod val="85000"/>
                  </a:schemeClr>
                </a:solidFill>
              </a:rPr>
              <a:t>GospelGifs.com </a:t>
            </a:r>
          </a:p>
          <a:p>
            <a:pPr algn="ctr">
              <a:defRPr/>
            </a:pPr>
            <a:r>
              <a:rPr lang="en-CA" sz="900" dirty="0" smtClean="0">
                <a:solidFill>
                  <a:schemeClr val="tx1">
                    <a:lumMod val="85000"/>
                  </a:schemeClr>
                </a:solidFill>
              </a:rPr>
              <a:t>with permission</a:t>
            </a:r>
          </a:p>
          <a:p>
            <a:pPr algn="ctr">
              <a:defRPr/>
            </a:pPr>
            <a:r>
              <a:rPr lang="en-CA" sz="900" dirty="0" smtClean="0">
                <a:solidFill>
                  <a:schemeClr val="tx1">
                    <a:lumMod val="75000"/>
                  </a:schemeClr>
                </a:solidFill>
              </a:rPr>
              <a:t>jumping </a:t>
            </a:r>
            <a:r>
              <a:rPr lang="en-CA" sz="900" dirty="0" smtClean="0">
                <a:solidFill>
                  <a:schemeClr val="tx1">
                    <a:lumMod val="85000"/>
                  </a:schemeClr>
                </a:solidFill>
              </a:rPr>
              <a:t>heart</a:t>
            </a:r>
            <a:r>
              <a:rPr lang="en-CA" sz="900" dirty="0" smtClean="0">
                <a:solidFill>
                  <a:schemeClr val="tx1">
                    <a:lumMod val="75000"/>
                  </a:schemeClr>
                </a:solidFill>
              </a:rPr>
              <a:t> © www.fg-a.com</a:t>
            </a:r>
          </a:p>
          <a:p>
            <a:pPr algn="ctr">
              <a:defRPr/>
            </a:pPr>
            <a:endParaRPr lang="en-CA" sz="900" dirty="0">
              <a:solidFill>
                <a:schemeClr val="tx1">
                  <a:lumMod val="85000"/>
                </a:schemeClr>
              </a:solidFill>
            </a:endParaRPr>
          </a:p>
        </p:txBody>
      </p:sp>
      <p:sp>
        <p:nvSpPr>
          <p:cNvPr id="9" name="Text Box 5"/>
          <p:cNvSpPr txBox="1">
            <a:spLocks noChangeArrowheads="1"/>
          </p:cNvSpPr>
          <p:nvPr/>
        </p:nvSpPr>
        <p:spPr bwMode="auto">
          <a:xfrm>
            <a:off x="35496" y="188640"/>
            <a:ext cx="9036496" cy="6669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ransomed, redeemed    Passover Lamb, sin atoned, wrath turned</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f</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orgiven     peace with God      reconciled    eternal life      adopted sons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welcomed, accepted                filled, complete        blessed with every blessing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the domain of darkness into the light of the kingdom of the beloved Son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Christ and Christ in us                          in the Spirit and the Spirit in us, made God’s temple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 God the Father and the Father in us                              immersed in the Father, Son, and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Father, Son, and Spirit fellowship with us                                                 access to God and his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answered prayer                                                                                               grace at the throne of grace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need supplied                                                                            Holy Spirit prays for us, helps us pray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H.P. intercedes as our mediator                                    Christ our H.P. advocates in our defense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 Christ and his death and res.                                         united with Christ in his death and res.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old self crucified and buried with Christ                                                    new self raised and alive with Christ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set free from sin                                                                                                           instrument for righteousness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lang="en-CA" altLang="ko-KR" sz="1600" dirty="0" smtClean="0">
                <a:solidFill>
                  <a:schemeClr val="bg1"/>
                </a:solidFill>
                <a:latin typeface="Calibri" pitchFamily="34" charset="0"/>
                <a:ea typeface="Malgun Gothic" pitchFamily="34" charset="-127"/>
                <a:cs typeface="Calibri" pitchFamily="34" charset="0"/>
              </a:rPr>
              <a:t>one with Christ</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seated with Christ                                                                                                                 hidden with Christ in God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released from law, married to Christ                                                                                       under law of the Spirit</a:t>
            </a:r>
          </a:p>
          <a:p>
            <a:pPr lvl="0" algn="ctr" fontAlgn="base">
              <a:lnSpc>
                <a:spcPts val="1300"/>
              </a:lnSpc>
              <a:spcBef>
                <a:spcPct val="0"/>
              </a:spcBef>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lang="en-CA" altLang="ko-KR" sz="1600" dirty="0" smtClean="0">
                <a:solidFill>
                  <a:schemeClr val="bg1"/>
                </a:solidFill>
                <a:latin typeface="Calibri" pitchFamily="34" charset="0"/>
                <a:ea typeface="Malgun Gothic" pitchFamily="34" charset="-127"/>
                <a:cs typeface="Calibri" pitchFamily="34" charset="0"/>
              </a:rPr>
              <a:t>born of the Spirit     </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given, receive, have Spirit				                    rivers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a:t>
            </a:r>
          </a:p>
          <a:p>
            <a:pPr lvl="0" algn="ctr" fontAlgn="base">
              <a:lnSpc>
                <a:spcPts val="1300"/>
              </a:lnSpc>
              <a:spcBef>
                <a:spcPct val="0"/>
              </a:spcBef>
            </a:pPr>
            <a:r>
              <a:rPr lang="en-CA" altLang="ko-KR" sz="1600" dirty="0" smtClean="0">
                <a:solidFill>
                  <a:schemeClr val="bg1"/>
                </a:solidFill>
                <a:latin typeface="Calibri" pitchFamily="34" charset="0"/>
                <a:ea typeface="Malgun Gothic" pitchFamily="34" charset="-127"/>
                <a:cs typeface="Calibri" pitchFamily="34" charset="0"/>
              </a:rPr>
              <a:t>Spirit power to be ambassadors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sealed with the Spirit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guarantee of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sanctifies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fills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dirty="0" smtClean="0">
                <a:ln>
                  <a:noFill/>
                </a:ln>
                <a:solidFill>
                  <a:schemeClr val="bg1"/>
                </a:solidFill>
                <a:effectLst/>
                <a:latin typeface="Calibri" pitchFamily="34" charset="0"/>
                <a:ea typeface="Malgun Gothic" pitchFamily="34" charset="-127"/>
                <a:cs typeface="Calibri" pitchFamily="34" charset="0"/>
              </a:rPr>
              <a:t>circumcised, set apart in the Spirit</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immeasurably great power                                                                                                  God’s workmanship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led in triumph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                                                                               members of Christ’s body</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brothers and sisters                                                                                                  branches in Christ’s vine</a:t>
            </a:r>
          </a:p>
          <a:p>
            <a:pPr marL="0" marR="0" lvl="1"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members of the household of God</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citizenship in heaven                                 hope of glory                  inheritance, heir, fellow heir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into heavenly kingdom                   enter joy of Lord</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delivered from wrath                                                          </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good work completed   resurrection body like Jesus</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married to the Lamb</a:t>
            </a:r>
          </a:p>
          <a:p>
            <a:pPr marL="0" marR="0" lvl="0" indent="0" algn="ctr" defTabSz="914400" rtl="0" eaLnBrk="1" fontAlgn="base" latinLnBrk="0" hangingPunct="1">
              <a:lnSpc>
                <a:spcPts val="13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every tear wiped away</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300"/>
              </a:lnSpc>
              <a:spcBef>
                <a:spcPct val="0"/>
              </a:spcBef>
              <a:spcAft>
                <a:spcPts val="0"/>
              </a:spcAft>
              <a:buClrTx/>
              <a:buSzTx/>
              <a:buFontTx/>
              <a:buNone/>
              <a:tabLst/>
            </a:pPr>
            <a:r>
              <a:rPr lang="en-CA" altLang="ko-KR" sz="1600" b="1" dirty="0" smtClean="0">
                <a:solidFill>
                  <a:schemeClr val="bg1"/>
                </a:solidFill>
                <a:latin typeface="Calibri" pitchFamily="34" charset="0"/>
                <a:ea typeface="Malgun Gothic" pitchFamily="34" charset="-127"/>
                <a:cs typeface="Calibri" pitchFamily="34" charset="0"/>
              </a:rPr>
              <a:t>l</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oved  and</a:t>
            </a:r>
            <a:r>
              <a:rPr kumimoji="0" lang="en-CA" altLang="ko-KR" sz="1600" b="1"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saved  </a:t>
            </a:r>
            <a:r>
              <a:rPr lang="en-CA" altLang="ko-KR" sz="1600" b="1" dirty="0" smtClean="0">
                <a:solidFill>
                  <a:schemeClr val="bg1"/>
                </a:solidFill>
                <a:latin typeface="Calibri" pitchFamily="34" charset="0"/>
                <a:ea typeface="Malgun Gothic" pitchFamily="34" charset="-127"/>
                <a:cs typeface="Calibri" pitchFamily="34" charset="0"/>
              </a:rPr>
              <a:t>i</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the  New  Covenant</a:t>
            </a:r>
            <a:endParaRPr kumimoji="0" lang="en-US" sz="1600" b="0" i="0" u="none" strike="noStrike" cap="none" normalizeH="0" baseline="0" dirty="0" smtClean="0">
              <a:ln>
                <a:noFill/>
              </a:ln>
              <a:solidFill>
                <a:schemeClr val="bg1"/>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2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11" name="Picture 10" descr="worlds.jpg"/>
          <p:cNvPicPr>
            <a:picLocks noChangeAspect="1"/>
          </p:cNvPicPr>
          <p:nvPr/>
        </p:nvPicPr>
        <p:blipFill>
          <a:blip r:embed="rId2" cstate="print"/>
          <a:srcRect b="8157"/>
          <a:stretch>
            <a:fillRect/>
          </a:stretch>
        </p:blipFill>
        <p:spPr>
          <a:xfrm>
            <a:off x="0" y="0"/>
            <a:ext cx="9145015" cy="5085184"/>
          </a:xfrm>
          <a:prstGeom prst="rect">
            <a:avLst/>
          </a:prstGeom>
        </p:spPr>
      </p:pic>
      <p:sp>
        <p:nvSpPr>
          <p:cNvPr id="6" name="Title 1"/>
          <p:cNvSpPr>
            <a:spLocks noGrp="1"/>
          </p:cNvSpPr>
          <p:nvPr>
            <p:ph type="title"/>
          </p:nvPr>
        </p:nvSpPr>
        <p:spPr>
          <a:xfrm>
            <a:off x="0" y="4653136"/>
            <a:ext cx="9144000" cy="2016224"/>
          </a:xfrm>
          <a:solidFill>
            <a:srgbClr val="002060"/>
          </a:solidFill>
        </p:spPr>
        <p:txBody>
          <a:bodyPr>
            <a:noAutofit/>
          </a:bodyPr>
          <a:lstStyle/>
          <a:p>
            <a:r>
              <a:rPr lang="en-US" sz="2800" b="1" dirty="0" smtClean="0">
                <a:solidFill>
                  <a:srgbClr val="00FF00"/>
                </a:solidFill>
                <a:latin typeface="Calibri" pitchFamily="34" charset="0"/>
              </a:rPr>
              <a:t>Roman gods had some power as heads of some things.</a:t>
            </a:r>
            <a:br>
              <a:rPr lang="en-US" sz="2800" b="1" dirty="0" smtClean="0">
                <a:solidFill>
                  <a:srgbClr val="00FF00"/>
                </a:solidFill>
                <a:latin typeface="Calibri" pitchFamily="34" charset="0"/>
              </a:rPr>
            </a:br>
            <a:r>
              <a:rPr lang="en-US" sz="2800" b="1" dirty="0" smtClean="0">
                <a:solidFill>
                  <a:srgbClr val="00FF00"/>
                </a:solidFill>
                <a:latin typeface="Calibri" pitchFamily="34" charset="0"/>
              </a:rPr>
              <a:t>All the powers of all gods made up “the fullness of deity.”</a:t>
            </a:r>
            <a:br>
              <a:rPr lang="en-US" sz="2800" b="1" dirty="0" smtClean="0">
                <a:solidFill>
                  <a:srgbClr val="00FF00"/>
                </a:solidFill>
                <a:latin typeface="Calibri" pitchFamily="34" charset="0"/>
              </a:rPr>
            </a:br>
            <a:r>
              <a:rPr lang="en-US" sz="2800" b="1" dirty="0" smtClean="0">
                <a:solidFill>
                  <a:srgbClr val="00FF00"/>
                </a:solidFill>
                <a:latin typeface="Calibri" pitchFamily="34" charset="0"/>
              </a:rPr>
              <a:t>But Jesus has “the whole fullness of deity” and is head of all.  </a:t>
            </a:r>
            <a:r>
              <a:rPr lang="en-US" sz="2800" b="1" spc="-10" dirty="0" smtClean="0">
                <a:solidFill>
                  <a:srgbClr val="00FF00"/>
                </a:solidFill>
                <a:latin typeface="Calibri" pitchFamily="34" charset="0"/>
              </a:rPr>
              <a:t>All </a:t>
            </a:r>
            <a:r>
              <a:rPr lang="en-US" sz="2800" b="1" i="1" spc="-10" dirty="0" smtClean="0">
                <a:solidFill>
                  <a:srgbClr val="00FF00"/>
                </a:solidFill>
                <a:latin typeface="Calibri" pitchFamily="34" charset="0"/>
              </a:rPr>
              <a:t>in Christ</a:t>
            </a:r>
            <a:r>
              <a:rPr lang="en-US" sz="2800" b="1" spc="-10" dirty="0" smtClean="0">
                <a:solidFill>
                  <a:srgbClr val="00FF00"/>
                </a:solidFill>
                <a:latin typeface="Calibri" pitchFamily="34" charset="0"/>
              </a:rPr>
              <a:t> the fullness of God are “filled” in him by faith; </a:t>
            </a:r>
            <a:br>
              <a:rPr lang="en-US" sz="2800" b="1" spc="-10" dirty="0" smtClean="0">
                <a:solidFill>
                  <a:srgbClr val="00FF00"/>
                </a:solidFill>
                <a:latin typeface="Calibri" pitchFamily="34" charset="0"/>
              </a:rPr>
            </a:br>
            <a:r>
              <a:rPr lang="en-US" sz="2800" b="1" dirty="0" smtClean="0">
                <a:solidFill>
                  <a:srgbClr val="00FF00"/>
                </a:solidFill>
                <a:latin typeface="Calibri" pitchFamily="34" charset="0"/>
              </a:rPr>
              <a:t>nothing else makes us more spiritual or “full” in God’s sight.</a:t>
            </a:r>
            <a:endParaRPr lang="en-CA" sz="2800" dirty="0">
              <a:solidFill>
                <a:srgbClr val="00FF00"/>
              </a:solidFill>
              <a:latin typeface="Calibri" pitchFamily="34" charset="0"/>
            </a:endParaRPr>
          </a:p>
        </p:txBody>
      </p:sp>
      <p:sp>
        <p:nvSpPr>
          <p:cNvPr id="13" name="TextBox 12"/>
          <p:cNvSpPr txBox="1"/>
          <p:nvPr/>
        </p:nvSpPr>
        <p:spPr>
          <a:xfrm>
            <a:off x="7920880" y="735087"/>
            <a:ext cx="1043608"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Ceres </a:t>
            </a:r>
            <a:endParaRPr lang="en-CA" sz="2400" b="1" dirty="0">
              <a:solidFill>
                <a:srgbClr val="0070C0"/>
              </a:solidFill>
              <a:latin typeface="Calibri" pitchFamily="34" charset="0"/>
            </a:endParaRPr>
          </a:p>
        </p:txBody>
      </p:sp>
      <p:sp>
        <p:nvSpPr>
          <p:cNvPr id="14" name="TextBox 13"/>
          <p:cNvSpPr txBox="1"/>
          <p:nvPr/>
        </p:nvSpPr>
        <p:spPr>
          <a:xfrm>
            <a:off x="5652120" y="3861048"/>
            <a:ext cx="1475656"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Neptune</a:t>
            </a:r>
            <a:endParaRPr lang="en-CA" sz="2400" b="1" dirty="0">
              <a:solidFill>
                <a:srgbClr val="0070C0"/>
              </a:solidFill>
              <a:latin typeface="Calibri" pitchFamily="34" charset="0"/>
            </a:endParaRPr>
          </a:p>
        </p:txBody>
      </p:sp>
      <p:sp>
        <p:nvSpPr>
          <p:cNvPr id="15" name="TextBox 14"/>
          <p:cNvSpPr txBox="1"/>
          <p:nvPr/>
        </p:nvSpPr>
        <p:spPr>
          <a:xfrm>
            <a:off x="7236296" y="3717032"/>
            <a:ext cx="1512168"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Juno</a:t>
            </a:r>
            <a:endParaRPr lang="en-CA" sz="2400" b="1" dirty="0">
              <a:solidFill>
                <a:srgbClr val="0070C0"/>
              </a:solidFill>
              <a:latin typeface="Calibri" pitchFamily="34" charset="0"/>
            </a:endParaRPr>
          </a:p>
        </p:txBody>
      </p:sp>
      <p:sp>
        <p:nvSpPr>
          <p:cNvPr id="16" name="TextBox 15"/>
          <p:cNvSpPr txBox="1"/>
          <p:nvPr/>
        </p:nvSpPr>
        <p:spPr>
          <a:xfrm>
            <a:off x="755576" y="1700808"/>
            <a:ext cx="165618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Jupiter </a:t>
            </a:r>
            <a:endParaRPr lang="en-CA" sz="2400" b="1" dirty="0">
              <a:solidFill>
                <a:srgbClr val="0070C0"/>
              </a:solidFill>
              <a:latin typeface="Calibri" pitchFamily="34" charset="0"/>
            </a:endParaRPr>
          </a:p>
        </p:txBody>
      </p:sp>
      <p:sp>
        <p:nvSpPr>
          <p:cNvPr id="17" name="TextBox 16"/>
          <p:cNvSpPr txBox="1"/>
          <p:nvPr/>
        </p:nvSpPr>
        <p:spPr>
          <a:xfrm>
            <a:off x="6300192" y="2204864"/>
            <a:ext cx="1368152"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Venus</a:t>
            </a:r>
            <a:endParaRPr lang="en-CA" sz="2400" b="1" dirty="0">
              <a:solidFill>
                <a:srgbClr val="0070C0"/>
              </a:solidFill>
              <a:latin typeface="Calibri" pitchFamily="34" charset="0"/>
            </a:endParaRPr>
          </a:p>
        </p:txBody>
      </p:sp>
      <p:sp>
        <p:nvSpPr>
          <p:cNvPr id="20" name="TextBox 19"/>
          <p:cNvSpPr txBox="1"/>
          <p:nvPr/>
        </p:nvSpPr>
        <p:spPr>
          <a:xfrm>
            <a:off x="827584" y="4005064"/>
            <a:ext cx="3096344" cy="461665"/>
          </a:xfrm>
          <a:prstGeom prst="rect">
            <a:avLst/>
          </a:prstGeom>
          <a:noFill/>
        </p:spPr>
        <p:txBody>
          <a:bodyPr wrap="square" rtlCol="0">
            <a:spAutoFit/>
          </a:bodyPr>
          <a:lstStyle/>
          <a:p>
            <a:pPr algn="ctr"/>
            <a:r>
              <a:rPr lang="en-CA" sz="800" dirty="0" smtClean="0"/>
              <a:t>World map</a:t>
            </a:r>
          </a:p>
          <a:p>
            <a:pPr algn="ctr"/>
            <a:r>
              <a:rPr lang="en-CA" sz="800" dirty="0" smtClean="0"/>
              <a:t>various copies on internet, </a:t>
            </a:r>
          </a:p>
          <a:p>
            <a:pPr algn="ctr"/>
            <a:r>
              <a:rPr lang="en-CA" sz="800" dirty="0" smtClean="0"/>
              <a:t>original source unknown</a:t>
            </a:r>
            <a:endParaRPr lang="en-CA" sz="800" dirty="0"/>
          </a:p>
        </p:txBody>
      </p:sp>
      <p:sp>
        <p:nvSpPr>
          <p:cNvPr id="22" name="TextBox 21"/>
          <p:cNvSpPr txBox="1"/>
          <p:nvPr/>
        </p:nvSpPr>
        <p:spPr>
          <a:xfrm>
            <a:off x="1187624" y="2276872"/>
            <a:ext cx="201622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Bacchus</a:t>
            </a:r>
            <a:endParaRPr lang="en-CA" sz="2400" b="1" dirty="0">
              <a:solidFill>
                <a:srgbClr val="0070C0"/>
              </a:solidFill>
              <a:latin typeface="Calibri" pitchFamily="34" charset="0"/>
            </a:endParaRPr>
          </a:p>
        </p:txBody>
      </p:sp>
      <p:sp>
        <p:nvSpPr>
          <p:cNvPr id="24" name="TextBox 23"/>
          <p:cNvSpPr txBox="1"/>
          <p:nvPr/>
        </p:nvSpPr>
        <p:spPr>
          <a:xfrm>
            <a:off x="5940152" y="1671191"/>
            <a:ext cx="1692696"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Mercury</a:t>
            </a:r>
            <a:endParaRPr lang="en-CA" sz="2400" b="1" dirty="0">
              <a:solidFill>
                <a:srgbClr val="0070C0"/>
              </a:solidFill>
              <a:latin typeface="Calibri" pitchFamily="34" charset="0"/>
            </a:endParaRPr>
          </a:p>
        </p:txBody>
      </p:sp>
      <p:sp>
        <p:nvSpPr>
          <p:cNvPr id="25" name="TextBox 24"/>
          <p:cNvSpPr txBox="1"/>
          <p:nvPr/>
        </p:nvSpPr>
        <p:spPr>
          <a:xfrm>
            <a:off x="276672" y="3543399"/>
            <a:ext cx="1703040"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Mars</a:t>
            </a:r>
            <a:endParaRPr lang="en-CA" sz="2400" b="1" dirty="0">
              <a:solidFill>
                <a:srgbClr val="0070C0"/>
              </a:solidFill>
              <a:latin typeface="Calibri" pitchFamily="34" charset="0"/>
            </a:endParaRPr>
          </a:p>
        </p:txBody>
      </p:sp>
      <p:sp>
        <p:nvSpPr>
          <p:cNvPr id="26" name="TextBox 25"/>
          <p:cNvSpPr txBox="1"/>
          <p:nvPr/>
        </p:nvSpPr>
        <p:spPr>
          <a:xfrm>
            <a:off x="2771800" y="3933056"/>
            <a:ext cx="201622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Apollo</a:t>
            </a:r>
            <a:endParaRPr lang="en-CA" sz="2400" b="1" dirty="0">
              <a:solidFill>
                <a:srgbClr val="0070C0"/>
              </a:solidFill>
              <a:latin typeface="Calibri" pitchFamily="34" charset="0"/>
            </a:endParaRPr>
          </a:p>
        </p:txBody>
      </p:sp>
      <p:sp>
        <p:nvSpPr>
          <p:cNvPr id="27" name="TextBox 26"/>
          <p:cNvSpPr txBox="1"/>
          <p:nvPr/>
        </p:nvSpPr>
        <p:spPr>
          <a:xfrm>
            <a:off x="7164288" y="3327375"/>
            <a:ext cx="1368152"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Diana</a:t>
            </a:r>
            <a:endParaRPr lang="en-CA" sz="2400" b="1" dirty="0">
              <a:solidFill>
                <a:srgbClr val="0070C0"/>
              </a:solidFill>
              <a:latin typeface="Calibri" pitchFamily="34" charset="0"/>
            </a:endParaRPr>
          </a:p>
        </p:txBody>
      </p:sp>
      <p:sp>
        <p:nvSpPr>
          <p:cNvPr id="28" name="TextBox 27"/>
          <p:cNvSpPr txBox="1"/>
          <p:nvPr/>
        </p:nvSpPr>
        <p:spPr>
          <a:xfrm>
            <a:off x="-108520" y="2852936"/>
            <a:ext cx="201622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Minerva</a:t>
            </a:r>
            <a:endParaRPr lang="en-CA" sz="2400" b="1" dirty="0">
              <a:solidFill>
                <a:srgbClr val="0070C0"/>
              </a:solidFill>
              <a:latin typeface="Calibri" pitchFamily="34" charset="0"/>
            </a:endParaRPr>
          </a:p>
        </p:txBody>
      </p:sp>
      <p:sp>
        <p:nvSpPr>
          <p:cNvPr id="29" name="TextBox 28"/>
          <p:cNvSpPr txBox="1"/>
          <p:nvPr/>
        </p:nvSpPr>
        <p:spPr>
          <a:xfrm>
            <a:off x="1403648" y="1340768"/>
            <a:ext cx="201622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Vulcan</a:t>
            </a:r>
            <a:endParaRPr lang="en-CA" sz="2400" b="1" dirty="0">
              <a:solidFill>
                <a:srgbClr val="0070C0"/>
              </a:solidFill>
              <a:latin typeface="Calibri" pitchFamily="34" charset="0"/>
            </a:endParaRPr>
          </a:p>
        </p:txBody>
      </p:sp>
      <p:sp>
        <p:nvSpPr>
          <p:cNvPr id="31" name="TextBox 30"/>
          <p:cNvSpPr txBox="1"/>
          <p:nvPr/>
        </p:nvSpPr>
        <p:spPr>
          <a:xfrm>
            <a:off x="1979712" y="2204864"/>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2" name="TextBox 31"/>
          <p:cNvSpPr txBox="1"/>
          <p:nvPr/>
        </p:nvSpPr>
        <p:spPr>
          <a:xfrm>
            <a:off x="2195736" y="1268760"/>
            <a:ext cx="432048"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3" name="TextBox 32"/>
          <p:cNvSpPr txBox="1"/>
          <p:nvPr/>
        </p:nvSpPr>
        <p:spPr>
          <a:xfrm>
            <a:off x="683568" y="2780928"/>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4" name="TextBox 33"/>
          <p:cNvSpPr txBox="1"/>
          <p:nvPr/>
        </p:nvSpPr>
        <p:spPr>
          <a:xfrm>
            <a:off x="1331640" y="1628800"/>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5" name="TextBox 34"/>
          <p:cNvSpPr txBox="1"/>
          <p:nvPr/>
        </p:nvSpPr>
        <p:spPr>
          <a:xfrm>
            <a:off x="899592" y="3501008"/>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6" name="TextBox 35"/>
          <p:cNvSpPr txBox="1"/>
          <p:nvPr/>
        </p:nvSpPr>
        <p:spPr>
          <a:xfrm>
            <a:off x="3563888" y="3861048"/>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7" name="TextBox 36"/>
          <p:cNvSpPr txBox="1"/>
          <p:nvPr/>
        </p:nvSpPr>
        <p:spPr>
          <a:xfrm>
            <a:off x="6516216" y="1628800"/>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8" name="TextBox 37"/>
          <p:cNvSpPr txBox="1"/>
          <p:nvPr/>
        </p:nvSpPr>
        <p:spPr>
          <a:xfrm>
            <a:off x="8172400" y="692696"/>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9" name="TextBox 38"/>
          <p:cNvSpPr txBox="1"/>
          <p:nvPr/>
        </p:nvSpPr>
        <p:spPr>
          <a:xfrm>
            <a:off x="7740352" y="3717032"/>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40" name="TextBox 39"/>
          <p:cNvSpPr txBox="1"/>
          <p:nvPr/>
        </p:nvSpPr>
        <p:spPr>
          <a:xfrm>
            <a:off x="6804248" y="2132856"/>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41" name="TextBox 40"/>
          <p:cNvSpPr txBox="1"/>
          <p:nvPr/>
        </p:nvSpPr>
        <p:spPr>
          <a:xfrm>
            <a:off x="7668344" y="3284984"/>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43" name="TextBox 42"/>
          <p:cNvSpPr txBox="1"/>
          <p:nvPr/>
        </p:nvSpPr>
        <p:spPr>
          <a:xfrm>
            <a:off x="6156176" y="3789040"/>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50" name="TextBox 49"/>
          <p:cNvSpPr txBox="1"/>
          <p:nvPr/>
        </p:nvSpPr>
        <p:spPr>
          <a:xfrm>
            <a:off x="0" y="44624"/>
            <a:ext cx="9144000" cy="523220"/>
          </a:xfrm>
          <a:prstGeom prst="rect">
            <a:avLst/>
          </a:prstGeom>
          <a:noFill/>
        </p:spPr>
        <p:txBody>
          <a:bodyPr wrap="square" rtlCol="0">
            <a:spAutoFit/>
          </a:bodyPr>
          <a:lstStyle/>
          <a:p>
            <a:pPr algn="ctr"/>
            <a:r>
              <a:rPr lang="en-CA" sz="2800" b="1" dirty="0" smtClean="0">
                <a:latin typeface="Calibri" pitchFamily="34" charset="0"/>
              </a:rPr>
              <a:t>Jesus Christ                           is Lord of all</a:t>
            </a:r>
            <a:endParaRPr lang="en-CA" sz="2800" b="1" dirty="0">
              <a:latin typeface="Calibri" pitchFamily="34" charset="0"/>
            </a:endParaRPr>
          </a:p>
        </p:txBody>
      </p:sp>
      <p:sp>
        <p:nvSpPr>
          <p:cNvPr id="54" name="TextBox 8"/>
          <p:cNvSpPr txBox="1">
            <a:spLocks noChangeArrowheads="1"/>
          </p:cNvSpPr>
          <p:nvPr/>
        </p:nvSpPr>
        <p:spPr bwMode="auto">
          <a:xfrm>
            <a:off x="3707903" y="2833191"/>
            <a:ext cx="2088233" cy="307777"/>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a:t>
            </a:r>
          </a:p>
        </p:txBody>
      </p:sp>
      <p:pic>
        <p:nvPicPr>
          <p:cNvPr id="44" name="Picture 43" descr="lord-jesus-christ-coming-293608.gif"/>
          <p:cNvPicPr>
            <a:picLocks noChangeAspect="1"/>
          </p:cNvPicPr>
          <p:nvPr/>
        </p:nvPicPr>
        <p:blipFill>
          <a:blip r:embed="rId3" cstate="print"/>
          <a:srcRect l="22842" r="24264" b="61908"/>
          <a:stretch>
            <a:fillRect/>
          </a:stretch>
        </p:blipFill>
        <p:spPr>
          <a:xfrm>
            <a:off x="3059832" y="476672"/>
            <a:ext cx="2952328" cy="3096344"/>
          </a:xfrm>
          <a:prstGeom prst="star32">
            <a:avLst/>
          </a:prstGeom>
        </p:spPr>
      </p:pic>
      <p:pic>
        <p:nvPicPr>
          <p:cNvPr id="45" name="Picture 44" descr="www.fg-a.com valentine 2-jumping-heart.gif"/>
          <p:cNvPicPr>
            <a:picLocks noChangeAspect="1"/>
          </p:cNvPicPr>
          <p:nvPr/>
        </p:nvPicPr>
        <p:blipFill>
          <a:blip r:embed="rId4" cstate="print"/>
          <a:stretch>
            <a:fillRect/>
          </a:stretch>
        </p:blipFill>
        <p:spPr>
          <a:xfrm>
            <a:off x="3995936" y="2060848"/>
            <a:ext cx="1143000" cy="1333500"/>
          </a:xfrm>
          <a:prstGeom prst="rect">
            <a:avLst/>
          </a:prstGeom>
        </p:spPr>
      </p:pic>
      <p:sp>
        <p:nvSpPr>
          <p:cNvPr id="46" name="TextBox 8"/>
          <p:cNvSpPr txBox="1">
            <a:spLocks noChangeArrowheads="1"/>
          </p:cNvSpPr>
          <p:nvPr/>
        </p:nvSpPr>
        <p:spPr bwMode="auto">
          <a:xfrm>
            <a:off x="3995936" y="3717032"/>
            <a:ext cx="1944216" cy="461665"/>
          </a:xfrm>
          <a:prstGeom prst="rect">
            <a:avLst/>
          </a:prstGeom>
          <a:noFill/>
          <a:ln w="9525">
            <a:noFill/>
            <a:miter lim="800000"/>
            <a:headEnd/>
            <a:tailEnd/>
          </a:ln>
        </p:spPr>
        <p:txBody>
          <a:bodyPr wrap="square">
            <a:spAutoFit/>
          </a:bodyPr>
          <a:lstStyle/>
          <a:p>
            <a:pPr algn="ctr">
              <a:defRPr/>
            </a:pPr>
            <a:endParaRPr lang="en-CA" altLang="ko-KR" sz="800" dirty="0" smtClean="0">
              <a:solidFill>
                <a:schemeClr val="tx1">
                  <a:lumMod val="95000"/>
                </a:schemeClr>
              </a:solidFill>
            </a:endParaRPr>
          </a:p>
          <a:p>
            <a:pPr algn="ctr">
              <a:defRPr/>
            </a:pPr>
            <a:r>
              <a:rPr lang="en-CA" altLang="ko-KR" sz="800" dirty="0" smtClean="0">
                <a:solidFill>
                  <a:schemeClr val="tx1">
                    <a:lumMod val="95000"/>
                  </a:schemeClr>
                </a:solidFill>
              </a:rPr>
              <a:t>Jesus© </a:t>
            </a:r>
            <a:r>
              <a:rPr lang="en-CA" sz="800" dirty="0" smtClean="0">
                <a:solidFill>
                  <a:schemeClr val="tx1">
                    <a:lumMod val="95000"/>
                  </a:schemeClr>
                </a:solidFill>
              </a:rPr>
              <a:t>GospelGifs.com </a:t>
            </a:r>
          </a:p>
          <a:p>
            <a:pPr algn="ctr">
              <a:defRPr/>
            </a:pPr>
            <a:r>
              <a:rPr lang="en-CA" sz="800" dirty="0" smtClean="0">
                <a:solidFill>
                  <a:schemeClr val="tx1">
                    <a:lumMod val="95000"/>
                  </a:schemeClr>
                </a:solidFill>
              </a:rPr>
              <a:t>with permission</a:t>
            </a:r>
            <a:endParaRPr lang="en-CA" sz="800" dirty="0">
              <a:solidFill>
                <a:schemeClr val="tx1">
                  <a:lumMod val="95000"/>
                </a:schemeClr>
              </a:solidFill>
            </a:endParaRPr>
          </a:p>
        </p:txBody>
      </p:sp>
      <p:sp>
        <p:nvSpPr>
          <p:cNvPr id="47" name="TextBox 46"/>
          <p:cNvSpPr txBox="1"/>
          <p:nvPr/>
        </p:nvSpPr>
        <p:spPr>
          <a:xfrm>
            <a:off x="3995936" y="4221088"/>
            <a:ext cx="2088232" cy="215444"/>
          </a:xfrm>
          <a:prstGeom prst="rect">
            <a:avLst/>
          </a:prstGeom>
          <a:noFill/>
        </p:spPr>
        <p:txBody>
          <a:bodyPr wrap="square" rtlCol="0">
            <a:spAutoFit/>
          </a:bodyPr>
          <a:lstStyle/>
          <a:p>
            <a:pPr algn="ctr"/>
            <a:r>
              <a:rPr lang="en-CA" sz="800" dirty="0" smtClean="0">
                <a:solidFill>
                  <a:schemeClr val="tx1">
                    <a:lumMod val="95000"/>
                  </a:schemeClr>
                </a:solidFill>
              </a:rPr>
              <a:t>jumping heart © www.fg-a.com</a:t>
            </a:r>
            <a:endParaRPr lang="en-CA" sz="800" dirty="0">
              <a:solidFill>
                <a:schemeClr val="tx1">
                  <a:lumMod val="95000"/>
                </a:schemeClr>
              </a:solidFill>
            </a:endParaRPr>
          </a:p>
        </p:txBody>
      </p:sp>
    </p:spTree>
  </p:cSld>
  <p:clrMapOvr>
    <a:masterClrMapping/>
  </p:clrMapOvr>
  <p:timing>
    <p:tnLst>
      <p:par>
        <p:cTn id="1" dur="indefinite" restart="never" nodeType="tmRoot"/>
      </p:par>
    </p:tnLst>
  </p:timing>
</p:sld>
</file>

<file path=ppt/slides/slide32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64496" y="3068960"/>
            <a:ext cx="4644008" cy="2007096"/>
          </a:xfrm>
        </p:spPr>
        <p:txBody>
          <a:bodyPr/>
          <a:lstStyle/>
          <a:p>
            <a:pPr lvl="0">
              <a:defRPr/>
            </a:pPr>
            <a:r>
              <a:rPr lang="en-US" sz="3200" b="1" dirty="0" smtClean="0">
                <a:solidFill>
                  <a:srgbClr val="00FF00"/>
                </a:solidFill>
                <a:latin typeface="Calibri" pitchFamily="34" charset="0"/>
                <a:cs typeface="Calibri" pitchFamily="34" charset="0"/>
              </a:rPr>
              <a:t>The fullness of God’s grace in Christ crucified</a:t>
            </a:r>
            <a:br>
              <a:rPr lang="en-US" sz="3200" b="1" dirty="0" smtClean="0">
                <a:solidFill>
                  <a:srgbClr val="00FF00"/>
                </a:solidFill>
                <a:latin typeface="Calibri" pitchFamily="34" charset="0"/>
                <a:cs typeface="Calibri" pitchFamily="34" charset="0"/>
              </a:rPr>
            </a:br>
            <a:r>
              <a:rPr lang="en-US" sz="3200" b="1" dirty="0" smtClean="0">
                <a:solidFill>
                  <a:srgbClr val="00FF00"/>
                </a:solidFill>
                <a:latin typeface="Calibri" pitchFamily="34" charset="0"/>
                <a:cs typeface="Calibri" pitchFamily="34" charset="0"/>
              </a:rPr>
              <a:t>is</a:t>
            </a:r>
            <a:r>
              <a:rPr lang="en-CA" sz="3200" b="1" dirty="0" smtClean="0">
                <a:solidFill>
                  <a:srgbClr val="00FF00"/>
                </a:solidFill>
                <a:latin typeface="Calibri" pitchFamily="34" charset="0"/>
                <a:cs typeface="Calibri" pitchFamily="34" charset="0"/>
              </a:rPr>
              <a:t> like gifts attached </a:t>
            </a:r>
            <a:br>
              <a:rPr lang="en-CA" sz="3200" b="1" dirty="0" smtClean="0">
                <a:solidFill>
                  <a:srgbClr val="00FF00"/>
                </a:solidFill>
                <a:latin typeface="Calibri" pitchFamily="34" charset="0"/>
                <a:cs typeface="Calibri" pitchFamily="34" charset="0"/>
              </a:rPr>
            </a:br>
            <a:r>
              <a:rPr lang="en-CA" sz="3200" b="1" dirty="0" smtClean="0">
                <a:solidFill>
                  <a:srgbClr val="00FF00"/>
                </a:solidFill>
                <a:latin typeface="Calibri" pitchFamily="34" charset="0"/>
                <a:cs typeface="Calibri" pitchFamily="34" charset="0"/>
              </a:rPr>
              <a:t>to Christ’s cross.</a:t>
            </a:r>
            <a:br>
              <a:rPr lang="en-CA" sz="3200" b="1" dirty="0" smtClean="0">
                <a:solidFill>
                  <a:srgbClr val="00FF00"/>
                </a:solidFill>
                <a:latin typeface="Calibri" pitchFamily="34" charset="0"/>
                <a:cs typeface="Calibri" pitchFamily="34" charset="0"/>
              </a:rPr>
            </a:br>
            <a:r>
              <a:rPr lang="en-CA" sz="800" b="1" dirty="0" smtClean="0">
                <a:solidFill>
                  <a:srgbClr val="00FF00"/>
                </a:solidFill>
                <a:latin typeface="Calibri" pitchFamily="34" charset="0"/>
                <a:cs typeface="Calibri" pitchFamily="34" charset="0"/>
              </a:rPr>
              <a:t/>
            </a:r>
            <a:br>
              <a:rPr lang="en-CA" sz="800" b="1" dirty="0" smtClean="0">
                <a:solidFill>
                  <a:srgbClr val="00FF00"/>
                </a:solidFill>
                <a:latin typeface="Calibri" pitchFamily="34" charset="0"/>
                <a:cs typeface="Calibri" pitchFamily="34" charset="0"/>
              </a:rPr>
            </a:br>
            <a:r>
              <a:rPr lang="en-CA" sz="3200" b="1" dirty="0" smtClean="0">
                <a:solidFill>
                  <a:srgbClr val="00FF00"/>
                </a:solidFill>
                <a:latin typeface="Calibri" pitchFamily="34" charset="0"/>
                <a:cs typeface="Calibri" pitchFamily="34" charset="0"/>
              </a:rPr>
              <a:t>This diagram shows </a:t>
            </a:r>
            <a:br>
              <a:rPr lang="en-CA" sz="3200" b="1" dirty="0" smtClean="0">
                <a:solidFill>
                  <a:srgbClr val="00FF00"/>
                </a:solidFill>
                <a:latin typeface="Calibri" pitchFamily="34" charset="0"/>
                <a:cs typeface="Calibri" pitchFamily="34" charset="0"/>
              </a:rPr>
            </a:br>
            <a:r>
              <a:rPr lang="en-CA" sz="3200" b="1" dirty="0" smtClean="0">
                <a:solidFill>
                  <a:srgbClr val="00FF00"/>
                </a:solidFill>
                <a:latin typeface="Calibri" pitchFamily="34" charset="0"/>
                <a:cs typeface="Calibri" pitchFamily="34" charset="0"/>
              </a:rPr>
              <a:t>the gifts of God’s grace </a:t>
            </a:r>
            <a:br>
              <a:rPr lang="en-CA" sz="3200" b="1" dirty="0" smtClean="0">
                <a:solidFill>
                  <a:srgbClr val="00FF00"/>
                </a:solidFill>
                <a:latin typeface="Calibri" pitchFamily="34" charset="0"/>
                <a:cs typeface="Calibri" pitchFamily="34" charset="0"/>
              </a:rPr>
            </a:br>
            <a:r>
              <a:rPr lang="en-CA" sz="3200" b="1" dirty="0" smtClean="0">
                <a:solidFill>
                  <a:srgbClr val="00FF00"/>
                </a:solidFill>
                <a:latin typeface="Calibri" pitchFamily="34" charset="0"/>
                <a:cs typeface="Calibri" pitchFamily="34" charset="0"/>
              </a:rPr>
              <a:t>in Christ in Colossians.</a:t>
            </a:r>
            <a:br>
              <a:rPr lang="en-CA" sz="3200" b="1" dirty="0" smtClean="0">
                <a:solidFill>
                  <a:srgbClr val="00FF00"/>
                </a:solidFill>
                <a:latin typeface="Calibri" pitchFamily="34" charset="0"/>
                <a:cs typeface="Calibri" pitchFamily="34" charset="0"/>
              </a:rPr>
            </a:br>
            <a:r>
              <a:rPr lang="en-CA" sz="1200" b="1" dirty="0" smtClean="0">
                <a:solidFill>
                  <a:srgbClr val="00FF00"/>
                </a:solidFill>
                <a:latin typeface="Calibri" pitchFamily="34" charset="0"/>
                <a:cs typeface="Calibri" pitchFamily="34" charset="0"/>
              </a:rPr>
              <a:t/>
            </a:r>
            <a:br>
              <a:rPr lang="en-CA" sz="1200" b="1" dirty="0" smtClean="0">
                <a:solidFill>
                  <a:srgbClr val="00FF00"/>
                </a:solidFill>
                <a:latin typeface="Calibri" pitchFamily="34" charset="0"/>
                <a:cs typeface="Calibri" pitchFamily="34" charset="0"/>
              </a:rPr>
            </a:br>
            <a:r>
              <a:rPr lang="en-CA" sz="1800" b="1" dirty="0" smtClean="0">
                <a:solidFill>
                  <a:srgbClr val="00FF00"/>
                </a:solidFill>
                <a:latin typeface="Calibri" pitchFamily="34" charset="0"/>
                <a:cs typeface="Calibri" pitchFamily="34" charset="0"/>
              </a:rPr>
              <a:t>(For a free diagram for each NT book, </a:t>
            </a:r>
            <a:br>
              <a:rPr lang="en-CA" sz="1800" b="1" dirty="0" smtClean="0">
                <a:solidFill>
                  <a:srgbClr val="00FF00"/>
                </a:solidFill>
                <a:latin typeface="Calibri" pitchFamily="34" charset="0"/>
                <a:cs typeface="Calibri" pitchFamily="34" charset="0"/>
              </a:rPr>
            </a:br>
            <a:r>
              <a:rPr lang="en-CA" sz="1800" b="1" dirty="0" smtClean="0">
                <a:solidFill>
                  <a:srgbClr val="00FF00"/>
                </a:solidFill>
                <a:latin typeface="Calibri" pitchFamily="34" charset="0"/>
                <a:cs typeface="Calibri" pitchFamily="34" charset="0"/>
              </a:rPr>
              <a:t>go to </a:t>
            </a:r>
            <a:r>
              <a:rPr lang="en-CA" sz="1800" b="1" dirty="0" smtClean="0">
                <a:solidFill>
                  <a:srgbClr val="00FF00"/>
                </a:solidFill>
                <a:latin typeface="Calibri" pitchFamily="34" charset="0"/>
                <a:cs typeface="Calibri" pitchFamily="34" charset="0"/>
                <a:hlinkClick r:id="rId2"/>
              </a:rPr>
              <a:t>www.GraceGodChrist.com</a:t>
            </a:r>
            <a:r>
              <a:rPr lang="en-CA" sz="1800" b="1" dirty="0" smtClean="0">
                <a:solidFill>
                  <a:srgbClr val="00FF00"/>
                </a:solidFill>
                <a:latin typeface="Calibri" pitchFamily="34" charset="0"/>
                <a:cs typeface="Calibri" pitchFamily="34" charset="0"/>
              </a:rPr>
              <a:t/>
            </a:r>
            <a:br>
              <a:rPr lang="en-CA" sz="1800" b="1" dirty="0" smtClean="0">
                <a:solidFill>
                  <a:srgbClr val="00FF00"/>
                </a:solidFill>
                <a:latin typeface="Calibri" pitchFamily="34" charset="0"/>
                <a:cs typeface="Calibri" pitchFamily="34" charset="0"/>
              </a:rPr>
            </a:br>
            <a:r>
              <a:rPr lang="en-CA" sz="1800" b="1" dirty="0" smtClean="0">
                <a:solidFill>
                  <a:srgbClr val="00FF00"/>
                </a:solidFill>
                <a:latin typeface="Calibri" pitchFamily="34" charset="0"/>
                <a:cs typeface="Calibri" pitchFamily="34" charset="0"/>
              </a:rPr>
              <a:t>then to “The Grace of God in Christ </a:t>
            </a:r>
            <a:r>
              <a:rPr lang="en-CA" sz="1800" b="1" i="1" dirty="0" smtClean="0">
                <a:solidFill>
                  <a:srgbClr val="00FF00"/>
                </a:solidFill>
                <a:latin typeface="Calibri" pitchFamily="34" charset="0"/>
                <a:cs typeface="Calibri" pitchFamily="34" charset="0"/>
              </a:rPr>
              <a:t>e</a:t>
            </a:r>
            <a:r>
              <a:rPr lang="en-CA" sz="1800" b="1" dirty="0" smtClean="0">
                <a:solidFill>
                  <a:srgbClr val="00FF00"/>
                </a:solidFill>
                <a:latin typeface="Calibri" pitchFamily="34" charset="0"/>
                <a:cs typeface="Calibri" pitchFamily="34" charset="0"/>
              </a:rPr>
              <a:t>Book” then click on </a:t>
            </a:r>
            <a:br>
              <a:rPr lang="en-CA" sz="1800" b="1" dirty="0" smtClean="0">
                <a:solidFill>
                  <a:srgbClr val="00FF00"/>
                </a:solidFill>
                <a:latin typeface="Calibri" pitchFamily="34" charset="0"/>
                <a:cs typeface="Calibri" pitchFamily="34" charset="0"/>
              </a:rPr>
            </a:br>
            <a:r>
              <a:rPr lang="en-CA" sz="1800" b="1" dirty="0" smtClean="0">
                <a:solidFill>
                  <a:srgbClr val="00FF00"/>
                </a:solidFill>
                <a:latin typeface="Calibri" pitchFamily="34" charset="0"/>
                <a:cs typeface="Calibri" pitchFamily="34" charset="0"/>
              </a:rPr>
              <a:t>“The Grace of God in Christ in each NT book”)</a:t>
            </a:r>
            <a:endParaRPr lang="en-CA" sz="1800" b="1" dirty="0">
              <a:solidFill>
                <a:srgbClr val="00FF00"/>
              </a:solidFill>
              <a:latin typeface="Calibri" pitchFamily="34" charset="0"/>
              <a:cs typeface="Calibri" pitchFamily="34" charset="0"/>
            </a:endParaRPr>
          </a:p>
        </p:txBody>
      </p:sp>
      <p:pic>
        <p:nvPicPr>
          <p:cNvPr id="4" name="Picture 3" descr="Colossians cross dia A4 (1).png"/>
          <p:cNvPicPr>
            <a:picLocks noChangeAspect="1"/>
          </p:cNvPicPr>
          <p:nvPr/>
        </p:nvPicPr>
        <p:blipFill>
          <a:blip r:embed="rId3" cstate="print">
            <a:duotone>
              <a:prstClr val="black"/>
              <a:srgbClr val="FFFF00">
                <a:tint val="45000"/>
                <a:satMod val="400000"/>
              </a:srgbClr>
            </a:duotone>
          </a:blip>
          <a:srcRect l="12884" t="10101" r="24762" b="24800"/>
          <a:stretch>
            <a:fillRect/>
          </a:stretch>
        </p:blipFill>
        <p:spPr>
          <a:xfrm>
            <a:off x="35496" y="116632"/>
            <a:ext cx="5760640" cy="6696744"/>
          </a:xfrm>
          <a:prstGeom prst="rect">
            <a:avLst/>
          </a:prstGeom>
        </p:spPr>
      </p:pic>
    </p:spTree>
  </p:cSld>
  <p:clrMapOvr>
    <a:masterClrMapping/>
  </p:clrMapOvr>
  <p:timing>
    <p:tnLst>
      <p:par>
        <p:cTn id="1" dur="indefinite" restart="never" nodeType="tmRoot"/>
      </p:par>
    </p:tnLst>
  </p:timing>
</p:sld>
</file>

<file path=ppt/slides/slide32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027"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6" name="Oval 2"/>
          <p:cNvSpPr>
            <a:spLocks noChangeArrowheads="1"/>
          </p:cNvSpPr>
          <p:nvPr/>
        </p:nvSpPr>
        <p:spPr bwMode="auto">
          <a:xfrm>
            <a:off x="35496" y="412576"/>
            <a:ext cx="7132320" cy="6309360"/>
          </a:xfrm>
          <a:prstGeom prst="ellipse">
            <a:avLst/>
          </a:prstGeom>
          <a:solidFill>
            <a:srgbClr val="00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TextBox 16"/>
          <p:cNvSpPr txBox="1"/>
          <p:nvPr/>
        </p:nvSpPr>
        <p:spPr>
          <a:xfrm>
            <a:off x="4538940" y="6555754"/>
            <a:ext cx="2033324" cy="230832"/>
          </a:xfrm>
          <a:prstGeom prst="rect">
            <a:avLst/>
          </a:prstGeom>
          <a:noFill/>
        </p:spPr>
        <p:txBody>
          <a:bodyPr wrap="square" rtlCol="0">
            <a:spAutoFit/>
          </a:bodyPr>
          <a:lstStyle/>
          <a:p>
            <a:pPr algn="ctr"/>
            <a:r>
              <a:rPr lang="en-CA" sz="900" dirty="0" smtClean="0">
                <a:solidFill>
                  <a:schemeClr val="bg1">
                    <a:lumMod val="50000"/>
                    <a:lumOff val="50000"/>
                  </a:schemeClr>
                </a:solidFill>
                <a:latin typeface="Arial Narrow" pitchFamily="34" charset="0"/>
              </a:rPr>
              <a:t>johncrozieris@gmail.com  ©  2020 </a:t>
            </a:r>
            <a:endParaRPr lang="en-CA" sz="900" dirty="0">
              <a:solidFill>
                <a:schemeClr val="bg1">
                  <a:lumMod val="50000"/>
                  <a:lumOff val="50000"/>
                </a:schemeClr>
              </a:solidFill>
              <a:latin typeface="Arial Narrow" pitchFamily="34" charset="0"/>
            </a:endParaRPr>
          </a:p>
        </p:txBody>
      </p:sp>
      <p:sp>
        <p:nvSpPr>
          <p:cNvPr id="18" name="TextBox 17"/>
          <p:cNvSpPr txBox="1"/>
          <p:nvPr/>
        </p:nvSpPr>
        <p:spPr>
          <a:xfrm>
            <a:off x="2627784" y="375047"/>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20" name="Rectangle 19"/>
          <p:cNvSpPr/>
          <p:nvPr/>
        </p:nvSpPr>
        <p:spPr>
          <a:xfrm>
            <a:off x="3003808" y="3010664"/>
            <a:ext cx="12801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Rectangle 20"/>
          <p:cNvSpPr/>
          <p:nvPr/>
        </p:nvSpPr>
        <p:spPr>
          <a:xfrm>
            <a:off x="3505592" y="2791192"/>
            <a:ext cx="274320" cy="16459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TextBox 22"/>
          <p:cNvSpPr txBox="1"/>
          <p:nvPr/>
        </p:nvSpPr>
        <p:spPr>
          <a:xfrm>
            <a:off x="5508104" y="344552"/>
            <a:ext cx="3528392" cy="6324808"/>
          </a:xfrm>
          <a:prstGeom prst="rect">
            <a:avLst/>
          </a:prstGeom>
          <a:noFill/>
        </p:spPr>
        <p:txBody>
          <a:bodyPr wrap="square" rtlCol="0">
            <a:spAutoFit/>
          </a:bodyPr>
          <a:lstStyle/>
          <a:p>
            <a:pPr algn="r"/>
            <a:r>
              <a:rPr lang="en-US" sz="2700" b="1" dirty="0" smtClean="0">
                <a:solidFill>
                  <a:schemeClr val="bg1"/>
                </a:solidFill>
                <a:latin typeface="Calibri" pitchFamily="34" charset="0"/>
                <a:cs typeface="Calibri" pitchFamily="34" charset="0"/>
              </a:rPr>
              <a:t>If we are in Christ, </a:t>
            </a:r>
          </a:p>
          <a:p>
            <a:pPr algn="r"/>
            <a:r>
              <a:rPr lang="en-US" sz="2700" b="1" dirty="0" smtClean="0">
                <a:solidFill>
                  <a:schemeClr val="bg1"/>
                </a:solidFill>
                <a:latin typeface="Calibri" pitchFamily="34" charset="0"/>
                <a:cs typeface="Calibri" pitchFamily="34" charset="0"/>
              </a:rPr>
              <a:t>the fullness of God </a:t>
            </a:r>
          </a:p>
          <a:p>
            <a:pPr algn="r"/>
            <a:r>
              <a:rPr lang="en-US" sz="2700" b="1" dirty="0" smtClean="0">
                <a:solidFill>
                  <a:schemeClr val="bg1"/>
                </a:solidFill>
                <a:latin typeface="Calibri" pitchFamily="34" charset="0"/>
                <a:cs typeface="Calibri" pitchFamily="34" charset="0"/>
              </a:rPr>
              <a:t>is in us, and we </a:t>
            </a:r>
          </a:p>
          <a:p>
            <a:pPr algn="r"/>
            <a:r>
              <a:rPr lang="en-US" sz="2700" b="1" dirty="0" smtClean="0">
                <a:solidFill>
                  <a:schemeClr val="bg1"/>
                </a:solidFill>
                <a:latin typeface="Calibri" pitchFamily="34" charset="0"/>
                <a:cs typeface="Calibri" pitchFamily="34" charset="0"/>
              </a:rPr>
              <a:t>are filled with </a:t>
            </a:r>
          </a:p>
          <a:p>
            <a:pPr algn="r"/>
            <a:r>
              <a:rPr lang="en-US" sz="2700" b="1" dirty="0" smtClean="0">
                <a:solidFill>
                  <a:schemeClr val="bg1"/>
                </a:solidFill>
                <a:latin typeface="Calibri" pitchFamily="34" charset="0"/>
                <a:cs typeface="Calibri" pitchFamily="34" charset="0"/>
              </a:rPr>
              <a:t>Christ and the</a:t>
            </a:r>
          </a:p>
          <a:p>
            <a:pPr algn="r"/>
            <a:r>
              <a:rPr lang="en-US" sz="2700" b="1" dirty="0" smtClean="0">
                <a:solidFill>
                  <a:schemeClr val="bg1"/>
                </a:solidFill>
                <a:latin typeface="Calibri" pitchFamily="34" charset="0"/>
                <a:cs typeface="Calibri" pitchFamily="34" charset="0"/>
              </a:rPr>
              <a:t>fullness of </a:t>
            </a:r>
          </a:p>
          <a:p>
            <a:pPr algn="r"/>
            <a:r>
              <a:rPr lang="en-US" sz="2700" b="1" dirty="0" smtClean="0">
                <a:solidFill>
                  <a:schemeClr val="bg1"/>
                </a:solidFill>
                <a:latin typeface="Calibri" pitchFamily="34" charset="0"/>
                <a:cs typeface="Calibri" pitchFamily="34" charset="0"/>
              </a:rPr>
              <a:t>God's grace </a:t>
            </a:r>
          </a:p>
          <a:p>
            <a:pPr algn="r"/>
            <a:r>
              <a:rPr lang="en-US" sz="2700" b="1" dirty="0" smtClean="0">
                <a:solidFill>
                  <a:schemeClr val="bg1"/>
                </a:solidFill>
                <a:latin typeface="Calibri" pitchFamily="34" charset="0"/>
                <a:cs typeface="Calibri" pitchFamily="34" charset="0"/>
              </a:rPr>
              <a:t>in Christ,  </a:t>
            </a:r>
          </a:p>
          <a:p>
            <a:pPr algn="r"/>
            <a:r>
              <a:rPr lang="en-US" sz="2700" b="1" dirty="0" smtClean="0">
                <a:solidFill>
                  <a:schemeClr val="bg1"/>
                </a:solidFill>
                <a:latin typeface="Calibri" pitchFamily="34" charset="0"/>
                <a:cs typeface="Calibri" pitchFamily="34" charset="0"/>
              </a:rPr>
              <a:t>complete </a:t>
            </a:r>
          </a:p>
          <a:p>
            <a:pPr algn="r"/>
            <a:r>
              <a:rPr lang="en-US" sz="2700" b="1" dirty="0" smtClean="0">
                <a:solidFill>
                  <a:schemeClr val="bg1"/>
                </a:solidFill>
                <a:latin typeface="Calibri" pitchFamily="34" charset="0"/>
                <a:cs typeface="Calibri" pitchFamily="34" charset="0"/>
              </a:rPr>
              <a:t>in Christ,  </a:t>
            </a:r>
          </a:p>
          <a:p>
            <a:pPr algn="r"/>
            <a:r>
              <a:rPr lang="en-US" sz="2700" b="1" dirty="0" smtClean="0">
                <a:solidFill>
                  <a:schemeClr val="bg1"/>
                </a:solidFill>
                <a:latin typeface="Calibri" pitchFamily="34" charset="0"/>
                <a:cs typeface="Calibri" pitchFamily="34" charset="0"/>
              </a:rPr>
              <a:t>not deficient,</a:t>
            </a:r>
          </a:p>
          <a:p>
            <a:pPr algn="r"/>
            <a:r>
              <a:rPr lang="en-US" sz="2700" b="1" dirty="0" smtClean="0">
                <a:solidFill>
                  <a:schemeClr val="bg1"/>
                </a:solidFill>
                <a:latin typeface="Calibri" pitchFamily="34" charset="0"/>
                <a:cs typeface="Calibri" pitchFamily="34" charset="0"/>
              </a:rPr>
              <a:t>as we wait to</a:t>
            </a:r>
          </a:p>
          <a:p>
            <a:pPr algn="r"/>
            <a:r>
              <a:rPr lang="en-US" sz="2700" b="1" dirty="0" smtClean="0">
                <a:solidFill>
                  <a:schemeClr val="bg1"/>
                </a:solidFill>
                <a:latin typeface="Calibri" pitchFamily="34" charset="0"/>
                <a:cs typeface="Calibri" pitchFamily="34" charset="0"/>
              </a:rPr>
              <a:t> enter the LORD’s </a:t>
            </a:r>
          </a:p>
          <a:p>
            <a:pPr algn="r"/>
            <a:r>
              <a:rPr lang="en-US" sz="2700" b="1" dirty="0" smtClean="0">
                <a:solidFill>
                  <a:schemeClr val="bg1"/>
                </a:solidFill>
                <a:latin typeface="Calibri" pitchFamily="34" charset="0"/>
                <a:cs typeface="Calibri" pitchFamily="34" charset="0"/>
              </a:rPr>
              <a:t>fullness of glory</a:t>
            </a:r>
          </a:p>
          <a:p>
            <a:pPr algn="r"/>
            <a:r>
              <a:rPr lang="en-US" sz="2700" b="1" dirty="0" smtClean="0">
                <a:solidFill>
                  <a:schemeClr val="bg1"/>
                </a:solidFill>
                <a:latin typeface="Calibri" pitchFamily="34" charset="0"/>
                <a:cs typeface="Calibri" pitchFamily="34" charset="0"/>
              </a:rPr>
              <a:t>in his eternal presence.</a:t>
            </a:r>
            <a:endParaRPr lang="en-CA" sz="2700" b="1" dirty="0">
              <a:solidFill>
                <a:schemeClr val="bg1"/>
              </a:solidFill>
              <a:latin typeface="Calibri" pitchFamily="34" charset="0"/>
              <a:cs typeface="Calibri" pitchFamily="34" charset="0"/>
            </a:endParaRPr>
          </a:p>
        </p:txBody>
      </p:sp>
      <p:sp>
        <p:nvSpPr>
          <p:cNvPr id="13" name="TextBox 12"/>
          <p:cNvSpPr txBox="1"/>
          <p:nvPr/>
        </p:nvSpPr>
        <p:spPr>
          <a:xfrm>
            <a:off x="663016" y="6555754"/>
            <a:ext cx="1908720" cy="230832"/>
          </a:xfrm>
          <a:prstGeom prst="rect">
            <a:avLst/>
          </a:prstGeom>
          <a:noFill/>
        </p:spPr>
        <p:txBody>
          <a:bodyPr wrap="square" rtlCol="0">
            <a:spAutoFit/>
          </a:bodyPr>
          <a:lstStyle/>
          <a:p>
            <a:pPr algn="ctr"/>
            <a:r>
              <a:rPr lang="en-CA" sz="900" dirty="0" smtClean="0">
                <a:solidFill>
                  <a:schemeClr val="bg1">
                    <a:lumMod val="50000"/>
                    <a:lumOff val="50000"/>
                  </a:schemeClr>
                </a:solidFill>
                <a:latin typeface="Arial Narrow" pitchFamily="34" charset="0"/>
              </a:rPr>
              <a:t>jumping heart © www.fg-a.com</a:t>
            </a:r>
            <a:endParaRPr lang="en-CA" sz="900" dirty="0">
              <a:solidFill>
                <a:schemeClr val="bg1">
                  <a:lumMod val="50000"/>
                  <a:lumOff val="50000"/>
                </a:schemeClr>
              </a:solidFill>
              <a:latin typeface="Arial Narrow" pitchFamily="34" charset="0"/>
            </a:endParaRPr>
          </a:p>
        </p:txBody>
      </p:sp>
      <p:pic>
        <p:nvPicPr>
          <p:cNvPr id="14" name="Picture 13" descr="www.fg-a.com valentine 2-jumping-heart.gif"/>
          <p:cNvPicPr>
            <a:picLocks noChangeAspect="1"/>
          </p:cNvPicPr>
          <p:nvPr/>
        </p:nvPicPr>
        <p:blipFill>
          <a:blip r:embed="rId2" cstate="print"/>
          <a:stretch>
            <a:fillRect/>
          </a:stretch>
        </p:blipFill>
        <p:spPr>
          <a:xfrm>
            <a:off x="3059832" y="3031604"/>
            <a:ext cx="1143000" cy="1333500"/>
          </a:xfrm>
          <a:prstGeom prst="rect">
            <a:avLst/>
          </a:prstGeom>
        </p:spPr>
      </p:pic>
      <p:sp>
        <p:nvSpPr>
          <p:cNvPr id="15" name="Text Box 5"/>
          <p:cNvSpPr txBox="1">
            <a:spLocks noChangeArrowheads="1"/>
          </p:cNvSpPr>
          <p:nvPr/>
        </p:nvSpPr>
        <p:spPr bwMode="auto">
          <a:xfrm>
            <a:off x="-76200" y="7540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Passover Lamb, sin atoned, wrath turned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eternal life     adopted sons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Holy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intercedes as mediator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old self crucified and buried with Christ                                                         new self raised and alive with Christ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fontAlgn="base">
              <a:lnSpc>
                <a:spcPts val="1200"/>
              </a:lnSpc>
              <a:spcBef>
                <a:spcPct val="0"/>
              </a:spcBef>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one with Christ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seated with Christ                                                                                                                         </a:t>
            </a:r>
            <a:r>
              <a:rPr lang="en-CA" altLang="ko-KR" sz="800" dirty="0" smtClean="0">
                <a:solidFill>
                  <a:schemeClr val="bg1"/>
                </a:solidFill>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hidden with Christ in God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released from law, married to Christ                                                                                                under law of the Spirit</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8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born of the Spirit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given, receive, have Spirit				                     rivers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Spirit power to be ambassadors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sanctifies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fills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resurrection body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married to the Lamb                                   every tear wiped away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loved and saved</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Calibri" pitchFamily="34" charset="0"/>
                <a:ea typeface="Malgun Gothic" pitchFamily="34" charset="-127"/>
                <a:cs typeface="Calibri" pitchFamily="34" charset="0"/>
              </a:rPr>
              <a:t>   i</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3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2291" name="Text Box 2"/>
          <p:cNvSpPr txBox="1">
            <a:spLocks noChangeArrowheads="1"/>
          </p:cNvSpPr>
          <p:nvPr/>
        </p:nvSpPr>
        <p:spPr bwMode="auto">
          <a:xfrm>
            <a:off x="1475656" y="980728"/>
            <a:ext cx="6192688" cy="836613"/>
          </a:xfrm>
          <a:prstGeom prst="rect">
            <a:avLst/>
          </a:prstGeom>
          <a:noFill/>
          <a:ln w="9525">
            <a:noFill/>
            <a:miter lim="800000"/>
            <a:headEnd/>
            <a:tailEnd/>
          </a:ln>
        </p:spPr>
        <p:txBody>
          <a:bodyPr/>
          <a:lstStyle/>
          <a:p>
            <a:pPr algn="ctr">
              <a:spcAft>
                <a:spcPts val="1000"/>
              </a:spcAft>
            </a:pPr>
            <a:r>
              <a:rPr lang="en-CA" sz="2800" b="1" dirty="0" smtClean="0">
                <a:solidFill>
                  <a:srgbClr val="FFFF00"/>
                </a:solidFill>
                <a:latin typeface="Calibri" pitchFamily="34" charset="0"/>
              </a:rPr>
              <a:t>Our  unrighteousness and emptiness</a:t>
            </a:r>
            <a:endParaRPr lang="en-CA" sz="2800" b="1" dirty="0">
              <a:solidFill>
                <a:srgbClr val="FFFF00"/>
              </a:solidFill>
              <a:latin typeface="Calibri" pitchFamily="34" charset="0"/>
            </a:endParaRPr>
          </a:p>
        </p:txBody>
      </p:sp>
      <p:sp>
        <p:nvSpPr>
          <p:cNvPr id="12294" name="Text Box 2"/>
          <p:cNvSpPr txBox="1">
            <a:spLocks noChangeArrowheads="1"/>
          </p:cNvSpPr>
          <p:nvPr/>
        </p:nvSpPr>
        <p:spPr bwMode="auto">
          <a:xfrm>
            <a:off x="1503040" y="3997052"/>
            <a:ext cx="6669360" cy="800100"/>
          </a:xfrm>
          <a:prstGeom prst="rect">
            <a:avLst/>
          </a:prstGeom>
          <a:noFill/>
          <a:ln w="9525">
            <a:noFill/>
            <a:miter lim="800000"/>
            <a:headEnd/>
            <a:tailEnd/>
          </a:ln>
        </p:spPr>
        <p:txBody>
          <a:bodyPr/>
          <a:lstStyle/>
          <a:p>
            <a:pPr algn="ctr">
              <a:spcAft>
                <a:spcPts val="0"/>
              </a:spcAft>
            </a:pPr>
            <a:endParaRPr lang="en-CA" sz="2800" b="1" dirty="0">
              <a:solidFill>
                <a:srgbClr val="FFFF00"/>
              </a:solidFill>
              <a:latin typeface="Calibri" pitchFamily="34" charset="0"/>
            </a:endParaRPr>
          </a:p>
        </p:txBody>
      </p:sp>
      <p:sp>
        <p:nvSpPr>
          <p:cNvPr id="16" name="Rectangle 15"/>
          <p:cNvSpPr/>
          <p:nvPr/>
        </p:nvSpPr>
        <p:spPr>
          <a:xfrm>
            <a:off x="755576" y="1484784"/>
            <a:ext cx="500063" cy="27000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7" name="Rectangle 16"/>
          <p:cNvSpPr/>
          <p:nvPr/>
        </p:nvSpPr>
        <p:spPr>
          <a:xfrm>
            <a:off x="209208" y="2204864"/>
            <a:ext cx="1554480" cy="5715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8" name="Oval 17"/>
          <p:cNvSpPr/>
          <p:nvPr/>
        </p:nvSpPr>
        <p:spPr>
          <a:xfrm>
            <a:off x="8028384" y="1412776"/>
            <a:ext cx="648072" cy="6429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9" name="Rounded Rectangle 18"/>
          <p:cNvSpPr/>
          <p:nvPr/>
        </p:nvSpPr>
        <p:spPr>
          <a:xfrm>
            <a:off x="7891784" y="2060848"/>
            <a:ext cx="928688" cy="114300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2" name="Rectangle 21"/>
          <p:cNvSpPr/>
          <p:nvPr/>
        </p:nvSpPr>
        <p:spPr>
          <a:xfrm>
            <a:off x="8390136" y="2924944"/>
            <a:ext cx="214312" cy="12144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2301" name="TextBox 12"/>
          <p:cNvSpPr txBox="1">
            <a:spLocks noChangeArrowheads="1"/>
          </p:cNvSpPr>
          <p:nvPr/>
        </p:nvSpPr>
        <p:spPr bwMode="auto">
          <a:xfrm>
            <a:off x="179512" y="2132856"/>
            <a:ext cx="1571625" cy="731520"/>
          </a:xfrm>
          <a:prstGeom prst="rect">
            <a:avLst/>
          </a:prstGeom>
          <a:noFill/>
          <a:ln w="9525">
            <a:noFill/>
            <a:miter lim="800000"/>
            <a:headEnd/>
            <a:tailEnd/>
          </a:ln>
        </p:spPr>
        <p:txBody>
          <a:bodyPr wrap="square">
            <a:spAutoFit/>
          </a:bodyPr>
          <a:lstStyle/>
          <a:p>
            <a:pPr algn="ctr"/>
            <a:r>
              <a:rPr lang="en-US" sz="3600" b="1" dirty="0"/>
              <a:t>Christ</a:t>
            </a:r>
          </a:p>
        </p:txBody>
      </p:sp>
      <p:sp>
        <p:nvSpPr>
          <p:cNvPr id="12302" name="TextBox 13"/>
          <p:cNvSpPr txBox="1">
            <a:spLocks noChangeArrowheads="1"/>
          </p:cNvSpPr>
          <p:nvPr/>
        </p:nvSpPr>
        <p:spPr bwMode="auto">
          <a:xfrm>
            <a:off x="7956376" y="2132856"/>
            <a:ext cx="928687" cy="646113"/>
          </a:xfrm>
          <a:prstGeom prst="rect">
            <a:avLst/>
          </a:prstGeom>
          <a:noFill/>
          <a:ln w="9525">
            <a:noFill/>
            <a:miter lim="800000"/>
            <a:headEnd/>
            <a:tailEnd/>
          </a:ln>
        </p:spPr>
        <p:txBody>
          <a:bodyPr>
            <a:spAutoFit/>
          </a:bodyPr>
          <a:lstStyle/>
          <a:p>
            <a:r>
              <a:rPr lang="en-US" sz="3600" b="1" dirty="0">
                <a:solidFill>
                  <a:srgbClr val="0000FF"/>
                </a:solidFill>
              </a:rPr>
              <a:t>Me</a:t>
            </a:r>
          </a:p>
        </p:txBody>
      </p:sp>
      <p:sp>
        <p:nvSpPr>
          <p:cNvPr id="21" name="Curved Up Arrow 20"/>
          <p:cNvSpPr/>
          <p:nvPr/>
        </p:nvSpPr>
        <p:spPr>
          <a:xfrm rot="10800000">
            <a:off x="827584" y="1484785"/>
            <a:ext cx="7632848" cy="792088"/>
          </a:xfrm>
          <a:prstGeom prst="curvedUpArrow">
            <a:avLst/>
          </a:prstGeom>
          <a:solidFill>
            <a:srgbClr val="92D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sp>
        <p:nvSpPr>
          <p:cNvPr id="23" name="Rectangle 22"/>
          <p:cNvSpPr/>
          <p:nvPr/>
        </p:nvSpPr>
        <p:spPr>
          <a:xfrm>
            <a:off x="8100392" y="2924944"/>
            <a:ext cx="214312" cy="12144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Curved Up Arrow 27"/>
          <p:cNvSpPr/>
          <p:nvPr/>
        </p:nvSpPr>
        <p:spPr>
          <a:xfrm>
            <a:off x="971600" y="2780928"/>
            <a:ext cx="7632848" cy="792088"/>
          </a:xfrm>
          <a:prstGeom prst="curvedUpArrow">
            <a:avLst/>
          </a:prstGeom>
          <a:solidFill>
            <a:srgbClr val="92D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sp>
        <p:nvSpPr>
          <p:cNvPr id="20" name="Title 1"/>
          <p:cNvSpPr txBox="1">
            <a:spLocks/>
          </p:cNvSpPr>
          <p:nvPr/>
        </p:nvSpPr>
        <p:spPr>
          <a:xfrm>
            <a:off x="1475656" y="1700808"/>
            <a:ext cx="6912768" cy="1143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effectLst/>
                <a:uLnTx/>
                <a:uFillTx/>
                <a:latin typeface="Calibri" pitchFamily="34" charset="0"/>
                <a:ea typeface="+mj-ea"/>
                <a:cs typeface="+mj-cs"/>
              </a:rPr>
              <a:t>Filled with spiritual fullness in God,</a:t>
            </a:r>
          </a:p>
          <a:p>
            <a:pPr algn="ctr" eaLnBrk="0" hangingPunct="0">
              <a:defRPr/>
            </a:pPr>
            <a:r>
              <a:rPr lang="en-CA" sz="2800" b="1" kern="0" dirty="0" smtClean="0">
                <a:latin typeface="Calibri" pitchFamily="34" charset="0"/>
                <a:ea typeface="+mj-ea"/>
                <a:cs typeface="+mj-cs"/>
              </a:rPr>
              <a:t>needing nothing to be more complete,</a:t>
            </a:r>
          </a:p>
          <a:p>
            <a:pPr algn="ctr" eaLnBrk="0" hangingPunct="0">
              <a:defRPr/>
            </a:pPr>
            <a:r>
              <a:rPr lang="en-CA" sz="2800" b="1" kern="0" dirty="0" smtClean="0">
                <a:latin typeface="Calibri" pitchFamily="34" charset="0"/>
                <a:ea typeface="+mj-ea"/>
                <a:cs typeface="+mj-cs"/>
              </a:rPr>
              <a:t>in Christ alone, </a:t>
            </a:r>
            <a:r>
              <a:rPr lang="en-CA" sz="2800" b="1" kern="0" noProof="0" dirty="0" smtClean="0">
                <a:latin typeface="Calibri" pitchFamily="34" charset="0"/>
                <a:ea typeface="+mj-ea"/>
                <a:cs typeface="+mj-cs"/>
              </a:rPr>
              <a:t>t</a:t>
            </a:r>
            <a:r>
              <a:rPr kumimoji="0" lang="en-CA" sz="2800" b="1" i="0" u="none" strike="noStrike" kern="0" cap="none" spc="0" normalizeH="0" baseline="0" noProof="0" dirty="0" smtClean="0">
                <a:ln>
                  <a:noFill/>
                </a:ln>
                <a:effectLst/>
                <a:uLnTx/>
                <a:uFillTx/>
                <a:latin typeface="Calibri" pitchFamily="34" charset="0"/>
                <a:ea typeface="+mj-ea"/>
                <a:cs typeface="+mj-cs"/>
              </a:rPr>
              <a:t>hrough faith alone,</a:t>
            </a:r>
          </a:p>
          <a:p>
            <a:pPr marL="0" marR="0" lvl="0" indent="0" algn="ctr" defTabSz="914400" rtl="0" eaLnBrk="0" fontAlgn="base" latinLnBrk="0" hangingPunct="0">
              <a:lnSpc>
                <a:spcPct val="100000"/>
              </a:lnSpc>
              <a:spcBef>
                <a:spcPct val="0"/>
              </a:spcBef>
              <a:spcAft>
                <a:spcPct val="0"/>
              </a:spcAft>
              <a:buClrTx/>
              <a:buSzTx/>
              <a:buFontTx/>
              <a:buNone/>
              <a:tabLst/>
              <a:defRPr/>
            </a:pPr>
            <a:r>
              <a:rPr lang="en-CA" sz="2800" b="1" kern="0" dirty="0" smtClean="0">
                <a:latin typeface="Calibri" pitchFamily="34" charset="0"/>
                <a:ea typeface="+mj-ea"/>
                <a:cs typeface="+mj-cs"/>
              </a:rPr>
              <a:t>by God’s grace alone</a:t>
            </a:r>
          </a:p>
        </p:txBody>
      </p:sp>
      <p:sp>
        <p:nvSpPr>
          <p:cNvPr id="26" name="Rectangle 25"/>
          <p:cNvSpPr/>
          <p:nvPr/>
        </p:nvSpPr>
        <p:spPr>
          <a:xfrm>
            <a:off x="1907704" y="3501008"/>
            <a:ext cx="5382344" cy="954107"/>
          </a:xfrm>
          <a:prstGeom prst="rect">
            <a:avLst/>
          </a:prstGeom>
        </p:spPr>
        <p:txBody>
          <a:bodyPr wrap="square">
            <a:spAutoFit/>
          </a:bodyPr>
          <a:lstStyle/>
          <a:p>
            <a:pPr algn="ctr">
              <a:spcAft>
                <a:spcPts val="0"/>
              </a:spcAft>
            </a:pPr>
            <a:r>
              <a:rPr lang="en-CA" sz="2800" b="1" dirty="0" smtClean="0">
                <a:solidFill>
                  <a:srgbClr val="FFFF00"/>
                </a:solidFill>
                <a:latin typeface="Calibri" pitchFamily="34" charset="0"/>
              </a:rPr>
              <a:t>Christ the righteousness of God</a:t>
            </a:r>
          </a:p>
          <a:p>
            <a:pPr algn="ctr">
              <a:spcAft>
                <a:spcPts val="0"/>
              </a:spcAft>
            </a:pPr>
            <a:r>
              <a:rPr lang="en-CA" sz="2800" b="1" dirty="0" smtClean="0">
                <a:solidFill>
                  <a:srgbClr val="FFFF00"/>
                </a:solidFill>
                <a:latin typeface="Calibri" pitchFamily="34" charset="0"/>
              </a:rPr>
              <a:t>Christ the fullness of God</a:t>
            </a:r>
          </a:p>
        </p:txBody>
      </p:sp>
      <p:sp>
        <p:nvSpPr>
          <p:cNvPr id="30" name="Title 1"/>
          <p:cNvSpPr txBox="1">
            <a:spLocks/>
          </p:cNvSpPr>
          <p:nvPr/>
        </p:nvSpPr>
        <p:spPr bwMode="auto">
          <a:xfrm>
            <a:off x="0" y="5085184"/>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a:r>
              <a:rPr lang="en-CA" sz="2800" b="1" dirty="0" smtClean="0">
                <a:solidFill>
                  <a:schemeClr val="bg1"/>
                </a:solidFill>
                <a:latin typeface="Calibri" pitchFamily="34" charset="0"/>
                <a:cs typeface="Calibri" pitchFamily="34" charset="0"/>
              </a:rPr>
              <a:t>“reconciled . . . by his death, in order to present you holy and blameless and above reproach before him” </a:t>
            </a:r>
            <a:r>
              <a:rPr lang="en-CA" sz="2800" b="1" smtClean="0">
                <a:solidFill>
                  <a:schemeClr val="bg1"/>
                </a:solidFill>
                <a:latin typeface="Calibri" pitchFamily="34" charset="0"/>
                <a:cs typeface="Calibri" pitchFamily="34" charset="0"/>
              </a:rPr>
              <a:t>Col 1:22</a:t>
            </a:r>
            <a:endParaRPr lang="en-CA" sz="2800" b="1" dirty="0" smtClean="0">
              <a:solidFill>
                <a:schemeClr val="bg1"/>
              </a:solidFill>
              <a:latin typeface="Calibri" pitchFamily="34" charset="0"/>
              <a:cs typeface="Calibri" pitchFamily="34" charset="0"/>
            </a:endParaRPr>
          </a:p>
          <a:p>
            <a:endParaRPr lang="x-none" sz="800" smtClean="0"/>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“For in him the whole fullness of deity dwells bodily,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and you have been filled in him, who is the head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of all rule and authority”  Col 2:9-10</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24" name="TextBox 23"/>
          <p:cNvSpPr txBox="1"/>
          <p:nvPr/>
        </p:nvSpPr>
        <p:spPr>
          <a:xfrm>
            <a:off x="72008" y="-27384"/>
            <a:ext cx="8964488" cy="954107"/>
          </a:xfrm>
          <a:prstGeom prst="rect">
            <a:avLst/>
          </a:prstGeom>
          <a:noFill/>
        </p:spPr>
        <p:txBody>
          <a:bodyPr wrap="square" rtlCol="0">
            <a:spAutoFit/>
          </a:bodyPr>
          <a:lstStyle/>
          <a:p>
            <a:pPr algn="ctr"/>
            <a:r>
              <a:rPr lang="en-CA" sz="2800" b="1" dirty="0" smtClean="0">
                <a:solidFill>
                  <a:srgbClr val="FF0000"/>
                </a:solidFill>
                <a:latin typeface="Calibri" pitchFamily="34" charset="0"/>
              </a:rPr>
              <a:t>Jesus is our fullness by faith</a:t>
            </a:r>
          </a:p>
          <a:p>
            <a:pPr algn="ctr"/>
            <a:r>
              <a:rPr lang="en-CA" sz="2800" b="1" dirty="0" smtClean="0">
                <a:solidFill>
                  <a:srgbClr val="FF0000"/>
                </a:solidFill>
                <a:latin typeface="Calibri" pitchFamily="34" charset="0"/>
              </a:rPr>
              <a:t>as Jesus is our righteousness by faith!</a:t>
            </a:r>
            <a:endParaRPr lang="en-CA"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33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0" name="TextBox 9"/>
          <p:cNvSpPr txBox="1"/>
          <p:nvPr/>
        </p:nvSpPr>
        <p:spPr>
          <a:xfrm>
            <a:off x="3563888" y="3789040"/>
            <a:ext cx="1872208" cy="338554"/>
          </a:xfrm>
          <a:prstGeom prst="rect">
            <a:avLst/>
          </a:prstGeom>
          <a:noFill/>
        </p:spPr>
        <p:txBody>
          <a:bodyPr wrap="square" rtlCol="0">
            <a:spAutoFit/>
          </a:bodyPr>
          <a:lstStyle/>
          <a:p>
            <a:pPr algn="ctr"/>
            <a:r>
              <a:rPr lang="en-CA" sz="800" dirty="0" smtClean="0">
                <a:solidFill>
                  <a:schemeClr val="accent4">
                    <a:lumMod val="75000"/>
                  </a:schemeClr>
                </a:solidFill>
              </a:rPr>
              <a:t>Microsoft clip art © 2013 </a:t>
            </a:r>
          </a:p>
          <a:p>
            <a:pPr algn="ctr"/>
            <a:r>
              <a:rPr lang="en-CA" sz="800" dirty="0" smtClean="0">
                <a:solidFill>
                  <a:schemeClr val="accent4">
                    <a:lumMod val="75000"/>
                  </a:schemeClr>
                </a:solidFill>
              </a:rPr>
              <a:t>Microsoft Corporation. </a:t>
            </a:r>
            <a:endParaRPr lang="en-CA" sz="800" dirty="0">
              <a:solidFill>
                <a:schemeClr val="accent4">
                  <a:lumMod val="75000"/>
                </a:schemeClr>
              </a:solidFill>
            </a:endParaRPr>
          </a:p>
        </p:txBody>
      </p:sp>
      <p:sp>
        <p:nvSpPr>
          <p:cNvPr id="19" name="TextBox 18"/>
          <p:cNvSpPr txBox="1"/>
          <p:nvPr/>
        </p:nvSpPr>
        <p:spPr>
          <a:xfrm>
            <a:off x="179512" y="44624"/>
            <a:ext cx="8964488" cy="954107"/>
          </a:xfrm>
          <a:prstGeom prst="rect">
            <a:avLst/>
          </a:prstGeom>
          <a:solidFill>
            <a:srgbClr val="002060"/>
          </a:solidFill>
        </p:spPr>
        <p:txBody>
          <a:bodyPr wrap="square" rtlCol="0">
            <a:spAutoFit/>
          </a:bodyPr>
          <a:lstStyle/>
          <a:p>
            <a:pPr algn="ctr"/>
            <a:r>
              <a:rPr lang="en-CA" sz="2800" b="1" dirty="0" smtClean="0">
                <a:solidFill>
                  <a:srgbClr val="00FF00"/>
                </a:solidFill>
                <a:latin typeface="Calibri" pitchFamily="34" charset="0"/>
              </a:rPr>
              <a:t>The false teachers in Colossians taught that being in Christ by faith was not enough for spiritual fullness in God.</a:t>
            </a:r>
            <a:endParaRPr lang="en-CA" sz="2800" b="1" dirty="0">
              <a:solidFill>
                <a:srgbClr val="00FF00"/>
              </a:solidFill>
              <a:latin typeface="Calibri" pitchFamily="34" charset="0"/>
            </a:endParaRPr>
          </a:p>
        </p:txBody>
      </p:sp>
      <p:sp>
        <p:nvSpPr>
          <p:cNvPr id="44" name="Oval 43"/>
          <p:cNvSpPr/>
          <p:nvPr/>
        </p:nvSpPr>
        <p:spPr>
          <a:xfrm>
            <a:off x="3131840" y="2636912"/>
            <a:ext cx="2808000" cy="280831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487489" name="WordArt 1"/>
          <p:cNvSpPr>
            <a:spLocks noChangeArrowheads="1" noChangeShapeType="1" noTextEdit="1"/>
          </p:cNvSpPr>
          <p:nvPr/>
        </p:nvSpPr>
        <p:spPr bwMode="auto">
          <a:xfrm>
            <a:off x="3635896" y="2996952"/>
            <a:ext cx="1872208" cy="1152128"/>
          </a:xfrm>
          <a:prstGeom prst="rect">
            <a:avLst/>
          </a:prstGeom>
        </p:spPr>
        <p:txBody>
          <a:bodyPr wrap="none" fromWordArt="1">
            <a:prstTxWarp prst="textArchUp">
              <a:avLst>
                <a:gd name="adj" fmla="val 10800000"/>
              </a:avLst>
            </a:prstTxWarp>
          </a:bodyPr>
          <a:lstStyle/>
          <a:p>
            <a:pPr algn="ctr" rtl="0"/>
            <a:r>
              <a:rPr lang="en-CA" sz="4400" kern="10" spc="0" dirty="0" smtClean="0">
                <a:ln w="9525">
                  <a:solidFill>
                    <a:srgbClr val="000000"/>
                  </a:solidFill>
                  <a:round/>
                  <a:headEnd/>
                  <a:tailEnd/>
                </a:ln>
                <a:solidFill>
                  <a:srgbClr val="FFFF00"/>
                </a:solidFill>
                <a:effectLst/>
                <a:latin typeface="Arial Black"/>
              </a:rPr>
              <a:t>in Christ</a:t>
            </a:r>
            <a:endParaRPr lang="en-CA" sz="4400" kern="10" spc="0" dirty="0">
              <a:ln w="9525">
                <a:solidFill>
                  <a:srgbClr val="000000"/>
                </a:solidFill>
                <a:round/>
                <a:headEnd/>
                <a:tailEnd/>
              </a:ln>
              <a:solidFill>
                <a:srgbClr val="FFFF00"/>
              </a:solidFill>
              <a:effectLst/>
              <a:latin typeface="Arial Black"/>
            </a:endParaRPr>
          </a:p>
        </p:txBody>
      </p:sp>
      <p:sp>
        <p:nvSpPr>
          <p:cNvPr id="46" name="Oval 45"/>
          <p:cNvSpPr/>
          <p:nvPr/>
        </p:nvSpPr>
        <p:spPr>
          <a:xfrm>
            <a:off x="4355976" y="3140968"/>
            <a:ext cx="360040" cy="360040"/>
          </a:xfrm>
          <a:prstGeom prst="ellipse">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7" name="Rounded Rectangle 46"/>
          <p:cNvSpPr/>
          <p:nvPr/>
        </p:nvSpPr>
        <p:spPr>
          <a:xfrm>
            <a:off x="4211960" y="3573016"/>
            <a:ext cx="648072" cy="864096"/>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Rectangle 47"/>
          <p:cNvSpPr/>
          <p:nvPr/>
        </p:nvSpPr>
        <p:spPr>
          <a:xfrm>
            <a:off x="4355976" y="4365104"/>
            <a:ext cx="144016" cy="792088"/>
          </a:xfrm>
          <a:prstGeom prst="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9" name="Rectangle 48"/>
          <p:cNvSpPr/>
          <p:nvPr/>
        </p:nvSpPr>
        <p:spPr>
          <a:xfrm>
            <a:off x="4572000" y="4365104"/>
            <a:ext cx="144016" cy="792088"/>
          </a:xfrm>
          <a:prstGeom prst="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TextBox 11"/>
          <p:cNvSpPr txBox="1"/>
          <p:nvPr/>
        </p:nvSpPr>
        <p:spPr>
          <a:xfrm>
            <a:off x="3347864" y="3599145"/>
            <a:ext cx="2448272" cy="2062103"/>
          </a:xfrm>
          <a:prstGeom prst="rect">
            <a:avLst/>
          </a:prstGeom>
          <a:noFill/>
        </p:spPr>
        <p:txBody>
          <a:bodyPr wrap="square" rtlCol="0">
            <a:spAutoFit/>
          </a:bodyPr>
          <a:lstStyle/>
          <a:p>
            <a:pPr algn="ctr"/>
            <a:r>
              <a:rPr lang="en-US" sz="3200" b="1" dirty="0" smtClean="0">
                <a:latin typeface="Calibri" pitchFamily="34" charset="0"/>
              </a:rPr>
              <a:t>spiritual </a:t>
            </a:r>
          </a:p>
          <a:p>
            <a:pPr algn="ctr"/>
            <a:r>
              <a:rPr lang="en-US" sz="3200" b="1" dirty="0" smtClean="0">
                <a:latin typeface="Calibri" pitchFamily="34" charset="0"/>
              </a:rPr>
              <a:t>fullness</a:t>
            </a:r>
          </a:p>
          <a:p>
            <a:pPr algn="ctr"/>
            <a:r>
              <a:rPr lang="en-US" sz="3200" b="1" dirty="0" smtClean="0">
                <a:latin typeface="Calibri" pitchFamily="34" charset="0"/>
              </a:rPr>
              <a:t>in God</a:t>
            </a:r>
          </a:p>
          <a:p>
            <a:pPr algn="ctr"/>
            <a:endParaRPr lang="en-CA" sz="3200" b="1" dirty="0">
              <a:solidFill>
                <a:schemeClr val="bg1">
                  <a:lumMod val="95000"/>
                  <a:lumOff val="5000"/>
                </a:schemeClr>
              </a:solidFill>
              <a:latin typeface="Calibri" pitchFamily="34" charset="0"/>
            </a:endParaRPr>
          </a:p>
        </p:txBody>
      </p:sp>
      <p:cxnSp>
        <p:nvCxnSpPr>
          <p:cNvPr id="50" name="Straight Connector 49"/>
          <p:cNvCxnSpPr/>
          <p:nvPr/>
        </p:nvCxnSpPr>
        <p:spPr>
          <a:xfrm>
            <a:off x="3203848" y="2637208"/>
            <a:ext cx="2664296" cy="2664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H="1">
            <a:off x="3132136" y="2637208"/>
            <a:ext cx="2664000" cy="2664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3" name="Title 1"/>
          <p:cNvSpPr txBox="1">
            <a:spLocks/>
          </p:cNvSpPr>
          <p:nvPr/>
        </p:nvSpPr>
        <p:spPr>
          <a:xfrm>
            <a:off x="107504" y="764704"/>
            <a:ext cx="8892480" cy="1944216"/>
          </a:xfrm>
          <a:prstGeom prst="rect">
            <a:avLst/>
          </a:prstGeom>
        </p:spPr>
        <p:txBody>
          <a:bodyPr/>
          <a:lstStyle/>
          <a:p>
            <a:pPr lvl="0" algn="ctr" eaLnBrk="0" hangingPunct="0"/>
            <a:r>
              <a:rPr kumimoji="0" lang="en-CA" sz="2800" b="0" i="0" u="none" strike="noStrike" kern="0" cap="none" spc="0" normalizeH="0" baseline="0" noProof="0" dirty="0" smtClean="0">
                <a:ln>
                  <a:noFill/>
                </a:ln>
                <a:solidFill>
                  <a:srgbClr val="00FF00"/>
                </a:solidFill>
                <a:effectLst/>
                <a:uLnTx/>
                <a:uFillTx/>
                <a:latin typeface="Calibri" pitchFamily="34" charset="0"/>
                <a:ea typeface="+mj-ea"/>
                <a:cs typeface="+mj-cs"/>
              </a:rPr>
              <a:t/>
            </a:r>
            <a:br>
              <a:rPr kumimoji="0" lang="en-CA" sz="2800" b="0" i="0" u="none" strike="noStrike" kern="0" cap="none" spc="0" normalizeH="0" baseline="0" noProof="0" dirty="0" smtClean="0">
                <a:ln>
                  <a:noFill/>
                </a:ln>
                <a:solidFill>
                  <a:srgbClr val="00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They proclaimed deeper “wisdom and knowledge”</a:t>
            </a:r>
            <a:r>
              <a:rPr lang="en-CA" sz="2800" b="1" kern="0" dirty="0" smtClean="0">
                <a:solidFill>
                  <a:srgbClr val="FFFF00"/>
                </a:solidFill>
                <a:latin typeface="Calibri" pitchFamily="34" charset="0"/>
                <a:ea typeface="+mj-ea"/>
                <a:cs typeface="+mj-cs"/>
              </a:rPr>
              <a:t> (2:2,3) </a:t>
            </a: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 </a:t>
            </a:r>
          </a:p>
          <a:p>
            <a:pPr lvl="0" algn="ctr" eaLnBrk="0" hangingPunct="0"/>
            <a:r>
              <a:rPr lang="en-CA" sz="2800" b="1" kern="0" dirty="0" smtClean="0">
                <a:solidFill>
                  <a:srgbClr val="FFFF00"/>
                </a:solidFill>
                <a:latin typeface="Calibri" pitchFamily="34" charset="0"/>
                <a:ea typeface="+mj-ea"/>
                <a:cs typeface="+mj-cs"/>
              </a:rPr>
              <a:t>and “fullness” (2:9-10) beyond  receiving Christ Jesus </a:t>
            </a:r>
          </a:p>
          <a:p>
            <a:pPr lvl="0" algn="ctr" eaLnBrk="0" hangingPunct="0"/>
            <a:r>
              <a:rPr lang="en-CA" sz="2800" b="1" kern="0" dirty="0" smtClean="0">
                <a:solidFill>
                  <a:srgbClr val="FFFF00"/>
                </a:solidFill>
                <a:latin typeface="Calibri" pitchFamily="34" charset="0"/>
                <a:ea typeface="+mj-ea"/>
                <a:cs typeface="+mj-cs"/>
              </a:rPr>
              <a:t>the Lord by faith and walking in him (2:6-7).</a:t>
            </a:r>
            <a:endParaRPr kumimoji="0" lang="en-CA" sz="2800" b="0" i="0" u="none" strike="noStrike" kern="0" cap="none" spc="0" normalizeH="0" baseline="0" noProof="0" dirty="0">
              <a:ln>
                <a:noFill/>
              </a:ln>
              <a:solidFill>
                <a:srgbClr val="FFFF00"/>
              </a:solidFill>
              <a:effectLst/>
              <a:uLnTx/>
              <a:uFillTx/>
              <a:latin typeface="Calibri" pitchFamily="34" charset="0"/>
              <a:ea typeface="+mj-ea"/>
              <a:cs typeface="+mj-cs"/>
            </a:endParaRPr>
          </a:p>
        </p:txBody>
      </p:sp>
      <p:sp>
        <p:nvSpPr>
          <p:cNvPr id="54" name="Title 1"/>
          <p:cNvSpPr txBox="1">
            <a:spLocks/>
          </p:cNvSpPr>
          <p:nvPr/>
        </p:nvSpPr>
        <p:spPr>
          <a:xfrm>
            <a:off x="35496" y="2780928"/>
            <a:ext cx="3384376" cy="5976664"/>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00FF00"/>
                </a:solidFill>
                <a:effectLst/>
                <a:uLnTx/>
                <a:uFillTx/>
                <a:latin typeface="Calibri" pitchFamily="34" charset="0"/>
                <a:ea typeface="+mj-ea"/>
                <a:cs typeface="+mj-cs"/>
              </a:rPr>
              <a:t>Christ is not enough. You need spiritual experiences of knowing and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00FF00"/>
                </a:solidFill>
                <a:effectLst/>
                <a:uLnTx/>
                <a:uFillTx/>
                <a:latin typeface="Calibri" pitchFamily="34" charset="0"/>
                <a:ea typeface="+mj-ea"/>
                <a:cs typeface="+mj-cs"/>
              </a:rPr>
              <a:t>fullness by worship encounters with angels in visions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00FF00"/>
                </a:solidFill>
                <a:effectLst/>
                <a:uLnTx/>
                <a:uFillTx/>
                <a:latin typeface="Calibri" pitchFamily="34" charset="0"/>
                <a:ea typeface="+mj-ea"/>
                <a:cs typeface="+mj-cs"/>
              </a:rPr>
              <a:t>of the spirit world</a:t>
            </a:r>
            <a:br>
              <a:rPr kumimoji="0" lang="en-CA" sz="2800" b="1" i="0" u="none" strike="noStrike" kern="0" cap="none" spc="0" normalizeH="0" baseline="0" noProof="0" dirty="0" smtClean="0">
                <a:ln>
                  <a:noFill/>
                </a:ln>
                <a:solidFill>
                  <a:srgbClr val="00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00FF00"/>
                </a:solidFill>
                <a:effectLst/>
                <a:uLnTx/>
                <a:uFillTx/>
                <a:latin typeface="Calibri" pitchFamily="34" charset="0"/>
                <a:ea typeface="+mj-ea"/>
                <a:cs typeface="+mj-cs"/>
              </a:rPr>
              <a:t>(Col 2:18-19).</a:t>
            </a: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tx2"/>
                </a:solidFill>
                <a:effectLst/>
                <a:uLnTx/>
                <a:uFillTx/>
                <a:latin typeface="Calibri" pitchFamily="34" charset="0"/>
                <a:ea typeface="+mj-ea"/>
                <a:cs typeface="+mj-cs"/>
              </a:rPr>
              <a:t/>
            </a:r>
            <a:br>
              <a:rPr kumimoji="0" lang="en-CA" sz="2800" b="1" i="0" u="none" strike="noStrike" kern="0" cap="none" spc="0" normalizeH="0" baseline="0" noProof="0" dirty="0" smtClean="0">
                <a:ln>
                  <a:noFill/>
                </a:ln>
                <a:solidFill>
                  <a:schemeClr val="tx2"/>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chemeClr val="tx2"/>
                </a:solidFill>
                <a:effectLst/>
                <a:uLnTx/>
                <a:uFillTx/>
                <a:latin typeface="Calibri" pitchFamily="34" charset="0"/>
                <a:ea typeface="+mj-ea"/>
                <a:cs typeface="+mj-cs"/>
              </a:rPr>
              <a:t>  </a:t>
            </a:r>
            <a:r>
              <a:rPr kumimoji="0" lang="en-CA" sz="2800" b="0" i="0" u="none" strike="noStrike" kern="0" cap="none" spc="0" normalizeH="0" baseline="0" noProof="0" dirty="0" smtClean="0">
                <a:ln>
                  <a:noFill/>
                </a:ln>
                <a:solidFill>
                  <a:schemeClr val="tx2"/>
                </a:solidFill>
                <a:effectLst/>
                <a:uLnTx/>
                <a:uFillTx/>
                <a:latin typeface="Calibri" pitchFamily="34" charset="0"/>
                <a:ea typeface="+mj-ea"/>
                <a:cs typeface="+mj-cs"/>
              </a:rPr>
              <a:t> </a:t>
            </a:r>
            <a:endParaRPr kumimoji="0" lang="en-CA" sz="2800" b="0" i="0" u="none" strike="noStrike" kern="0" cap="none" spc="0" normalizeH="0" baseline="0" noProof="0" dirty="0">
              <a:ln>
                <a:noFill/>
              </a:ln>
              <a:solidFill>
                <a:schemeClr val="tx2"/>
              </a:solidFill>
              <a:effectLst/>
              <a:uLnTx/>
              <a:uFillTx/>
              <a:latin typeface="Calibri" pitchFamily="34" charset="0"/>
              <a:ea typeface="+mj-ea"/>
              <a:cs typeface="+mj-cs"/>
            </a:endParaRPr>
          </a:p>
        </p:txBody>
      </p:sp>
      <p:sp>
        <p:nvSpPr>
          <p:cNvPr id="56" name="Title 1"/>
          <p:cNvSpPr txBox="1">
            <a:spLocks/>
          </p:cNvSpPr>
          <p:nvPr/>
        </p:nvSpPr>
        <p:spPr>
          <a:xfrm>
            <a:off x="5580112" y="2780928"/>
            <a:ext cx="3672408" cy="5976664"/>
          </a:xfrm>
          <a:prstGeom prst="rect">
            <a:avLst/>
          </a:prstGeom>
        </p:spPr>
        <p:txBody>
          <a:bodyPr/>
          <a:lstStyle/>
          <a:p>
            <a:pPr lvl="0" algn="ctr" eaLnBrk="0" hangingPunct="0"/>
            <a:r>
              <a:rPr kumimoji="0" lang="en-CA" sz="2800" b="1" i="0" u="none" strike="noStrike" kern="0" cap="none" spc="0" normalizeH="0" baseline="0" noProof="0" dirty="0" smtClean="0">
                <a:ln>
                  <a:noFill/>
                </a:ln>
                <a:solidFill>
                  <a:srgbClr val="00FF00"/>
                </a:solidFill>
                <a:effectLst/>
                <a:uLnTx/>
                <a:uFillTx/>
                <a:latin typeface="Calibri" pitchFamily="34" charset="0"/>
                <a:ea typeface="+mj-ea"/>
                <a:cs typeface="+mj-cs"/>
              </a:rPr>
              <a:t>Faith is not enough. You need to not </a:t>
            </a:r>
            <a:r>
              <a:rPr lang="en-CA" sz="2800" b="1" dirty="0" smtClean="0">
                <a:solidFill>
                  <a:srgbClr val="00FF00"/>
                </a:solidFill>
                <a:latin typeface="Calibri" pitchFamily="34" charset="0"/>
              </a:rPr>
              <a:t>eat </a:t>
            </a:r>
          </a:p>
          <a:p>
            <a:pPr lvl="0" algn="ctr" eaLnBrk="0" hangingPunct="0"/>
            <a:r>
              <a:rPr lang="en-CA" sz="2800" b="1" dirty="0" smtClean="0">
                <a:solidFill>
                  <a:srgbClr val="00FF00"/>
                </a:solidFill>
                <a:latin typeface="Calibri" pitchFamily="34" charset="0"/>
              </a:rPr>
              <a:t>certain food and </a:t>
            </a:r>
          </a:p>
          <a:p>
            <a:pPr lvl="0" algn="ctr" eaLnBrk="0" hangingPunct="0"/>
            <a:r>
              <a:rPr lang="en-CA" sz="2800" b="1" dirty="0" smtClean="0">
                <a:solidFill>
                  <a:srgbClr val="00FF00"/>
                </a:solidFill>
                <a:latin typeface="Calibri" pitchFamily="34" charset="0"/>
              </a:rPr>
              <a:t>drink, treat your </a:t>
            </a:r>
          </a:p>
          <a:p>
            <a:pPr lvl="0" algn="ctr" eaLnBrk="0" hangingPunct="0"/>
            <a:r>
              <a:rPr lang="en-CA" sz="2800" b="1" dirty="0" smtClean="0">
                <a:solidFill>
                  <a:srgbClr val="00FF00"/>
                </a:solidFill>
                <a:latin typeface="Calibri" pitchFamily="34" charset="0"/>
              </a:rPr>
              <a:t>body with ascetic severity, and observe special holy days as</a:t>
            </a:r>
          </a:p>
          <a:p>
            <a:pPr lvl="0" algn="ctr" eaLnBrk="0" hangingPunct="0"/>
            <a:r>
              <a:rPr kumimoji="0" lang="en-CA" sz="2800" b="1" i="0" u="none" strike="noStrike" kern="0" cap="none" spc="0" normalizeH="0" baseline="0" noProof="0" dirty="0" smtClean="0">
                <a:ln>
                  <a:noFill/>
                </a:ln>
                <a:solidFill>
                  <a:srgbClr val="00FF00"/>
                </a:solidFill>
                <a:effectLst/>
                <a:uLnTx/>
                <a:uFillTx/>
                <a:latin typeface="Calibri" pitchFamily="34" charset="0"/>
                <a:ea typeface="+mj-ea"/>
                <a:cs typeface="+mj-cs"/>
              </a:rPr>
              <a:t>you seek angels and visions (Col 2:16-23).</a:t>
            </a:r>
            <a:endParaRPr kumimoji="0" lang="en-CA" sz="2800" b="0" i="0" u="none" strike="noStrike" kern="0" cap="none" spc="0" normalizeH="0" baseline="0" noProof="0" dirty="0">
              <a:ln>
                <a:noFill/>
              </a:ln>
              <a:solidFill>
                <a:srgbClr val="00FF00"/>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Resurrection pic by Yoon Namsun.jpg"/>
          <p:cNvPicPr>
            <a:picLocks noChangeAspect="1"/>
          </p:cNvPicPr>
          <p:nvPr/>
        </p:nvPicPr>
        <p:blipFill>
          <a:blip r:embed="rId2" cstate="print">
            <a:lum bright="10000" contrast="20000"/>
          </a:blip>
          <a:srcRect t="10101"/>
          <a:stretch>
            <a:fillRect/>
          </a:stretch>
        </p:blipFill>
        <p:spPr bwMode="auto">
          <a:xfrm>
            <a:off x="0" y="396"/>
            <a:ext cx="9144000" cy="6884988"/>
          </a:xfrm>
          <a:prstGeom prst="rect">
            <a:avLst/>
          </a:prstGeom>
          <a:noFill/>
          <a:ln w="9525">
            <a:noFill/>
            <a:miter lim="800000"/>
            <a:headEnd/>
            <a:tailEnd/>
          </a:ln>
        </p:spPr>
      </p:pic>
      <p:sp>
        <p:nvSpPr>
          <p:cNvPr id="20483" name="Text Box 3"/>
          <p:cNvSpPr txBox="1">
            <a:spLocks noChangeArrowheads="1"/>
          </p:cNvSpPr>
          <p:nvPr/>
        </p:nvSpPr>
        <p:spPr bwMode="auto">
          <a:xfrm>
            <a:off x="7236296" y="4653136"/>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i="1"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sp>
        <p:nvSpPr>
          <p:cNvPr id="20485" name="TextBox 3"/>
          <p:cNvSpPr txBox="1">
            <a:spLocks noChangeArrowheads="1"/>
          </p:cNvSpPr>
          <p:nvPr/>
        </p:nvSpPr>
        <p:spPr bwMode="auto">
          <a:xfrm>
            <a:off x="0" y="5069502"/>
            <a:ext cx="9144000" cy="1815882"/>
          </a:xfrm>
          <a:prstGeom prst="rect">
            <a:avLst/>
          </a:prstGeom>
          <a:solidFill>
            <a:srgbClr val="002060"/>
          </a:solidFill>
          <a:ln w="9525">
            <a:noFill/>
            <a:miter lim="800000"/>
            <a:headEnd/>
            <a:tailEnd/>
          </a:ln>
        </p:spPr>
        <p:txBody>
          <a:bodyPr wrap="square">
            <a:spAutoFit/>
          </a:bodyPr>
          <a:lstStyle/>
          <a:p>
            <a:pPr algn="ctr"/>
            <a:r>
              <a:rPr lang="en-CA" sz="2800" b="1" dirty="0" smtClean="0">
                <a:latin typeface="Calibri" pitchFamily="34" charset="0"/>
                <a:cs typeface="Calibri" pitchFamily="34" charset="0"/>
              </a:rPr>
              <a:t>Therefore, as you received Christ Jesus the Lord, </a:t>
            </a:r>
            <a:br>
              <a:rPr lang="en-CA" sz="2800" b="1" dirty="0" smtClean="0">
                <a:latin typeface="Calibri" pitchFamily="34" charset="0"/>
                <a:cs typeface="Calibri" pitchFamily="34" charset="0"/>
              </a:rPr>
            </a:br>
            <a:r>
              <a:rPr lang="en-CA" sz="2800" b="1" dirty="0" smtClean="0">
                <a:latin typeface="Calibri" pitchFamily="34" charset="0"/>
                <a:cs typeface="Calibri" pitchFamily="34" charset="0"/>
              </a:rPr>
              <a:t>so walk in him, rooted and built up in him </a:t>
            </a:r>
            <a:br>
              <a:rPr lang="en-CA" sz="2800" b="1" dirty="0" smtClean="0">
                <a:latin typeface="Calibri" pitchFamily="34" charset="0"/>
                <a:cs typeface="Calibri" pitchFamily="34" charset="0"/>
              </a:rPr>
            </a:br>
            <a:r>
              <a:rPr lang="en-CA" sz="2800" b="1" dirty="0" smtClean="0">
                <a:latin typeface="Calibri" pitchFamily="34" charset="0"/>
                <a:cs typeface="Calibri" pitchFamily="34" charset="0"/>
              </a:rPr>
              <a:t>and established in the faith, just as you were taught, </a:t>
            </a:r>
            <a:br>
              <a:rPr lang="en-CA" sz="2800" b="1" dirty="0" smtClean="0">
                <a:latin typeface="Calibri" pitchFamily="34" charset="0"/>
                <a:cs typeface="Calibri" pitchFamily="34" charset="0"/>
              </a:rPr>
            </a:br>
            <a:r>
              <a:rPr lang="en-CA" sz="2800" b="1" dirty="0" smtClean="0">
                <a:latin typeface="Calibri" pitchFamily="34" charset="0"/>
                <a:cs typeface="Calibri" pitchFamily="34" charset="0"/>
              </a:rPr>
              <a:t>abounding in thanksgiving.  (Col 2:6-7)</a:t>
            </a:r>
            <a:endParaRPr lang="en-CA" sz="2800" b="1" dirty="0">
              <a:solidFill>
                <a:srgbClr val="FF0000"/>
              </a:solidFill>
              <a:latin typeface="Calibri" pitchFamily="34" charset="0"/>
              <a:cs typeface="Calibri" pitchFamily="34" charset="0"/>
            </a:endParaRPr>
          </a:p>
        </p:txBody>
      </p:sp>
      <p:pic>
        <p:nvPicPr>
          <p:cNvPr id="8" name="Picture 7" descr="dove and sword large cropped.png"/>
          <p:cNvPicPr>
            <a:picLocks noChangeAspect="1"/>
          </p:cNvPicPr>
          <p:nvPr/>
        </p:nvPicPr>
        <p:blipFill>
          <a:blip r:embed="rId3" cstate="print"/>
          <a:stretch>
            <a:fillRect/>
          </a:stretch>
        </p:blipFill>
        <p:spPr>
          <a:xfrm>
            <a:off x="5220072" y="2852936"/>
            <a:ext cx="983450" cy="1017658"/>
          </a:xfrm>
          <a:prstGeom prst="rect">
            <a:avLst/>
          </a:prstGeom>
        </p:spPr>
      </p:pic>
      <p:sp>
        <p:nvSpPr>
          <p:cNvPr id="11" name="TextBox 10"/>
          <p:cNvSpPr txBox="1"/>
          <p:nvPr/>
        </p:nvSpPr>
        <p:spPr>
          <a:xfrm>
            <a:off x="5724128" y="4005064"/>
            <a:ext cx="1872208" cy="461665"/>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a:p>
            <a:pPr algn="ctr"/>
            <a:r>
              <a:rPr lang="en-CA" sz="800" dirty="0" smtClean="0">
                <a:solidFill>
                  <a:schemeClr val="accent4">
                    <a:lumMod val="50000"/>
                  </a:schemeClr>
                </a:solidFill>
              </a:rPr>
              <a:t>Microsoft Corporation. </a:t>
            </a:r>
            <a:endParaRPr lang="en-CA" sz="800" dirty="0">
              <a:solidFill>
                <a:schemeClr val="accent4">
                  <a:lumMod val="50000"/>
                </a:schemeClr>
              </a:solidFill>
            </a:endParaRPr>
          </a:p>
        </p:txBody>
      </p:sp>
      <p:sp>
        <p:nvSpPr>
          <p:cNvPr id="7" name="TextBox 6"/>
          <p:cNvSpPr txBox="1"/>
          <p:nvPr/>
        </p:nvSpPr>
        <p:spPr>
          <a:xfrm>
            <a:off x="395536" y="-27384"/>
            <a:ext cx="8028384" cy="2246769"/>
          </a:xfrm>
          <a:prstGeom prst="rect">
            <a:avLst/>
          </a:prstGeom>
          <a:noFill/>
        </p:spPr>
        <p:txBody>
          <a:bodyPr wrap="square" rtlCol="0">
            <a:spAutoFit/>
          </a:bodyPr>
          <a:lstStyle/>
          <a:p>
            <a:pPr algn="ctr"/>
            <a:r>
              <a:rPr lang="en-US" sz="2800" b="1" dirty="0" smtClean="0">
                <a:solidFill>
                  <a:schemeClr val="bg1"/>
                </a:solidFill>
                <a:latin typeface="Calibri" pitchFamily="34" charset="0"/>
                <a:cs typeface="Calibri" pitchFamily="34" charset="0"/>
              </a:rPr>
              <a:t>No!  Christ is enough!  Faith is enough!</a:t>
            </a:r>
          </a:p>
          <a:p>
            <a:pPr algn="ctr"/>
            <a:r>
              <a:rPr lang="en-US" sz="2800" b="1" dirty="0" smtClean="0">
                <a:solidFill>
                  <a:schemeClr val="bg1"/>
                </a:solidFill>
                <a:latin typeface="Calibri" pitchFamily="34" charset="0"/>
                <a:cs typeface="Calibri" pitchFamily="34" charset="0"/>
              </a:rPr>
              <a:t>We are filled in Christ the fullness of God!</a:t>
            </a:r>
          </a:p>
          <a:p>
            <a:pPr algn="ctr"/>
            <a:r>
              <a:rPr lang="en-US" sz="2800" b="1" dirty="0" smtClean="0">
                <a:solidFill>
                  <a:schemeClr val="bg1"/>
                </a:solidFill>
                <a:latin typeface="Calibri" pitchFamily="34" charset="0"/>
                <a:cs typeface="Calibri" pitchFamily="34" charset="0"/>
              </a:rPr>
              <a:t>In Christ are hidden </a:t>
            </a:r>
            <a:r>
              <a:rPr lang="en-CA" sz="2800" b="1" dirty="0" smtClean="0">
                <a:solidFill>
                  <a:schemeClr val="bg1"/>
                </a:solidFill>
                <a:latin typeface="Calibri" pitchFamily="34" charset="0"/>
                <a:cs typeface="Calibri" pitchFamily="34" charset="0"/>
              </a:rPr>
              <a:t>all    </a:t>
            </a:r>
          </a:p>
          <a:p>
            <a:pPr algn="ctr"/>
            <a:r>
              <a:rPr lang="en-CA" sz="2800" b="1" dirty="0" smtClean="0">
                <a:solidFill>
                  <a:schemeClr val="bg1"/>
                </a:solidFill>
                <a:latin typeface="Calibri" pitchFamily="34" charset="0"/>
                <a:cs typeface="Calibri" pitchFamily="34" charset="0"/>
              </a:rPr>
              <a:t>treasures of wisdom</a:t>
            </a:r>
          </a:p>
          <a:p>
            <a:pPr algn="ctr"/>
            <a:r>
              <a:rPr lang="en-CA" sz="2800" b="1" dirty="0" smtClean="0">
                <a:solidFill>
                  <a:schemeClr val="bg1"/>
                </a:solidFill>
                <a:latin typeface="Calibri" pitchFamily="34" charset="0"/>
                <a:cs typeface="Calibri" pitchFamily="34" charset="0"/>
              </a:rPr>
              <a:t>and knowledge!</a:t>
            </a:r>
            <a:endParaRPr lang="en-CA" sz="28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3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41176" y="2636912"/>
            <a:ext cx="8651304" cy="1143000"/>
          </a:xfrm>
        </p:spPr>
        <p:txBody>
          <a:bodyPr/>
          <a:lstStyle/>
          <a:p>
            <a:r>
              <a:rPr lang="en-CA" sz="2800" b="1" dirty="0" smtClean="0">
                <a:solidFill>
                  <a:srgbClr val="00FF00"/>
                </a:solidFill>
                <a:latin typeface="Calibri" pitchFamily="34" charset="0"/>
              </a:rPr>
              <a:t>Receive Christ the Lord by faith (2:6), </a:t>
            </a:r>
            <a:br>
              <a:rPr lang="en-CA" sz="2800" b="1" dirty="0" smtClean="0">
                <a:solidFill>
                  <a:srgbClr val="00FF00"/>
                </a:solidFill>
                <a:latin typeface="Calibri" pitchFamily="34" charset="0"/>
              </a:rPr>
            </a:br>
            <a:r>
              <a:rPr lang="en-CA" sz="2800" b="1" dirty="0" smtClean="0">
                <a:solidFill>
                  <a:srgbClr val="00FF00"/>
                </a:solidFill>
                <a:latin typeface="Calibri" pitchFamily="34" charset="0"/>
              </a:rPr>
              <a:t>for God’s wisdom (2:3) and fullness (2:9-10) </a:t>
            </a:r>
            <a:br>
              <a:rPr lang="en-CA" sz="2800" b="1" dirty="0" smtClean="0">
                <a:solidFill>
                  <a:srgbClr val="00FF00"/>
                </a:solidFill>
                <a:latin typeface="Calibri" pitchFamily="34" charset="0"/>
              </a:rPr>
            </a:br>
            <a:r>
              <a:rPr lang="en-CA" sz="2800" b="1" dirty="0" smtClean="0">
                <a:solidFill>
                  <a:srgbClr val="00FF00"/>
                </a:solidFill>
                <a:latin typeface="Calibri" pitchFamily="34" charset="0"/>
              </a:rPr>
              <a:t>are by faith in Christ. </a:t>
            </a:r>
            <a:br>
              <a:rPr lang="en-CA" sz="2800" b="1" dirty="0" smtClean="0">
                <a:solidFill>
                  <a:srgbClr val="00FF00"/>
                </a:solidFill>
                <a:latin typeface="Calibri" pitchFamily="34" charset="0"/>
              </a:rPr>
            </a:br>
            <a:r>
              <a:rPr lang="en-CA" sz="2800" b="1" dirty="0" smtClean="0">
                <a:solidFill>
                  <a:srgbClr val="FFFF00"/>
                </a:solidFill>
                <a:latin typeface="Calibri" pitchFamily="34" charset="0"/>
              </a:rPr>
              <a:t>Then keep on walking in Christ.</a:t>
            </a:r>
            <a:r>
              <a:rPr lang="en-CA" sz="2800" b="1" dirty="0" smtClean="0">
                <a:solidFill>
                  <a:srgbClr val="00FF00"/>
                </a:solidFill>
                <a:latin typeface="Calibri" pitchFamily="34" charset="0"/>
              </a:rPr>
              <a:t/>
            </a:r>
            <a:br>
              <a:rPr lang="en-CA" sz="2800" b="1" dirty="0" smtClean="0">
                <a:solidFill>
                  <a:srgbClr val="00FF00"/>
                </a:solidFill>
                <a:latin typeface="Calibri" pitchFamily="34" charset="0"/>
              </a:rPr>
            </a:br>
            <a:r>
              <a:rPr lang="en-CA" sz="2800" b="1" dirty="0" smtClean="0">
                <a:solidFill>
                  <a:srgbClr val="00FF00"/>
                </a:solidFill>
                <a:latin typeface="Calibri" pitchFamily="34" charset="0"/>
              </a:rPr>
              <a:t>Keep on being rooted in Christ.  </a:t>
            </a:r>
            <a:br>
              <a:rPr lang="en-CA" sz="2800" b="1" dirty="0" smtClean="0">
                <a:solidFill>
                  <a:srgbClr val="00FF00"/>
                </a:solidFill>
                <a:latin typeface="Calibri" pitchFamily="34" charset="0"/>
              </a:rPr>
            </a:br>
            <a:r>
              <a:rPr lang="en-CA" sz="2800" b="1" dirty="0" smtClean="0">
                <a:solidFill>
                  <a:srgbClr val="FFFF00"/>
                </a:solidFill>
                <a:latin typeface="Calibri" pitchFamily="34" charset="0"/>
              </a:rPr>
              <a:t>Keep on being built up in Christ,</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established in faith in Christ, the same kind of faith </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the apostles taught when you received Christ.</a:t>
            </a:r>
            <a:r>
              <a:rPr lang="en-CA" sz="2800" b="1" dirty="0" smtClean="0">
                <a:solidFill>
                  <a:srgbClr val="00FF00"/>
                </a:solidFill>
                <a:latin typeface="Calibri" pitchFamily="34" charset="0"/>
              </a:rPr>
              <a:t/>
            </a:r>
            <a:br>
              <a:rPr lang="en-CA" sz="2800" b="1" dirty="0" smtClean="0">
                <a:solidFill>
                  <a:srgbClr val="00FF00"/>
                </a:solidFill>
                <a:latin typeface="Calibri" pitchFamily="34" charset="0"/>
              </a:rPr>
            </a:br>
            <a:r>
              <a:rPr lang="en-CA" sz="2800" b="1" dirty="0" smtClean="0">
                <a:solidFill>
                  <a:srgbClr val="00FF00"/>
                </a:solidFill>
                <a:latin typeface="Calibri" pitchFamily="34" charset="0"/>
              </a:rPr>
              <a:t>Keep on overflowing with thanksgiving because of Christ.</a:t>
            </a:r>
            <a:br>
              <a:rPr lang="en-CA" sz="2800" b="1" dirty="0" smtClean="0">
                <a:solidFill>
                  <a:srgbClr val="00FF00"/>
                </a:solidFill>
                <a:latin typeface="Calibri" pitchFamily="34" charset="0"/>
              </a:rPr>
            </a:br>
            <a:r>
              <a:rPr lang="en-CA" b="1" dirty="0" smtClean="0">
                <a:solidFill>
                  <a:srgbClr val="00FF00"/>
                </a:solidFill>
              </a:rPr>
              <a:t/>
            </a:r>
            <a:br>
              <a:rPr lang="en-CA" b="1" dirty="0" smtClean="0">
                <a:solidFill>
                  <a:srgbClr val="00FF00"/>
                </a:solidFill>
              </a:rPr>
            </a:br>
            <a:r>
              <a:rPr lang="en-CA" dirty="0" smtClean="0">
                <a:solidFill>
                  <a:srgbClr val="66FF33"/>
                </a:solidFill>
              </a:rPr>
              <a:t/>
            </a:r>
            <a:br>
              <a:rPr lang="en-CA" dirty="0" smtClean="0">
                <a:solidFill>
                  <a:srgbClr val="66FF33"/>
                </a:solidFill>
              </a:rPr>
            </a:br>
            <a:endParaRPr lang="en-CA" dirty="0">
              <a:solidFill>
                <a:srgbClr val="66FF33"/>
              </a:solidFill>
            </a:endParaRPr>
          </a:p>
        </p:txBody>
      </p:sp>
      <p:sp>
        <p:nvSpPr>
          <p:cNvPr id="4" name="TextBox 3"/>
          <p:cNvSpPr txBox="1"/>
          <p:nvPr/>
        </p:nvSpPr>
        <p:spPr>
          <a:xfrm>
            <a:off x="107504" y="4473885"/>
            <a:ext cx="8892480" cy="2169825"/>
          </a:xfrm>
          <a:prstGeom prst="rect">
            <a:avLst/>
          </a:prstGeom>
          <a:noFill/>
        </p:spPr>
        <p:txBody>
          <a:bodyPr wrap="square" rtlCol="0">
            <a:spAutoFit/>
          </a:bodyPr>
          <a:lstStyle/>
          <a:p>
            <a:pPr algn="ctr"/>
            <a:r>
              <a:rPr lang="en-CA" sz="2700" b="1" dirty="0" smtClean="0">
                <a:latin typeface="Calibri" pitchFamily="34" charset="0"/>
                <a:cs typeface="Calibri" pitchFamily="34" charset="0"/>
              </a:rPr>
              <a:t>2:8 See to it that no one takes you captive by philosophy and empty deceit, according to human tradition, according to the elemental spirits of the world, and not according to Christ.</a:t>
            </a:r>
          </a:p>
          <a:p>
            <a:pPr algn="ctr"/>
            <a:r>
              <a:rPr lang="en-CA" sz="2700" b="1" dirty="0" smtClean="0">
                <a:latin typeface="Calibri" pitchFamily="34" charset="0"/>
                <a:cs typeface="Calibri" pitchFamily="34" charset="0"/>
              </a:rPr>
              <a:t>(Don’t be taken captive by any who say Christ isn’t enough.</a:t>
            </a:r>
          </a:p>
          <a:p>
            <a:pPr algn="ctr"/>
            <a:r>
              <a:rPr lang="en-CA" sz="2700" b="1" dirty="0" smtClean="0">
                <a:latin typeface="Calibri" pitchFamily="34" charset="0"/>
                <a:cs typeface="Calibri" pitchFamily="34" charset="0"/>
              </a:rPr>
              <a:t>It’s just philosophy, deceit, human, elemental.)</a:t>
            </a:r>
            <a:endParaRPr lang="en-CA" sz="2700" b="1"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3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26" name="Rectangle 25"/>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293096"/>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581128"/>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368152"/>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80120"/>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28" name="TextBox 27"/>
          <p:cNvSpPr txBox="1"/>
          <p:nvPr/>
        </p:nvSpPr>
        <p:spPr>
          <a:xfrm>
            <a:off x="1187624" y="4747210"/>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32" name="Title 1"/>
          <p:cNvSpPr txBox="1">
            <a:spLocks/>
          </p:cNvSpPr>
          <p:nvPr/>
        </p:nvSpPr>
        <p:spPr>
          <a:xfrm>
            <a:off x="0" y="5517232"/>
            <a:ext cx="9144000" cy="1368152"/>
          </a:xfrm>
          <a:prstGeom prst="rect">
            <a:avLst/>
          </a:prstGeom>
          <a:solidFill>
            <a:srgbClr val="002060"/>
          </a:solidFill>
        </p:spPr>
        <p:txBody>
          <a:bodyPr>
            <a:noAutofit/>
          </a:bodyPr>
          <a:lstStyle/>
          <a:p>
            <a:pPr lvl="0" algn="ctr" eaLnBrk="0" hangingPunct="0">
              <a:defRPr/>
            </a:pPr>
            <a:r>
              <a:rPr lang="en-US" sz="2800" spc="-20" dirty="0" smtClean="0">
                <a:latin typeface="Calibri" pitchFamily="34" charset="0"/>
                <a:cs typeface="Calibri" pitchFamily="34" charset="0"/>
              </a:rPr>
              <a:t>Fullness is in Christ, not in beauty, music, smart-phones, sports, cars, money, friends, romance, sex, food, </a:t>
            </a:r>
          </a:p>
          <a:p>
            <a:pPr lvl="0" algn="ctr" eaLnBrk="0" hangingPunct="0">
              <a:defRPr/>
            </a:pPr>
            <a:r>
              <a:rPr lang="en-US" sz="2800" spc="-20" dirty="0" smtClean="0">
                <a:latin typeface="Calibri" pitchFamily="34" charset="0"/>
                <a:cs typeface="Calibri" pitchFamily="34" charset="0"/>
              </a:rPr>
              <a:t>drinking parties, homes or jobs! </a:t>
            </a:r>
            <a:endParaRPr kumimoji="0" lang="en-US" sz="2800" b="1" i="0" u="none" strike="noStrike" kern="0" cap="none" spc="-20" normalizeH="0" noProof="0" dirty="0" smtClean="0">
              <a:ln>
                <a:noFill/>
              </a:ln>
              <a:solidFill>
                <a:schemeClr val="tx1"/>
              </a:solidFill>
              <a:effectLst/>
              <a:uLnTx/>
              <a:uFillTx/>
              <a:latin typeface="Calibri" pitchFamily="34" charset="0"/>
              <a:ea typeface="+mj-ea"/>
              <a:cs typeface="Calibri" pitchFamily="34" charset="0"/>
            </a:endParaRPr>
          </a:p>
        </p:txBody>
      </p:sp>
      <p:sp>
        <p:nvSpPr>
          <p:cNvPr id="29" name="TextBox 28"/>
          <p:cNvSpPr txBox="1"/>
          <p:nvPr/>
        </p:nvSpPr>
        <p:spPr>
          <a:xfrm>
            <a:off x="72008" y="3934797"/>
            <a:ext cx="4427984" cy="769441"/>
          </a:xfrm>
          <a:prstGeom prst="rect">
            <a:avLst/>
          </a:prstGeom>
          <a:noFill/>
        </p:spPr>
        <p:txBody>
          <a:bodyPr wrap="square" rtlCol="0">
            <a:spAutoFit/>
          </a:bodyPr>
          <a:lstStyle/>
          <a:p>
            <a:pPr algn="ctr"/>
            <a:r>
              <a:rPr lang="en-CA" sz="2200" b="1" dirty="0" smtClean="0"/>
              <a:t>God’s completely different way </a:t>
            </a:r>
          </a:p>
          <a:p>
            <a:pPr algn="ctr"/>
            <a:r>
              <a:rPr lang="en-CA" sz="2200" b="1" dirty="0" smtClean="0"/>
              <a:t>to deepest joy and satisfaction</a:t>
            </a:r>
            <a:endParaRPr lang="en-CA" sz="2200" b="1" dirty="0"/>
          </a:p>
        </p:txBody>
      </p:sp>
    </p:spTree>
  </p:cSld>
  <p:clrMapOvr>
    <a:masterClrMapping/>
  </p:clrMapOvr>
  <p:timing>
    <p:tnLst>
      <p:par>
        <p:cTn id="1" dur="indefinite" restart="never" nodeType="tmRoot"/>
      </p:par>
    </p:tnLst>
  </p:timing>
</p:sld>
</file>

<file path=ppt/slides/slide335.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44034" name="Title 1"/>
          <p:cNvSpPr>
            <a:spLocks noGrp="1"/>
          </p:cNvSpPr>
          <p:nvPr>
            <p:ph type="title"/>
          </p:nvPr>
        </p:nvSpPr>
        <p:spPr>
          <a:xfrm>
            <a:off x="98871" y="2790825"/>
            <a:ext cx="8937625" cy="1143000"/>
          </a:xfrm>
        </p:spPr>
        <p:txBody>
          <a:bodyPr>
            <a:noAutofit/>
          </a:bodyPr>
          <a:lstStyle/>
          <a:p>
            <a:r>
              <a:rPr lang="en-CA" sz="3200" b="1" dirty="0" smtClean="0">
                <a:solidFill>
                  <a:schemeClr val="bg1"/>
                </a:solidFill>
                <a:latin typeface="Calibri" pitchFamily="34" charset="0"/>
                <a:cs typeface="Calibri" pitchFamily="34" charset="0"/>
              </a:rPr>
              <a:t>Fullness is not through </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other gods,</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meditation similar to Buddha, </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honoring ancestors, </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pleasing the spirits, </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going to witchdoctors,</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making pilgrimages, </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bathing in the Ganges,</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observing special holy days, </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speaking in tongues, </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asceticism, worship of angels, visions (Col 2:18) </a:t>
            </a:r>
            <a:br>
              <a:rPr lang="en-CA" sz="3200" b="1" dirty="0" smtClean="0">
                <a:solidFill>
                  <a:schemeClr val="bg1"/>
                </a:solidFill>
                <a:latin typeface="Calibri" pitchFamily="34" charset="0"/>
                <a:cs typeface="Calibri" pitchFamily="34" charset="0"/>
              </a:rPr>
            </a:br>
            <a:r>
              <a:rPr lang="en-CA" sz="3200" b="1" dirty="0" smtClean="0">
                <a:solidFill>
                  <a:schemeClr val="bg1"/>
                </a:solidFill>
                <a:latin typeface="Calibri" pitchFamily="34" charset="0"/>
                <a:cs typeface="Calibri" pitchFamily="34" charset="0"/>
              </a:rPr>
              <a:t>or being a very religious Christian.</a:t>
            </a:r>
          </a:p>
        </p:txBody>
      </p:sp>
    </p:spTree>
  </p:cSld>
  <p:clrMapOvr>
    <a:masterClrMapping/>
  </p:clrMapOvr>
  <p:timing>
    <p:tnLst>
      <p:par>
        <p:cTn id="1" dur="indefinite" restart="never" nodeType="tmRoot"/>
      </p:par>
    </p:tnLst>
  </p:timing>
</p:sld>
</file>

<file path=ppt/slides/slide336.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46082" name="Title 1"/>
          <p:cNvSpPr>
            <a:spLocks noGrp="1"/>
          </p:cNvSpPr>
          <p:nvPr>
            <p:ph type="title"/>
          </p:nvPr>
        </p:nvSpPr>
        <p:spPr>
          <a:xfrm>
            <a:off x="457200" y="274638"/>
            <a:ext cx="8229600" cy="5099050"/>
          </a:xfrm>
        </p:spPr>
        <p:txBody>
          <a:bodyPr/>
          <a:lstStyle/>
          <a:p>
            <a:r>
              <a:rPr lang="en-US" sz="7200" b="1" dirty="0" smtClean="0">
                <a:solidFill>
                  <a:schemeClr val="bg1"/>
                </a:solidFill>
                <a:latin typeface="Calibri" pitchFamily="34" charset="0"/>
                <a:cs typeface="Calibri" pitchFamily="34" charset="0"/>
              </a:rPr>
              <a:t>Fullness is </a:t>
            </a:r>
            <a:br>
              <a:rPr lang="en-US" sz="7200" b="1" dirty="0" smtClean="0">
                <a:solidFill>
                  <a:schemeClr val="bg1"/>
                </a:solidFill>
                <a:latin typeface="Calibri" pitchFamily="34" charset="0"/>
                <a:cs typeface="Calibri" pitchFamily="34" charset="0"/>
              </a:rPr>
            </a:br>
            <a:r>
              <a:rPr lang="en-US" sz="7200" b="1" dirty="0" smtClean="0">
                <a:solidFill>
                  <a:schemeClr val="bg1"/>
                </a:solidFill>
                <a:latin typeface="Calibri" pitchFamily="34" charset="0"/>
                <a:cs typeface="Calibri" pitchFamily="34" charset="0"/>
              </a:rPr>
              <a:t>by faith in Christ </a:t>
            </a:r>
            <a:br>
              <a:rPr lang="en-US" sz="7200" b="1" dirty="0" smtClean="0">
                <a:solidFill>
                  <a:schemeClr val="bg1"/>
                </a:solidFill>
                <a:latin typeface="Calibri" pitchFamily="34" charset="0"/>
                <a:cs typeface="Calibri" pitchFamily="34" charset="0"/>
              </a:rPr>
            </a:br>
            <a:r>
              <a:rPr lang="en-US" sz="7200" b="1" dirty="0" smtClean="0">
                <a:solidFill>
                  <a:schemeClr val="bg1"/>
                </a:solidFill>
                <a:latin typeface="Calibri" pitchFamily="34" charset="0"/>
                <a:cs typeface="Calibri" pitchFamily="34" charset="0"/>
              </a:rPr>
              <a:t>the fullness of God!</a:t>
            </a:r>
          </a:p>
        </p:txBody>
      </p:sp>
    </p:spTree>
  </p:cSld>
  <p:clrMapOvr>
    <a:masterClrMapping/>
  </p:clrMapOvr>
  <p:timing>
    <p:tnLst>
      <p:par>
        <p:cTn id="1" dur="indefinite" restart="never" nodeType="tmRoot"/>
      </p:par>
    </p:tnLst>
  </p:timing>
</p:sld>
</file>

<file path=ppt/slides/slide337.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49154" name="Title 1"/>
          <p:cNvSpPr>
            <a:spLocks noGrp="1"/>
          </p:cNvSpPr>
          <p:nvPr>
            <p:ph type="title"/>
          </p:nvPr>
        </p:nvSpPr>
        <p:spPr>
          <a:xfrm>
            <a:off x="457200" y="274638"/>
            <a:ext cx="8229600" cy="5458618"/>
          </a:xfrm>
        </p:spPr>
        <p:txBody>
          <a:bodyPr/>
          <a:lstStyle/>
          <a:p>
            <a:r>
              <a:rPr lang="en-US" sz="4000" b="1" dirty="0" smtClean="0">
                <a:solidFill>
                  <a:schemeClr val="bg1"/>
                </a:solidFill>
                <a:latin typeface="Calibri" pitchFamily="34" charset="0"/>
                <a:cs typeface="Calibri" pitchFamily="34" charset="0"/>
              </a:rPr>
              <a:t>Stop </a:t>
            </a:r>
            <a:r>
              <a:rPr lang="en-US" sz="4000" b="1" i="1" dirty="0" smtClean="0">
                <a:solidFill>
                  <a:schemeClr val="bg1"/>
                </a:solidFill>
                <a:latin typeface="Calibri" pitchFamily="34" charset="0"/>
                <a:cs typeface="Calibri" pitchFamily="34" charset="0"/>
              </a:rPr>
              <a:t>doing</a:t>
            </a:r>
            <a:r>
              <a:rPr lang="en-US" sz="4000" b="1" dirty="0" smtClean="0">
                <a:solidFill>
                  <a:schemeClr val="bg1"/>
                </a:solidFill>
                <a:latin typeface="Calibri" pitchFamily="34" charset="0"/>
                <a:cs typeface="Calibri" pitchFamily="34" charset="0"/>
              </a:rPr>
              <a:t> something to be more whole and complete.  </a:t>
            </a:r>
            <a:br>
              <a:rPr lang="en-US" sz="4000" b="1" dirty="0" smtClean="0">
                <a:solidFill>
                  <a:schemeClr val="bg1"/>
                </a:solidFill>
                <a:latin typeface="Calibri" pitchFamily="34" charset="0"/>
                <a:cs typeface="Calibri" pitchFamily="34" charset="0"/>
              </a:rPr>
            </a:br>
            <a:r>
              <a:rPr lang="en-US" sz="4000" b="1" dirty="0" smtClean="0">
                <a:solidFill>
                  <a:schemeClr val="bg1"/>
                </a:solidFill>
                <a:latin typeface="Calibri" pitchFamily="34" charset="0"/>
                <a:cs typeface="Calibri" pitchFamily="34" charset="0"/>
              </a:rPr>
              <a:t>Stop searching for fullness </a:t>
            </a:r>
            <a:br>
              <a:rPr lang="en-US" sz="4000" b="1" dirty="0" smtClean="0">
                <a:solidFill>
                  <a:schemeClr val="bg1"/>
                </a:solidFill>
                <a:latin typeface="Calibri" pitchFamily="34" charset="0"/>
                <a:cs typeface="Calibri" pitchFamily="34" charset="0"/>
              </a:rPr>
            </a:br>
            <a:r>
              <a:rPr lang="en-US" sz="4000" b="1" dirty="0" smtClean="0">
                <a:solidFill>
                  <a:schemeClr val="bg1"/>
                </a:solidFill>
                <a:latin typeface="Calibri" pitchFamily="34" charset="0"/>
                <a:cs typeface="Calibri" pitchFamily="34" charset="0"/>
              </a:rPr>
              <a:t>in other ways.  </a:t>
            </a:r>
            <a:br>
              <a:rPr lang="en-US" sz="4000" b="1" dirty="0" smtClean="0">
                <a:solidFill>
                  <a:schemeClr val="bg1"/>
                </a:solidFill>
                <a:latin typeface="Calibri" pitchFamily="34" charset="0"/>
                <a:cs typeface="Calibri" pitchFamily="34" charset="0"/>
              </a:rPr>
            </a:br>
            <a:r>
              <a:rPr lang="en-US" sz="4000" b="1" dirty="0" smtClean="0">
                <a:solidFill>
                  <a:schemeClr val="bg1"/>
                </a:solidFill>
                <a:latin typeface="Calibri" pitchFamily="34" charset="0"/>
                <a:cs typeface="Calibri" pitchFamily="34" charset="0"/>
              </a:rPr>
              <a:t>Enjoy God’s fullness in Christ</a:t>
            </a:r>
            <a:br>
              <a:rPr lang="en-US" sz="4000" b="1" dirty="0" smtClean="0">
                <a:solidFill>
                  <a:schemeClr val="bg1"/>
                </a:solidFill>
                <a:latin typeface="Calibri" pitchFamily="34" charset="0"/>
                <a:cs typeface="Calibri" pitchFamily="34" charset="0"/>
              </a:rPr>
            </a:br>
            <a:r>
              <a:rPr lang="en-US" sz="4000" b="1" dirty="0" smtClean="0">
                <a:solidFill>
                  <a:schemeClr val="bg1"/>
                </a:solidFill>
                <a:latin typeface="Calibri" pitchFamily="34" charset="0"/>
                <a:cs typeface="Calibri" pitchFamily="34" charset="0"/>
              </a:rPr>
              <a:t>by </a:t>
            </a:r>
            <a:r>
              <a:rPr lang="en-US" sz="4000" b="1" i="1" dirty="0" smtClean="0">
                <a:solidFill>
                  <a:schemeClr val="bg1"/>
                </a:solidFill>
                <a:latin typeface="Calibri" pitchFamily="34" charset="0"/>
                <a:cs typeface="Calibri" pitchFamily="34" charset="0"/>
              </a:rPr>
              <a:t>faith</a:t>
            </a:r>
            <a:r>
              <a:rPr lang="en-US" sz="4000" b="1" dirty="0" smtClean="0">
                <a:solidFill>
                  <a:schemeClr val="bg1"/>
                </a:solidFill>
                <a:latin typeface="Calibri" pitchFamily="34" charset="0"/>
                <a:cs typeface="Calibri" pitchFamily="34" charset="0"/>
              </a:rPr>
              <a:t> in his Word </a:t>
            </a:r>
            <a:br>
              <a:rPr lang="en-US" sz="4000" b="1" dirty="0" smtClean="0">
                <a:solidFill>
                  <a:schemeClr val="bg1"/>
                </a:solidFill>
                <a:latin typeface="Calibri" pitchFamily="34" charset="0"/>
                <a:cs typeface="Calibri" pitchFamily="34" charset="0"/>
              </a:rPr>
            </a:br>
            <a:r>
              <a:rPr lang="en-US" sz="4000" b="1" dirty="0" smtClean="0">
                <a:solidFill>
                  <a:schemeClr val="bg1"/>
                </a:solidFill>
                <a:latin typeface="Calibri" pitchFamily="34" charset="0"/>
                <a:cs typeface="Calibri" pitchFamily="34" charset="0"/>
              </a:rPr>
              <a:t>with prayers of thanks.  </a:t>
            </a:r>
            <a:endParaRPr lang="en-CA" sz="4000" dirty="0" smtClean="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3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3" name="Rectangle 42"/>
          <p:cNvSpPr/>
          <p:nvPr/>
        </p:nvSpPr>
        <p:spPr>
          <a:xfrm>
            <a:off x="7740352" y="2564904"/>
            <a:ext cx="182880" cy="10058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0" name="Rectangle 39"/>
          <p:cNvSpPr/>
          <p:nvPr/>
        </p:nvSpPr>
        <p:spPr>
          <a:xfrm>
            <a:off x="7956376" y="2564904"/>
            <a:ext cx="182880" cy="10058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5" name="Rounded Rectangle 24"/>
          <p:cNvSpPr/>
          <p:nvPr/>
        </p:nvSpPr>
        <p:spPr>
          <a:xfrm>
            <a:off x="4788024" y="1844824"/>
            <a:ext cx="784672" cy="92697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6" name="Rectangle 25"/>
          <p:cNvSpPr/>
          <p:nvPr/>
        </p:nvSpPr>
        <p:spPr>
          <a:xfrm>
            <a:off x="5004048" y="2564904"/>
            <a:ext cx="182880" cy="1005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7" name="Rectangle 26"/>
          <p:cNvSpPr/>
          <p:nvPr/>
        </p:nvSpPr>
        <p:spPr>
          <a:xfrm>
            <a:off x="5220072" y="2564904"/>
            <a:ext cx="182880" cy="1005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Oval 27"/>
          <p:cNvSpPr/>
          <p:nvPr/>
        </p:nvSpPr>
        <p:spPr>
          <a:xfrm>
            <a:off x="4932040" y="1340768"/>
            <a:ext cx="499492" cy="4989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cxnSp>
        <p:nvCxnSpPr>
          <p:cNvPr id="33" name="Straight Connector 32"/>
          <p:cNvCxnSpPr/>
          <p:nvPr/>
        </p:nvCxnSpPr>
        <p:spPr>
          <a:xfrm flipH="1" flipV="1">
            <a:off x="7164328" y="1412776"/>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6876256" y="2348880"/>
            <a:ext cx="512420" cy="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7164288" y="2852936"/>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8316416" y="1412776"/>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flipV="1">
            <a:off x="8316416" y="2852936"/>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a:off x="8458200" y="2348880"/>
            <a:ext cx="512420" cy="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Oval 44"/>
          <p:cNvSpPr/>
          <p:nvPr/>
        </p:nvSpPr>
        <p:spPr>
          <a:xfrm>
            <a:off x="7653908" y="1340768"/>
            <a:ext cx="499492" cy="49892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1" name="Rounded Rectangle 40"/>
          <p:cNvSpPr/>
          <p:nvPr/>
        </p:nvSpPr>
        <p:spPr>
          <a:xfrm>
            <a:off x="7524328" y="1844824"/>
            <a:ext cx="784672" cy="926976"/>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8" name="Rectangle 37"/>
          <p:cNvSpPr/>
          <p:nvPr/>
        </p:nvSpPr>
        <p:spPr>
          <a:xfrm>
            <a:off x="7845504" y="1988840"/>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9" name="Rectangle 38"/>
          <p:cNvSpPr/>
          <p:nvPr/>
        </p:nvSpPr>
        <p:spPr>
          <a:xfrm>
            <a:off x="7687768" y="2132856"/>
            <a:ext cx="484632"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2" name="TextBox 31"/>
          <p:cNvSpPr txBox="1"/>
          <p:nvPr/>
        </p:nvSpPr>
        <p:spPr>
          <a:xfrm>
            <a:off x="35496" y="404664"/>
            <a:ext cx="3779912" cy="4832092"/>
          </a:xfrm>
          <a:prstGeom prst="rect">
            <a:avLst/>
          </a:prstGeom>
          <a:noFill/>
        </p:spPr>
        <p:txBody>
          <a:bodyPr wrap="square" rtlCol="0">
            <a:spAutoFit/>
          </a:bodyPr>
          <a:lstStyle/>
          <a:p>
            <a:pPr algn="ctr"/>
            <a:r>
              <a:rPr lang="en-US" sz="2800" b="1" dirty="0" smtClean="0">
                <a:solidFill>
                  <a:schemeClr val="bg1"/>
                </a:solidFill>
                <a:latin typeface="Calibri" pitchFamily="34" charset="0"/>
              </a:rPr>
              <a:t>When anyone tells you they have a greater “fullness” than the fullness we receive when we receive Christ the fullness of God </a:t>
            </a:r>
          </a:p>
          <a:p>
            <a:pPr algn="ctr"/>
            <a:r>
              <a:rPr lang="en-US" sz="2800" b="1" dirty="0" smtClean="0">
                <a:solidFill>
                  <a:schemeClr val="bg1"/>
                </a:solidFill>
                <a:latin typeface="Calibri" pitchFamily="34" charset="0"/>
              </a:rPr>
              <a:t>by faith apart from </a:t>
            </a:r>
          </a:p>
          <a:p>
            <a:pPr algn="ctr"/>
            <a:r>
              <a:rPr lang="en-US" sz="2800" b="1" dirty="0" smtClean="0">
                <a:solidFill>
                  <a:schemeClr val="bg1"/>
                </a:solidFill>
                <a:latin typeface="Calibri" pitchFamily="34" charset="0"/>
              </a:rPr>
              <a:t>any of our efforts or spiritual experiences, </a:t>
            </a:r>
          </a:p>
          <a:p>
            <a:pPr algn="ctr"/>
            <a:r>
              <a:rPr lang="en-US" sz="2800" b="1" dirty="0" smtClean="0">
                <a:solidFill>
                  <a:schemeClr val="bg1"/>
                </a:solidFill>
                <a:latin typeface="Calibri" pitchFamily="34" charset="0"/>
              </a:rPr>
              <a:t>they repeat the Colossian error.</a:t>
            </a:r>
          </a:p>
        </p:txBody>
      </p:sp>
      <p:sp>
        <p:nvSpPr>
          <p:cNvPr id="47" name="TextBox 46"/>
          <p:cNvSpPr txBox="1"/>
          <p:nvPr/>
        </p:nvSpPr>
        <p:spPr>
          <a:xfrm>
            <a:off x="72008" y="5469031"/>
            <a:ext cx="8964488" cy="1200329"/>
          </a:xfrm>
          <a:prstGeom prst="rect">
            <a:avLst/>
          </a:prstGeom>
          <a:noFill/>
        </p:spPr>
        <p:txBody>
          <a:bodyPr wrap="square" rtlCol="0">
            <a:spAutoFit/>
          </a:bodyPr>
          <a:lstStyle/>
          <a:p>
            <a:pPr algn="ctr"/>
            <a:r>
              <a:rPr lang="en-CA" sz="2400" b="1" dirty="0" smtClean="0">
                <a:solidFill>
                  <a:schemeClr val="bg1"/>
                </a:solidFill>
                <a:latin typeface="Calibri" pitchFamily="34" charset="0"/>
                <a:cs typeface="Calibri" pitchFamily="34" charset="0"/>
              </a:rPr>
              <a:t>Be on guard for anyone who says you will have greater fullness </a:t>
            </a:r>
          </a:p>
          <a:p>
            <a:pPr algn="ctr"/>
            <a:r>
              <a:rPr lang="en-CA" sz="2400" b="1" dirty="0" smtClean="0">
                <a:solidFill>
                  <a:schemeClr val="bg1"/>
                </a:solidFill>
                <a:latin typeface="Calibri" pitchFamily="34" charset="0"/>
                <a:cs typeface="Calibri" pitchFamily="34" charset="0"/>
              </a:rPr>
              <a:t>if you DO something, rather than receiving Christ the fullness of God and walking in him by faith based on all he has DONE.</a:t>
            </a:r>
            <a:endParaRPr lang="en-CA" sz="2400" b="1" dirty="0">
              <a:solidFill>
                <a:schemeClr val="bg1"/>
              </a:solidFill>
              <a:latin typeface="Calibri" pitchFamily="34" charset="0"/>
              <a:cs typeface="Calibri" pitchFamily="34" charset="0"/>
            </a:endParaRPr>
          </a:p>
        </p:txBody>
      </p:sp>
      <p:sp>
        <p:nvSpPr>
          <p:cNvPr id="24" name="TextBox 23"/>
          <p:cNvSpPr txBox="1"/>
          <p:nvPr/>
        </p:nvSpPr>
        <p:spPr>
          <a:xfrm>
            <a:off x="6588224" y="116632"/>
            <a:ext cx="2736304" cy="1200329"/>
          </a:xfrm>
          <a:prstGeom prst="rect">
            <a:avLst/>
          </a:prstGeom>
          <a:noFill/>
        </p:spPr>
        <p:txBody>
          <a:bodyPr wrap="square" rtlCol="0">
            <a:spAutoFit/>
          </a:bodyPr>
          <a:lstStyle/>
          <a:p>
            <a:pPr algn="ctr"/>
            <a:r>
              <a:rPr lang="en-CA" sz="2400" b="1" dirty="0" smtClean="0">
                <a:solidFill>
                  <a:schemeClr val="bg1"/>
                </a:solidFill>
                <a:latin typeface="Calibri" pitchFamily="34" charset="0"/>
                <a:cs typeface="Calibri" pitchFamily="34" charset="0"/>
              </a:rPr>
              <a:t>“Jesus is the </a:t>
            </a:r>
          </a:p>
          <a:p>
            <a:pPr algn="ctr"/>
            <a:r>
              <a:rPr lang="en-CA" sz="2400" b="1" dirty="0" smtClean="0">
                <a:solidFill>
                  <a:schemeClr val="bg1"/>
                </a:solidFill>
                <a:latin typeface="Calibri" pitchFamily="34" charset="0"/>
                <a:cs typeface="Calibri" pitchFamily="34" charset="0"/>
              </a:rPr>
              <a:t>fullness of God in human flesh.”</a:t>
            </a:r>
            <a:endParaRPr lang="en-CA" sz="2400" b="1" dirty="0">
              <a:solidFill>
                <a:schemeClr val="bg1"/>
              </a:solidFill>
              <a:latin typeface="Calibri" pitchFamily="34" charset="0"/>
              <a:cs typeface="Calibri" pitchFamily="34" charset="0"/>
            </a:endParaRPr>
          </a:p>
        </p:txBody>
      </p:sp>
      <p:sp>
        <p:nvSpPr>
          <p:cNvPr id="29" name="TextBox 28"/>
          <p:cNvSpPr txBox="1"/>
          <p:nvPr/>
        </p:nvSpPr>
        <p:spPr>
          <a:xfrm>
            <a:off x="6588224" y="3501008"/>
            <a:ext cx="2736304" cy="1938992"/>
          </a:xfrm>
          <a:prstGeom prst="rect">
            <a:avLst/>
          </a:prstGeom>
          <a:noFill/>
        </p:spPr>
        <p:txBody>
          <a:bodyPr wrap="square" rtlCol="0">
            <a:spAutoFit/>
          </a:bodyPr>
          <a:lstStyle/>
          <a:p>
            <a:pPr algn="ctr"/>
            <a:r>
              <a:rPr lang="en-CA" sz="2400" b="1" dirty="0" smtClean="0">
                <a:solidFill>
                  <a:schemeClr val="bg1"/>
                </a:solidFill>
                <a:latin typeface="Calibri" pitchFamily="34" charset="0"/>
                <a:cs typeface="Calibri" pitchFamily="34" charset="0"/>
              </a:rPr>
              <a:t>“If Christ the fullness of God dwells in me</a:t>
            </a:r>
          </a:p>
          <a:p>
            <a:pPr algn="ctr"/>
            <a:r>
              <a:rPr lang="en-CA" sz="2400" b="1" dirty="0" smtClean="0">
                <a:solidFill>
                  <a:schemeClr val="bg1"/>
                </a:solidFill>
                <a:latin typeface="Calibri" pitchFamily="34" charset="0"/>
                <a:cs typeface="Calibri" pitchFamily="34" charset="0"/>
              </a:rPr>
              <a:t>by faith, </a:t>
            </a:r>
          </a:p>
          <a:p>
            <a:pPr algn="ctr"/>
            <a:r>
              <a:rPr lang="en-CA" sz="2400" b="1" dirty="0" smtClean="0">
                <a:solidFill>
                  <a:schemeClr val="bg1"/>
                </a:solidFill>
                <a:latin typeface="Calibri" pitchFamily="34" charset="0"/>
                <a:cs typeface="Calibri" pitchFamily="34" charset="0"/>
              </a:rPr>
              <a:t>I’m filled in him.”</a:t>
            </a:r>
            <a:endParaRPr lang="en-CA" sz="2400" b="1" dirty="0">
              <a:solidFill>
                <a:schemeClr val="bg1"/>
              </a:solidFill>
              <a:latin typeface="Calibri" pitchFamily="34" charset="0"/>
              <a:cs typeface="Calibri" pitchFamily="34" charset="0"/>
            </a:endParaRPr>
          </a:p>
        </p:txBody>
      </p:sp>
      <p:sp>
        <p:nvSpPr>
          <p:cNvPr id="30" name="TextBox 29"/>
          <p:cNvSpPr txBox="1"/>
          <p:nvPr/>
        </p:nvSpPr>
        <p:spPr>
          <a:xfrm>
            <a:off x="3563888" y="116632"/>
            <a:ext cx="3168352" cy="1200329"/>
          </a:xfrm>
          <a:prstGeom prst="rect">
            <a:avLst/>
          </a:prstGeom>
          <a:noFill/>
        </p:spPr>
        <p:txBody>
          <a:bodyPr wrap="square" rtlCol="0">
            <a:spAutoFit/>
          </a:bodyPr>
          <a:lstStyle/>
          <a:p>
            <a:pPr algn="ctr"/>
            <a:r>
              <a:rPr lang="en-CA" sz="2400" b="1" dirty="0" smtClean="0">
                <a:solidFill>
                  <a:srgbClr val="0000FF"/>
                </a:solidFill>
                <a:latin typeface="Calibri" pitchFamily="34" charset="0"/>
                <a:cs typeface="Calibri" pitchFamily="34" charset="0"/>
              </a:rPr>
              <a:t>“I speak in tongues.  </a:t>
            </a:r>
          </a:p>
          <a:p>
            <a:pPr algn="ctr"/>
            <a:r>
              <a:rPr lang="en-CA" sz="2400" b="1" dirty="0" smtClean="0">
                <a:solidFill>
                  <a:srgbClr val="0000FF"/>
                </a:solidFill>
                <a:latin typeface="Calibri" pitchFamily="34" charset="0"/>
                <a:cs typeface="Calibri" pitchFamily="34" charset="0"/>
              </a:rPr>
              <a:t>I have greater fullness  than you.”</a:t>
            </a:r>
            <a:endParaRPr lang="en-CA" sz="2400" b="1" dirty="0">
              <a:solidFill>
                <a:srgbClr val="0000FF"/>
              </a:solidFill>
              <a:latin typeface="Calibri" pitchFamily="34" charset="0"/>
              <a:cs typeface="Calibri" pitchFamily="34" charset="0"/>
            </a:endParaRPr>
          </a:p>
        </p:txBody>
      </p:sp>
      <p:sp>
        <p:nvSpPr>
          <p:cNvPr id="48" name="TextBox 47"/>
          <p:cNvSpPr txBox="1"/>
          <p:nvPr/>
        </p:nvSpPr>
        <p:spPr>
          <a:xfrm>
            <a:off x="3491880" y="3645024"/>
            <a:ext cx="3456384" cy="1569660"/>
          </a:xfrm>
          <a:prstGeom prst="rect">
            <a:avLst/>
          </a:prstGeom>
          <a:noFill/>
        </p:spPr>
        <p:txBody>
          <a:bodyPr wrap="square" rtlCol="0">
            <a:spAutoFit/>
          </a:bodyPr>
          <a:lstStyle/>
          <a:p>
            <a:pPr algn="ctr"/>
            <a:r>
              <a:rPr lang="en-CA" sz="2400" b="1" dirty="0" smtClean="0">
                <a:solidFill>
                  <a:srgbClr val="0000FF"/>
                </a:solidFill>
                <a:latin typeface="Calibri" pitchFamily="34" charset="0"/>
                <a:cs typeface="Calibri" pitchFamily="34" charset="0"/>
              </a:rPr>
              <a:t>“I have dreams and visions.  I speak “words” from God.  I’m more spiritual than you.”</a:t>
            </a:r>
            <a:endParaRPr lang="en-CA" sz="2400" b="1" dirty="0">
              <a:solidFill>
                <a:srgbClr val="0000FF"/>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3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512" y="1493912"/>
            <a:ext cx="6552728" cy="1143000"/>
          </a:xfrm>
        </p:spPr>
        <p:txBody>
          <a:bodyPr/>
          <a:lstStyle/>
          <a:p>
            <a:pPr algn="l"/>
            <a:r>
              <a:rPr lang="en-CA" sz="2600" dirty="0" smtClean="0">
                <a:solidFill>
                  <a:schemeClr val="bg1"/>
                </a:solidFill>
                <a:latin typeface="Calibri" pitchFamily="34" charset="0"/>
                <a:cs typeface="Calibri" pitchFamily="34" charset="0"/>
              </a:rPr>
              <a:t>Those who speak in tongues, please don’t hear me wrong.  I’m a missionary longing  to share the gospel of Christ with people of another language.  I think it would be wonderful if God enabled his people to speak in tongues like in Acts 2, declaring the wonderful works of God in Christ to the lost in their own language that we normally couldn’t speak!  We could finish taking Christ to every people group!</a:t>
            </a:r>
            <a:br>
              <a:rPr lang="en-CA" sz="2600" dirty="0" smtClean="0">
                <a:solidFill>
                  <a:schemeClr val="bg1"/>
                </a:solidFill>
                <a:latin typeface="Calibri" pitchFamily="34" charset="0"/>
                <a:cs typeface="Calibri" pitchFamily="34" charset="0"/>
              </a:rPr>
            </a:br>
            <a:endParaRPr lang="en-CA" sz="2600" dirty="0">
              <a:solidFill>
                <a:schemeClr val="bg1"/>
              </a:solidFill>
              <a:latin typeface="Calibri" pitchFamily="34" charset="0"/>
              <a:cs typeface="Calibri" pitchFamily="34" charset="0"/>
            </a:endParaRPr>
          </a:p>
        </p:txBody>
      </p:sp>
      <p:pic>
        <p:nvPicPr>
          <p:cNvPr id="3" name="Picture 2" descr="mouth bing images.jpg"/>
          <p:cNvPicPr>
            <a:picLocks noChangeAspect="1"/>
          </p:cNvPicPr>
          <p:nvPr/>
        </p:nvPicPr>
        <p:blipFill>
          <a:blip r:embed="rId2" cstate="print"/>
          <a:stretch>
            <a:fillRect/>
          </a:stretch>
        </p:blipFill>
        <p:spPr>
          <a:xfrm>
            <a:off x="6876256" y="116632"/>
            <a:ext cx="2143125" cy="2857500"/>
          </a:xfrm>
          <a:prstGeom prst="rect">
            <a:avLst/>
          </a:prstGeom>
        </p:spPr>
      </p:pic>
      <p:sp>
        <p:nvSpPr>
          <p:cNvPr id="4" name="TextBox 3"/>
          <p:cNvSpPr txBox="1"/>
          <p:nvPr/>
        </p:nvSpPr>
        <p:spPr>
          <a:xfrm>
            <a:off x="7560840" y="2606715"/>
            <a:ext cx="1691680" cy="246221"/>
          </a:xfrm>
          <a:prstGeom prst="rect">
            <a:avLst/>
          </a:prstGeom>
          <a:noFill/>
        </p:spPr>
        <p:txBody>
          <a:bodyPr wrap="square" rtlCol="0">
            <a:spAutoFit/>
          </a:bodyPr>
          <a:lstStyle/>
          <a:p>
            <a:pPr algn="ctr"/>
            <a:r>
              <a:rPr lang="en-CA" sz="1000" dirty="0" err="1" smtClean="0"/>
              <a:t>bing</a:t>
            </a:r>
            <a:r>
              <a:rPr lang="en-CA" sz="1000" dirty="0" smtClean="0"/>
              <a:t> images</a:t>
            </a:r>
            <a:endParaRPr lang="en-CA" sz="1000" dirty="0"/>
          </a:p>
        </p:txBody>
      </p:sp>
      <p:sp>
        <p:nvSpPr>
          <p:cNvPr id="6" name="TextBox 5"/>
          <p:cNvSpPr txBox="1"/>
          <p:nvPr/>
        </p:nvSpPr>
        <p:spPr>
          <a:xfrm>
            <a:off x="179512" y="3663602"/>
            <a:ext cx="8964488" cy="3077766"/>
          </a:xfrm>
          <a:prstGeom prst="rect">
            <a:avLst/>
          </a:prstGeom>
          <a:noFill/>
        </p:spPr>
        <p:txBody>
          <a:bodyPr wrap="square" rtlCol="0">
            <a:spAutoFit/>
          </a:bodyPr>
          <a:lstStyle/>
          <a:p>
            <a:r>
              <a:rPr lang="en-CA" sz="2600" dirty="0" smtClean="0">
                <a:solidFill>
                  <a:srgbClr val="0000FF"/>
                </a:solidFill>
                <a:latin typeface="Calibri" pitchFamily="34" charset="0"/>
                <a:cs typeface="Calibri" pitchFamily="34" charset="0"/>
              </a:rPr>
              <a:t>But hear me right on this.  If we claim, “I speak in tongues.  I have greater “fullness” than you; I’m more “spiritual” than you,” we repeat the Colossian error.  Same for dreams, visions and words.</a:t>
            </a:r>
          </a:p>
          <a:p>
            <a:endParaRPr lang="en-CA" sz="1200" dirty="0" smtClean="0">
              <a:solidFill>
                <a:srgbClr val="0000FF"/>
              </a:solidFill>
              <a:latin typeface="Calibri" pitchFamily="34" charset="0"/>
              <a:cs typeface="Calibri" pitchFamily="34" charset="0"/>
            </a:endParaRPr>
          </a:p>
          <a:p>
            <a:r>
              <a:rPr lang="en-CA" sz="2600" dirty="0" smtClean="0">
                <a:solidFill>
                  <a:schemeClr val="bg1"/>
                </a:solidFill>
                <a:latin typeface="Calibri" pitchFamily="34" charset="0"/>
                <a:cs typeface="Calibri" pitchFamily="34" charset="0"/>
              </a:rPr>
              <a:t>God’s command in Ephesians 6:17-18 is to take the sword of the Spirit, the word of God, to pray in the Spirit.  If we make tongues more “spiritual” than praying in the Spirit as the Spirit focuses our minds on God’s promises, we repeat the Colossian error.</a:t>
            </a:r>
            <a:endParaRPr lang="en-CA" sz="2600"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4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3" name="Rectangle 42"/>
          <p:cNvSpPr/>
          <p:nvPr/>
        </p:nvSpPr>
        <p:spPr>
          <a:xfrm>
            <a:off x="6372200" y="2852936"/>
            <a:ext cx="182880" cy="10058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0" name="Rectangle 39"/>
          <p:cNvSpPr/>
          <p:nvPr/>
        </p:nvSpPr>
        <p:spPr>
          <a:xfrm>
            <a:off x="6588224" y="2852936"/>
            <a:ext cx="182880" cy="10058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5" name="Rounded Rectangle 24"/>
          <p:cNvSpPr/>
          <p:nvPr/>
        </p:nvSpPr>
        <p:spPr>
          <a:xfrm>
            <a:off x="1475656" y="2132856"/>
            <a:ext cx="784672" cy="92697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6" name="Rectangle 25"/>
          <p:cNvSpPr/>
          <p:nvPr/>
        </p:nvSpPr>
        <p:spPr>
          <a:xfrm>
            <a:off x="1691680" y="2852936"/>
            <a:ext cx="182880" cy="1005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7" name="Rectangle 26"/>
          <p:cNvSpPr/>
          <p:nvPr/>
        </p:nvSpPr>
        <p:spPr>
          <a:xfrm>
            <a:off x="1907704" y="2852936"/>
            <a:ext cx="182880" cy="1005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Oval 27"/>
          <p:cNvSpPr/>
          <p:nvPr/>
        </p:nvSpPr>
        <p:spPr>
          <a:xfrm>
            <a:off x="1619672" y="1628800"/>
            <a:ext cx="499492" cy="4989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cxnSp>
        <p:nvCxnSpPr>
          <p:cNvPr id="33" name="Straight Connector 32"/>
          <p:cNvCxnSpPr/>
          <p:nvPr/>
        </p:nvCxnSpPr>
        <p:spPr>
          <a:xfrm flipH="1" flipV="1">
            <a:off x="5724128" y="1700808"/>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5499740" y="2636912"/>
            <a:ext cx="512420" cy="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5724168" y="3140968"/>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7020312" y="1700808"/>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flipV="1">
            <a:off x="7020312" y="3140968"/>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a:off x="7083916" y="2636892"/>
            <a:ext cx="512420" cy="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Oval 44"/>
          <p:cNvSpPr/>
          <p:nvPr/>
        </p:nvSpPr>
        <p:spPr>
          <a:xfrm>
            <a:off x="6300192" y="1628800"/>
            <a:ext cx="499492" cy="49892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1" name="TextBox 30"/>
          <p:cNvSpPr txBox="1"/>
          <p:nvPr/>
        </p:nvSpPr>
        <p:spPr>
          <a:xfrm>
            <a:off x="395536" y="116632"/>
            <a:ext cx="3168352" cy="1200329"/>
          </a:xfrm>
          <a:prstGeom prst="rect">
            <a:avLst/>
          </a:prstGeom>
          <a:noFill/>
        </p:spPr>
        <p:txBody>
          <a:bodyPr wrap="square" rtlCol="0">
            <a:spAutoFit/>
          </a:bodyPr>
          <a:lstStyle/>
          <a:p>
            <a:pPr algn="ctr"/>
            <a:r>
              <a:rPr lang="en-CA" sz="2400" b="1" dirty="0" smtClean="0">
                <a:solidFill>
                  <a:srgbClr val="0000FF"/>
                </a:solidFill>
                <a:latin typeface="Calibri" pitchFamily="34" charset="0"/>
                <a:cs typeface="Calibri" pitchFamily="34" charset="0"/>
              </a:rPr>
              <a:t>“I have greater fullness than you.  I’m more spiritual than you.”</a:t>
            </a:r>
            <a:endParaRPr lang="en-CA" sz="2400" b="1" dirty="0">
              <a:solidFill>
                <a:srgbClr val="0000FF"/>
              </a:solidFill>
              <a:latin typeface="Calibri" pitchFamily="34" charset="0"/>
              <a:cs typeface="Calibri" pitchFamily="34" charset="0"/>
            </a:endParaRPr>
          </a:p>
        </p:txBody>
      </p:sp>
      <p:sp>
        <p:nvSpPr>
          <p:cNvPr id="41" name="Rounded Rectangle 40"/>
          <p:cNvSpPr/>
          <p:nvPr/>
        </p:nvSpPr>
        <p:spPr>
          <a:xfrm>
            <a:off x="6163592" y="2132856"/>
            <a:ext cx="784672" cy="926976"/>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8" name="Rectangle 37"/>
          <p:cNvSpPr/>
          <p:nvPr/>
        </p:nvSpPr>
        <p:spPr>
          <a:xfrm>
            <a:off x="6477352" y="2204864"/>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9" name="Rectangle 38"/>
          <p:cNvSpPr/>
          <p:nvPr/>
        </p:nvSpPr>
        <p:spPr>
          <a:xfrm>
            <a:off x="6319616" y="2348880"/>
            <a:ext cx="484632"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3" name="TextBox 22"/>
          <p:cNvSpPr txBox="1"/>
          <p:nvPr/>
        </p:nvSpPr>
        <p:spPr>
          <a:xfrm>
            <a:off x="4860032" y="116632"/>
            <a:ext cx="3456384" cy="1200329"/>
          </a:xfrm>
          <a:prstGeom prst="rect">
            <a:avLst/>
          </a:prstGeom>
          <a:noFill/>
        </p:spPr>
        <p:txBody>
          <a:bodyPr wrap="square" rtlCol="0">
            <a:spAutoFit/>
          </a:bodyPr>
          <a:lstStyle/>
          <a:p>
            <a:pPr algn="ctr"/>
            <a:r>
              <a:rPr lang="en-CA" sz="2400" b="1" dirty="0" smtClean="0">
                <a:solidFill>
                  <a:srgbClr val="0000FF"/>
                </a:solidFill>
                <a:latin typeface="Calibri" pitchFamily="34" charset="0"/>
                <a:cs typeface="Calibri" pitchFamily="34" charset="0"/>
              </a:rPr>
              <a:t>“Lord Jesus, you are </a:t>
            </a:r>
          </a:p>
          <a:p>
            <a:pPr algn="ctr"/>
            <a:r>
              <a:rPr lang="en-CA" sz="2400" b="1" dirty="0" smtClean="0">
                <a:solidFill>
                  <a:srgbClr val="0000FF"/>
                </a:solidFill>
                <a:latin typeface="Calibri" pitchFamily="34" charset="0"/>
                <a:cs typeface="Calibri" pitchFamily="34" charset="0"/>
              </a:rPr>
              <a:t>the fullness of God, </a:t>
            </a:r>
          </a:p>
          <a:p>
            <a:pPr algn="ctr"/>
            <a:r>
              <a:rPr lang="en-CA" sz="2400" b="1" dirty="0" smtClean="0">
                <a:solidFill>
                  <a:srgbClr val="0000FF"/>
                </a:solidFill>
                <a:latin typeface="Calibri" pitchFamily="34" charset="0"/>
                <a:cs typeface="Calibri" pitchFamily="34" charset="0"/>
              </a:rPr>
              <a:t>dwelling in me by faith.”</a:t>
            </a:r>
            <a:endParaRPr lang="en-CA" sz="2400" b="1" dirty="0">
              <a:solidFill>
                <a:srgbClr val="0000FF"/>
              </a:solidFill>
              <a:latin typeface="Calibri" pitchFamily="34" charset="0"/>
              <a:cs typeface="Calibri" pitchFamily="34" charset="0"/>
            </a:endParaRPr>
          </a:p>
        </p:txBody>
      </p:sp>
      <p:sp>
        <p:nvSpPr>
          <p:cNvPr id="24" name="TextBox 23"/>
          <p:cNvSpPr txBox="1"/>
          <p:nvPr/>
        </p:nvSpPr>
        <p:spPr>
          <a:xfrm>
            <a:off x="4211960" y="3928988"/>
            <a:ext cx="4716016" cy="2677656"/>
          </a:xfrm>
          <a:prstGeom prst="rect">
            <a:avLst/>
          </a:prstGeom>
          <a:noFill/>
        </p:spPr>
        <p:txBody>
          <a:bodyPr wrap="square" rtlCol="0">
            <a:spAutoFit/>
          </a:bodyPr>
          <a:lstStyle/>
          <a:p>
            <a:pPr algn="ctr"/>
            <a:r>
              <a:rPr lang="en-CA" sz="2400" b="1" dirty="0" smtClean="0">
                <a:solidFill>
                  <a:srgbClr val="0000FF"/>
                </a:solidFill>
                <a:latin typeface="Calibri" pitchFamily="34" charset="0"/>
                <a:cs typeface="Calibri" pitchFamily="34" charset="0"/>
              </a:rPr>
              <a:t>“You are my spiritual fullness.  </a:t>
            </a:r>
          </a:p>
          <a:p>
            <a:pPr algn="ctr"/>
            <a:r>
              <a:rPr lang="en-CA" sz="2400" b="1" dirty="0" smtClean="0">
                <a:solidFill>
                  <a:srgbClr val="0000FF"/>
                </a:solidFill>
                <a:latin typeface="Calibri" pitchFamily="34" charset="0"/>
                <a:cs typeface="Calibri" pitchFamily="34" charset="0"/>
              </a:rPr>
              <a:t>You make me fully ‘spiritual.’   </a:t>
            </a:r>
          </a:p>
          <a:p>
            <a:pPr algn="ctr"/>
            <a:r>
              <a:rPr lang="en-CA" sz="2400" b="1" dirty="0" smtClean="0">
                <a:solidFill>
                  <a:srgbClr val="0000FF"/>
                </a:solidFill>
                <a:latin typeface="Calibri" pitchFamily="34" charset="0"/>
                <a:cs typeface="Calibri" pitchFamily="34" charset="0"/>
              </a:rPr>
              <a:t>Nothing I DO can add to the fullness of God that you are.</a:t>
            </a:r>
          </a:p>
          <a:p>
            <a:pPr algn="ctr"/>
            <a:r>
              <a:rPr lang="en-CA" sz="2400" b="1" dirty="0" smtClean="0">
                <a:solidFill>
                  <a:srgbClr val="0000FF"/>
                </a:solidFill>
                <a:latin typeface="Calibri" pitchFamily="34" charset="0"/>
                <a:cs typeface="Calibri" pitchFamily="34" charset="0"/>
              </a:rPr>
              <a:t>Fullness in you is a gift based on what you have DONE on the cross, like all God’s grace in Christ.”  </a:t>
            </a:r>
            <a:endParaRPr lang="en-CA" sz="2400" b="1" dirty="0">
              <a:solidFill>
                <a:srgbClr val="0000FF"/>
              </a:solidFill>
              <a:latin typeface="Calibri" pitchFamily="34" charset="0"/>
              <a:cs typeface="Calibri" pitchFamily="34" charset="0"/>
            </a:endParaRPr>
          </a:p>
        </p:txBody>
      </p:sp>
      <p:sp>
        <p:nvSpPr>
          <p:cNvPr id="29" name="TextBox 28"/>
          <p:cNvSpPr txBox="1"/>
          <p:nvPr/>
        </p:nvSpPr>
        <p:spPr>
          <a:xfrm>
            <a:off x="251520" y="3866272"/>
            <a:ext cx="3312368" cy="1938992"/>
          </a:xfrm>
          <a:prstGeom prst="rect">
            <a:avLst/>
          </a:prstGeom>
          <a:noFill/>
        </p:spPr>
        <p:txBody>
          <a:bodyPr wrap="square" rtlCol="0">
            <a:spAutoFit/>
          </a:bodyPr>
          <a:lstStyle/>
          <a:p>
            <a:pPr algn="ctr"/>
            <a:r>
              <a:rPr lang="en-CA" sz="2400" b="1" dirty="0" smtClean="0">
                <a:solidFill>
                  <a:srgbClr val="0000FF"/>
                </a:solidFill>
                <a:latin typeface="Calibri" pitchFamily="34" charset="0"/>
                <a:cs typeface="Calibri" pitchFamily="34" charset="0"/>
              </a:rPr>
              <a:t>“You need to DO what </a:t>
            </a:r>
          </a:p>
          <a:p>
            <a:pPr algn="ctr"/>
            <a:r>
              <a:rPr lang="en-CA" sz="2400" b="1" dirty="0" smtClean="0">
                <a:solidFill>
                  <a:srgbClr val="0000FF"/>
                </a:solidFill>
                <a:latin typeface="Calibri" pitchFamily="34" charset="0"/>
                <a:cs typeface="Calibri" pitchFamily="34" charset="0"/>
              </a:rPr>
              <a:t>I DO and experience what I experience </a:t>
            </a:r>
          </a:p>
          <a:p>
            <a:pPr algn="ctr"/>
            <a:r>
              <a:rPr lang="en-CA" sz="2400" b="1" dirty="0" smtClean="0">
                <a:solidFill>
                  <a:srgbClr val="0000FF"/>
                </a:solidFill>
                <a:latin typeface="Calibri" pitchFamily="34" charset="0"/>
                <a:cs typeface="Calibri" pitchFamily="34" charset="0"/>
              </a:rPr>
              <a:t>to be as full as I am </a:t>
            </a:r>
          </a:p>
          <a:p>
            <a:pPr algn="ctr"/>
            <a:r>
              <a:rPr lang="en-CA" sz="2400" b="1" dirty="0" smtClean="0">
                <a:solidFill>
                  <a:srgbClr val="0000FF"/>
                </a:solidFill>
                <a:latin typeface="Calibri" pitchFamily="34" charset="0"/>
                <a:cs typeface="Calibri" pitchFamily="34" charset="0"/>
              </a:rPr>
              <a:t>and as spiritual as I am.”</a:t>
            </a:r>
            <a:endParaRPr lang="en-CA" sz="2400" b="1" dirty="0">
              <a:solidFill>
                <a:srgbClr val="0000FF"/>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4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72034" name="Title 1"/>
          <p:cNvSpPr>
            <a:spLocks noGrp="1"/>
          </p:cNvSpPr>
          <p:nvPr>
            <p:ph type="title"/>
          </p:nvPr>
        </p:nvSpPr>
        <p:spPr>
          <a:xfrm>
            <a:off x="519113" y="44624"/>
            <a:ext cx="8229600" cy="3529013"/>
          </a:xfrm>
          <a:solidFill>
            <a:srgbClr val="002060"/>
          </a:solidFill>
        </p:spPr>
        <p:txBody>
          <a:bodyPr/>
          <a:lstStyle/>
          <a:p>
            <a:r>
              <a:rPr lang="en-US" sz="3200" b="1" dirty="0" smtClean="0">
                <a:solidFill>
                  <a:schemeClr val="tx1"/>
                </a:solidFill>
                <a:latin typeface="Calibri" pitchFamily="34" charset="0"/>
                <a:cs typeface="Calibri" pitchFamily="34" charset="0"/>
              </a:rPr>
              <a:t>“If we do not rely on Christ for wholeness,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all our relationships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are an attempt </a:t>
            </a:r>
            <a:br>
              <a:rPr lang="en-US" sz="3200" b="1" dirty="0" smtClean="0">
                <a:solidFill>
                  <a:schemeClr val="tx1"/>
                </a:solidFill>
                <a:latin typeface="Calibri" pitchFamily="34" charset="0"/>
                <a:cs typeface="Calibri" pitchFamily="34" charset="0"/>
              </a:rPr>
            </a:br>
            <a:r>
              <a:rPr lang="en-US" sz="3200" b="1" dirty="0" smtClean="0">
                <a:solidFill>
                  <a:schemeClr val="tx1"/>
                </a:solidFill>
                <a:latin typeface="Calibri" pitchFamily="34" charset="0"/>
                <a:cs typeface="Calibri" pitchFamily="34" charset="0"/>
              </a:rPr>
              <a:t>to complete ourselves.”</a:t>
            </a:r>
            <a:br>
              <a:rPr lang="en-US" sz="3200" b="1" dirty="0" smtClean="0">
                <a:solidFill>
                  <a:schemeClr val="tx1"/>
                </a:solidFill>
                <a:latin typeface="Calibri" pitchFamily="34" charset="0"/>
                <a:cs typeface="Calibri" pitchFamily="34" charset="0"/>
              </a:rPr>
            </a:br>
            <a:r>
              <a:rPr lang="en-US" sz="1000" b="1" dirty="0" smtClean="0">
                <a:solidFill>
                  <a:schemeClr val="tx1"/>
                </a:solidFill>
                <a:latin typeface="Calibri" pitchFamily="34" charset="0"/>
                <a:cs typeface="Calibri" pitchFamily="34" charset="0"/>
              </a:rPr>
              <a:t/>
            </a:r>
            <a:br>
              <a:rPr lang="en-US" sz="1000" b="1" dirty="0" smtClean="0">
                <a:solidFill>
                  <a:schemeClr val="tx1"/>
                </a:solidFill>
                <a:latin typeface="Calibri" pitchFamily="34" charset="0"/>
                <a:cs typeface="Calibri" pitchFamily="34" charset="0"/>
              </a:rPr>
            </a:br>
            <a:r>
              <a:rPr lang="en-US" sz="2400" b="1" dirty="0" smtClean="0">
                <a:solidFill>
                  <a:schemeClr val="tx1"/>
                </a:solidFill>
                <a:latin typeface="Calibri" pitchFamily="34" charset="0"/>
                <a:cs typeface="Calibri" pitchFamily="34" charset="0"/>
              </a:rPr>
              <a:t>adapted from Drs. Les and Leslie Parrott</a:t>
            </a:r>
          </a:p>
        </p:txBody>
      </p:sp>
      <p:sp>
        <p:nvSpPr>
          <p:cNvPr id="4" name="TextBox 2"/>
          <p:cNvSpPr txBox="1">
            <a:spLocks noChangeArrowheads="1"/>
          </p:cNvSpPr>
          <p:nvPr/>
        </p:nvSpPr>
        <p:spPr bwMode="auto">
          <a:xfrm>
            <a:off x="251520" y="3717032"/>
            <a:ext cx="8640959" cy="3108543"/>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rPr>
              <a:t>Lord</a:t>
            </a:r>
            <a:r>
              <a:rPr lang="en-CA" sz="2800" b="1" dirty="0">
                <a:solidFill>
                  <a:schemeClr val="bg1"/>
                </a:solidFill>
                <a:latin typeface="Calibri" pitchFamily="34" charset="0"/>
              </a:rPr>
              <a:t>, I </a:t>
            </a:r>
            <a:r>
              <a:rPr lang="en-CA" sz="2800" b="1" dirty="0" smtClean="0">
                <a:solidFill>
                  <a:schemeClr val="bg1"/>
                </a:solidFill>
                <a:latin typeface="Calibri" pitchFamily="34" charset="0"/>
              </a:rPr>
              <a:t>trust Christ as my spiritual wholeness and fullness, Jesus in whom the whole fullness of God dwells.</a:t>
            </a:r>
          </a:p>
          <a:p>
            <a:pPr algn="ctr"/>
            <a:r>
              <a:rPr lang="en-CA" sz="2800" b="1" dirty="0" smtClean="0">
                <a:solidFill>
                  <a:schemeClr val="bg1"/>
                </a:solidFill>
                <a:latin typeface="Calibri" pitchFamily="34" charset="0"/>
              </a:rPr>
              <a:t>I am filled in him who is the fullness of God.</a:t>
            </a:r>
          </a:p>
          <a:p>
            <a:pPr algn="ctr"/>
            <a:r>
              <a:rPr lang="en-CA" sz="2800" b="1" dirty="0" smtClean="0">
                <a:solidFill>
                  <a:schemeClr val="bg1"/>
                </a:solidFill>
                <a:latin typeface="Calibri" pitchFamily="34" charset="0"/>
              </a:rPr>
              <a:t>I am filled with the riches of the grace of God in Christ.</a:t>
            </a:r>
          </a:p>
          <a:p>
            <a:pPr algn="ctr"/>
            <a:r>
              <a:rPr lang="en-CA" sz="2800" b="1" dirty="0" smtClean="0">
                <a:solidFill>
                  <a:schemeClr val="bg1"/>
                </a:solidFill>
                <a:latin typeface="Calibri" pitchFamily="34" charset="0"/>
              </a:rPr>
              <a:t>It is finished.  I </a:t>
            </a:r>
            <a:r>
              <a:rPr lang="en-CA" sz="2800" b="1" dirty="0">
                <a:solidFill>
                  <a:schemeClr val="bg1"/>
                </a:solidFill>
                <a:latin typeface="Calibri" pitchFamily="34" charset="0"/>
              </a:rPr>
              <a:t>am complete in </a:t>
            </a:r>
            <a:r>
              <a:rPr lang="en-CA" sz="2800" b="1" dirty="0" smtClean="0">
                <a:solidFill>
                  <a:schemeClr val="bg1"/>
                </a:solidFill>
                <a:latin typeface="Calibri" pitchFamily="34" charset="0"/>
              </a:rPr>
              <a:t>Christ by faith apart from tongues, dreams, visions, miracles, “words” </a:t>
            </a:r>
          </a:p>
          <a:p>
            <a:pPr algn="ctr"/>
            <a:r>
              <a:rPr lang="en-CA" sz="2800" b="1" dirty="0" smtClean="0">
                <a:solidFill>
                  <a:schemeClr val="bg1"/>
                </a:solidFill>
                <a:latin typeface="Calibri" pitchFamily="34" charset="0"/>
              </a:rPr>
              <a:t>or anything else!</a:t>
            </a:r>
            <a:endParaRPr lang="en-CA" sz="2800" b="1"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342.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520" y="2790056"/>
            <a:ext cx="8640960" cy="1143000"/>
          </a:xfrm>
        </p:spPr>
        <p:txBody>
          <a:bodyPr/>
          <a:lstStyle/>
          <a:p>
            <a:r>
              <a:rPr lang="en-US" sz="2800" b="1" dirty="0" smtClean="0">
                <a:solidFill>
                  <a:srgbClr val="0000FF"/>
                </a:solidFill>
                <a:latin typeface="Calibri" pitchFamily="34" charset="0"/>
                <a:cs typeface="Calibri" pitchFamily="34" charset="0"/>
              </a:rPr>
              <a:t>You can’t DO anything to make yourself more righteous; </a:t>
            </a:r>
            <a:r>
              <a:rPr lang="en-US" sz="2800" b="1" dirty="0" smtClean="0">
                <a:solidFill>
                  <a:srgbClr val="FF0000"/>
                </a:solidFill>
                <a:latin typeface="Calibri" pitchFamily="34" charset="0"/>
                <a:cs typeface="Calibri" pitchFamily="34" charset="0"/>
              </a:rPr>
              <a:t>I am your righteousness.</a:t>
            </a:r>
            <a:r>
              <a:rPr lang="en-US" sz="2800" b="1" dirty="0" smtClean="0">
                <a:solidFill>
                  <a:srgbClr val="0070C0"/>
                </a:solidFill>
                <a:latin typeface="Calibri" pitchFamily="34" charset="0"/>
                <a:cs typeface="Calibri" pitchFamily="34" charset="0"/>
              </a:rPr>
              <a:t/>
            </a:r>
            <a:br>
              <a:rPr lang="en-US" sz="2800" b="1" dirty="0" smtClean="0">
                <a:solidFill>
                  <a:srgbClr val="0070C0"/>
                </a:solidFill>
                <a:latin typeface="Calibri" pitchFamily="34" charset="0"/>
                <a:cs typeface="Calibri" pitchFamily="34" charset="0"/>
              </a:rPr>
            </a:br>
            <a:r>
              <a:rPr lang="en-US" sz="2000" b="1" dirty="0" smtClean="0">
                <a:solidFill>
                  <a:srgbClr val="0070C0"/>
                </a:solidFill>
                <a:latin typeface="Calibri" pitchFamily="34" charset="0"/>
                <a:cs typeface="Calibri" pitchFamily="34" charset="0"/>
              </a:rPr>
              <a:t/>
            </a:r>
            <a:br>
              <a:rPr lang="en-US" sz="2000" b="1" dirty="0" smtClean="0">
                <a:solidFill>
                  <a:srgbClr val="0070C0"/>
                </a:solidFill>
                <a:latin typeface="Calibri" pitchFamily="34" charset="0"/>
                <a:cs typeface="Calibri" pitchFamily="34" charset="0"/>
              </a:rPr>
            </a:br>
            <a:r>
              <a:rPr lang="en-US" sz="2800" b="1" dirty="0" smtClean="0">
                <a:solidFill>
                  <a:srgbClr val="0070C0"/>
                </a:solidFill>
                <a:latin typeface="Calibri" pitchFamily="34" charset="0"/>
                <a:cs typeface="Calibri" pitchFamily="34" charset="0"/>
              </a:rPr>
              <a:t> </a:t>
            </a:r>
            <a:r>
              <a:rPr lang="en-US" sz="2800" b="1" dirty="0" smtClean="0">
                <a:solidFill>
                  <a:srgbClr val="0000FF"/>
                </a:solidFill>
                <a:latin typeface="Calibri" pitchFamily="34" charset="0"/>
                <a:cs typeface="Calibri" pitchFamily="34" charset="0"/>
              </a:rPr>
              <a:t>You can’t DO anything to be more forgiven;</a:t>
            </a:r>
            <a:r>
              <a:rPr lang="en-US" sz="2800" b="1" dirty="0" smtClean="0">
                <a:solidFill>
                  <a:srgbClr val="0070C0"/>
                </a:solidFill>
                <a:latin typeface="Calibri" pitchFamily="34" charset="0"/>
                <a:cs typeface="Calibri" pitchFamily="34" charset="0"/>
              </a:rPr>
              <a:t/>
            </a:r>
            <a:br>
              <a:rPr lang="en-US" sz="2800" b="1" dirty="0" smtClean="0">
                <a:solidFill>
                  <a:srgbClr val="0070C0"/>
                </a:solidFill>
                <a:latin typeface="Calibri" pitchFamily="34" charset="0"/>
                <a:cs typeface="Calibri" pitchFamily="34" charset="0"/>
              </a:rPr>
            </a:br>
            <a:r>
              <a:rPr lang="en-US" sz="2800" b="1" dirty="0" smtClean="0">
                <a:solidFill>
                  <a:srgbClr val="FF0000"/>
                </a:solidFill>
                <a:latin typeface="Calibri" pitchFamily="34" charset="0"/>
                <a:cs typeface="Calibri" pitchFamily="34" charset="0"/>
              </a:rPr>
              <a:t>I am your forgiveness from God. </a:t>
            </a:r>
            <a:r>
              <a:rPr lang="en-US" sz="2800" b="1" dirty="0" smtClean="0">
                <a:solidFill>
                  <a:srgbClr val="0070C0"/>
                </a:solidFill>
                <a:latin typeface="Calibri" pitchFamily="34" charset="0"/>
                <a:cs typeface="Calibri" pitchFamily="34" charset="0"/>
              </a:rPr>
              <a:t/>
            </a:r>
            <a:br>
              <a:rPr lang="en-US" sz="2800" b="1" dirty="0" smtClean="0">
                <a:solidFill>
                  <a:srgbClr val="0070C0"/>
                </a:solidFill>
                <a:latin typeface="Calibri" pitchFamily="34" charset="0"/>
                <a:cs typeface="Calibri" pitchFamily="34" charset="0"/>
              </a:rPr>
            </a:br>
            <a:r>
              <a:rPr lang="en-US" sz="2000" b="1" dirty="0" smtClean="0">
                <a:solidFill>
                  <a:srgbClr val="0070C0"/>
                </a:solidFill>
                <a:latin typeface="Calibri" pitchFamily="34" charset="0"/>
                <a:cs typeface="Calibri" pitchFamily="34" charset="0"/>
              </a:rPr>
              <a:t/>
            </a:r>
            <a:br>
              <a:rPr lang="en-US" sz="2000" b="1" dirty="0" smtClean="0">
                <a:solidFill>
                  <a:srgbClr val="0070C0"/>
                </a:solidFill>
                <a:latin typeface="Calibri" pitchFamily="34" charset="0"/>
                <a:cs typeface="Calibri" pitchFamily="34" charset="0"/>
              </a:rPr>
            </a:br>
            <a:r>
              <a:rPr lang="en-US" sz="2800" b="1" dirty="0" smtClean="0">
                <a:solidFill>
                  <a:srgbClr val="0070C0"/>
                </a:solidFill>
                <a:latin typeface="Calibri" pitchFamily="34" charset="0"/>
                <a:cs typeface="Calibri" pitchFamily="34" charset="0"/>
              </a:rPr>
              <a:t> </a:t>
            </a:r>
            <a:r>
              <a:rPr lang="en-US" sz="2800" b="1" dirty="0" smtClean="0">
                <a:solidFill>
                  <a:srgbClr val="0000FF"/>
                </a:solidFill>
                <a:latin typeface="Calibri" pitchFamily="34" charset="0"/>
                <a:cs typeface="Calibri" pitchFamily="34" charset="0"/>
              </a:rPr>
              <a:t>You can’t DO anything to be more reconciled to God;</a:t>
            </a:r>
            <a:r>
              <a:rPr lang="en-US" sz="2800" b="1" dirty="0" smtClean="0">
                <a:solidFill>
                  <a:srgbClr val="0070C0"/>
                </a:solidFill>
                <a:latin typeface="Calibri" pitchFamily="34" charset="0"/>
                <a:cs typeface="Calibri" pitchFamily="34" charset="0"/>
              </a:rPr>
              <a:t/>
            </a:r>
            <a:br>
              <a:rPr lang="en-US" sz="2800" b="1" dirty="0" smtClean="0">
                <a:solidFill>
                  <a:srgbClr val="0070C0"/>
                </a:solidFill>
                <a:latin typeface="Calibri" pitchFamily="34" charset="0"/>
                <a:cs typeface="Calibri" pitchFamily="34" charset="0"/>
              </a:rPr>
            </a:br>
            <a:r>
              <a:rPr lang="en-US" sz="2800" b="1" dirty="0" smtClean="0">
                <a:solidFill>
                  <a:srgbClr val="FF0000"/>
                </a:solidFill>
                <a:latin typeface="Calibri" pitchFamily="34" charset="0"/>
                <a:cs typeface="Calibri" pitchFamily="34" charset="0"/>
              </a:rPr>
              <a:t>I am your reconciliation with God.</a:t>
            </a:r>
            <a:r>
              <a:rPr lang="en-US" sz="2800" b="1" dirty="0" smtClean="0">
                <a:solidFill>
                  <a:srgbClr val="0070C0"/>
                </a:solidFill>
                <a:latin typeface="Calibri" pitchFamily="34" charset="0"/>
                <a:cs typeface="Calibri" pitchFamily="34" charset="0"/>
              </a:rPr>
              <a:t/>
            </a:r>
            <a:br>
              <a:rPr lang="en-US" sz="2800" b="1" dirty="0" smtClean="0">
                <a:solidFill>
                  <a:srgbClr val="0070C0"/>
                </a:solidFill>
                <a:latin typeface="Calibri" pitchFamily="34" charset="0"/>
                <a:cs typeface="Calibri" pitchFamily="34" charset="0"/>
              </a:rPr>
            </a:br>
            <a:r>
              <a:rPr lang="en-US" sz="2000" b="1" dirty="0" smtClean="0">
                <a:solidFill>
                  <a:srgbClr val="0070C0"/>
                </a:solidFill>
                <a:latin typeface="Calibri" pitchFamily="34" charset="0"/>
                <a:cs typeface="Calibri" pitchFamily="34" charset="0"/>
              </a:rPr>
              <a:t/>
            </a:r>
            <a:br>
              <a:rPr lang="en-US" sz="2000" b="1" dirty="0" smtClean="0">
                <a:solidFill>
                  <a:srgbClr val="0070C0"/>
                </a:solidFill>
                <a:latin typeface="Calibri" pitchFamily="34" charset="0"/>
                <a:cs typeface="Calibri" pitchFamily="34" charset="0"/>
              </a:rPr>
            </a:br>
            <a:r>
              <a:rPr lang="en-US" sz="2800" b="1" dirty="0" smtClean="0">
                <a:solidFill>
                  <a:srgbClr val="0000FF"/>
                </a:solidFill>
                <a:latin typeface="Calibri" pitchFamily="34" charset="0"/>
                <a:cs typeface="Calibri" pitchFamily="34" charset="0"/>
              </a:rPr>
              <a:t>You can’t DO anything to be more accepted;</a:t>
            </a:r>
            <a:br>
              <a:rPr lang="en-US" sz="2800" b="1" dirty="0" smtClean="0">
                <a:solidFill>
                  <a:srgbClr val="0000FF"/>
                </a:solidFill>
                <a:latin typeface="Calibri" pitchFamily="34" charset="0"/>
                <a:cs typeface="Calibri" pitchFamily="34" charset="0"/>
              </a:rPr>
            </a:br>
            <a:r>
              <a:rPr lang="en-US" sz="2800" b="1" dirty="0" smtClean="0">
                <a:solidFill>
                  <a:srgbClr val="FF0000"/>
                </a:solidFill>
                <a:latin typeface="Calibri" pitchFamily="34" charset="0"/>
                <a:cs typeface="Calibri" pitchFamily="34" charset="0"/>
              </a:rPr>
              <a:t>I am your acceptance with God.</a:t>
            </a:r>
            <a:r>
              <a:rPr lang="en-US" sz="2800" b="1" dirty="0" smtClean="0">
                <a:solidFill>
                  <a:srgbClr val="0070C0"/>
                </a:solidFill>
                <a:latin typeface="Calibri" pitchFamily="34" charset="0"/>
                <a:cs typeface="Calibri" pitchFamily="34" charset="0"/>
              </a:rPr>
              <a:t/>
            </a:r>
            <a:br>
              <a:rPr lang="en-US" sz="2800" b="1" dirty="0" smtClean="0">
                <a:solidFill>
                  <a:srgbClr val="0070C0"/>
                </a:solidFill>
                <a:latin typeface="Calibri" pitchFamily="34" charset="0"/>
                <a:cs typeface="Calibri" pitchFamily="34" charset="0"/>
              </a:rPr>
            </a:br>
            <a:r>
              <a:rPr lang="en-US" sz="2000" b="1" dirty="0" smtClean="0">
                <a:solidFill>
                  <a:srgbClr val="0070C0"/>
                </a:solidFill>
                <a:latin typeface="Calibri" pitchFamily="34" charset="0"/>
                <a:cs typeface="Calibri" pitchFamily="34" charset="0"/>
              </a:rPr>
              <a:t/>
            </a:r>
            <a:br>
              <a:rPr lang="en-US" sz="2000" b="1" dirty="0" smtClean="0">
                <a:solidFill>
                  <a:srgbClr val="0070C0"/>
                </a:solidFill>
                <a:latin typeface="Calibri" pitchFamily="34" charset="0"/>
                <a:cs typeface="Calibri" pitchFamily="34" charset="0"/>
              </a:rPr>
            </a:br>
            <a:r>
              <a:rPr lang="en-US" sz="2800" b="1" dirty="0" smtClean="0">
                <a:solidFill>
                  <a:srgbClr val="0000FF"/>
                </a:solidFill>
                <a:latin typeface="Calibri" pitchFamily="34" charset="0"/>
                <a:cs typeface="Calibri" pitchFamily="34" charset="0"/>
              </a:rPr>
              <a:t> You can’t DO anything to be more spiritual;</a:t>
            </a:r>
            <a:r>
              <a:rPr lang="en-US" sz="2800" b="1" dirty="0" smtClean="0">
                <a:solidFill>
                  <a:srgbClr val="0070C0"/>
                </a:solidFill>
                <a:latin typeface="Calibri" pitchFamily="34" charset="0"/>
                <a:cs typeface="Calibri" pitchFamily="34" charset="0"/>
              </a:rPr>
              <a:t/>
            </a:r>
            <a:br>
              <a:rPr lang="en-US" sz="2800" b="1" dirty="0" smtClean="0">
                <a:solidFill>
                  <a:srgbClr val="0070C0"/>
                </a:solidFill>
                <a:latin typeface="Calibri" pitchFamily="34" charset="0"/>
                <a:cs typeface="Calibri" pitchFamily="34" charset="0"/>
              </a:rPr>
            </a:br>
            <a:r>
              <a:rPr lang="en-US" sz="2800" b="1" dirty="0" smtClean="0">
                <a:solidFill>
                  <a:srgbClr val="FF0000"/>
                </a:solidFill>
                <a:latin typeface="Calibri" pitchFamily="34" charset="0"/>
                <a:cs typeface="Calibri" pitchFamily="34" charset="0"/>
              </a:rPr>
              <a:t>If I, in whom the fullness of God dwells, am in you;</a:t>
            </a:r>
            <a:br>
              <a:rPr lang="en-US" sz="2800" b="1" dirty="0" smtClean="0">
                <a:solidFill>
                  <a:srgbClr val="FF0000"/>
                </a:solidFill>
                <a:latin typeface="Calibri" pitchFamily="34" charset="0"/>
                <a:cs typeface="Calibri" pitchFamily="34" charset="0"/>
              </a:rPr>
            </a:br>
            <a:r>
              <a:rPr lang="en-US" sz="2800" b="1" dirty="0" smtClean="0">
                <a:solidFill>
                  <a:srgbClr val="FF0000"/>
                </a:solidFill>
                <a:latin typeface="Calibri" pitchFamily="34" charset="0"/>
                <a:cs typeface="Calibri" pitchFamily="34" charset="0"/>
              </a:rPr>
              <a:t>I am your spiritual fullness in God;</a:t>
            </a:r>
            <a:br>
              <a:rPr lang="en-US" sz="2800" b="1" dirty="0" smtClean="0">
                <a:solidFill>
                  <a:srgbClr val="FF0000"/>
                </a:solidFill>
                <a:latin typeface="Calibri" pitchFamily="34" charset="0"/>
                <a:cs typeface="Calibri" pitchFamily="34" charset="0"/>
              </a:rPr>
            </a:br>
            <a:r>
              <a:rPr lang="en-US" sz="2800" b="1" dirty="0" smtClean="0">
                <a:solidFill>
                  <a:srgbClr val="FF0000"/>
                </a:solidFill>
                <a:latin typeface="Calibri" pitchFamily="34" charset="0"/>
                <a:cs typeface="Calibri" pitchFamily="34" charset="0"/>
              </a:rPr>
              <a:t>nothing can add to my spiritual fullness.</a:t>
            </a:r>
            <a:endParaRPr lang="en-US" sz="2800" b="1" dirty="0">
              <a:solidFill>
                <a:srgbClr val="FF000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43.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18" name="Picture 17" descr="lord-jesus-christ-coming-293608.gif"/>
          <p:cNvPicPr>
            <a:picLocks noChangeAspect="1"/>
          </p:cNvPicPr>
          <p:nvPr/>
        </p:nvPicPr>
        <p:blipFill>
          <a:blip r:embed="rId2" cstate="print"/>
          <a:srcRect b="36140"/>
          <a:stretch>
            <a:fillRect/>
          </a:stretch>
        </p:blipFill>
        <p:spPr>
          <a:xfrm>
            <a:off x="2123728" y="1340768"/>
            <a:ext cx="4413406" cy="4104456"/>
          </a:xfrm>
          <a:prstGeom prst="star32">
            <a:avLst/>
          </a:prstGeom>
        </p:spPr>
      </p:pic>
      <p:sp>
        <p:nvSpPr>
          <p:cNvPr id="9" name="Title 1"/>
          <p:cNvSpPr txBox="1">
            <a:spLocks/>
          </p:cNvSpPr>
          <p:nvPr/>
        </p:nvSpPr>
        <p:spPr bwMode="auto">
          <a:xfrm>
            <a:off x="-252536" y="341784"/>
            <a:ext cx="9396536"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“For in him the whole fullness of deity dwells bodily</a:t>
            </a:r>
          </a:p>
          <a:p>
            <a:pPr lvl="0" algn="ctr" eaLnBrk="0" hangingPunct="0">
              <a:lnSpc>
                <a:spcPts val="3100"/>
              </a:lnSpc>
              <a:defRPr/>
            </a:pPr>
            <a:r>
              <a:rPr lang="en-US" sz="2800" b="1" kern="0" dirty="0" smtClean="0">
                <a:solidFill>
                  <a:schemeClr val="bg1"/>
                </a:solidFill>
                <a:latin typeface="Calibri" pitchFamily="34" charset="0"/>
              </a:rPr>
              <a:t>and you have been filled in him, who is the head </a:t>
            </a:r>
            <a:br>
              <a:rPr lang="en-US" sz="2800" b="1" kern="0" dirty="0" smtClean="0">
                <a:solidFill>
                  <a:schemeClr val="bg1"/>
                </a:solidFill>
                <a:latin typeface="Calibri" pitchFamily="34" charset="0"/>
              </a:rPr>
            </a:br>
            <a:r>
              <a:rPr lang="en-US" sz="2800" b="1" kern="0" dirty="0" smtClean="0">
                <a:solidFill>
                  <a:schemeClr val="bg1"/>
                </a:solidFill>
                <a:latin typeface="Calibri" pitchFamily="34" charset="0"/>
              </a:rPr>
              <a:t>of all rule and authority”  Col 2:9-10</a:t>
            </a:r>
            <a:endParaRPr lang="en-CA" sz="2800" kern="0" dirty="0" smtClean="0">
              <a:solidFill>
                <a:schemeClr val="bg1"/>
              </a:solidFill>
              <a:latin typeface="Calibri" pitchFamily="34" charset="0"/>
            </a:endParaRPr>
          </a:p>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2" name="TextBox 8"/>
          <p:cNvSpPr txBox="1">
            <a:spLocks noChangeArrowheads="1"/>
          </p:cNvSpPr>
          <p:nvPr/>
        </p:nvSpPr>
        <p:spPr bwMode="auto">
          <a:xfrm>
            <a:off x="3275856" y="4581128"/>
            <a:ext cx="1944216"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a:t>
            </a:r>
          </a:p>
          <a:p>
            <a:pPr algn="ctr">
              <a:defRPr/>
            </a:pPr>
            <a:r>
              <a:rPr lang="en-CA" sz="1000" dirty="0" smtClean="0">
                <a:solidFill>
                  <a:schemeClr val="tx1">
                    <a:lumMod val="85000"/>
                  </a:schemeClr>
                </a:solidFill>
              </a:rPr>
              <a:t>with permission</a:t>
            </a:r>
            <a:endParaRPr lang="en-CA" sz="1000" dirty="0">
              <a:solidFill>
                <a:schemeClr val="tx1">
                  <a:lumMod val="85000"/>
                </a:schemeClr>
              </a:solidFill>
            </a:endParaRPr>
          </a:p>
        </p:txBody>
      </p:sp>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8" name="TextBox 7"/>
          <p:cNvSpPr txBox="1"/>
          <p:nvPr/>
        </p:nvSpPr>
        <p:spPr>
          <a:xfrm>
            <a:off x="35496" y="5589240"/>
            <a:ext cx="8999984" cy="1200329"/>
          </a:xfrm>
          <a:prstGeom prst="rect">
            <a:avLst/>
          </a:prstGeom>
          <a:noFill/>
        </p:spPr>
        <p:txBody>
          <a:bodyPr wrap="square" rtlCol="0">
            <a:spAutoFit/>
          </a:bodyPr>
          <a:lstStyle/>
          <a:p>
            <a:pPr algn="ctr"/>
            <a:r>
              <a:rPr lang="en-CA" sz="2400" b="1" spc="-10" dirty="0" smtClean="0">
                <a:solidFill>
                  <a:srgbClr val="002060"/>
                </a:solidFill>
                <a:latin typeface="Arial Narrow" pitchFamily="34" charset="0"/>
              </a:rPr>
              <a:t>If we are in Christ in whom God’s fullness dwells, the head of all rule and authority, </a:t>
            </a:r>
            <a:r>
              <a:rPr lang="en-CA" sz="2400" b="1" kern="0" spc="-10" dirty="0" smtClean="0">
                <a:solidFill>
                  <a:srgbClr val="002060"/>
                </a:solidFill>
                <a:latin typeface="Arial Narrow" pitchFamily="34" charset="0"/>
              </a:rPr>
              <a:t>we are spiritually filled and complete in God by faith. </a:t>
            </a:r>
          </a:p>
          <a:p>
            <a:pPr lvl="0" algn="ctr" eaLnBrk="0" hangingPunct="0">
              <a:defRPr/>
            </a:pPr>
            <a:r>
              <a:rPr lang="en-CA" sz="2400" b="1" kern="0" spc="-10" dirty="0" smtClean="0">
                <a:solidFill>
                  <a:srgbClr val="002060"/>
                </a:solidFill>
                <a:latin typeface="Arial Narrow" pitchFamily="34" charset="0"/>
              </a:rPr>
              <a:t>Nothing else makes us more “spiritual” or more “full” in God’s sight.</a:t>
            </a:r>
            <a:endParaRPr lang="en-CA" sz="2400" b="1" dirty="0">
              <a:solidFill>
                <a:srgbClr val="002060"/>
              </a:solidFill>
              <a:latin typeface="Arial Narrow" pitchFamily="34" charset="0"/>
            </a:endParaRPr>
          </a:p>
        </p:txBody>
      </p:sp>
      <p:sp>
        <p:nvSpPr>
          <p:cNvPr id="16" name="TextBox 15"/>
          <p:cNvSpPr txBox="1"/>
          <p:nvPr/>
        </p:nvSpPr>
        <p:spPr>
          <a:xfrm>
            <a:off x="83096" y="3749938"/>
            <a:ext cx="1752600" cy="759182"/>
          </a:xfrm>
          <a:prstGeom prst="rect">
            <a:avLst/>
          </a:prstGeom>
          <a:noFill/>
        </p:spPr>
        <p:txBody>
          <a:bodyPr wrap="square" rtlCol="0">
            <a:spAutoFit/>
          </a:bodyPr>
          <a:lstStyle/>
          <a:p>
            <a:pPr algn="ctr">
              <a:lnSpc>
                <a:spcPts val="2600"/>
              </a:lnSpc>
            </a:pPr>
            <a:r>
              <a:rPr lang="en-CA" sz="2400" b="1" dirty="0" smtClean="0">
                <a:solidFill>
                  <a:schemeClr val="bg1"/>
                </a:solidFill>
              </a:rPr>
              <a:t>empty</a:t>
            </a:r>
          </a:p>
          <a:p>
            <a:pPr algn="ctr">
              <a:lnSpc>
                <a:spcPts val="2600"/>
              </a:lnSpc>
            </a:pPr>
            <a:r>
              <a:rPr lang="en-CA" sz="2400" b="1" dirty="0" smtClean="0">
                <a:solidFill>
                  <a:schemeClr val="bg1"/>
                </a:solidFill>
              </a:rPr>
              <a:t>in myself</a:t>
            </a:r>
            <a:endParaRPr lang="en-CA" sz="2400" b="1" dirty="0">
              <a:solidFill>
                <a:schemeClr val="bg1"/>
              </a:solidFill>
            </a:endParaRPr>
          </a:p>
        </p:txBody>
      </p:sp>
      <p:sp>
        <p:nvSpPr>
          <p:cNvPr id="13" name="Smiley Face 12"/>
          <p:cNvSpPr/>
          <p:nvPr/>
        </p:nvSpPr>
        <p:spPr>
          <a:xfrm>
            <a:off x="489248" y="2802632"/>
            <a:ext cx="914400" cy="914400"/>
          </a:xfrm>
          <a:prstGeom prst="smileyFace">
            <a:avLst>
              <a:gd name="adj" fmla="val -465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5" name="Picture 14" descr="www.fg-a.com valentine 2-jumping-heart.gif"/>
          <p:cNvPicPr>
            <a:picLocks noChangeAspect="1"/>
          </p:cNvPicPr>
          <p:nvPr/>
        </p:nvPicPr>
        <p:blipFill>
          <a:blip r:embed="rId3" cstate="print"/>
          <a:stretch>
            <a:fillRect/>
          </a:stretch>
        </p:blipFill>
        <p:spPr>
          <a:xfrm>
            <a:off x="3707904" y="3031604"/>
            <a:ext cx="1143000" cy="1333500"/>
          </a:xfrm>
          <a:prstGeom prst="rect">
            <a:avLst/>
          </a:prstGeom>
        </p:spPr>
      </p:pic>
      <p:sp>
        <p:nvSpPr>
          <p:cNvPr id="17" name="TextBox 16"/>
          <p:cNvSpPr txBox="1"/>
          <p:nvPr/>
        </p:nvSpPr>
        <p:spPr>
          <a:xfrm>
            <a:off x="3275856" y="5054987"/>
            <a:ext cx="2088232" cy="246221"/>
          </a:xfrm>
          <a:prstGeom prst="rect">
            <a:avLst/>
          </a:prstGeom>
          <a:noFill/>
        </p:spPr>
        <p:txBody>
          <a:bodyPr wrap="square" rtlCol="0">
            <a:spAutoFit/>
          </a:bodyPr>
          <a:lstStyle/>
          <a:p>
            <a:r>
              <a:rPr lang="en-CA" sz="1000" dirty="0" smtClean="0">
                <a:solidFill>
                  <a:schemeClr val="tx1">
                    <a:lumMod val="75000"/>
                  </a:schemeClr>
                </a:solidFill>
              </a:rPr>
              <a:t>jumping heart © www.fg-a.com</a:t>
            </a:r>
            <a:endParaRPr lang="en-CA" dirty="0">
              <a:solidFill>
                <a:schemeClr val="tx1">
                  <a:lumMod val="75000"/>
                </a:schemeClr>
              </a:solidFill>
            </a:endParaRPr>
          </a:p>
        </p:txBody>
      </p:sp>
      <p:sp>
        <p:nvSpPr>
          <p:cNvPr id="19" name="TextBox 18"/>
          <p:cNvSpPr txBox="1"/>
          <p:nvPr/>
        </p:nvSpPr>
        <p:spPr>
          <a:xfrm>
            <a:off x="6372200" y="2154823"/>
            <a:ext cx="2664296" cy="2800767"/>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10. filled and </a:t>
            </a:r>
          </a:p>
          <a:p>
            <a:pPr algn="ctr"/>
            <a:r>
              <a:rPr lang="en-CA" sz="2800" b="1" dirty="0" smtClean="0">
                <a:solidFill>
                  <a:srgbClr val="FF0000"/>
                </a:solidFill>
                <a:latin typeface="Calibri" pitchFamily="34" charset="0"/>
              </a:rPr>
              <a:t>complete </a:t>
            </a:r>
          </a:p>
          <a:p>
            <a:pPr algn="ctr"/>
            <a:r>
              <a:rPr lang="en-CA" sz="2800" b="1" dirty="0" smtClean="0">
                <a:solidFill>
                  <a:srgbClr val="FF0000"/>
                </a:solidFill>
                <a:latin typeface="Calibri" pitchFamily="34" charset="0"/>
              </a:rPr>
              <a:t>in Christ</a:t>
            </a:r>
          </a:p>
          <a:p>
            <a:pPr algn="ctr"/>
            <a:r>
              <a:rPr lang="en-CA" sz="2800" b="1" dirty="0" smtClean="0">
                <a:solidFill>
                  <a:srgbClr val="FF0000"/>
                </a:solidFill>
                <a:latin typeface="Calibri" pitchFamily="34" charset="0"/>
              </a:rPr>
              <a:t>in whom God’s fullness dwells.</a:t>
            </a:r>
          </a:p>
          <a:p>
            <a:pPr algn="ctr"/>
            <a:endParaRPr lang="en-CA" sz="800" b="1" dirty="0" smtClean="0">
              <a:solidFill>
                <a:srgbClr val="FF0000"/>
              </a:solidFill>
              <a:latin typeface="Calibri" pitchFamily="34" charset="0"/>
            </a:endParaRPr>
          </a:p>
          <a:p>
            <a:pPr algn="ctr"/>
            <a:r>
              <a:rPr lang="en-CA" sz="2800" b="1" dirty="0" smtClean="0">
                <a:solidFill>
                  <a:srgbClr val="FF0000"/>
                </a:solidFill>
                <a:latin typeface="Calibri" pitchFamily="34" charset="0"/>
              </a:rPr>
              <a:t>Thank you, Lord!</a:t>
            </a:r>
            <a:endParaRPr lang="en-CA" sz="2800" dirty="0"/>
          </a:p>
        </p:txBody>
      </p:sp>
      <p:sp>
        <p:nvSpPr>
          <p:cNvPr id="14" name="WordArt 2"/>
          <p:cNvSpPr>
            <a:spLocks noChangeArrowheads="1" noChangeShapeType="1" noTextEdit="1"/>
          </p:cNvSpPr>
          <p:nvPr/>
        </p:nvSpPr>
        <p:spPr bwMode="auto">
          <a:xfrm>
            <a:off x="2699792" y="1700808"/>
            <a:ext cx="3383280" cy="3200400"/>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r>
              <a:rPr lang="en-CA" sz="1600" kern="10" dirty="0" smtClean="0">
                <a:ln w="9525">
                  <a:solidFill>
                    <a:srgbClr val="000000"/>
                  </a:solidFill>
                  <a:round/>
                  <a:headEnd/>
                  <a:tailEnd/>
                </a:ln>
                <a:latin typeface="Arial Black" pitchFamily="34" charset="0"/>
                <a:cs typeface="Calibri" pitchFamily="34" charset="0"/>
              </a:rPr>
              <a:t>fullness of God’s powers</a:t>
            </a: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fullness of God’s salvation</a:t>
            </a:r>
            <a:endParaRPr lang="en-CA" sz="1600" kern="10" spc="0" dirty="0">
              <a:ln w="9525">
                <a:solidFill>
                  <a:srgbClr val="000000"/>
                </a:solidFill>
                <a:round/>
                <a:headEnd/>
                <a:tailEnd/>
              </a:ln>
              <a:effectLst/>
              <a:latin typeface="Arial Black" pitchFamily="34" charset="0"/>
              <a:cs typeface="Calibri" pitchFamily="34" charset="0"/>
            </a:endParaRPr>
          </a:p>
        </p:txBody>
      </p:sp>
    </p:spTree>
  </p:cSld>
  <p:clrMapOvr>
    <a:masterClrMapping/>
  </p:clrMapOvr>
  <p:timing>
    <p:tnLst>
      <p:par>
        <p:cTn id="1" dur="indefinite" restart="never" nodeType="tmRoot"/>
      </p:par>
    </p:tnLst>
  </p:timing>
</p:sld>
</file>

<file path=ppt/slides/slide34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116632"/>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304110"/>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2" name="TextBox 11"/>
          <p:cNvSpPr txBox="1"/>
          <p:nvPr/>
        </p:nvSpPr>
        <p:spPr>
          <a:xfrm rot="18967428">
            <a:off x="236529" y="5486726"/>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558734"/>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204864"/>
            <a:ext cx="8496944" cy="3539430"/>
          </a:xfrm>
          <a:prstGeom prst="rect">
            <a:avLst/>
          </a:prstGeom>
          <a:noFill/>
        </p:spPr>
        <p:txBody>
          <a:bodyPr wrap="square" rtlCol="0">
            <a:spAutoFit/>
          </a:bodyPr>
          <a:lstStyle/>
          <a:p>
            <a:pPr algn="ctr"/>
            <a:r>
              <a:rPr lang="en-CA" sz="3200" dirty="0" smtClean="0">
                <a:latin typeface="Calibri" pitchFamily="34" charset="0"/>
                <a:cs typeface="Calibri" pitchFamily="34" charset="0"/>
              </a:rPr>
              <a:t>Can anyone else give us fullness in God? </a:t>
            </a:r>
          </a:p>
          <a:p>
            <a:pPr algn="ctr"/>
            <a:r>
              <a:rPr lang="en-CA" sz="3200" dirty="0" smtClean="0">
                <a:latin typeface="Calibri" pitchFamily="34" charset="0"/>
                <a:cs typeface="Calibri" pitchFamily="34" charset="0"/>
              </a:rPr>
              <a:t>Is anyone else the one in whom God’s fullness dwells, the head of all rule and authority, </a:t>
            </a:r>
          </a:p>
          <a:p>
            <a:pPr algn="ctr"/>
            <a:r>
              <a:rPr lang="en-CA" sz="3200" dirty="0" smtClean="0">
                <a:latin typeface="Calibri" pitchFamily="34" charset="0"/>
                <a:cs typeface="Calibri" pitchFamily="34" charset="0"/>
              </a:rPr>
              <a:t>who fills all in him with spiritual fullness in God?</a:t>
            </a:r>
          </a:p>
          <a:p>
            <a:pPr algn="ctr"/>
            <a:r>
              <a:rPr lang="en-CA" sz="3200" dirty="0" smtClean="0">
                <a:latin typeface="Calibri" pitchFamily="34" charset="0"/>
                <a:cs typeface="Calibri" pitchFamily="34" charset="0"/>
              </a:rPr>
              <a:t>Has anyone else died for our sins to become </a:t>
            </a:r>
          </a:p>
          <a:p>
            <a:pPr algn="ctr"/>
            <a:r>
              <a:rPr lang="en-CA" sz="3200" dirty="0" smtClean="0">
                <a:latin typeface="Calibri" pitchFamily="34" charset="0"/>
                <a:cs typeface="Calibri" pitchFamily="34" charset="0"/>
              </a:rPr>
              <a:t>for us the fullness of God’s blessing?  </a:t>
            </a:r>
          </a:p>
          <a:p>
            <a:pPr algn="ctr"/>
            <a:endParaRPr lang="en-CA" sz="3200" dirty="0" smtClean="0">
              <a:latin typeface="Calibri" pitchFamily="34" charset="0"/>
              <a:cs typeface="Calibri" pitchFamily="34" charset="0"/>
            </a:endParaRPr>
          </a:p>
        </p:txBody>
      </p:sp>
      <p:sp>
        <p:nvSpPr>
          <p:cNvPr id="17" name="Rectangle 16"/>
          <p:cNvSpPr/>
          <p:nvPr/>
        </p:nvSpPr>
        <p:spPr>
          <a:xfrm>
            <a:off x="4089648" y="119675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Rectangle 18"/>
          <p:cNvSpPr/>
          <p:nvPr/>
        </p:nvSpPr>
        <p:spPr>
          <a:xfrm rot="16200000">
            <a:off x="3912488" y="1457360"/>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34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496" y="1565920"/>
            <a:ext cx="2103120" cy="1143000"/>
          </a:xfrm>
        </p:spPr>
        <p:txBody>
          <a:bodyPr>
            <a:noAutofit/>
          </a:bodyPr>
          <a:lstStyle/>
          <a:p>
            <a:r>
              <a:rPr lang="en-US" sz="2800" b="1" dirty="0" smtClean="0">
                <a:solidFill>
                  <a:schemeClr val="tx1"/>
                </a:solidFill>
                <a:latin typeface="Calibri" pitchFamily="34" charset="0"/>
                <a:cs typeface="Calibri" pitchFamily="34" charset="0"/>
              </a:rPr>
              <a:t>Buddhism</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says:</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Do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Do</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You Do.</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600" dirty="0" smtClean="0">
                <a:solidFill>
                  <a:schemeClr val="tx1"/>
                </a:solidFill>
                <a:latin typeface="Calibri" pitchFamily="34" charset="0"/>
                <a:cs typeface="Calibri" pitchFamily="34" charset="0"/>
              </a:rPr>
              <a:t/>
            </a:r>
            <a:br>
              <a:rPr lang="en-US" sz="26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8-fold path</a:t>
            </a:r>
            <a:endParaRPr lang="en-US" sz="2800" dirty="0">
              <a:solidFill>
                <a:schemeClr val="tx1"/>
              </a:solidFill>
              <a:latin typeface="Calibri" pitchFamily="34" charset="0"/>
              <a:cs typeface="Calibri" pitchFamily="34" charset="0"/>
            </a:endParaRPr>
          </a:p>
        </p:txBody>
      </p:sp>
      <p:sp>
        <p:nvSpPr>
          <p:cNvPr id="3" name="Title 1"/>
          <p:cNvSpPr txBox="1">
            <a:spLocks/>
          </p:cNvSpPr>
          <p:nvPr/>
        </p:nvSpPr>
        <p:spPr>
          <a:xfrm>
            <a:off x="1945392" y="1565920"/>
            <a:ext cx="219456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Islam</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lang="en-US" sz="2800" dirty="0" smtClean="0">
                <a:latin typeface="Calibri" pitchFamily="34" charset="0"/>
                <a:ea typeface="+mj-ea"/>
                <a:cs typeface="Calibri" pitchFamily="34" charset="0"/>
              </a:rPr>
              <a:t> all Allah wants</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You Do.</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8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6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5 pillars</a:t>
            </a:r>
            <a:endParaRPr kumimoji="0" lang="en-US" sz="2800" b="0" i="0" u="none" strike="noStrike" kern="120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7" name="TextBox 6"/>
          <p:cNvSpPr txBox="1"/>
          <p:nvPr/>
        </p:nvSpPr>
        <p:spPr>
          <a:xfrm>
            <a:off x="152400" y="6106180"/>
            <a:ext cx="4267200" cy="523220"/>
          </a:xfrm>
          <a:prstGeom prst="rect">
            <a:avLst/>
          </a:prstGeom>
          <a:noFill/>
        </p:spPr>
        <p:txBody>
          <a:bodyPr wrap="square" rtlCol="0">
            <a:spAutoFit/>
          </a:bodyPr>
          <a:lstStyle/>
          <a:p>
            <a:pPr algn="ctr"/>
            <a:r>
              <a:rPr lang="en-US" sz="1400" dirty="0" smtClean="0"/>
              <a:t>More free resources on the grace of God in Christ </a:t>
            </a:r>
            <a:r>
              <a:rPr lang="en-CA" sz="1400" dirty="0" smtClean="0">
                <a:latin typeface="Arial Narrow" pitchFamily="34" charset="0"/>
              </a:rPr>
              <a:t>@</a:t>
            </a:r>
            <a:r>
              <a:rPr lang="en-US" sz="1400" dirty="0" smtClean="0"/>
              <a:t> www.GraceGodChrist.com</a:t>
            </a:r>
            <a:endParaRPr lang="en-US" sz="1400" dirty="0"/>
          </a:p>
        </p:txBody>
      </p:sp>
      <p:sp>
        <p:nvSpPr>
          <p:cNvPr id="8" name="Title 1"/>
          <p:cNvSpPr txBox="1">
            <a:spLocks/>
          </p:cNvSpPr>
          <p:nvPr/>
        </p:nvSpPr>
        <p:spPr bwMode="auto">
          <a:xfrm>
            <a:off x="4139952" y="1565920"/>
            <a:ext cx="210312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Hinduism</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Do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Do</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kern="0" dirty="0" smtClean="0">
                <a:latin typeface="Calibri" pitchFamily="34" charset="0"/>
                <a:ea typeface="+mj-ea"/>
                <a:cs typeface="Calibri" pitchFamily="34" charset="0"/>
              </a:rPr>
              <a:t>Do </a:t>
            </a:r>
            <a:r>
              <a:rPr lang="en-US" sz="2800" kern="0" dirty="0" err="1" smtClean="0">
                <a:latin typeface="Calibri" pitchFamily="34" charset="0"/>
                <a:ea typeface="+mj-ea"/>
                <a:cs typeface="Calibri" pitchFamily="34" charset="0"/>
              </a:rPr>
              <a:t>Do</a:t>
            </a:r>
            <a:r>
              <a:rPr lang="en-US" sz="2800" kern="0" dirty="0" smtClean="0">
                <a:latin typeface="Calibri" pitchFamily="34" charset="0"/>
                <a:ea typeface="+mj-ea"/>
                <a:cs typeface="Calibri" pitchFamily="34" charset="0"/>
              </a:rPr>
              <a:t> </a:t>
            </a:r>
            <a:r>
              <a:rPr lang="en-US" sz="2800" kern="0" dirty="0" err="1" smtClean="0">
                <a:latin typeface="Calibri" pitchFamily="34" charset="0"/>
                <a:ea typeface="+mj-ea"/>
                <a:cs typeface="Calibri" pitchFamily="34" charset="0"/>
              </a:rPr>
              <a:t>Do</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You Do.</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6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many paths</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9" name="Title 1"/>
          <p:cNvSpPr txBox="1">
            <a:spLocks/>
          </p:cNvSpPr>
          <p:nvPr/>
        </p:nvSpPr>
        <p:spPr bwMode="auto">
          <a:xfrm>
            <a:off x="6293296" y="2862064"/>
            <a:ext cx="2743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Jesus</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says:</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It is DONE.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I am all you need.</a:t>
            </a:r>
          </a:p>
          <a:p>
            <a:pPr algn="ctr" eaLnBrk="0" hangingPunct="0"/>
            <a:r>
              <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rPr>
              <a:t>I give, you receive.</a:t>
            </a:r>
            <a:br>
              <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rPr>
            </a:br>
            <a:r>
              <a:rPr lang="en-US" sz="2800" kern="0" dirty="0" smtClean="0">
                <a:latin typeface="Calibri" pitchFamily="34" charset="0"/>
                <a:ea typeface="+mj-ea"/>
                <a:cs typeface="Calibri" pitchFamily="34" charset="0"/>
              </a:rPr>
              <a:t>I DO 4 U.</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0" cap="none" spc="-100" normalizeH="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800" kern="0" spc="-100" baseline="0" dirty="0" smtClean="0">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Come to me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and drink.</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10" name="Rectangle 9"/>
          <p:cNvSpPr/>
          <p:nvPr/>
        </p:nvSpPr>
        <p:spPr>
          <a:xfrm>
            <a:off x="7380312" y="3140968"/>
            <a:ext cx="548640" cy="2286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rot="16200000">
            <a:off x="7365464" y="2795777"/>
            <a:ext cx="548640" cy="21031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732240" y="3717032"/>
            <a:ext cx="1944216" cy="376706"/>
          </a:xfrm>
          <a:prstGeom prst="rect">
            <a:avLst/>
          </a:prstGeom>
          <a:noFill/>
        </p:spPr>
        <p:txBody>
          <a:bodyPr wrap="square" rtlCol="0">
            <a:spAutoFit/>
          </a:bodyPr>
          <a:lstStyle/>
          <a:p>
            <a:pPr algn="ctr">
              <a:lnSpc>
                <a:spcPts val="2000"/>
              </a:lnSpc>
            </a:pPr>
            <a:r>
              <a:rPr lang="en-US" sz="2800" b="1" kern="0" dirty="0" smtClean="0">
                <a:latin typeface="Calibri" pitchFamily="34" charset="0"/>
                <a:cs typeface="Calibri" pitchFamily="34" charset="0"/>
              </a:rPr>
              <a:t>I DO 4 U</a:t>
            </a:r>
            <a:endParaRPr lang="en-US" sz="2800" b="1" dirty="0"/>
          </a:p>
        </p:txBody>
      </p:sp>
    </p:spTree>
  </p:cSld>
  <p:clrMapOvr>
    <a:masterClrMapping/>
  </p:clrMapOvr>
  <p:timing>
    <p:tnLst>
      <p:par>
        <p:cTn id="1" dur="indefinite" restart="never" nodeType="tmRoot"/>
      </p:par>
    </p:tnLst>
  </p:timing>
</p:sld>
</file>

<file path=ppt/slides/slide346.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1026" name="Oval 2"/>
          <p:cNvSpPr>
            <a:spLocks noChangeArrowheads="1"/>
          </p:cNvSpPr>
          <p:nvPr/>
        </p:nvSpPr>
        <p:spPr bwMode="auto">
          <a:xfrm>
            <a:off x="35496" y="412576"/>
            <a:ext cx="7132320" cy="6309360"/>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20" name="Text Box 5"/>
          <p:cNvSpPr txBox="1">
            <a:spLocks noChangeArrowheads="1"/>
          </p:cNvSpPr>
          <p:nvPr/>
        </p:nvSpPr>
        <p:spPr bwMode="auto">
          <a:xfrm>
            <a:off x="-76200" y="7540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Passover Lamb, sin atoned, wrath turned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eternal life     adopted sons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Holy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intercedes as mediator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old self crucified and buried with Christ                                                         new self raised and alive with Christ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fontAlgn="base">
              <a:lnSpc>
                <a:spcPts val="1200"/>
              </a:lnSpc>
              <a:spcBef>
                <a:spcPct val="0"/>
              </a:spcBef>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one with Christ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seated with Christ                                                                                                                         </a:t>
            </a:r>
            <a:r>
              <a:rPr lang="en-CA" altLang="ko-KR" sz="800" dirty="0" smtClean="0">
                <a:solidFill>
                  <a:schemeClr val="bg1"/>
                </a:solidFill>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hidden with Christ in God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released from law, married to Christ                                                                                                under law of the Spirit</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8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born of the Spirit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given, receive, have Spirit				                     rivers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Spirit power to be ambassadors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sanctifies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fills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resurrection body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married to the Lamb                                   every tear wiped away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loved and saved</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Calibri" pitchFamily="34" charset="0"/>
                <a:ea typeface="Malgun Gothic" pitchFamily="34" charset="-127"/>
                <a:cs typeface="Calibri" pitchFamily="34" charset="0"/>
              </a:rPr>
              <a:t>   i</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3486144" y="2924944"/>
            <a:ext cx="22860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174112"/>
            <a:ext cx="914400" cy="228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987824" y="278092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3923928" y="27946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987824" y="37890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923928" y="3802752"/>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88024"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2020 </a:t>
            </a:r>
            <a:endParaRPr lang="en-CA" sz="1200" dirty="0">
              <a:solidFill>
                <a:schemeClr val="bg1"/>
              </a:solidFill>
              <a:latin typeface="Arial Narrow" pitchFamily="34" charset="0"/>
            </a:endParaRPr>
          </a:p>
        </p:txBody>
      </p:sp>
      <p:pic>
        <p:nvPicPr>
          <p:cNvPr id="19" name="Picture 18" descr="www.fg-a.com valentine 2-jumping-heart.gif"/>
          <p:cNvPicPr>
            <a:picLocks noChangeAspect="1"/>
          </p:cNvPicPr>
          <p:nvPr/>
        </p:nvPicPr>
        <p:blipFill>
          <a:blip r:embed="rId2" cstate="print"/>
          <a:stretch>
            <a:fillRect/>
          </a:stretch>
        </p:blipFill>
        <p:spPr>
          <a:xfrm>
            <a:off x="3059832" y="2847806"/>
            <a:ext cx="1049259" cy="1224136"/>
          </a:xfrm>
          <a:prstGeom prst="rect">
            <a:avLst/>
          </a:prstGeom>
        </p:spPr>
      </p:pic>
      <p:sp>
        <p:nvSpPr>
          <p:cNvPr id="23"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4" name="TextBox 23"/>
          <p:cNvSpPr txBox="1"/>
          <p:nvPr/>
        </p:nvSpPr>
        <p:spPr>
          <a:xfrm>
            <a:off x="2627784" y="404664"/>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18" name="Title 3"/>
          <p:cNvSpPr txBox="1">
            <a:spLocks/>
          </p:cNvSpPr>
          <p:nvPr/>
        </p:nvSpPr>
        <p:spPr>
          <a:xfrm>
            <a:off x="7236296" y="0"/>
            <a:ext cx="1944216" cy="6858000"/>
          </a:xfrm>
          <a:prstGeom prst="rect">
            <a:avLst/>
          </a:prstGeom>
          <a:solidFill>
            <a:schemeClr val="bg1"/>
          </a:solid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Enjoy opening the gifts of God’s grace </a:t>
            </a:r>
            <a:b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in Christ which God has given us to bring us into fullest joy and satisfaction in God!</a:t>
            </a:r>
            <a:endParaRPr kumimoji="0" lang="en-CA" sz="2800" b="1" i="0" u="none" strike="noStrike" kern="0" cap="none" spc="0" normalizeH="0" baseline="0" noProof="0" dirty="0">
              <a:ln>
                <a:noFill/>
              </a:ln>
              <a:solidFill>
                <a:schemeClr val="tx2"/>
              </a:solidFill>
              <a:effectLst/>
              <a:uLnTx/>
              <a:uFillTx/>
              <a:latin typeface="Calibri" pitchFamily="34" charset="0"/>
              <a:ea typeface="+mj-ea"/>
              <a:cs typeface="+mj-cs"/>
            </a:endParaRPr>
          </a:p>
        </p:txBody>
      </p:sp>
      <p:sp>
        <p:nvSpPr>
          <p:cNvPr id="25" name="TextBox 24"/>
          <p:cNvSpPr txBox="1"/>
          <p:nvPr/>
        </p:nvSpPr>
        <p:spPr>
          <a:xfrm>
            <a:off x="214282" y="6429396"/>
            <a:ext cx="208823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jumping heart © www.fg-a.com</a:t>
            </a:r>
          </a:p>
        </p:txBody>
      </p:sp>
    </p:spTree>
  </p:cSld>
  <p:clrMapOvr>
    <a:masterClrMapping/>
  </p:clrMapOvr>
  <p:timing>
    <p:tnLst>
      <p:par>
        <p:cTn id="1" dur="indefinite" restart="never" nodeType="tmRoot"/>
      </p:par>
    </p:tnLst>
  </p:timing>
</p:sld>
</file>

<file path=ppt/slides/slide347.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72008" y="1268760"/>
            <a:ext cx="7164288" cy="1295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spc="-30" normalizeH="0" baseline="0" dirty="0" smtClean="0">
                <a:ln>
                  <a:noFill/>
                </a:ln>
                <a:effectLst/>
                <a:latin typeface="Calibri" pitchFamily="34" charset="0"/>
                <a:ea typeface="Malgun Gothic" pitchFamily="34" charset="-127"/>
                <a:cs typeface="Calibri" pitchFamily="34" charset="0"/>
              </a:rPr>
              <a:t>  </a:t>
            </a:r>
            <a:r>
              <a:rPr kumimoji="0" lang="en-CA" altLang="ko-KR" sz="1200" b="0" i="0" u="none" strike="noStrike" cap="none" spc="-30" normalizeH="0" baseline="0" dirty="0" smtClean="0">
                <a:ln>
                  <a:noFill/>
                </a:ln>
                <a:effectLst/>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in Christ and Christ in us        in the Spirit and the Spirit in us, made God’s temple       in God the Father and the Father in 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immersed in Father, Son, and Spirit               Father, Son, and Spirit fellowship with us                 access to God and his grace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answered prayer              grace at the throne of grace            every need supplied             the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Christ our High Priest intercedes as mediator                                                      Christ our High Priest advocates in our defense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immersed into Christ and his death and resurrection                                                united with Christ in death and resurrection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old self crucified buried</a:t>
            </a:r>
            <a:r>
              <a:rPr lang="en-CA" altLang="ko-KR" sz="1200" b="1" spc="-30" dirty="0" smtClean="0">
                <a:solidFill>
                  <a:schemeClr val="bg1"/>
                </a:solidFill>
                <a:latin typeface="Arial Narrow" pitchFamily="34" charset="0"/>
                <a:ea typeface="Malgun Gothic" pitchFamily="34" charset="-127"/>
                <a:cs typeface="Calibri" pitchFamily="34" charset="0"/>
              </a:rPr>
              <a:t> with Christ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new self raised alive with Christ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under Christ, abundant grace        slaves of Christ not sin          joined to Christ         </a:t>
            </a:r>
            <a:r>
              <a:rPr lang="en-CA" altLang="ko-KR" sz="1200" b="1" spc="-30" dirty="0" smtClean="0">
                <a:solidFill>
                  <a:schemeClr val="bg1"/>
                </a:solidFill>
                <a:latin typeface="Arial Narrow" pitchFamily="34" charset="0"/>
                <a:ea typeface="Malgun Gothic" pitchFamily="34" charset="-127"/>
                <a:cs typeface="Calibri" pitchFamily="34" charset="0"/>
              </a:rPr>
              <a:t>one with Christ         seated with Christ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   hidden with Christ in God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released from law, married to Christ    under law of the Spirit    </a:t>
            </a:r>
            <a:r>
              <a:rPr kumimoji="0" lang="en-CA" altLang="ko-KR" sz="1200" b="1" i="0" u="none" strike="noStrike" cap="none" spc="-30" normalizeH="0" baseline="0" dirty="0" err="1" smtClean="0">
                <a:ln>
                  <a:noFill/>
                </a:ln>
                <a:solidFill>
                  <a:schemeClr val="bg1"/>
                </a:solidFill>
                <a:effectLst/>
                <a:latin typeface="Arial Narrow" pitchFamily="34" charset="0"/>
                <a:ea typeface="Malgun Gothic" pitchFamily="34" charset="-127"/>
                <a:cs typeface="Calibri" pitchFamily="34" charset="0"/>
              </a:rPr>
              <a:t>Spirit</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and God’s love poured out </a:t>
            </a:r>
          </a:p>
        </p:txBody>
      </p:sp>
      <p:sp>
        <p:nvSpPr>
          <p:cNvPr id="4" name="Text Box 5"/>
          <p:cNvSpPr txBox="1">
            <a:spLocks noChangeArrowheads="1"/>
          </p:cNvSpPr>
          <p:nvPr/>
        </p:nvSpPr>
        <p:spPr bwMode="auto">
          <a:xfrm>
            <a:off x="1752600" y="2492896"/>
            <a:ext cx="3657600" cy="419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fontAlgn="base">
              <a:lnSpc>
                <a:spcPts val="1200"/>
              </a:lnSpc>
              <a:spcBef>
                <a:spcPct val="0"/>
              </a:spcBef>
            </a:pPr>
            <a:r>
              <a:rPr lang="en-CA" altLang="ko-KR" sz="1200" b="1" spc="-30" dirty="0" smtClean="0">
                <a:latin typeface="Arial Narrow" pitchFamily="34" charset="0"/>
                <a:ea typeface="Malgun Gothic" pitchFamily="34" charset="-127"/>
                <a:cs typeface="Calibri" pitchFamily="34" charset="0"/>
              </a:rPr>
              <a:t> </a:t>
            </a:r>
            <a:r>
              <a:rPr lang="en-CA" altLang="ko-KR" sz="1200" b="1" spc="-30" dirty="0" smtClean="0">
                <a:solidFill>
                  <a:schemeClr val="bg1"/>
                </a:solidFill>
                <a:latin typeface="Arial Narrow" pitchFamily="34" charset="0"/>
                <a:ea typeface="Malgun Gothic" pitchFamily="34" charset="-127"/>
                <a:cs typeface="Calibri" pitchFamily="34" charset="0"/>
              </a:rPr>
              <a:t>born of the Spirit                           given, receive, have the Spirit    </a:t>
            </a:r>
          </a:p>
          <a:p>
            <a:pPr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rivers of living water of the Spirit             immersed in the Spirit </a:t>
            </a:r>
          </a:p>
          <a:p>
            <a:pPr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Spirit comes on, falls on us   Spirit power to be ambassadors    anointed and sealed with the Spirit    guarantee of the Spirit   </a:t>
            </a:r>
          </a:p>
          <a:p>
            <a:pPr lvl="0"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Spirit of truth helps, teaches    Spirit leads and sanctifies    Spirit gifts for service                        Holy Spirit fills        </a:t>
            </a:r>
          </a:p>
          <a:p>
            <a:pPr lvl="0" algn="ctr" fontAlgn="base">
              <a:lnSpc>
                <a:spcPts val="1200"/>
              </a:lnSpc>
              <a:spcBef>
                <a:spcPct val="0"/>
              </a:spcBef>
            </a:pPr>
            <a:r>
              <a:rPr lang="en-CA" altLang="ko-KR" sz="1200" b="1" spc="-30" dirty="0" smtClean="0">
                <a:solidFill>
                  <a:schemeClr val="bg1"/>
                </a:solidFill>
                <a:latin typeface="Arial Narrow" pitchFamily="34" charset="0"/>
                <a:ea typeface="Malgun Gothic" pitchFamily="34" charset="-127"/>
                <a:cs typeface="Calibri" pitchFamily="34" charset="0"/>
              </a:rPr>
              <a:t>circumcised</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by Christ, set apart in the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immeasurably  great  power  of the Spirit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God’s  workmanship created in Christ</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l</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ed    in   triumph</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nd</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t>
            </a:r>
            <a:r>
              <a:rPr kumimoji="0" lang="en-CA" altLang="ko-KR" sz="1200" b="1" i="1" u="none" strike="noStrike" cap="none" spc="-30" normalizeH="0" dirty="0" err="1" smtClean="0">
                <a:ln>
                  <a:noFill/>
                </a:ln>
                <a:solidFill>
                  <a:schemeClr val="bg1"/>
                </a:solidFill>
                <a:effectLst/>
                <a:latin typeface="Arial Narrow" pitchFamily="34" charset="0"/>
                <a:ea typeface="Malgun Gothic" pitchFamily="34" charset="-127"/>
                <a:cs typeface="Calibri" pitchFamily="34" charset="0"/>
              </a:rPr>
              <a:t>nike</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m</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embers        of      Christ’s         body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brothers                 and                sisters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branches          in          Christ’s       vine</a:t>
            </a:r>
          </a:p>
          <a:p>
            <a:pPr marL="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chosen race</a:t>
            </a:r>
            <a:r>
              <a:rPr lang="en-CA" altLang="ko-KR" sz="1200" b="1" spc="-30" dirty="0" smtClean="0">
                <a:solidFill>
                  <a:schemeClr val="bg1"/>
                </a:solidFill>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royal priesthood</a:t>
            </a:r>
          </a:p>
          <a:p>
            <a:pPr marL="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holy nation,                 God’s possession</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t>
            </a:r>
          </a:p>
          <a:p>
            <a:pPr marL="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God’s people   fellow citizens with saints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members   of   the   household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citizenship in heaven             hope of glory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inheritance,    heirs of God,       fellow heirs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with Christ at death                  made perfect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glorified         to         be          like           Jesus</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brought  s</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afely  into  the  heavenly  kingdom</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enter joy of Lord                delivered from wrath</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God’s       good       work       completed    in      us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resurrection body like Jesus    married to the Lamb</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every tear wiped away    see God’s face</a:t>
            </a:r>
            <a:r>
              <a:rPr kumimoji="0" lang="en-CA" altLang="ko-KR" sz="1200" b="1" i="0" u="none" strike="noStrike" cap="none" spc="-30" normalizeH="0" dirty="0" smtClean="0">
                <a:ln>
                  <a:noFill/>
                </a:ln>
                <a:solidFill>
                  <a:schemeClr val="bg1"/>
                </a:solidFill>
                <a:effectLst/>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loved       and       saved       in       the       New       Covenant</a:t>
            </a:r>
            <a:endParaRPr kumimoji="0" lang="en-US" sz="1200" b="1" i="0" u="none" strike="noStrike" cap="none" spc="-30" normalizeH="0" baseline="0" dirty="0" smtClean="0">
              <a:ln>
                <a:noFill/>
              </a:ln>
              <a:solidFill>
                <a:schemeClr val="bg1"/>
              </a:solidFill>
              <a:effectLst/>
              <a:latin typeface="Arial Narrow" pitchFamily="34" charset="0"/>
              <a:cs typeface="Calibri" pitchFamily="34" charset="0"/>
            </a:endParaRPr>
          </a:p>
        </p:txBody>
      </p:sp>
      <p:sp>
        <p:nvSpPr>
          <p:cNvPr id="5" name="Title 1"/>
          <p:cNvSpPr txBox="1">
            <a:spLocks/>
          </p:cNvSpPr>
          <p:nvPr/>
        </p:nvSpPr>
        <p:spPr>
          <a:xfrm>
            <a:off x="7086600" y="0"/>
            <a:ext cx="2057400" cy="6858000"/>
          </a:xfrm>
          <a:prstGeom prst="rect">
            <a:avLst/>
          </a:prstGeom>
          <a:solidFill>
            <a:schemeClr val="bg1"/>
          </a:solidFill>
        </p:spPr>
        <p:txBody>
          <a:bodyPr/>
          <a:lstStyle/>
          <a:p>
            <a:pPr marL="0" marR="0" lvl="0" indent="0" algn="ctr" defTabSz="914400" rtl="0" eaLnBrk="1" fontAlgn="auto" latinLnBrk="0" hangingPunct="1">
              <a:spcBef>
                <a:spcPct val="0"/>
              </a:spcBef>
              <a:spcAft>
                <a:spcPts val="0"/>
              </a:spcAft>
              <a:buClrTx/>
              <a:buSzTx/>
              <a:buFontTx/>
              <a:buNone/>
              <a:tabLst/>
              <a:defRPr/>
            </a:pPr>
            <a:endParaRPr kumimoji="0" lang="en-CA" sz="800" b="1" i="0" u="none" strike="noStrike" kern="1200" cap="none" spc="0" normalizeH="0" baseline="0" noProof="0" dirty="0" smtClean="0">
              <a:ln>
                <a:noFill/>
              </a:ln>
              <a:solidFill>
                <a:schemeClr val="tx1"/>
              </a:solidFill>
              <a:effectLst/>
              <a:uLnTx/>
              <a:uFillTx/>
              <a:latin typeface="Calibri" pitchFamily="34" charset="0"/>
              <a:ea typeface="+mj-ea"/>
              <a:cs typeface="+mj-cs"/>
            </a:endParaRPr>
          </a:p>
          <a:p>
            <a:pPr lvl="0" algn="ctr" fontAlgn="auto">
              <a:lnSpc>
                <a:spcPts val="2700"/>
              </a:lnSpc>
              <a:spcAft>
                <a:spcPts val="0"/>
              </a:spcAft>
              <a:defRPr/>
            </a:pPr>
            <a:r>
              <a:rPr lang="en-CA" sz="2800" b="1" dirty="0" smtClean="0">
                <a:solidFill>
                  <a:srgbClr val="FFFF00"/>
                </a:solidFill>
                <a:latin typeface="Calibri" pitchFamily="34" charset="0"/>
              </a:rPr>
              <a:t>Lord, thank you that all these gifts </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in Christ </a:t>
            </a:r>
          </a:p>
          <a:p>
            <a:pPr lvl="0" algn="ctr" fontAlgn="auto">
              <a:lnSpc>
                <a:spcPts val="2700"/>
              </a:lnSpc>
              <a:spcAft>
                <a:spcPts val="0"/>
              </a:spcAft>
              <a:defRPr/>
            </a:pPr>
            <a:r>
              <a:rPr lang="en-CA" sz="2800" b="1" dirty="0" smtClean="0">
                <a:solidFill>
                  <a:srgbClr val="FFFF00"/>
                </a:solidFill>
                <a:latin typeface="Calibri" pitchFamily="34" charset="0"/>
              </a:rPr>
              <a:t>are provided </a:t>
            </a:r>
          </a:p>
          <a:p>
            <a:pPr lvl="0" algn="ctr" fontAlgn="auto">
              <a:lnSpc>
                <a:spcPts val="2700"/>
              </a:lnSpc>
              <a:spcAft>
                <a:spcPts val="0"/>
              </a:spcAft>
              <a:defRPr/>
            </a:pPr>
            <a:r>
              <a:rPr lang="en-CA" sz="2800" b="1" dirty="0" smtClean="0">
                <a:solidFill>
                  <a:srgbClr val="FFFF00"/>
                </a:solidFill>
                <a:latin typeface="Calibri" pitchFamily="34" charset="0"/>
              </a:rPr>
              <a:t>for us by Christ’s death and </a:t>
            </a:r>
            <a:r>
              <a:rPr lang="en-CA" sz="2800" b="1" spc="-30" dirty="0" smtClean="0">
                <a:solidFill>
                  <a:srgbClr val="FFFF00"/>
                </a:solidFill>
                <a:latin typeface="Calibri" pitchFamily="34" charset="0"/>
              </a:rPr>
              <a:t>resurrection!</a:t>
            </a:r>
            <a:r>
              <a:rPr lang="en-CA" sz="2800" b="1" dirty="0" smtClean="0">
                <a:solidFill>
                  <a:srgbClr val="FFFF00"/>
                </a:solidFill>
                <a:latin typeface="Calibri" pitchFamily="34" charset="0"/>
              </a:rPr>
              <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It is finished.</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You give all </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in Christ </a:t>
            </a:r>
            <a:br>
              <a:rPr lang="en-CA" sz="2800" b="1" dirty="0" smtClean="0">
                <a:solidFill>
                  <a:srgbClr val="FFFF00"/>
                </a:solidFill>
                <a:latin typeface="Calibri" pitchFamily="34" charset="0"/>
              </a:rPr>
            </a:br>
            <a:r>
              <a:rPr lang="en-CA" sz="2800" b="1" dirty="0" smtClean="0">
                <a:solidFill>
                  <a:srgbClr val="FFFF00"/>
                </a:solidFill>
                <a:latin typeface="Calibri" pitchFamily="34" charset="0"/>
              </a:rPr>
              <a:t>the moment we open our hearts to receive Christ.</a:t>
            </a:r>
            <a:endParaRPr kumimoji="0" lang="en-CA" sz="2800" b="1" i="0" u="none" strike="noStrike" kern="1200" cap="none" spc="0" normalizeH="0" baseline="0" noProof="0" dirty="0">
              <a:ln>
                <a:noFill/>
              </a:ln>
              <a:solidFill>
                <a:schemeClr val="tx1"/>
              </a:solidFill>
              <a:effectLst/>
              <a:uLnTx/>
              <a:uFillTx/>
              <a:latin typeface="Calibri" pitchFamily="34" charset="0"/>
              <a:ea typeface="+mj-ea"/>
              <a:cs typeface="+mj-cs"/>
            </a:endParaRPr>
          </a:p>
        </p:txBody>
      </p:sp>
      <p:sp>
        <p:nvSpPr>
          <p:cNvPr id="6" name="Text Box 1"/>
          <p:cNvSpPr txBox="1">
            <a:spLocks noChangeArrowheads="1"/>
          </p:cNvSpPr>
          <p:nvPr/>
        </p:nvSpPr>
        <p:spPr bwMode="auto">
          <a:xfrm>
            <a:off x="-19050" y="6254750"/>
            <a:ext cx="1771650" cy="222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effectLst/>
                <a:latin typeface="Arial Narrow" pitchFamily="34" charset="0"/>
                <a:ea typeface="Malgun Gothic" pitchFamily="34" charset="-127"/>
                <a:cs typeface="Arial" pitchFamily="34" charset="0"/>
              </a:rPr>
              <a:t>johncrozieris@gmail.com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effectLst/>
                <a:latin typeface="Arial Narrow" pitchFamily="34" charset="0"/>
                <a:ea typeface="Malgun Gothic" pitchFamily="34" charset="-127"/>
                <a:cs typeface="Arial" pitchFamily="34" charset="0"/>
              </a:rPr>
              <a:t>© 2020</a:t>
            </a:r>
            <a:endParaRPr kumimoji="0" lang="en-US" sz="1000" b="0" i="0" u="none" strike="noStrike" cap="none" normalizeH="0" baseline="0" dirty="0" smtClean="0">
              <a:ln>
                <a:noFill/>
              </a:ln>
              <a:effectLst/>
              <a:latin typeface="Arial Narrow"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dirty="0" smtClean="0">
              <a:ln>
                <a:noFill/>
              </a:ln>
              <a:effectLst/>
              <a:latin typeface="Arial Narrow" pitchFamily="34" charset="0"/>
              <a:cs typeface="Arial" pitchFamily="34" charset="0"/>
            </a:endParaRPr>
          </a:p>
        </p:txBody>
      </p:sp>
      <p:sp>
        <p:nvSpPr>
          <p:cNvPr id="8" name="Text Box 5"/>
          <p:cNvSpPr txBox="1">
            <a:spLocks noChangeArrowheads="1"/>
          </p:cNvSpPr>
          <p:nvPr/>
        </p:nvSpPr>
        <p:spPr bwMode="auto">
          <a:xfrm>
            <a:off x="1907704" y="185639"/>
            <a:ext cx="3240360" cy="1227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spc="-30" dirty="0" smtClean="0">
                <a:solidFill>
                  <a:schemeClr val="bg1"/>
                </a:solidFill>
                <a:latin typeface="Arial Narrow" pitchFamily="34" charset="0"/>
                <a:ea typeface="Malgun Gothic" pitchFamily="34" charset="-127"/>
                <a:cs typeface="Calibri" pitchFamily="34" charset="0"/>
              </a:rPr>
              <a:t>justified, ri</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ghteous in Christ,     ransomed, redeemed  Passover Lamb, propitiation, sin atoned, wrath turned   forgiven          peace           reconciled            eternal life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adopted</a:t>
            </a:r>
            <a:r>
              <a:rPr kumimoji="0" lang="en-CA" altLang="ko-KR" sz="8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a:t>
            </a: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sons              accepted              filled, complete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blessed with all blessing                  Christ our wisdom </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Arial Narrow" pitchFamily="34" charset="0"/>
                <a:ea typeface="Malgun Gothic" pitchFamily="34" charset="-127"/>
                <a:cs typeface="Calibri" pitchFamily="34" charset="0"/>
              </a:rPr>
              <a:t>r</a:t>
            </a:r>
            <a:r>
              <a:rPr kumimoji="0" lang="en-CA" altLang="ko-KR" sz="1200" b="1" i="0" u="none" strike="noStrike" cap="none" normalizeH="0" baseline="0" dirty="0" smtClean="0">
                <a:ln>
                  <a:noFill/>
                </a:ln>
                <a:solidFill>
                  <a:schemeClr val="bg1"/>
                </a:solidFill>
                <a:effectLst/>
                <a:latin typeface="Arial Narrow" pitchFamily="34" charset="0"/>
                <a:ea typeface="Malgun Gothic" pitchFamily="34" charset="-127"/>
                <a:cs typeface="Calibri" pitchFamily="34" charset="0"/>
              </a:rPr>
              <a:t>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delivered from darkness to light of kingdom of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spc="-30" normalizeH="0" baseline="0" dirty="0" smtClean="0">
                <a:ln>
                  <a:noFill/>
                </a:ln>
                <a:solidFill>
                  <a:schemeClr val="bg1"/>
                </a:solidFill>
                <a:effectLst/>
                <a:latin typeface="Arial Narrow" pitchFamily="34" charset="0"/>
                <a:ea typeface="Malgun Gothic" pitchFamily="34" charset="-127"/>
                <a:cs typeface="Calibri" pitchFamily="34" charset="0"/>
              </a:rPr>
              <a:t>  </a:t>
            </a:r>
            <a:endParaRPr kumimoji="0" lang="en-US" sz="1200" b="1" i="0" u="none" strike="noStrike" cap="none" spc="-30" normalizeH="0" baseline="0" dirty="0" smtClean="0">
              <a:ln>
                <a:noFill/>
              </a:ln>
              <a:solidFill>
                <a:schemeClr val="bg1"/>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48.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1026" name="Oval 2"/>
          <p:cNvSpPr>
            <a:spLocks noChangeArrowheads="1"/>
          </p:cNvSpPr>
          <p:nvPr/>
        </p:nvSpPr>
        <p:spPr bwMode="auto">
          <a:xfrm>
            <a:off x="35496" y="412576"/>
            <a:ext cx="7132320" cy="6309360"/>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7" name="Down Arrow 6"/>
          <p:cNvSpPr/>
          <p:nvPr/>
        </p:nvSpPr>
        <p:spPr>
          <a:xfrm>
            <a:off x="3419872" y="72008"/>
            <a:ext cx="360040" cy="365760"/>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3486144" y="2924944"/>
            <a:ext cx="228600" cy="1280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153544" y="3174112"/>
            <a:ext cx="914400" cy="228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p:cNvCxnSpPr/>
          <p:nvPr/>
        </p:nvCxnSpPr>
        <p:spPr>
          <a:xfrm flipH="1" flipV="1">
            <a:off x="2987824" y="2780928"/>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3923928" y="27946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987824" y="378904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923928" y="3802752"/>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88024" y="642313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2020 </a:t>
            </a:r>
            <a:endParaRPr lang="en-CA" sz="1200" dirty="0">
              <a:solidFill>
                <a:schemeClr val="bg1"/>
              </a:solidFill>
              <a:latin typeface="Arial Narrow" pitchFamily="34" charset="0"/>
            </a:endParaRPr>
          </a:p>
        </p:txBody>
      </p:sp>
      <p:pic>
        <p:nvPicPr>
          <p:cNvPr id="19" name="Picture 18" descr="www.fg-a.com valentine 2-jumping-heart.gif"/>
          <p:cNvPicPr>
            <a:picLocks noChangeAspect="1"/>
          </p:cNvPicPr>
          <p:nvPr/>
        </p:nvPicPr>
        <p:blipFill>
          <a:blip r:embed="rId2" cstate="print"/>
          <a:stretch>
            <a:fillRect/>
          </a:stretch>
        </p:blipFill>
        <p:spPr>
          <a:xfrm>
            <a:off x="3059832" y="2847806"/>
            <a:ext cx="1049259" cy="1224136"/>
          </a:xfrm>
          <a:prstGeom prst="rect">
            <a:avLst/>
          </a:prstGeom>
        </p:spPr>
      </p:pic>
      <p:sp>
        <p:nvSpPr>
          <p:cNvPr id="23" name="Text Box 3"/>
          <p:cNvSpPr txBox="1">
            <a:spLocks noChangeArrowheads="1"/>
          </p:cNvSpPr>
          <p:nvPr/>
        </p:nvSpPr>
        <p:spPr bwMode="auto">
          <a:xfrm>
            <a:off x="396552" y="124817"/>
            <a:ext cx="6551712" cy="423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marR="0" lvl="1" indent="0"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Malgun Gothic" pitchFamily="34" charset="-127"/>
                <a:cs typeface="Mangal"/>
              </a:rPr>
              <a:t>Repentance toward God and           faith in our Lord Jesus Christ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4" name="TextBox 23"/>
          <p:cNvSpPr txBox="1"/>
          <p:nvPr/>
        </p:nvSpPr>
        <p:spPr>
          <a:xfrm>
            <a:off x="2627784" y="404664"/>
            <a:ext cx="1944216" cy="461665"/>
          </a:xfrm>
          <a:prstGeom prst="rect">
            <a:avLst/>
          </a:prstGeom>
          <a:noFill/>
        </p:spPr>
        <p:txBody>
          <a:bodyPr wrap="square" rtlCol="0">
            <a:spAutoFit/>
          </a:bodyPr>
          <a:lstStyle/>
          <a:p>
            <a:pPr algn="ctr"/>
            <a:r>
              <a:rPr lang="en-CA" sz="2400" dirty="0" smtClean="0">
                <a:solidFill>
                  <a:schemeClr val="bg1"/>
                </a:solidFill>
                <a:latin typeface="Arial Black" pitchFamily="34" charset="0"/>
              </a:rPr>
              <a:t>in Christ</a:t>
            </a:r>
            <a:endParaRPr lang="en-CA" sz="2400" dirty="0">
              <a:solidFill>
                <a:schemeClr val="bg1"/>
              </a:solidFill>
              <a:latin typeface="Arial Black" pitchFamily="34" charset="0"/>
            </a:endParaRPr>
          </a:p>
        </p:txBody>
      </p:sp>
      <p:sp>
        <p:nvSpPr>
          <p:cNvPr id="21" name="Title 3"/>
          <p:cNvSpPr txBox="1">
            <a:spLocks/>
          </p:cNvSpPr>
          <p:nvPr/>
        </p:nvSpPr>
        <p:spPr bwMode="auto">
          <a:xfrm>
            <a:off x="7236296" y="0"/>
            <a:ext cx="1944216" cy="6858000"/>
          </a:xfrm>
          <a:prstGeom prst="rect">
            <a:avLst/>
          </a:prstGeom>
          <a:solidFill>
            <a:schemeClr val="bg1"/>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Lord, thank you that Jesus died to give us </a:t>
            </a:r>
            <a:b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all your amazing</a:t>
            </a:r>
            <a:b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grace, </a:t>
            </a:r>
            <a:b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the riches of the </a:t>
            </a:r>
            <a:b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grace </a:t>
            </a:r>
            <a:b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of God </a:t>
            </a:r>
            <a:b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br>
            <a:r>
              <a:rPr kumimoji="0" lang="en-CA" sz="2800" b="1" i="0" u="none" strike="noStrike" kern="0" cap="none" spc="0" normalizeH="0" baseline="0" noProof="0" dirty="0" smtClean="0">
                <a:ln>
                  <a:noFill/>
                </a:ln>
                <a:solidFill>
                  <a:srgbClr val="FFFF00"/>
                </a:solidFill>
                <a:effectLst/>
                <a:uLnTx/>
                <a:uFillTx/>
                <a:latin typeface="Calibri" pitchFamily="34" charset="0"/>
                <a:ea typeface="+mj-ea"/>
                <a:cs typeface="+mj-cs"/>
              </a:rPr>
              <a:t>in Christ!</a:t>
            </a:r>
            <a:endParaRPr kumimoji="0" lang="en-CA" sz="2800" b="1" i="0" u="none" strike="noStrike" kern="0" cap="none" spc="0" normalizeH="0" baseline="0" noProof="0" dirty="0">
              <a:ln>
                <a:noFill/>
              </a:ln>
              <a:solidFill>
                <a:schemeClr val="tx2"/>
              </a:solidFill>
              <a:effectLst/>
              <a:uLnTx/>
              <a:uFillTx/>
              <a:latin typeface="Calibri" pitchFamily="34" charset="0"/>
              <a:ea typeface="+mj-ea"/>
              <a:cs typeface="+mj-cs"/>
            </a:endParaRPr>
          </a:p>
        </p:txBody>
      </p:sp>
      <p:sp>
        <p:nvSpPr>
          <p:cNvPr id="25" name="TextBox 24"/>
          <p:cNvSpPr txBox="1"/>
          <p:nvPr/>
        </p:nvSpPr>
        <p:spPr>
          <a:xfrm>
            <a:off x="214282" y="6429396"/>
            <a:ext cx="208823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jumping heart © www.fg-a.com</a:t>
            </a:r>
          </a:p>
        </p:txBody>
      </p:sp>
      <p:sp>
        <p:nvSpPr>
          <p:cNvPr id="18" name="Text Box 5"/>
          <p:cNvSpPr txBox="1">
            <a:spLocks noChangeArrowheads="1"/>
          </p:cNvSpPr>
          <p:nvPr/>
        </p:nvSpPr>
        <p:spPr bwMode="auto">
          <a:xfrm>
            <a:off x="-76200" y="754063"/>
            <a:ext cx="7275512" cy="4656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justified in Christ the righteousness of God</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ransomed, redeemed   Passover Lamb, sin atoned, wrath turned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forgiven    peace with God     reconciled     eternal life     adopted sons</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welcomed, accepted              filled, complete        blessed with every blessing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wisdom from God,  righteousness  and  sanctification  and  redemption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delivered from the domain of darkness into the light of the kingdom of the beloved Son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Christ and Christ in us                          in the Spirit and the Spirit in us, made God’s temple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 God the Father and the Father in us                                     immersed in Father, Son, and Spirit</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Father, Son, and Spirit fellowship with us             access to God and his grace          answered prayer                                                                                              </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grace at the throne of grace               every need supplied               Holy Spirit prays for us, helps us pray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intercedes as mediator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Christ our High Priest advocates in our defense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immersed into Christ and his death and resurrection                 united with Christ in death and resurrection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old self crucified and buried with Christ                                                         new self raised and alive with Christ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set free from sin                                                                                                                instrument for righteousness    </a:t>
            </a:r>
          </a:p>
          <a:p>
            <a:pPr marL="0" marR="0" lvl="0" indent="0" defTabSz="914400" rtl="0" eaLnBrk="1" fontAlgn="base" latinLnBrk="0" hangingPunct="1">
              <a:lnSpc>
                <a:spcPts val="120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under Christ, abundant grace                                                                                                        slaves of Christ not sin</a:t>
            </a:r>
          </a:p>
          <a:p>
            <a:pPr lvl="0" fontAlgn="base">
              <a:lnSpc>
                <a:spcPts val="1200"/>
              </a:lnSpc>
              <a:spcBef>
                <a:spcPct val="0"/>
              </a:spcBef>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joined to Christ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one with Christ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seated with Christ                                                                                                                         </a:t>
            </a:r>
            <a:r>
              <a:rPr lang="en-CA" altLang="ko-KR" sz="800" dirty="0" smtClean="0">
                <a:solidFill>
                  <a:schemeClr val="bg1"/>
                </a:solidFill>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hidden with Christ in God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8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released from law, married to Christ                                                                                                under law of the Spirit</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8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and God’s love poured out                                                                                                               </a:t>
            </a:r>
            <a:r>
              <a:rPr kumimoji="0" lang="en-CA" altLang="ko-KR" sz="10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born of the Spirit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given, receive, have Spirit				                     rivers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of living water of Spirit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mmersed in the Spirit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Spirit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comes on, falls on us                                                                                                              </a:t>
            </a:r>
          </a:p>
          <a:p>
            <a:pPr lvl="0" fontAlgn="base">
              <a:lnSpc>
                <a:spcPts val="120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Spirit power to be ambassadors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anointed with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sealed with the Spirit                                                                                                                     guarantee of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of truth helps, teaches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leads </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sanctifies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Spirit gifts for service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Spirit fills                    			                        circumcised, set apart in the Spirit</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immeasurably great power                        </a:t>
            </a:r>
            <a:r>
              <a:rPr kumimoji="0" lang="en-CA" altLang="ko-KR" sz="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God’s workmanship                   led in triumph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nd</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1" u="none" strike="noStrike" cap="none" normalizeH="0" dirty="0" err="1" smtClean="0">
                <a:ln>
                  <a:noFill/>
                </a:ln>
                <a:solidFill>
                  <a:schemeClr val="bg1"/>
                </a:solidFill>
                <a:effectLst/>
                <a:latin typeface="Calibri" pitchFamily="34" charset="0"/>
                <a:ea typeface="Malgun Gothic" pitchFamily="34" charset="-127"/>
                <a:cs typeface="Calibri" pitchFamily="34" charset="0"/>
              </a:rPr>
              <a:t>nike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victory</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members of Christ’s body                         brothers and sisters                           branches in Christ’s vine</a:t>
            </a:r>
          </a:p>
          <a:p>
            <a:pPr marL="457200" marR="0" lvl="1"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chosen race, royal priesthood, holy nation, God’s possession, God’s people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fellow citizens with the saints and members of the household of God</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citizenship in heaven                             hope of glory                 inheritance, heir, fellow heir</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with Christ at death                          made perfect                   glorified to be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into heavenly kingdom              enter joy of Lord               delivered from wrath</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God’s good work completed                        </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resurrection body like Jesus</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married to the Lamb                                   every tear wiped away</a:t>
            </a:r>
          </a:p>
          <a:p>
            <a:pPr marL="0" marR="0" lvl="0" indent="0" defTabSz="914400" rtl="0" eaLnBrk="1" fontAlgn="base" latinLnBrk="0" hangingPunct="1">
              <a:lnSpc>
                <a:spcPts val="120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see God’s face                                               reign forever</a:t>
            </a:r>
          </a:p>
          <a:p>
            <a:pPr marL="0" marR="0" lvl="0" indent="0" algn="ctr" defTabSz="914400" rtl="0" eaLnBrk="1" fontAlgn="base" latinLnBrk="0" hangingPunct="1">
              <a:lnSpc>
                <a:spcPts val="1200"/>
              </a:lnSpc>
              <a:spcBef>
                <a:spcPct val="0"/>
              </a:spcBef>
              <a:spcAft>
                <a:spcPts val="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loved and saved</a:t>
            </a:r>
          </a:p>
          <a:p>
            <a:pPr marL="0" marR="0" lvl="0" indent="0" algn="ctr" defTabSz="914400" rtl="0" eaLnBrk="1" fontAlgn="base" latinLnBrk="0" hangingPunct="1">
              <a:lnSpc>
                <a:spcPts val="1200"/>
              </a:lnSpc>
              <a:spcBef>
                <a:spcPct val="0"/>
              </a:spcBef>
              <a:spcAft>
                <a:spcPts val="0"/>
              </a:spcAft>
              <a:buClrTx/>
              <a:buSzTx/>
              <a:buFontTx/>
              <a:buNone/>
              <a:tabLst/>
            </a:pPr>
            <a:r>
              <a:rPr lang="en-CA" altLang="ko-KR" sz="1200" b="1" dirty="0" smtClean="0">
                <a:solidFill>
                  <a:schemeClr val="bg1"/>
                </a:solidFill>
                <a:latin typeface="Calibri" pitchFamily="34" charset="0"/>
                <a:ea typeface="Malgun Gothic" pitchFamily="34" charset="-127"/>
                <a:cs typeface="Calibri" pitchFamily="34" charset="0"/>
              </a:rPr>
              <a:t>   i</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n New Covenant</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49.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54" name="Flowchart: Process 53"/>
          <p:cNvSpPr/>
          <p:nvPr/>
        </p:nvSpPr>
        <p:spPr>
          <a:xfrm>
            <a:off x="3886200" y="4267200"/>
            <a:ext cx="1371600" cy="205740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Oval 3"/>
          <p:cNvSpPr/>
          <p:nvPr/>
        </p:nvSpPr>
        <p:spPr>
          <a:xfrm>
            <a:off x="1143000" y="990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Oval 4"/>
          <p:cNvSpPr/>
          <p:nvPr/>
        </p:nvSpPr>
        <p:spPr>
          <a:xfrm>
            <a:off x="1295400" y="381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Oval 5"/>
          <p:cNvSpPr/>
          <p:nvPr/>
        </p:nvSpPr>
        <p:spPr>
          <a:xfrm>
            <a:off x="2514600" y="15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Oval 6"/>
          <p:cNvSpPr/>
          <p:nvPr/>
        </p:nvSpPr>
        <p:spPr>
          <a:xfrm>
            <a:off x="3505200" y="609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Oval 7"/>
          <p:cNvSpPr/>
          <p:nvPr/>
        </p:nvSpPr>
        <p:spPr>
          <a:xfrm>
            <a:off x="1905000" y="1600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Oval 8"/>
          <p:cNvSpPr/>
          <p:nvPr/>
        </p:nvSpPr>
        <p:spPr>
          <a:xfrm>
            <a:off x="2667000" y="1905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Oval 9"/>
          <p:cNvSpPr/>
          <p:nvPr/>
        </p:nvSpPr>
        <p:spPr>
          <a:xfrm>
            <a:off x="2286000" y="838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Oval 10"/>
          <p:cNvSpPr/>
          <p:nvPr/>
        </p:nvSpPr>
        <p:spPr>
          <a:xfrm>
            <a:off x="4924400" y="198884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Oval 11"/>
          <p:cNvSpPr/>
          <p:nvPr/>
        </p:nvSpPr>
        <p:spPr>
          <a:xfrm>
            <a:off x="3581400" y="1828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Oval 12"/>
          <p:cNvSpPr/>
          <p:nvPr/>
        </p:nvSpPr>
        <p:spPr>
          <a:xfrm>
            <a:off x="609600" y="1600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Oval 14"/>
          <p:cNvSpPr/>
          <p:nvPr/>
        </p:nvSpPr>
        <p:spPr>
          <a:xfrm>
            <a:off x="228600" y="2057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p:cNvSpPr/>
          <p:nvPr/>
        </p:nvSpPr>
        <p:spPr>
          <a:xfrm>
            <a:off x="4267200" y="1295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p:cNvSpPr/>
          <p:nvPr/>
        </p:nvSpPr>
        <p:spPr>
          <a:xfrm>
            <a:off x="5638800" y="1484784"/>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p:cNvSpPr/>
          <p:nvPr/>
        </p:nvSpPr>
        <p:spPr>
          <a:xfrm>
            <a:off x="6400800" y="1981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Oval 18"/>
          <p:cNvSpPr/>
          <p:nvPr/>
        </p:nvSpPr>
        <p:spPr>
          <a:xfrm>
            <a:off x="7467600" y="2133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p:cNvSpPr/>
          <p:nvPr/>
        </p:nvSpPr>
        <p:spPr>
          <a:xfrm>
            <a:off x="7010400" y="1371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Oval 20"/>
          <p:cNvSpPr/>
          <p:nvPr/>
        </p:nvSpPr>
        <p:spPr>
          <a:xfrm>
            <a:off x="5638800" y="228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Oval 21"/>
          <p:cNvSpPr/>
          <p:nvPr/>
        </p:nvSpPr>
        <p:spPr>
          <a:xfrm>
            <a:off x="4876800" y="786408"/>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Oval 22"/>
          <p:cNvSpPr/>
          <p:nvPr/>
        </p:nvSpPr>
        <p:spPr>
          <a:xfrm>
            <a:off x="4343400" y="15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Oval 23"/>
          <p:cNvSpPr/>
          <p:nvPr/>
        </p:nvSpPr>
        <p:spPr>
          <a:xfrm>
            <a:off x="6096000" y="838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Oval 24"/>
          <p:cNvSpPr/>
          <p:nvPr/>
        </p:nvSpPr>
        <p:spPr>
          <a:xfrm>
            <a:off x="19050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Oval 25"/>
          <p:cNvSpPr/>
          <p:nvPr/>
        </p:nvSpPr>
        <p:spPr>
          <a:xfrm>
            <a:off x="3733800" y="3657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Oval 27"/>
          <p:cNvSpPr/>
          <p:nvPr/>
        </p:nvSpPr>
        <p:spPr>
          <a:xfrm>
            <a:off x="685800" y="3810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Oval 28"/>
          <p:cNvSpPr/>
          <p:nvPr/>
        </p:nvSpPr>
        <p:spPr>
          <a:xfrm>
            <a:off x="1981200" y="3886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Oval 30"/>
          <p:cNvSpPr/>
          <p:nvPr/>
        </p:nvSpPr>
        <p:spPr>
          <a:xfrm>
            <a:off x="6477000" y="396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Oval 31"/>
          <p:cNvSpPr/>
          <p:nvPr/>
        </p:nvSpPr>
        <p:spPr>
          <a:xfrm>
            <a:off x="5410200" y="3733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Oval 32"/>
          <p:cNvSpPr/>
          <p:nvPr/>
        </p:nvSpPr>
        <p:spPr>
          <a:xfrm>
            <a:off x="2438400" y="3276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Oval 33"/>
          <p:cNvSpPr/>
          <p:nvPr/>
        </p:nvSpPr>
        <p:spPr>
          <a:xfrm>
            <a:off x="32766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Oval 34"/>
          <p:cNvSpPr/>
          <p:nvPr/>
        </p:nvSpPr>
        <p:spPr>
          <a:xfrm>
            <a:off x="1295400" y="3352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Oval 35"/>
          <p:cNvSpPr/>
          <p:nvPr/>
        </p:nvSpPr>
        <p:spPr>
          <a:xfrm>
            <a:off x="6934200" y="3352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Oval 36"/>
          <p:cNvSpPr/>
          <p:nvPr/>
        </p:nvSpPr>
        <p:spPr>
          <a:xfrm>
            <a:off x="45720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8" name="Oval 37"/>
          <p:cNvSpPr/>
          <p:nvPr/>
        </p:nvSpPr>
        <p:spPr>
          <a:xfrm>
            <a:off x="228600" y="2971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Oval 38"/>
          <p:cNvSpPr/>
          <p:nvPr/>
        </p:nvSpPr>
        <p:spPr>
          <a:xfrm>
            <a:off x="1600200" y="2133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Oval 39"/>
          <p:cNvSpPr/>
          <p:nvPr/>
        </p:nvSpPr>
        <p:spPr>
          <a:xfrm>
            <a:off x="762000" y="2590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1" name="Oval 40"/>
          <p:cNvSpPr/>
          <p:nvPr/>
        </p:nvSpPr>
        <p:spPr>
          <a:xfrm>
            <a:off x="3962400" y="2514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Oval 41"/>
          <p:cNvSpPr/>
          <p:nvPr/>
        </p:nvSpPr>
        <p:spPr>
          <a:xfrm>
            <a:off x="58674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3" name="Oval 42"/>
          <p:cNvSpPr/>
          <p:nvPr/>
        </p:nvSpPr>
        <p:spPr>
          <a:xfrm>
            <a:off x="48006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Oval 43"/>
          <p:cNvSpPr/>
          <p:nvPr/>
        </p:nvSpPr>
        <p:spPr>
          <a:xfrm>
            <a:off x="5638800" y="2438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Oval 44"/>
          <p:cNvSpPr/>
          <p:nvPr/>
        </p:nvSpPr>
        <p:spPr>
          <a:xfrm>
            <a:off x="68580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3" name="Oval 52"/>
          <p:cNvSpPr/>
          <p:nvPr/>
        </p:nvSpPr>
        <p:spPr>
          <a:xfrm>
            <a:off x="4648200" y="4114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5" name="Freeform 54"/>
          <p:cNvSpPr/>
          <p:nvPr/>
        </p:nvSpPr>
        <p:spPr>
          <a:xfrm>
            <a:off x="1489587" y="6341806"/>
            <a:ext cx="2492478" cy="418794"/>
          </a:xfrm>
          <a:custGeom>
            <a:avLst/>
            <a:gdLst>
              <a:gd name="connsiteX0" fmla="*/ 2492478 w 2492478"/>
              <a:gd name="connsiteY0" fmla="*/ 29497 h 418794"/>
              <a:gd name="connsiteX1" fmla="*/ 2241755 w 2492478"/>
              <a:gd name="connsiteY1" fmla="*/ 14749 h 418794"/>
              <a:gd name="connsiteX2" fmla="*/ 2109019 w 2492478"/>
              <a:gd name="connsiteY2" fmla="*/ 0 h 418794"/>
              <a:gd name="connsiteX3" fmla="*/ 2005781 w 2492478"/>
              <a:gd name="connsiteY3" fmla="*/ 29497 h 418794"/>
              <a:gd name="connsiteX4" fmla="*/ 1961536 w 2492478"/>
              <a:gd name="connsiteY4" fmla="*/ 206478 h 418794"/>
              <a:gd name="connsiteX5" fmla="*/ 1991032 w 2492478"/>
              <a:gd name="connsiteY5" fmla="*/ 265471 h 418794"/>
              <a:gd name="connsiteX6" fmla="*/ 1932039 w 2492478"/>
              <a:gd name="connsiteY6" fmla="*/ 294968 h 418794"/>
              <a:gd name="connsiteX7" fmla="*/ 1902542 w 2492478"/>
              <a:gd name="connsiteY7" fmla="*/ 339213 h 418794"/>
              <a:gd name="connsiteX8" fmla="*/ 1814052 w 2492478"/>
              <a:gd name="connsiteY8" fmla="*/ 383459 h 418794"/>
              <a:gd name="connsiteX9" fmla="*/ 1740310 w 2492478"/>
              <a:gd name="connsiteY9" fmla="*/ 353962 h 418794"/>
              <a:gd name="connsiteX10" fmla="*/ 1312607 w 2492478"/>
              <a:gd name="connsiteY10" fmla="*/ 309717 h 418794"/>
              <a:gd name="connsiteX11" fmla="*/ 1253613 w 2492478"/>
              <a:gd name="connsiteY11" fmla="*/ 294968 h 418794"/>
              <a:gd name="connsiteX12" fmla="*/ 1165123 w 2492478"/>
              <a:gd name="connsiteY12" fmla="*/ 265471 h 418794"/>
              <a:gd name="connsiteX13" fmla="*/ 1135626 w 2492478"/>
              <a:gd name="connsiteY13" fmla="*/ 339213 h 418794"/>
              <a:gd name="connsiteX14" fmla="*/ 1002890 w 2492478"/>
              <a:gd name="connsiteY14" fmla="*/ 353962 h 418794"/>
              <a:gd name="connsiteX15" fmla="*/ 929148 w 2492478"/>
              <a:gd name="connsiteY15" fmla="*/ 368710 h 418794"/>
              <a:gd name="connsiteX16" fmla="*/ 752168 w 2492478"/>
              <a:gd name="connsiteY16" fmla="*/ 353962 h 418794"/>
              <a:gd name="connsiteX17" fmla="*/ 678426 w 2492478"/>
              <a:gd name="connsiteY17" fmla="*/ 368710 h 418794"/>
              <a:gd name="connsiteX18" fmla="*/ 516194 w 2492478"/>
              <a:gd name="connsiteY18" fmla="*/ 383459 h 418794"/>
              <a:gd name="connsiteX19" fmla="*/ 471948 w 2492478"/>
              <a:gd name="connsiteY19" fmla="*/ 412955 h 418794"/>
              <a:gd name="connsiteX20" fmla="*/ 191729 w 2492478"/>
              <a:gd name="connsiteY20" fmla="*/ 383459 h 418794"/>
              <a:gd name="connsiteX21" fmla="*/ 147484 w 2492478"/>
              <a:gd name="connsiteY21" fmla="*/ 368710 h 418794"/>
              <a:gd name="connsiteX22" fmla="*/ 0 w 2492478"/>
              <a:gd name="connsiteY22" fmla="*/ 398207 h 418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92478" h="418794">
                <a:moveTo>
                  <a:pt x="2492478" y="29497"/>
                </a:moveTo>
                <a:lnTo>
                  <a:pt x="2241755" y="14749"/>
                </a:lnTo>
                <a:cubicBezTo>
                  <a:pt x="2197368" y="11335"/>
                  <a:pt x="2153537" y="0"/>
                  <a:pt x="2109019" y="0"/>
                </a:cubicBezTo>
                <a:cubicBezTo>
                  <a:pt x="2090504" y="0"/>
                  <a:pt x="2026643" y="22543"/>
                  <a:pt x="2005781" y="29497"/>
                </a:cubicBezTo>
                <a:cubicBezTo>
                  <a:pt x="1972406" y="96246"/>
                  <a:pt x="1954047" y="116604"/>
                  <a:pt x="1961536" y="206478"/>
                </a:cubicBezTo>
                <a:cubicBezTo>
                  <a:pt x="1963362" y="228387"/>
                  <a:pt x="1981200" y="245807"/>
                  <a:pt x="1991032" y="265471"/>
                </a:cubicBezTo>
                <a:cubicBezTo>
                  <a:pt x="1971368" y="275303"/>
                  <a:pt x="1948929" y="280893"/>
                  <a:pt x="1932039" y="294968"/>
                </a:cubicBezTo>
                <a:cubicBezTo>
                  <a:pt x="1918422" y="306316"/>
                  <a:pt x="1915076" y="326679"/>
                  <a:pt x="1902542" y="339213"/>
                </a:cubicBezTo>
                <a:cubicBezTo>
                  <a:pt x="1873952" y="367803"/>
                  <a:pt x="1850037" y="371463"/>
                  <a:pt x="1814052" y="383459"/>
                </a:cubicBezTo>
                <a:cubicBezTo>
                  <a:pt x="1789471" y="373627"/>
                  <a:pt x="1765190" y="363009"/>
                  <a:pt x="1740310" y="353962"/>
                </a:cubicBezTo>
                <a:cubicBezTo>
                  <a:pt x="1562988" y="289481"/>
                  <a:pt x="1615401" y="322882"/>
                  <a:pt x="1312607" y="309717"/>
                </a:cubicBezTo>
                <a:cubicBezTo>
                  <a:pt x="1292942" y="304801"/>
                  <a:pt x="1273028" y="300793"/>
                  <a:pt x="1253613" y="294968"/>
                </a:cubicBezTo>
                <a:cubicBezTo>
                  <a:pt x="1223832" y="286034"/>
                  <a:pt x="1165123" y="265471"/>
                  <a:pt x="1165123" y="265471"/>
                </a:cubicBezTo>
                <a:cubicBezTo>
                  <a:pt x="1155291" y="290052"/>
                  <a:pt x="1158868" y="326536"/>
                  <a:pt x="1135626" y="339213"/>
                </a:cubicBezTo>
                <a:cubicBezTo>
                  <a:pt x="1096544" y="360530"/>
                  <a:pt x="1046960" y="347666"/>
                  <a:pt x="1002890" y="353962"/>
                </a:cubicBezTo>
                <a:cubicBezTo>
                  <a:pt x="978075" y="357507"/>
                  <a:pt x="953729" y="363794"/>
                  <a:pt x="929148" y="368710"/>
                </a:cubicBezTo>
                <a:cubicBezTo>
                  <a:pt x="870155" y="363794"/>
                  <a:pt x="811366" y="353962"/>
                  <a:pt x="752168" y="353962"/>
                </a:cubicBezTo>
                <a:cubicBezTo>
                  <a:pt x="727101" y="353962"/>
                  <a:pt x="703300" y="365601"/>
                  <a:pt x="678426" y="368710"/>
                </a:cubicBezTo>
                <a:cubicBezTo>
                  <a:pt x="624545" y="375445"/>
                  <a:pt x="570271" y="378543"/>
                  <a:pt x="516194" y="383459"/>
                </a:cubicBezTo>
                <a:cubicBezTo>
                  <a:pt x="501445" y="393291"/>
                  <a:pt x="489646" y="411972"/>
                  <a:pt x="471948" y="412955"/>
                </a:cubicBezTo>
                <a:cubicBezTo>
                  <a:pt x="366850" y="418794"/>
                  <a:pt x="285025" y="410115"/>
                  <a:pt x="191729" y="383459"/>
                </a:cubicBezTo>
                <a:cubicBezTo>
                  <a:pt x="176781" y="379188"/>
                  <a:pt x="162232" y="373626"/>
                  <a:pt x="147484" y="368710"/>
                </a:cubicBezTo>
                <a:cubicBezTo>
                  <a:pt x="74606" y="417296"/>
                  <a:pt x="120964" y="398207"/>
                  <a:pt x="0" y="398207"/>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7" name="Freeform 56"/>
          <p:cNvSpPr/>
          <p:nvPr/>
        </p:nvSpPr>
        <p:spPr>
          <a:xfrm>
            <a:off x="4283968" y="6453335"/>
            <a:ext cx="2360067" cy="355503"/>
          </a:xfrm>
          <a:custGeom>
            <a:avLst/>
            <a:gdLst>
              <a:gd name="connsiteX0" fmla="*/ 0 w 1423219"/>
              <a:gd name="connsiteY0" fmla="*/ 0 h 452284"/>
              <a:gd name="connsiteX1" fmla="*/ 560439 w 1423219"/>
              <a:gd name="connsiteY1" fmla="*/ 250722 h 452284"/>
              <a:gd name="connsiteX2" fmla="*/ 235974 w 1423219"/>
              <a:gd name="connsiteY2" fmla="*/ 427703 h 452284"/>
              <a:gd name="connsiteX3" fmla="*/ 1253613 w 1423219"/>
              <a:gd name="connsiteY3" fmla="*/ 398206 h 452284"/>
              <a:gd name="connsiteX4" fmla="*/ 1253613 w 1423219"/>
              <a:gd name="connsiteY4" fmla="*/ 339213 h 452284"/>
              <a:gd name="connsiteX5" fmla="*/ 1297858 w 1423219"/>
              <a:gd name="connsiteY5" fmla="*/ 398206 h 452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3219" h="452284">
                <a:moveTo>
                  <a:pt x="0" y="0"/>
                </a:moveTo>
                <a:cubicBezTo>
                  <a:pt x="260555" y="89719"/>
                  <a:pt x="521110" y="179438"/>
                  <a:pt x="560439" y="250722"/>
                </a:cubicBezTo>
                <a:cubicBezTo>
                  <a:pt x="599768" y="322006"/>
                  <a:pt x="120445" y="403122"/>
                  <a:pt x="235974" y="427703"/>
                </a:cubicBezTo>
                <a:cubicBezTo>
                  <a:pt x="351503" y="452284"/>
                  <a:pt x="1084007" y="412954"/>
                  <a:pt x="1253613" y="398206"/>
                </a:cubicBezTo>
                <a:cubicBezTo>
                  <a:pt x="1423219" y="383458"/>
                  <a:pt x="1246239" y="339213"/>
                  <a:pt x="1253613" y="339213"/>
                </a:cubicBezTo>
                <a:cubicBezTo>
                  <a:pt x="1260987" y="339213"/>
                  <a:pt x="1279422" y="368709"/>
                  <a:pt x="1297858" y="398206"/>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8" name="Freeform 57"/>
          <p:cNvSpPr/>
          <p:nvPr/>
        </p:nvSpPr>
        <p:spPr>
          <a:xfrm>
            <a:off x="1691680" y="6381328"/>
            <a:ext cx="3048000" cy="433436"/>
          </a:xfrm>
          <a:custGeom>
            <a:avLst/>
            <a:gdLst>
              <a:gd name="connsiteX0" fmla="*/ 1032387 w 1032387"/>
              <a:gd name="connsiteY0" fmla="*/ 31305 h 433436"/>
              <a:gd name="connsiteX1" fmla="*/ 825909 w 1032387"/>
              <a:gd name="connsiteY1" fmla="*/ 31305 h 433436"/>
              <a:gd name="connsiteX2" fmla="*/ 766916 w 1032387"/>
              <a:gd name="connsiteY2" fmla="*/ 90299 h 433436"/>
              <a:gd name="connsiteX3" fmla="*/ 530942 w 1032387"/>
              <a:gd name="connsiteY3" fmla="*/ 105047 h 433436"/>
              <a:gd name="connsiteX4" fmla="*/ 486696 w 1032387"/>
              <a:gd name="connsiteY4" fmla="*/ 119796 h 433436"/>
              <a:gd name="connsiteX5" fmla="*/ 398206 w 1032387"/>
              <a:gd name="connsiteY5" fmla="*/ 164041 h 433436"/>
              <a:gd name="connsiteX6" fmla="*/ 353961 w 1032387"/>
              <a:gd name="connsiteY6" fmla="*/ 208286 h 433436"/>
              <a:gd name="connsiteX7" fmla="*/ 324464 w 1032387"/>
              <a:gd name="connsiteY7" fmla="*/ 341021 h 433436"/>
              <a:gd name="connsiteX8" fmla="*/ 280219 w 1032387"/>
              <a:gd name="connsiteY8" fmla="*/ 385267 h 433436"/>
              <a:gd name="connsiteX9" fmla="*/ 176980 w 1032387"/>
              <a:gd name="connsiteY9" fmla="*/ 429512 h 433436"/>
              <a:gd name="connsiteX10" fmla="*/ 0 w 1032387"/>
              <a:gd name="connsiteY10" fmla="*/ 429512 h 433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32387" h="433436">
                <a:moveTo>
                  <a:pt x="1032387" y="31305"/>
                </a:moveTo>
                <a:cubicBezTo>
                  <a:pt x="999829" y="27688"/>
                  <a:pt x="872866" y="0"/>
                  <a:pt x="825909" y="31305"/>
                </a:cubicBezTo>
                <a:cubicBezTo>
                  <a:pt x="748481" y="82924"/>
                  <a:pt x="883674" y="78009"/>
                  <a:pt x="766916" y="90299"/>
                </a:cubicBezTo>
                <a:cubicBezTo>
                  <a:pt x="688538" y="98549"/>
                  <a:pt x="609600" y="100131"/>
                  <a:pt x="530942" y="105047"/>
                </a:cubicBezTo>
                <a:cubicBezTo>
                  <a:pt x="516193" y="109963"/>
                  <a:pt x="500601" y="112843"/>
                  <a:pt x="486696" y="119796"/>
                </a:cubicBezTo>
                <a:cubicBezTo>
                  <a:pt x="372332" y="176978"/>
                  <a:pt x="509421" y="126968"/>
                  <a:pt x="398206" y="164041"/>
                </a:cubicBezTo>
                <a:cubicBezTo>
                  <a:pt x="383458" y="178789"/>
                  <a:pt x="365530" y="190932"/>
                  <a:pt x="353961" y="208286"/>
                </a:cubicBezTo>
                <a:cubicBezTo>
                  <a:pt x="333189" y="239445"/>
                  <a:pt x="335168" y="316938"/>
                  <a:pt x="324464" y="341021"/>
                </a:cubicBezTo>
                <a:cubicBezTo>
                  <a:pt x="315993" y="360081"/>
                  <a:pt x="297191" y="373144"/>
                  <a:pt x="280219" y="385267"/>
                </a:cubicBezTo>
                <a:cubicBezTo>
                  <a:pt x="269353" y="393028"/>
                  <a:pt x="198218" y="428096"/>
                  <a:pt x="176980" y="429512"/>
                </a:cubicBezTo>
                <a:cubicBezTo>
                  <a:pt x="118117" y="433436"/>
                  <a:pt x="58993" y="429512"/>
                  <a:pt x="0" y="429512"/>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sz="2800" dirty="0">
              <a:solidFill>
                <a:srgbClr val="FF0000"/>
              </a:solidFill>
            </a:endParaRPr>
          </a:p>
        </p:txBody>
      </p:sp>
      <p:sp>
        <p:nvSpPr>
          <p:cNvPr id="59" name="Freeform 58"/>
          <p:cNvSpPr/>
          <p:nvPr/>
        </p:nvSpPr>
        <p:spPr>
          <a:xfrm>
            <a:off x="4350814" y="6400800"/>
            <a:ext cx="2669458" cy="422381"/>
          </a:xfrm>
          <a:custGeom>
            <a:avLst/>
            <a:gdLst>
              <a:gd name="connsiteX0" fmla="*/ 0 w 2669458"/>
              <a:gd name="connsiteY0" fmla="*/ 0 h 422381"/>
              <a:gd name="connsiteX1" fmla="*/ 88490 w 2669458"/>
              <a:gd name="connsiteY1" fmla="*/ 58994 h 422381"/>
              <a:gd name="connsiteX2" fmla="*/ 132735 w 2669458"/>
              <a:gd name="connsiteY2" fmla="*/ 88490 h 422381"/>
              <a:gd name="connsiteX3" fmla="*/ 324464 w 2669458"/>
              <a:gd name="connsiteY3" fmla="*/ 117987 h 422381"/>
              <a:gd name="connsiteX4" fmla="*/ 501445 w 2669458"/>
              <a:gd name="connsiteY4" fmla="*/ 132735 h 422381"/>
              <a:gd name="connsiteX5" fmla="*/ 604683 w 2669458"/>
              <a:gd name="connsiteY5" fmla="*/ 191729 h 422381"/>
              <a:gd name="connsiteX6" fmla="*/ 648929 w 2669458"/>
              <a:gd name="connsiteY6" fmla="*/ 206477 h 422381"/>
              <a:gd name="connsiteX7" fmla="*/ 707922 w 2669458"/>
              <a:gd name="connsiteY7" fmla="*/ 235974 h 422381"/>
              <a:gd name="connsiteX8" fmla="*/ 752167 w 2669458"/>
              <a:gd name="connsiteY8" fmla="*/ 221226 h 422381"/>
              <a:gd name="connsiteX9" fmla="*/ 1032387 w 2669458"/>
              <a:gd name="connsiteY9" fmla="*/ 250723 h 422381"/>
              <a:gd name="connsiteX10" fmla="*/ 1135625 w 2669458"/>
              <a:gd name="connsiteY10" fmla="*/ 294968 h 422381"/>
              <a:gd name="connsiteX11" fmla="*/ 1179870 w 2669458"/>
              <a:gd name="connsiteY11" fmla="*/ 280219 h 422381"/>
              <a:gd name="connsiteX12" fmla="*/ 1519083 w 2669458"/>
              <a:gd name="connsiteY12" fmla="*/ 265471 h 422381"/>
              <a:gd name="connsiteX13" fmla="*/ 1740309 w 2669458"/>
              <a:gd name="connsiteY13" fmla="*/ 250723 h 422381"/>
              <a:gd name="connsiteX14" fmla="*/ 2035277 w 2669458"/>
              <a:gd name="connsiteY14" fmla="*/ 265471 h 422381"/>
              <a:gd name="connsiteX15" fmla="*/ 2123767 w 2669458"/>
              <a:gd name="connsiteY15" fmla="*/ 339213 h 422381"/>
              <a:gd name="connsiteX16" fmla="*/ 2168012 w 2669458"/>
              <a:gd name="connsiteY16" fmla="*/ 353961 h 422381"/>
              <a:gd name="connsiteX17" fmla="*/ 2433483 w 2669458"/>
              <a:gd name="connsiteY17" fmla="*/ 398206 h 422381"/>
              <a:gd name="connsiteX18" fmla="*/ 2669458 w 2669458"/>
              <a:gd name="connsiteY18" fmla="*/ 398206 h 422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69458" h="422381">
                <a:moveTo>
                  <a:pt x="0" y="0"/>
                </a:moveTo>
                <a:lnTo>
                  <a:pt x="88490" y="58994"/>
                </a:lnTo>
                <a:cubicBezTo>
                  <a:pt x="103238" y="68826"/>
                  <a:pt x="115920" y="82885"/>
                  <a:pt x="132735" y="88490"/>
                </a:cubicBezTo>
                <a:cubicBezTo>
                  <a:pt x="221928" y="118222"/>
                  <a:pt x="167621" y="103729"/>
                  <a:pt x="324464" y="117987"/>
                </a:cubicBezTo>
                <a:lnTo>
                  <a:pt x="501445" y="132735"/>
                </a:lnTo>
                <a:cubicBezTo>
                  <a:pt x="626218" y="163930"/>
                  <a:pt x="499239" y="121434"/>
                  <a:pt x="604683" y="191729"/>
                </a:cubicBezTo>
                <a:cubicBezTo>
                  <a:pt x="617618" y="200352"/>
                  <a:pt x="634640" y="200353"/>
                  <a:pt x="648929" y="206477"/>
                </a:cubicBezTo>
                <a:cubicBezTo>
                  <a:pt x="669137" y="215137"/>
                  <a:pt x="688258" y="226142"/>
                  <a:pt x="707922" y="235974"/>
                </a:cubicBezTo>
                <a:cubicBezTo>
                  <a:pt x="722670" y="231058"/>
                  <a:pt x="736621" y="221226"/>
                  <a:pt x="752167" y="221226"/>
                </a:cubicBezTo>
                <a:cubicBezTo>
                  <a:pt x="929235" y="221226"/>
                  <a:pt x="919352" y="222463"/>
                  <a:pt x="1032387" y="250723"/>
                </a:cubicBezTo>
                <a:cubicBezTo>
                  <a:pt x="1068511" y="274805"/>
                  <a:pt x="1088009" y="294968"/>
                  <a:pt x="1135625" y="294968"/>
                </a:cubicBezTo>
                <a:cubicBezTo>
                  <a:pt x="1151171" y="294968"/>
                  <a:pt x="1164370" y="281411"/>
                  <a:pt x="1179870" y="280219"/>
                </a:cubicBezTo>
                <a:cubicBezTo>
                  <a:pt x="1292714" y="271539"/>
                  <a:pt x="1406062" y="271419"/>
                  <a:pt x="1519083" y="265471"/>
                </a:cubicBezTo>
                <a:cubicBezTo>
                  <a:pt x="1592887" y="261587"/>
                  <a:pt x="1666567" y="255639"/>
                  <a:pt x="1740309" y="250723"/>
                </a:cubicBezTo>
                <a:cubicBezTo>
                  <a:pt x="1838632" y="255639"/>
                  <a:pt x="1937658" y="252738"/>
                  <a:pt x="2035277" y="265471"/>
                </a:cubicBezTo>
                <a:cubicBezTo>
                  <a:pt x="2065271" y="269383"/>
                  <a:pt x="2104178" y="326154"/>
                  <a:pt x="2123767" y="339213"/>
                </a:cubicBezTo>
                <a:cubicBezTo>
                  <a:pt x="2136702" y="347836"/>
                  <a:pt x="2153264" y="349045"/>
                  <a:pt x="2168012" y="353961"/>
                </a:cubicBezTo>
                <a:cubicBezTo>
                  <a:pt x="2270643" y="422381"/>
                  <a:pt x="2207529" y="390917"/>
                  <a:pt x="2433483" y="398206"/>
                </a:cubicBezTo>
                <a:cubicBezTo>
                  <a:pt x="2512100" y="400742"/>
                  <a:pt x="2590800" y="398206"/>
                  <a:pt x="2669458" y="398206"/>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0" name="Freeform 59"/>
          <p:cNvSpPr/>
          <p:nvPr/>
        </p:nvSpPr>
        <p:spPr>
          <a:xfrm>
            <a:off x="1224116" y="6386052"/>
            <a:ext cx="3008671" cy="353961"/>
          </a:xfrm>
          <a:custGeom>
            <a:avLst/>
            <a:gdLst>
              <a:gd name="connsiteX0" fmla="*/ 3008671 w 3008671"/>
              <a:gd name="connsiteY0" fmla="*/ 0 h 353961"/>
              <a:gd name="connsiteX1" fmla="*/ 2905432 w 3008671"/>
              <a:gd name="connsiteY1" fmla="*/ 14748 h 353961"/>
              <a:gd name="connsiteX2" fmla="*/ 2802194 w 3008671"/>
              <a:gd name="connsiteY2" fmla="*/ 58993 h 353961"/>
              <a:gd name="connsiteX3" fmla="*/ 2698955 w 3008671"/>
              <a:gd name="connsiteY3" fmla="*/ 88490 h 353961"/>
              <a:gd name="connsiteX4" fmla="*/ 2654710 w 3008671"/>
              <a:gd name="connsiteY4" fmla="*/ 117987 h 353961"/>
              <a:gd name="connsiteX5" fmla="*/ 2507226 w 3008671"/>
              <a:gd name="connsiteY5" fmla="*/ 132735 h 353961"/>
              <a:gd name="connsiteX6" fmla="*/ 2492478 w 3008671"/>
              <a:gd name="connsiteY6" fmla="*/ 191729 h 353961"/>
              <a:gd name="connsiteX7" fmla="*/ 2521974 w 3008671"/>
              <a:gd name="connsiteY7" fmla="*/ 235974 h 353961"/>
              <a:gd name="connsiteX8" fmla="*/ 2344994 w 3008671"/>
              <a:gd name="connsiteY8" fmla="*/ 206477 h 353961"/>
              <a:gd name="connsiteX9" fmla="*/ 2256503 w 3008671"/>
              <a:gd name="connsiteY9" fmla="*/ 176980 h 353961"/>
              <a:gd name="connsiteX10" fmla="*/ 2212258 w 3008671"/>
              <a:gd name="connsiteY10" fmla="*/ 147483 h 353961"/>
              <a:gd name="connsiteX11" fmla="*/ 2138516 w 3008671"/>
              <a:gd name="connsiteY11" fmla="*/ 132735 h 353961"/>
              <a:gd name="connsiteX12" fmla="*/ 2079523 w 3008671"/>
              <a:gd name="connsiteY12" fmla="*/ 117987 h 353961"/>
              <a:gd name="connsiteX13" fmla="*/ 1946787 w 3008671"/>
              <a:gd name="connsiteY13" fmla="*/ 73742 h 353961"/>
              <a:gd name="connsiteX14" fmla="*/ 1902542 w 3008671"/>
              <a:gd name="connsiteY14" fmla="*/ 58993 h 353961"/>
              <a:gd name="connsiteX15" fmla="*/ 1858297 w 3008671"/>
              <a:gd name="connsiteY15" fmla="*/ 44245 h 353961"/>
              <a:gd name="connsiteX16" fmla="*/ 1563329 w 3008671"/>
              <a:gd name="connsiteY16" fmla="*/ 73742 h 353961"/>
              <a:gd name="connsiteX17" fmla="*/ 1445342 w 3008671"/>
              <a:gd name="connsiteY17" fmla="*/ 103238 h 353961"/>
              <a:gd name="connsiteX18" fmla="*/ 1253613 w 3008671"/>
              <a:gd name="connsiteY18" fmla="*/ 132735 h 353961"/>
              <a:gd name="connsiteX19" fmla="*/ 796413 w 3008671"/>
              <a:gd name="connsiteY19" fmla="*/ 162232 h 353961"/>
              <a:gd name="connsiteX20" fmla="*/ 781665 w 3008671"/>
              <a:gd name="connsiteY20" fmla="*/ 206477 h 353961"/>
              <a:gd name="connsiteX21" fmla="*/ 560439 w 3008671"/>
              <a:gd name="connsiteY21" fmla="*/ 250722 h 353961"/>
              <a:gd name="connsiteX22" fmla="*/ 427703 w 3008671"/>
              <a:gd name="connsiteY22" fmla="*/ 280219 h 353961"/>
              <a:gd name="connsiteX23" fmla="*/ 58994 w 3008671"/>
              <a:gd name="connsiteY23" fmla="*/ 294967 h 353961"/>
              <a:gd name="connsiteX24" fmla="*/ 0 w 3008671"/>
              <a:gd name="connsiteY24" fmla="*/ 353961 h 353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08671" h="353961">
                <a:moveTo>
                  <a:pt x="3008671" y="0"/>
                </a:moveTo>
                <a:cubicBezTo>
                  <a:pt x="2974258" y="4916"/>
                  <a:pt x="2939519" y="7931"/>
                  <a:pt x="2905432" y="14748"/>
                </a:cubicBezTo>
                <a:cubicBezTo>
                  <a:pt x="2862196" y="23395"/>
                  <a:pt x="2844168" y="41004"/>
                  <a:pt x="2802194" y="58993"/>
                </a:cubicBezTo>
                <a:cubicBezTo>
                  <a:pt x="2772567" y="71690"/>
                  <a:pt x="2728898" y="81004"/>
                  <a:pt x="2698955" y="88490"/>
                </a:cubicBezTo>
                <a:cubicBezTo>
                  <a:pt x="2684207" y="98322"/>
                  <a:pt x="2671981" y="114001"/>
                  <a:pt x="2654710" y="117987"/>
                </a:cubicBezTo>
                <a:cubicBezTo>
                  <a:pt x="2606569" y="129096"/>
                  <a:pt x="2552204" y="112290"/>
                  <a:pt x="2507226" y="132735"/>
                </a:cubicBezTo>
                <a:cubicBezTo>
                  <a:pt x="2488773" y="141123"/>
                  <a:pt x="2497394" y="172064"/>
                  <a:pt x="2492478" y="191729"/>
                </a:cubicBezTo>
                <a:cubicBezTo>
                  <a:pt x="2502310" y="206477"/>
                  <a:pt x="2538790" y="230369"/>
                  <a:pt x="2521974" y="235974"/>
                </a:cubicBezTo>
                <a:cubicBezTo>
                  <a:pt x="2498860" y="243679"/>
                  <a:pt x="2383635" y="218069"/>
                  <a:pt x="2344994" y="206477"/>
                </a:cubicBezTo>
                <a:cubicBezTo>
                  <a:pt x="2315213" y="197543"/>
                  <a:pt x="2282373" y="194227"/>
                  <a:pt x="2256503" y="176980"/>
                </a:cubicBezTo>
                <a:cubicBezTo>
                  <a:pt x="2241755" y="167148"/>
                  <a:pt x="2228855" y="153707"/>
                  <a:pt x="2212258" y="147483"/>
                </a:cubicBezTo>
                <a:cubicBezTo>
                  <a:pt x="2188787" y="138681"/>
                  <a:pt x="2162987" y="138173"/>
                  <a:pt x="2138516" y="132735"/>
                </a:cubicBezTo>
                <a:cubicBezTo>
                  <a:pt x="2118729" y="128338"/>
                  <a:pt x="2098896" y="123948"/>
                  <a:pt x="2079523" y="117987"/>
                </a:cubicBezTo>
                <a:cubicBezTo>
                  <a:pt x="2034947" y="104271"/>
                  <a:pt x="1991032" y="88491"/>
                  <a:pt x="1946787" y="73742"/>
                </a:cubicBezTo>
                <a:lnTo>
                  <a:pt x="1902542" y="58993"/>
                </a:lnTo>
                <a:lnTo>
                  <a:pt x="1858297" y="44245"/>
                </a:lnTo>
                <a:cubicBezTo>
                  <a:pt x="1759974" y="54077"/>
                  <a:pt x="1659192" y="49777"/>
                  <a:pt x="1563329" y="73742"/>
                </a:cubicBezTo>
                <a:cubicBezTo>
                  <a:pt x="1524000" y="83574"/>
                  <a:pt x="1485330" y="96573"/>
                  <a:pt x="1445342" y="103238"/>
                </a:cubicBezTo>
                <a:cubicBezTo>
                  <a:pt x="1322563" y="123702"/>
                  <a:pt x="1386455" y="113758"/>
                  <a:pt x="1253613" y="132735"/>
                </a:cubicBezTo>
                <a:cubicBezTo>
                  <a:pt x="1053397" y="199472"/>
                  <a:pt x="1449061" y="72211"/>
                  <a:pt x="796413" y="162232"/>
                </a:cubicBezTo>
                <a:cubicBezTo>
                  <a:pt x="781013" y="164356"/>
                  <a:pt x="793608" y="196525"/>
                  <a:pt x="781665" y="206477"/>
                </a:cubicBezTo>
                <a:cubicBezTo>
                  <a:pt x="732731" y="247255"/>
                  <a:pt x="602360" y="246530"/>
                  <a:pt x="560439" y="250722"/>
                </a:cubicBezTo>
                <a:cubicBezTo>
                  <a:pt x="532177" y="257788"/>
                  <a:pt x="453241" y="278517"/>
                  <a:pt x="427703" y="280219"/>
                </a:cubicBezTo>
                <a:cubicBezTo>
                  <a:pt x="304974" y="288401"/>
                  <a:pt x="181897" y="290051"/>
                  <a:pt x="58994" y="294967"/>
                </a:cubicBezTo>
                <a:cubicBezTo>
                  <a:pt x="5602" y="330562"/>
                  <a:pt x="22676" y="308610"/>
                  <a:pt x="0" y="353961"/>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1" name="Freeform 60"/>
          <p:cNvSpPr/>
          <p:nvPr/>
        </p:nvSpPr>
        <p:spPr>
          <a:xfrm>
            <a:off x="5180685" y="6371303"/>
            <a:ext cx="2847699" cy="412955"/>
          </a:xfrm>
          <a:custGeom>
            <a:avLst/>
            <a:gdLst>
              <a:gd name="connsiteX0" fmla="*/ 1260 w 2847699"/>
              <a:gd name="connsiteY0" fmla="*/ 0 h 412955"/>
              <a:gd name="connsiteX1" fmla="*/ 75002 w 2847699"/>
              <a:gd name="connsiteY1" fmla="*/ 88491 h 412955"/>
              <a:gd name="connsiteX2" fmla="*/ 163492 w 2847699"/>
              <a:gd name="connsiteY2" fmla="*/ 147484 h 412955"/>
              <a:gd name="connsiteX3" fmla="*/ 207737 w 2847699"/>
              <a:gd name="connsiteY3" fmla="*/ 176981 h 412955"/>
              <a:gd name="connsiteX4" fmla="*/ 281479 w 2847699"/>
              <a:gd name="connsiteY4" fmla="*/ 191729 h 412955"/>
              <a:gd name="connsiteX5" fmla="*/ 753428 w 2847699"/>
              <a:gd name="connsiteY5" fmla="*/ 206478 h 412955"/>
              <a:gd name="connsiteX6" fmla="*/ 812421 w 2847699"/>
              <a:gd name="connsiteY6" fmla="*/ 221226 h 412955"/>
              <a:gd name="connsiteX7" fmla="*/ 886163 w 2847699"/>
              <a:gd name="connsiteY7" fmla="*/ 235974 h 412955"/>
              <a:gd name="connsiteX8" fmla="*/ 930408 w 2847699"/>
              <a:gd name="connsiteY8" fmla="*/ 250723 h 412955"/>
              <a:gd name="connsiteX9" fmla="*/ 1063144 w 2847699"/>
              <a:gd name="connsiteY9" fmla="*/ 235974 h 412955"/>
              <a:gd name="connsiteX10" fmla="*/ 1195879 w 2847699"/>
              <a:gd name="connsiteY10" fmla="*/ 206478 h 412955"/>
              <a:gd name="connsiteX11" fmla="*/ 1299118 w 2847699"/>
              <a:gd name="connsiteY11" fmla="*/ 191729 h 412955"/>
              <a:gd name="connsiteX12" fmla="*/ 1387608 w 2847699"/>
              <a:gd name="connsiteY12" fmla="*/ 176981 h 412955"/>
              <a:gd name="connsiteX13" fmla="*/ 1431854 w 2847699"/>
              <a:gd name="connsiteY13" fmla="*/ 162232 h 412955"/>
              <a:gd name="connsiteX14" fmla="*/ 2184021 w 2847699"/>
              <a:gd name="connsiteY14" fmla="*/ 162232 h 412955"/>
              <a:gd name="connsiteX15" fmla="*/ 2302008 w 2847699"/>
              <a:gd name="connsiteY15" fmla="*/ 191729 h 412955"/>
              <a:gd name="connsiteX16" fmla="*/ 2390499 w 2847699"/>
              <a:gd name="connsiteY16" fmla="*/ 221226 h 412955"/>
              <a:gd name="connsiteX17" fmla="*/ 2493737 w 2847699"/>
              <a:gd name="connsiteY17" fmla="*/ 265471 h 412955"/>
              <a:gd name="connsiteX18" fmla="*/ 2729712 w 2847699"/>
              <a:gd name="connsiteY18" fmla="*/ 309716 h 412955"/>
              <a:gd name="connsiteX19" fmla="*/ 2788705 w 2847699"/>
              <a:gd name="connsiteY19" fmla="*/ 353962 h 412955"/>
              <a:gd name="connsiteX20" fmla="*/ 2832950 w 2847699"/>
              <a:gd name="connsiteY20" fmla="*/ 383458 h 412955"/>
              <a:gd name="connsiteX21" fmla="*/ 2847699 w 2847699"/>
              <a:gd name="connsiteY21" fmla="*/ 412955 h 41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847699" h="412955">
                <a:moveTo>
                  <a:pt x="1260" y="0"/>
                </a:moveTo>
                <a:cubicBezTo>
                  <a:pt x="26040" y="74341"/>
                  <a:pt x="0" y="24203"/>
                  <a:pt x="75002" y="88491"/>
                </a:cubicBezTo>
                <a:cubicBezTo>
                  <a:pt x="145304" y="148750"/>
                  <a:pt x="88232" y="122398"/>
                  <a:pt x="163492" y="147484"/>
                </a:cubicBezTo>
                <a:cubicBezTo>
                  <a:pt x="178240" y="157316"/>
                  <a:pt x="191140" y="170757"/>
                  <a:pt x="207737" y="176981"/>
                </a:cubicBezTo>
                <a:cubicBezTo>
                  <a:pt x="231208" y="185783"/>
                  <a:pt x="256448" y="190376"/>
                  <a:pt x="281479" y="191729"/>
                </a:cubicBezTo>
                <a:cubicBezTo>
                  <a:pt x="438643" y="200224"/>
                  <a:pt x="596112" y="201562"/>
                  <a:pt x="753428" y="206478"/>
                </a:cubicBezTo>
                <a:cubicBezTo>
                  <a:pt x="773092" y="211394"/>
                  <a:pt x="792634" y="216829"/>
                  <a:pt x="812421" y="221226"/>
                </a:cubicBezTo>
                <a:cubicBezTo>
                  <a:pt x="836892" y="226664"/>
                  <a:pt x="861844" y="229894"/>
                  <a:pt x="886163" y="235974"/>
                </a:cubicBezTo>
                <a:cubicBezTo>
                  <a:pt x="901245" y="239745"/>
                  <a:pt x="915660" y="245807"/>
                  <a:pt x="930408" y="250723"/>
                </a:cubicBezTo>
                <a:cubicBezTo>
                  <a:pt x="974653" y="245807"/>
                  <a:pt x="1019074" y="242270"/>
                  <a:pt x="1063144" y="235974"/>
                </a:cubicBezTo>
                <a:cubicBezTo>
                  <a:pt x="1199760" y="216457"/>
                  <a:pt x="1077798" y="227947"/>
                  <a:pt x="1195879" y="206478"/>
                </a:cubicBezTo>
                <a:cubicBezTo>
                  <a:pt x="1230081" y="200259"/>
                  <a:pt x="1264760" y="197015"/>
                  <a:pt x="1299118" y="191729"/>
                </a:cubicBezTo>
                <a:cubicBezTo>
                  <a:pt x="1328674" y="187182"/>
                  <a:pt x="1358111" y="181897"/>
                  <a:pt x="1387608" y="176981"/>
                </a:cubicBezTo>
                <a:cubicBezTo>
                  <a:pt x="1402357" y="172065"/>
                  <a:pt x="1416393" y="163859"/>
                  <a:pt x="1431854" y="162232"/>
                </a:cubicBezTo>
                <a:cubicBezTo>
                  <a:pt x="1709328" y="133024"/>
                  <a:pt x="1873640" y="153364"/>
                  <a:pt x="2184021" y="162232"/>
                </a:cubicBezTo>
                <a:cubicBezTo>
                  <a:pt x="2223350" y="172064"/>
                  <a:pt x="2263549" y="178909"/>
                  <a:pt x="2302008" y="191729"/>
                </a:cubicBezTo>
                <a:lnTo>
                  <a:pt x="2390499" y="221226"/>
                </a:lnTo>
                <a:cubicBezTo>
                  <a:pt x="2460695" y="268024"/>
                  <a:pt x="2407158" y="239497"/>
                  <a:pt x="2493737" y="265471"/>
                </a:cubicBezTo>
                <a:cubicBezTo>
                  <a:pt x="2651660" y="312848"/>
                  <a:pt x="2515440" y="288289"/>
                  <a:pt x="2729712" y="309716"/>
                </a:cubicBezTo>
                <a:cubicBezTo>
                  <a:pt x="2749376" y="324465"/>
                  <a:pt x="2768703" y="339675"/>
                  <a:pt x="2788705" y="353962"/>
                </a:cubicBezTo>
                <a:cubicBezTo>
                  <a:pt x="2803129" y="364265"/>
                  <a:pt x="2820416" y="370925"/>
                  <a:pt x="2832950" y="383458"/>
                </a:cubicBezTo>
                <a:cubicBezTo>
                  <a:pt x="2840723" y="391231"/>
                  <a:pt x="2842783" y="403123"/>
                  <a:pt x="2847699" y="412955"/>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4" name="Oval 13"/>
          <p:cNvSpPr/>
          <p:nvPr/>
        </p:nvSpPr>
        <p:spPr>
          <a:xfrm>
            <a:off x="3124200" y="1219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6" name="TextBox 65"/>
          <p:cNvSpPr txBox="1"/>
          <p:nvPr/>
        </p:nvSpPr>
        <p:spPr>
          <a:xfrm>
            <a:off x="3048000" y="1295400"/>
            <a:ext cx="1600200" cy="646331"/>
          </a:xfrm>
          <a:prstGeom prst="rect">
            <a:avLst/>
          </a:prstGeom>
          <a:noFill/>
        </p:spPr>
        <p:txBody>
          <a:bodyPr wrap="square" rtlCol="0">
            <a:spAutoFit/>
          </a:bodyPr>
          <a:lstStyle/>
          <a:p>
            <a:pPr algn="ctr"/>
            <a:r>
              <a:rPr lang="en-CA" dirty="0" smtClean="0">
                <a:solidFill>
                  <a:srgbClr val="FF0000"/>
                </a:solidFill>
              </a:rPr>
              <a:t>Christ’s </a:t>
            </a:r>
          </a:p>
          <a:p>
            <a:pPr algn="ctr"/>
            <a:r>
              <a:rPr lang="en-CA" dirty="0" smtClean="0">
                <a:solidFill>
                  <a:srgbClr val="FF0000"/>
                </a:solidFill>
              </a:rPr>
              <a:t>power</a:t>
            </a:r>
            <a:endParaRPr lang="en-CA" dirty="0">
              <a:solidFill>
                <a:srgbClr val="FF0000"/>
              </a:solidFill>
            </a:endParaRPr>
          </a:p>
        </p:txBody>
      </p:sp>
      <p:sp>
        <p:nvSpPr>
          <p:cNvPr id="67" name="Oval 66"/>
          <p:cNvSpPr/>
          <p:nvPr/>
        </p:nvSpPr>
        <p:spPr>
          <a:xfrm>
            <a:off x="3505200" y="76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8" name="TextBox 67"/>
          <p:cNvSpPr txBox="1"/>
          <p:nvPr/>
        </p:nvSpPr>
        <p:spPr>
          <a:xfrm>
            <a:off x="3429000" y="152400"/>
            <a:ext cx="1600200" cy="646331"/>
          </a:xfrm>
          <a:prstGeom prst="rect">
            <a:avLst/>
          </a:prstGeom>
          <a:noFill/>
        </p:spPr>
        <p:txBody>
          <a:bodyPr wrap="square" rtlCol="0">
            <a:spAutoFit/>
          </a:bodyPr>
          <a:lstStyle/>
          <a:p>
            <a:pPr algn="ctr"/>
            <a:r>
              <a:rPr lang="en-CA" dirty="0" smtClean="0">
                <a:solidFill>
                  <a:srgbClr val="FF0000"/>
                </a:solidFill>
              </a:rPr>
              <a:t>glory with Christ</a:t>
            </a:r>
            <a:endParaRPr lang="en-CA" dirty="0">
              <a:solidFill>
                <a:srgbClr val="FF0000"/>
              </a:solidFill>
            </a:endParaRPr>
          </a:p>
        </p:txBody>
      </p:sp>
      <p:sp>
        <p:nvSpPr>
          <p:cNvPr id="27" name="Oval 26"/>
          <p:cNvSpPr/>
          <p:nvPr/>
        </p:nvSpPr>
        <p:spPr>
          <a:xfrm>
            <a:off x="2971800" y="4038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TextBox 69"/>
          <p:cNvSpPr txBox="1"/>
          <p:nvPr/>
        </p:nvSpPr>
        <p:spPr>
          <a:xfrm>
            <a:off x="4572000" y="4154269"/>
            <a:ext cx="1656184" cy="646331"/>
          </a:xfrm>
          <a:prstGeom prst="rect">
            <a:avLst/>
          </a:prstGeom>
          <a:noFill/>
        </p:spPr>
        <p:txBody>
          <a:bodyPr wrap="square" rtlCol="0">
            <a:spAutoFit/>
          </a:bodyPr>
          <a:lstStyle/>
          <a:p>
            <a:pPr algn="ctr"/>
            <a:r>
              <a:rPr lang="en-CA" dirty="0" smtClean="0">
                <a:solidFill>
                  <a:srgbClr val="FF0000"/>
                </a:solidFill>
              </a:rPr>
              <a:t>Christ’s righteousness</a:t>
            </a:r>
            <a:endParaRPr lang="en-CA" dirty="0">
              <a:solidFill>
                <a:srgbClr val="FF0000"/>
              </a:solidFill>
            </a:endParaRPr>
          </a:p>
        </p:txBody>
      </p:sp>
      <p:sp>
        <p:nvSpPr>
          <p:cNvPr id="71" name="TextBox 70"/>
          <p:cNvSpPr txBox="1"/>
          <p:nvPr/>
        </p:nvSpPr>
        <p:spPr>
          <a:xfrm>
            <a:off x="685800" y="2706469"/>
            <a:ext cx="1600200" cy="646331"/>
          </a:xfrm>
          <a:prstGeom prst="rect">
            <a:avLst/>
          </a:prstGeom>
          <a:noFill/>
        </p:spPr>
        <p:txBody>
          <a:bodyPr wrap="square" rtlCol="0">
            <a:spAutoFit/>
          </a:bodyPr>
          <a:lstStyle/>
          <a:p>
            <a:pPr algn="ctr"/>
            <a:r>
              <a:rPr lang="en-CA" dirty="0" smtClean="0">
                <a:solidFill>
                  <a:srgbClr val="FF0000"/>
                </a:solidFill>
              </a:rPr>
              <a:t>alive </a:t>
            </a:r>
          </a:p>
          <a:p>
            <a:pPr algn="ctr"/>
            <a:r>
              <a:rPr lang="en-CA" dirty="0" smtClean="0">
                <a:solidFill>
                  <a:srgbClr val="FF0000"/>
                </a:solidFill>
              </a:rPr>
              <a:t>in Christ</a:t>
            </a:r>
            <a:endParaRPr lang="en-CA" dirty="0">
              <a:solidFill>
                <a:srgbClr val="FF0000"/>
              </a:solidFill>
            </a:endParaRPr>
          </a:p>
        </p:txBody>
      </p:sp>
      <p:sp>
        <p:nvSpPr>
          <p:cNvPr id="72" name="TextBox 71"/>
          <p:cNvSpPr txBox="1"/>
          <p:nvPr/>
        </p:nvSpPr>
        <p:spPr>
          <a:xfrm>
            <a:off x="5562600" y="2514600"/>
            <a:ext cx="1600200" cy="646331"/>
          </a:xfrm>
          <a:prstGeom prst="rect">
            <a:avLst/>
          </a:prstGeom>
          <a:noFill/>
        </p:spPr>
        <p:txBody>
          <a:bodyPr wrap="square" rtlCol="0">
            <a:spAutoFit/>
          </a:bodyPr>
          <a:lstStyle/>
          <a:p>
            <a:pPr algn="ctr"/>
            <a:r>
              <a:rPr lang="en-CA" dirty="0" smtClean="0">
                <a:solidFill>
                  <a:srgbClr val="FF0000"/>
                </a:solidFill>
              </a:rPr>
              <a:t>raised with Christ</a:t>
            </a:r>
            <a:endParaRPr lang="en-CA" dirty="0">
              <a:solidFill>
                <a:srgbClr val="FF0000"/>
              </a:solidFill>
            </a:endParaRPr>
          </a:p>
        </p:txBody>
      </p:sp>
      <p:sp>
        <p:nvSpPr>
          <p:cNvPr id="30" name="Oval 29"/>
          <p:cNvSpPr/>
          <p:nvPr/>
        </p:nvSpPr>
        <p:spPr>
          <a:xfrm>
            <a:off x="2819400" y="2514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3" name="TextBox 72"/>
          <p:cNvSpPr txBox="1"/>
          <p:nvPr/>
        </p:nvSpPr>
        <p:spPr>
          <a:xfrm>
            <a:off x="2743200" y="2667000"/>
            <a:ext cx="1600200" cy="646331"/>
          </a:xfrm>
          <a:prstGeom prst="rect">
            <a:avLst/>
          </a:prstGeom>
          <a:noFill/>
        </p:spPr>
        <p:txBody>
          <a:bodyPr wrap="square" rtlCol="0">
            <a:spAutoFit/>
          </a:bodyPr>
          <a:lstStyle/>
          <a:p>
            <a:pPr algn="ctr"/>
            <a:r>
              <a:rPr lang="en-CA" dirty="0" smtClean="0">
                <a:solidFill>
                  <a:srgbClr val="FF0000"/>
                </a:solidFill>
              </a:rPr>
              <a:t>hidden with  Christ in God</a:t>
            </a:r>
            <a:endParaRPr lang="en-CA" dirty="0">
              <a:solidFill>
                <a:srgbClr val="FF0000"/>
              </a:solidFill>
            </a:endParaRPr>
          </a:p>
        </p:txBody>
      </p:sp>
      <p:sp>
        <p:nvSpPr>
          <p:cNvPr id="74" name="TextBox 73"/>
          <p:cNvSpPr txBox="1"/>
          <p:nvPr/>
        </p:nvSpPr>
        <p:spPr>
          <a:xfrm>
            <a:off x="6019800" y="990600"/>
            <a:ext cx="1600200" cy="646331"/>
          </a:xfrm>
          <a:prstGeom prst="rect">
            <a:avLst/>
          </a:prstGeom>
          <a:noFill/>
        </p:spPr>
        <p:txBody>
          <a:bodyPr wrap="square" rtlCol="0">
            <a:spAutoFit/>
          </a:bodyPr>
          <a:lstStyle/>
          <a:p>
            <a:pPr algn="ctr"/>
            <a:r>
              <a:rPr lang="en-CA" dirty="0" smtClean="0">
                <a:solidFill>
                  <a:srgbClr val="FF0000"/>
                </a:solidFill>
              </a:rPr>
              <a:t>seated with  Christ</a:t>
            </a:r>
            <a:endParaRPr lang="en-CA" dirty="0">
              <a:solidFill>
                <a:srgbClr val="FF0000"/>
              </a:solidFill>
            </a:endParaRPr>
          </a:p>
        </p:txBody>
      </p:sp>
      <p:sp>
        <p:nvSpPr>
          <p:cNvPr id="75" name="TextBox 74"/>
          <p:cNvSpPr txBox="1"/>
          <p:nvPr/>
        </p:nvSpPr>
        <p:spPr>
          <a:xfrm>
            <a:off x="3200400" y="3392269"/>
            <a:ext cx="1600200" cy="646331"/>
          </a:xfrm>
          <a:prstGeom prst="rect">
            <a:avLst/>
          </a:prstGeom>
          <a:noFill/>
        </p:spPr>
        <p:txBody>
          <a:bodyPr wrap="square" rtlCol="0">
            <a:spAutoFit/>
          </a:bodyPr>
          <a:lstStyle/>
          <a:p>
            <a:pPr algn="ctr"/>
            <a:r>
              <a:rPr lang="en-CA" dirty="0" smtClean="0">
                <a:solidFill>
                  <a:srgbClr val="FF0000"/>
                </a:solidFill>
              </a:rPr>
              <a:t>set free</a:t>
            </a:r>
          </a:p>
          <a:p>
            <a:pPr algn="ctr"/>
            <a:r>
              <a:rPr lang="en-CA" dirty="0" smtClean="0">
                <a:solidFill>
                  <a:srgbClr val="FF0000"/>
                </a:solidFill>
              </a:rPr>
              <a:t> from sin</a:t>
            </a:r>
            <a:endParaRPr lang="en-CA" dirty="0">
              <a:solidFill>
                <a:srgbClr val="FF0000"/>
              </a:solidFill>
            </a:endParaRPr>
          </a:p>
        </p:txBody>
      </p:sp>
      <p:sp>
        <p:nvSpPr>
          <p:cNvPr id="76" name="TextBox 75"/>
          <p:cNvSpPr txBox="1"/>
          <p:nvPr/>
        </p:nvSpPr>
        <p:spPr>
          <a:xfrm>
            <a:off x="5791200" y="3392269"/>
            <a:ext cx="1600200" cy="646331"/>
          </a:xfrm>
          <a:prstGeom prst="rect">
            <a:avLst/>
          </a:prstGeom>
          <a:noFill/>
        </p:spPr>
        <p:txBody>
          <a:bodyPr wrap="square" rtlCol="0">
            <a:spAutoFit/>
          </a:bodyPr>
          <a:lstStyle/>
          <a:p>
            <a:pPr algn="ctr"/>
            <a:r>
              <a:rPr lang="en-CA" dirty="0" smtClean="0">
                <a:solidFill>
                  <a:srgbClr val="FF0000"/>
                </a:solidFill>
              </a:rPr>
              <a:t>atonement </a:t>
            </a:r>
          </a:p>
          <a:p>
            <a:pPr algn="ctr"/>
            <a:r>
              <a:rPr lang="en-CA" dirty="0" smtClean="0">
                <a:solidFill>
                  <a:srgbClr val="FF0000"/>
                </a:solidFill>
              </a:rPr>
              <a:t>of Christ</a:t>
            </a:r>
            <a:endParaRPr lang="en-CA" dirty="0">
              <a:solidFill>
                <a:srgbClr val="FF0000"/>
              </a:solidFill>
            </a:endParaRPr>
          </a:p>
        </p:txBody>
      </p:sp>
      <p:sp>
        <p:nvSpPr>
          <p:cNvPr id="77" name="TextBox 76"/>
          <p:cNvSpPr txBox="1"/>
          <p:nvPr/>
        </p:nvSpPr>
        <p:spPr>
          <a:xfrm>
            <a:off x="6477000" y="41542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poured out</a:t>
            </a:r>
            <a:endParaRPr lang="en-CA" dirty="0">
              <a:solidFill>
                <a:srgbClr val="FF0000"/>
              </a:solidFill>
            </a:endParaRPr>
          </a:p>
        </p:txBody>
      </p:sp>
      <p:sp>
        <p:nvSpPr>
          <p:cNvPr id="78" name="TextBox 77"/>
          <p:cNvSpPr txBox="1"/>
          <p:nvPr/>
        </p:nvSpPr>
        <p:spPr>
          <a:xfrm>
            <a:off x="1295400" y="3505200"/>
            <a:ext cx="1600200" cy="646331"/>
          </a:xfrm>
          <a:prstGeom prst="rect">
            <a:avLst/>
          </a:prstGeom>
          <a:noFill/>
        </p:spPr>
        <p:txBody>
          <a:bodyPr wrap="square" rtlCol="0">
            <a:spAutoFit/>
          </a:bodyPr>
          <a:lstStyle/>
          <a:p>
            <a:pPr algn="ctr"/>
            <a:r>
              <a:rPr lang="en-CA" dirty="0" smtClean="0">
                <a:solidFill>
                  <a:srgbClr val="FF0000"/>
                </a:solidFill>
              </a:rPr>
              <a:t>led by </a:t>
            </a:r>
          </a:p>
          <a:p>
            <a:pPr algn="ctr"/>
            <a:r>
              <a:rPr lang="en-CA" dirty="0" smtClean="0">
                <a:solidFill>
                  <a:srgbClr val="FF0000"/>
                </a:solidFill>
              </a:rPr>
              <a:t>the Spirit </a:t>
            </a:r>
          </a:p>
        </p:txBody>
      </p:sp>
      <p:sp>
        <p:nvSpPr>
          <p:cNvPr id="79" name="TextBox 78"/>
          <p:cNvSpPr txBox="1"/>
          <p:nvPr/>
        </p:nvSpPr>
        <p:spPr>
          <a:xfrm>
            <a:off x="2133600" y="9538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fills</a:t>
            </a:r>
            <a:endParaRPr lang="en-CA" dirty="0">
              <a:solidFill>
                <a:srgbClr val="FF0000"/>
              </a:solidFill>
            </a:endParaRPr>
          </a:p>
        </p:txBody>
      </p:sp>
      <p:sp>
        <p:nvSpPr>
          <p:cNvPr id="80" name="TextBox 79"/>
          <p:cNvSpPr txBox="1"/>
          <p:nvPr/>
        </p:nvSpPr>
        <p:spPr>
          <a:xfrm>
            <a:off x="4419600" y="3602480"/>
            <a:ext cx="1600200" cy="512320"/>
          </a:xfrm>
          <a:prstGeom prst="rect">
            <a:avLst/>
          </a:prstGeom>
          <a:noFill/>
        </p:spPr>
        <p:txBody>
          <a:bodyPr wrap="square" rtlCol="0">
            <a:spAutoFit/>
          </a:bodyPr>
          <a:lstStyle/>
          <a:p>
            <a:pPr algn="ctr">
              <a:lnSpc>
                <a:spcPts val="1600"/>
              </a:lnSpc>
            </a:pPr>
            <a:r>
              <a:rPr lang="en-CA" dirty="0" smtClean="0">
                <a:solidFill>
                  <a:srgbClr val="FF0000"/>
                </a:solidFill>
              </a:rPr>
              <a:t>born of the Spirit </a:t>
            </a:r>
          </a:p>
        </p:txBody>
      </p:sp>
      <p:sp>
        <p:nvSpPr>
          <p:cNvPr id="69" name="TextBox 68"/>
          <p:cNvSpPr txBox="1"/>
          <p:nvPr/>
        </p:nvSpPr>
        <p:spPr>
          <a:xfrm>
            <a:off x="2895600" y="4114800"/>
            <a:ext cx="1600200" cy="646331"/>
          </a:xfrm>
          <a:prstGeom prst="rect">
            <a:avLst/>
          </a:prstGeom>
          <a:noFill/>
        </p:spPr>
        <p:txBody>
          <a:bodyPr wrap="square" rtlCol="0">
            <a:spAutoFit/>
          </a:bodyPr>
          <a:lstStyle/>
          <a:p>
            <a:pPr algn="ctr"/>
            <a:r>
              <a:rPr lang="en-CA" dirty="0" smtClean="0">
                <a:solidFill>
                  <a:srgbClr val="FF0000"/>
                </a:solidFill>
              </a:rPr>
              <a:t>Christ’s ransom</a:t>
            </a:r>
            <a:endParaRPr lang="en-CA" dirty="0">
              <a:solidFill>
                <a:srgbClr val="FF0000"/>
              </a:solidFill>
            </a:endParaRPr>
          </a:p>
        </p:txBody>
      </p:sp>
      <p:sp>
        <p:nvSpPr>
          <p:cNvPr id="81" name="TextBox 80"/>
          <p:cNvSpPr txBox="1"/>
          <p:nvPr/>
        </p:nvSpPr>
        <p:spPr>
          <a:xfrm>
            <a:off x="4572000" y="1630898"/>
            <a:ext cx="1295400" cy="502702"/>
          </a:xfrm>
          <a:prstGeom prst="rect">
            <a:avLst/>
          </a:prstGeom>
          <a:noFill/>
        </p:spPr>
        <p:txBody>
          <a:bodyPr wrap="square" rtlCol="0">
            <a:spAutoFit/>
          </a:bodyPr>
          <a:lstStyle/>
          <a:p>
            <a:pPr>
              <a:lnSpc>
                <a:spcPts val="1600"/>
              </a:lnSpc>
            </a:pPr>
            <a:r>
              <a:rPr lang="en-CA" dirty="0" smtClean="0">
                <a:solidFill>
                  <a:srgbClr val="FF0000"/>
                </a:solidFill>
              </a:rPr>
              <a:t>Spirit </a:t>
            </a:r>
          </a:p>
          <a:p>
            <a:pPr>
              <a:lnSpc>
                <a:spcPts val="1600"/>
              </a:lnSpc>
            </a:pPr>
            <a:r>
              <a:rPr lang="en-CA" dirty="0" smtClean="0">
                <a:solidFill>
                  <a:srgbClr val="FF0000"/>
                </a:solidFill>
              </a:rPr>
              <a:t>anoints</a:t>
            </a:r>
            <a:endParaRPr lang="en-CA" dirty="0">
              <a:solidFill>
                <a:srgbClr val="FF0000"/>
              </a:solidFill>
            </a:endParaRPr>
          </a:p>
        </p:txBody>
      </p:sp>
      <p:sp>
        <p:nvSpPr>
          <p:cNvPr id="82" name="TextBox 81"/>
          <p:cNvSpPr txBox="1"/>
          <p:nvPr/>
        </p:nvSpPr>
        <p:spPr>
          <a:xfrm>
            <a:off x="3505200" y="2145268"/>
            <a:ext cx="1600200" cy="369332"/>
          </a:xfrm>
          <a:prstGeom prst="rect">
            <a:avLst/>
          </a:prstGeom>
          <a:noFill/>
        </p:spPr>
        <p:txBody>
          <a:bodyPr wrap="square" rtlCol="0">
            <a:spAutoFit/>
          </a:bodyPr>
          <a:lstStyle/>
          <a:p>
            <a:pPr algn="ctr"/>
            <a:r>
              <a:rPr lang="en-CA" dirty="0" smtClean="0">
                <a:solidFill>
                  <a:srgbClr val="FF0000"/>
                </a:solidFill>
              </a:rPr>
              <a:t>Spirit seals</a:t>
            </a:r>
            <a:endParaRPr lang="en-CA" dirty="0">
              <a:solidFill>
                <a:srgbClr val="FF0000"/>
              </a:solidFill>
            </a:endParaRPr>
          </a:p>
        </p:txBody>
      </p:sp>
      <p:sp>
        <p:nvSpPr>
          <p:cNvPr id="83" name="TextBox 82"/>
          <p:cNvSpPr txBox="1"/>
          <p:nvPr/>
        </p:nvSpPr>
        <p:spPr>
          <a:xfrm>
            <a:off x="152400" y="2096869"/>
            <a:ext cx="1600200" cy="646331"/>
          </a:xfrm>
          <a:prstGeom prst="rect">
            <a:avLst/>
          </a:prstGeom>
          <a:noFill/>
        </p:spPr>
        <p:txBody>
          <a:bodyPr wrap="square" rtlCol="0">
            <a:spAutoFit/>
          </a:bodyPr>
          <a:lstStyle/>
          <a:p>
            <a:r>
              <a:rPr lang="en-CA" dirty="0" smtClean="0">
                <a:solidFill>
                  <a:srgbClr val="FF0000"/>
                </a:solidFill>
              </a:rPr>
              <a:t>      Christ’s </a:t>
            </a:r>
          </a:p>
          <a:p>
            <a:r>
              <a:rPr lang="en-CA" dirty="0" smtClean="0">
                <a:solidFill>
                  <a:srgbClr val="FF0000"/>
                </a:solidFill>
              </a:rPr>
              <a:t>    body</a:t>
            </a:r>
            <a:endParaRPr lang="en-CA" dirty="0">
              <a:solidFill>
                <a:srgbClr val="FF0000"/>
              </a:solidFill>
            </a:endParaRPr>
          </a:p>
        </p:txBody>
      </p:sp>
      <p:sp>
        <p:nvSpPr>
          <p:cNvPr id="84" name="TextBox 83"/>
          <p:cNvSpPr txBox="1"/>
          <p:nvPr/>
        </p:nvSpPr>
        <p:spPr>
          <a:xfrm>
            <a:off x="6781800" y="2782669"/>
            <a:ext cx="1600200" cy="646331"/>
          </a:xfrm>
          <a:prstGeom prst="rect">
            <a:avLst/>
          </a:prstGeom>
          <a:noFill/>
        </p:spPr>
        <p:txBody>
          <a:bodyPr wrap="square" rtlCol="0">
            <a:spAutoFit/>
          </a:bodyPr>
          <a:lstStyle/>
          <a:p>
            <a:pPr algn="ctr"/>
            <a:r>
              <a:rPr lang="en-CA" dirty="0" smtClean="0">
                <a:solidFill>
                  <a:srgbClr val="FF0000"/>
                </a:solidFill>
              </a:rPr>
              <a:t>immersed</a:t>
            </a:r>
          </a:p>
          <a:p>
            <a:pPr algn="ctr"/>
            <a:r>
              <a:rPr lang="en-CA" dirty="0" smtClean="0">
                <a:solidFill>
                  <a:srgbClr val="FF0000"/>
                </a:solidFill>
              </a:rPr>
              <a:t>into Christ</a:t>
            </a:r>
            <a:endParaRPr lang="en-CA" dirty="0">
              <a:solidFill>
                <a:srgbClr val="FF0000"/>
              </a:solidFill>
            </a:endParaRPr>
          </a:p>
        </p:txBody>
      </p:sp>
      <p:sp>
        <p:nvSpPr>
          <p:cNvPr id="85" name="TextBox 84"/>
          <p:cNvSpPr txBox="1"/>
          <p:nvPr/>
        </p:nvSpPr>
        <p:spPr>
          <a:xfrm>
            <a:off x="1600200" y="2249269"/>
            <a:ext cx="1600200" cy="646331"/>
          </a:xfrm>
          <a:prstGeom prst="rect">
            <a:avLst/>
          </a:prstGeom>
          <a:noFill/>
        </p:spPr>
        <p:txBody>
          <a:bodyPr wrap="square" rtlCol="0">
            <a:spAutoFit/>
          </a:bodyPr>
          <a:lstStyle/>
          <a:p>
            <a:pPr algn="ctr"/>
            <a:r>
              <a:rPr lang="en-CA" dirty="0" smtClean="0">
                <a:solidFill>
                  <a:srgbClr val="FF0000"/>
                </a:solidFill>
              </a:rPr>
              <a:t>eternal </a:t>
            </a:r>
          </a:p>
          <a:p>
            <a:pPr algn="ctr"/>
            <a:r>
              <a:rPr lang="en-CA" dirty="0" smtClean="0">
                <a:solidFill>
                  <a:srgbClr val="FF0000"/>
                </a:solidFill>
              </a:rPr>
              <a:t>life</a:t>
            </a:r>
            <a:endParaRPr lang="en-CA" dirty="0">
              <a:solidFill>
                <a:srgbClr val="FF0000"/>
              </a:solidFill>
            </a:endParaRPr>
          </a:p>
        </p:txBody>
      </p:sp>
      <p:sp>
        <p:nvSpPr>
          <p:cNvPr id="86" name="TextBox 85"/>
          <p:cNvSpPr txBox="1"/>
          <p:nvPr/>
        </p:nvSpPr>
        <p:spPr>
          <a:xfrm>
            <a:off x="533400" y="4202668"/>
            <a:ext cx="1600200" cy="369332"/>
          </a:xfrm>
          <a:prstGeom prst="rect">
            <a:avLst/>
          </a:prstGeom>
          <a:noFill/>
        </p:spPr>
        <p:txBody>
          <a:bodyPr wrap="square" rtlCol="0">
            <a:spAutoFit/>
          </a:bodyPr>
          <a:lstStyle/>
          <a:p>
            <a:pPr algn="ctr"/>
            <a:r>
              <a:rPr lang="en-CA" dirty="0" smtClean="0">
                <a:solidFill>
                  <a:srgbClr val="FF0000"/>
                </a:solidFill>
              </a:rPr>
              <a:t>reconciled</a:t>
            </a:r>
            <a:endParaRPr lang="en-CA" dirty="0">
              <a:solidFill>
                <a:srgbClr val="FF0000"/>
              </a:solidFill>
            </a:endParaRPr>
          </a:p>
        </p:txBody>
      </p:sp>
      <p:sp>
        <p:nvSpPr>
          <p:cNvPr id="87" name="TextBox 86"/>
          <p:cNvSpPr txBox="1"/>
          <p:nvPr/>
        </p:nvSpPr>
        <p:spPr>
          <a:xfrm>
            <a:off x="1143000" y="609600"/>
            <a:ext cx="1600200" cy="369332"/>
          </a:xfrm>
          <a:prstGeom prst="rect">
            <a:avLst/>
          </a:prstGeom>
          <a:noFill/>
        </p:spPr>
        <p:txBody>
          <a:bodyPr wrap="square" rtlCol="0">
            <a:spAutoFit/>
          </a:bodyPr>
          <a:lstStyle/>
          <a:p>
            <a:pPr algn="ctr"/>
            <a:r>
              <a:rPr lang="en-CA" dirty="0" smtClean="0">
                <a:solidFill>
                  <a:srgbClr val="FF0000"/>
                </a:solidFill>
              </a:rPr>
              <a:t>resurrection</a:t>
            </a:r>
            <a:endParaRPr lang="en-CA" dirty="0">
              <a:solidFill>
                <a:srgbClr val="FF0000"/>
              </a:solidFill>
            </a:endParaRPr>
          </a:p>
        </p:txBody>
      </p:sp>
      <p:sp>
        <p:nvSpPr>
          <p:cNvPr id="88" name="TextBox 87"/>
          <p:cNvSpPr txBox="1"/>
          <p:nvPr/>
        </p:nvSpPr>
        <p:spPr>
          <a:xfrm>
            <a:off x="5638800" y="381000"/>
            <a:ext cx="1600200" cy="369332"/>
          </a:xfrm>
          <a:prstGeom prst="rect">
            <a:avLst/>
          </a:prstGeom>
          <a:noFill/>
        </p:spPr>
        <p:txBody>
          <a:bodyPr wrap="square" rtlCol="0">
            <a:spAutoFit/>
          </a:bodyPr>
          <a:lstStyle/>
          <a:p>
            <a:pPr algn="ctr"/>
            <a:r>
              <a:rPr lang="en-CA" dirty="0" smtClean="0">
                <a:solidFill>
                  <a:srgbClr val="FF0000"/>
                </a:solidFill>
              </a:rPr>
              <a:t>see his face</a:t>
            </a:r>
            <a:endParaRPr lang="en-CA" dirty="0">
              <a:solidFill>
                <a:srgbClr val="FF0000"/>
              </a:solidFill>
            </a:endParaRPr>
          </a:p>
        </p:txBody>
      </p:sp>
      <p:sp>
        <p:nvSpPr>
          <p:cNvPr id="89" name="TextBox 88"/>
          <p:cNvSpPr txBox="1"/>
          <p:nvPr/>
        </p:nvSpPr>
        <p:spPr>
          <a:xfrm>
            <a:off x="7010400" y="3505200"/>
            <a:ext cx="1600200" cy="646331"/>
          </a:xfrm>
          <a:prstGeom prst="rect">
            <a:avLst/>
          </a:prstGeom>
          <a:noFill/>
        </p:spPr>
        <p:txBody>
          <a:bodyPr wrap="square" rtlCol="0">
            <a:spAutoFit/>
          </a:bodyPr>
          <a:lstStyle/>
          <a:p>
            <a:pPr algn="ctr"/>
            <a:r>
              <a:rPr lang="en-CA" dirty="0" smtClean="0">
                <a:solidFill>
                  <a:srgbClr val="FF0000"/>
                </a:solidFill>
              </a:rPr>
              <a:t>one with </a:t>
            </a:r>
          </a:p>
          <a:p>
            <a:pPr algn="ctr"/>
            <a:r>
              <a:rPr lang="en-CA" dirty="0" smtClean="0">
                <a:solidFill>
                  <a:srgbClr val="FF0000"/>
                </a:solidFill>
              </a:rPr>
              <a:t>Christ</a:t>
            </a:r>
            <a:endParaRPr lang="en-CA" dirty="0">
              <a:solidFill>
                <a:srgbClr val="FF0000"/>
              </a:solidFill>
            </a:endParaRPr>
          </a:p>
        </p:txBody>
      </p:sp>
      <p:sp>
        <p:nvSpPr>
          <p:cNvPr id="90" name="TextBox 89"/>
          <p:cNvSpPr txBox="1"/>
          <p:nvPr/>
        </p:nvSpPr>
        <p:spPr>
          <a:xfrm>
            <a:off x="5364088" y="1702549"/>
            <a:ext cx="1600200" cy="646331"/>
          </a:xfrm>
          <a:prstGeom prst="rect">
            <a:avLst/>
          </a:prstGeom>
          <a:noFill/>
        </p:spPr>
        <p:txBody>
          <a:bodyPr wrap="square" rtlCol="0">
            <a:spAutoFit/>
          </a:bodyPr>
          <a:lstStyle/>
          <a:p>
            <a:r>
              <a:rPr lang="en-CA" dirty="0" smtClean="0">
                <a:solidFill>
                  <a:srgbClr val="FF0000"/>
                </a:solidFill>
              </a:rPr>
              <a:t>      Bride of </a:t>
            </a:r>
          </a:p>
          <a:p>
            <a:r>
              <a:rPr lang="en-CA" dirty="0" smtClean="0">
                <a:solidFill>
                  <a:srgbClr val="FF0000"/>
                </a:solidFill>
              </a:rPr>
              <a:t>      Christ</a:t>
            </a:r>
            <a:endParaRPr lang="en-CA" dirty="0">
              <a:solidFill>
                <a:srgbClr val="FF0000"/>
              </a:solidFill>
            </a:endParaRPr>
          </a:p>
        </p:txBody>
      </p:sp>
      <p:sp>
        <p:nvSpPr>
          <p:cNvPr id="91" name="TextBox 90"/>
          <p:cNvSpPr txBox="1"/>
          <p:nvPr/>
        </p:nvSpPr>
        <p:spPr>
          <a:xfrm>
            <a:off x="4648200" y="2221468"/>
            <a:ext cx="1600200" cy="369332"/>
          </a:xfrm>
          <a:prstGeom prst="rect">
            <a:avLst/>
          </a:prstGeom>
          <a:noFill/>
        </p:spPr>
        <p:txBody>
          <a:bodyPr wrap="square" rtlCol="0">
            <a:spAutoFit/>
          </a:bodyPr>
          <a:lstStyle/>
          <a:p>
            <a:pPr algn="ctr"/>
            <a:r>
              <a:rPr lang="en-CA" dirty="0" smtClean="0">
                <a:solidFill>
                  <a:srgbClr val="FF0000"/>
                </a:solidFill>
              </a:rPr>
              <a:t>victory</a:t>
            </a:r>
            <a:endParaRPr lang="en-CA" dirty="0">
              <a:solidFill>
                <a:srgbClr val="FF0000"/>
              </a:solidFill>
            </a:endParaRPr>
          </a:p>
        </p:txBody>
      </p:sp>
      <p:sp>
        <p:nvSpPr>
          <p:cNvPr id="92" name="TextBox 91"/>
          <p:cNvSpPr txBox="1"/>
          <p:nvPr/>
        </p:nvSpPr>
        <p:spPr>
          <a:xfrm>
            <a:off x="3810000" y="3962400"/>
            <a:ext cx="1600200" cy="369332"/>
          </a:xfrm>
          <a:prstGeom prst="rect">
            <a:avLst/>
          </a:prstGeom>
          <a:noFill/>
        </p:spPr>
        <p:txBody>
          <a:bodyPr wrap="square" rtlCol="0">
            <a:spAutoFit/>
          </a:bodyPr>
          <a:lstStyle/>
          <a:p>
            <a:pPr algn="ctr"/>
            <a:r>
              <a:rPr lang="en-CA" dirty="0" smtClean="0">
                <a:solidFill>
                  <a:srgbClr val="FF0000"/>
                </a:solidFill>
              </a:rPr>
              <a:t>loved</a:t>
            </a:r>
            <a:endParaRPr lang="en-CA" dirty="0">
              <a:solidFill>
                <a:srgbClr val="FF0000"/>
              </a:solidFill>
            </a:endParaRPr>
          </a:p>
        </p:txBody>
      </p:sp>
      <p:sp>
        <p:nvSpPr>
          <p:cNvPr id="93" name="TextBox 92"/>
          <p:cNvSpPr txBox="1"/>
          <p:nvPr/>
        </p:nvSpPr>
        <p:spPr>
          <a:xfrm>
            <a:off x="1752600" y="4278868"/>
            <a:ext cx="1600200" cy="369332"/>
          </a:xfrm>
          <a:prstGeom prst="rect">
            <a:avLst/>
          </a:prstGeom>
          <a:noFill/>
        </p:spPr>
        <p:txBody>
          <a:bodyPr wrap="square" rtlCol="0">
            <a:spAutoFit/>
          </a:bodyPr>
          <a:lstStyle/>
          <a:p>
            <a:pPr algn="ctr"/>
            <a:r>
              <a:rPr lang="en-CA" dirty="0" smtClean="0">
                <a:solidFill>
                  <a:srgbClr val="FF0000"/>
                </a:solidFill>
              </a:rPr>
              <a:t>saved</a:t>
            </a:r>
            <a:endParaRPr lang="en-CA" dirty="0">
              <a:solidFill>
                <a:srgbClr val="FF0000"/>
              </a:solidFill>
            </a:endParaRPr>
          </a:p>
        </p:txBody>
      </p:sp>
      <p:sp>
        <p:nvSpPr>
          <p:cNvPr id="94" name="TextBox 93"/>
          <p:cNvSpPr txBox="1"/>
          <p:nvPr/>
        </p:nvSpPr>
        <p:spPr>
          <a:xfrm>
            <a:off x="4572000" y="2819400"/>
            <a:ext cx="1600200" cy="646331"/>
          </a:xfrm>
          <a:prstGeom prst="rect">
            <a:avLst/>
          </a:prstGeom>
          <a:noFill/>
        </p:spPr>
        <p:txBody>
          <a:bodyPr wrap="square" rtlCol="0">
            <a:spAutoFit/>
          </a:bodyPr>
          <a:lstStyle/>
          <a:p>
            <a:pPr algn="ctr"/>
            <a:r>
              <a:rPr lang="en-CA" dirty="0" smtClean="0">
                <a:solidFill>
                  <a:srgbClr val="FF0000"/>
                </a:solidFill>
              </a:rPr>
              <a:t>every </a:t>
            </a:r>
          </a:p>
          <a:p>
            <a:pPr algn="ctr"/>
            <a:r>
              <a:rPr lang="en-CA" dirty="0" smtClean="0">
                <a:solidFill>
                  <a:srgbClr val="FF0000"/>
                </a:solidFill>
              </a:rPr>
              <a:t>blessing</a:t>
            </a:r>
            <a:endParaRPr lang="en-CA" dirty="0">
              <a:solidFill>
                <a:srgbClr val="FF0000"/>
              </a:solidFill>
            </a:endParaRPr>
          </a:p>
        </p:txBody>
      </p:sp>
      <p:sp>
        <p:nvSpPr>
          <p:cNvPr id="95" name="TextBox 94"/>
          <p:cNvSpPr txBox="1"/>
          <p:nvPr/>
        </p:nvSpPr>
        <p:spPr>
          <a:xfrm>
            <a:off x="4724400" y="1066800"/>
            <a:ext cx="1600200" cy="512320"/>
          </a:xfrm>
          <a:prstGeom prst="rect">
            <a:avLst/>
          </a:prstGeom>
          <a:noFill/>
        </p:spPr>
        <p:txBody>
          <a:bodyPr wrap="square" rtlCol="0">
            <a:spAutoFit/>
          </a:bodyPr>
          <a:lstStyle/>
          <a:p>
            <a:pPr algn="ctr">
              <a:lnSpc>
                <a:spcPts val="1600"/>
              </a:lnSpc>
            </a:pPr>
            <a:r>
              <a:rPr lang="en-CA" dirty="0" smtClean="0">
                <a:solidFill>
                  <a:srgbClr val="FF0000"/>
                </a:solidFill>
              </a:rPr>
              <a:t>Christ</a:t>
            </a:r>
          </a:p>
          <a:p>
            <a:pPr algn="ctr">
              <a:lnSpc>
                <a:spcPts val="1600"/>
              </a:lnSpc>
            </a:pPr>
            <a:r>
              <a:rPr lang="en-CA" spc="-40" dirty="0" smtClean="0">
                <a:solidFill>
                  <a:srgbClr val="FF0000"/>
                </a:solidFill>
              </a:rPr>
              <a:t>intercedes</a:t>
            </a:r>
            <a:endParaRPr lang="en-CA" spc="-40" dirty="0">
              <a:solidFill>
                <a:srgbClr val="FF0000"/>
              </a:solidFill>
            </a:endParaRPr>
          </a:p>
        </p:txBody>
      </p:sp>
      <p:sp>
        <p:nvSpPr>
          <p:cNvPr id="96" name="TextBox 95"/>
          <p:cNvSpPr txBox="1"/>
          <p:nvPr/>
        </p:nvSpPr>
        <p:spPr>
          <a:xfrm>
            <a:off x="4495800" y="228600"/>
            <a:ext cx="1600200" cy="646331"/>
          </a:xfrm>
          <a:prstGeom prst="rect">
            <a:avLst/>
          </a:prstGeom>
          <a:noFill/>
        </p:spPr>
        <p:txBody>
          <a:bodyPr wrap="square" rtlCol="0">
            <a:spAutoFit/>
          </a:bodyPr>
          <a:lstStyle/>
          <a:p>
            <a:pPr algn="ctr"/>
            <a:r>
              <a:rPr lang="en-CA" dirty="0" smtClean="0">
                <a:solidFill>
                  <a:srgbClr val="FF0000"/>
                </a:solidFill>
              </a:rPr>
              <a:t>reign </a:t>
            </a:r>
          </a:p>
          <a:p>
            <a:pPr algn="ctr"/>
            <a:r>
              <a:rPr lang="en-CA" dirty="0" smtClean="0">
                <a:solidFill>
                  <a:srgbClr val="FF0000"/>
                </a:solidFill>
              </a:rPr>
              <a:t>  forever</a:t>
            </a:r>
            <a:endParaRPr lang="en-CA" dirty="0">
              <a:solidFill>
                <a:srgbClr val="FF0000"/>
              </a:solidFill>
            </a:endParaRPr>
          </a:p>
        </p:txBody>
      </p:sp>
      <p:sp>
        <p:nvSpPr>
          <p:cNvPr id="97" name="TextBox 96"/>
          <p:cNvSpPr txBox="1"/>
          <p:nvPr/>
        </p:nvSpPr>
        <p:spPr>
          <a:xfrm>
            <a:off x="7543800" y="2249269"/>
            <a:ext cx="1371600" cy="646331"/>
          </a:xfrm>
          <a:prstGeom prst="rect">
            <a:avLst/>
          </a:prstGeom>
          <a:noFill/>
        </p:spPr>
        <p:txBody>
          <a:bodyPr wrap="square" rtlCol="0">
            <a:spAutoFit/>
          </a:bodyPr>
          <a:lstStyle/>
          <a:p>
            <a:r>
              <a:rPr lang="en-CA" dirty="0" smtClean="0">
                <a:solidFill>
                  <a:srgbClr val="FF0000"/>
                </a:solidFill>
              </a:rPr>
              <a:t>kingdom of</a:t>
            </a:r>
          </a:p>
          <a:p>
            <a:r>
              <a:rPr lang="en-CA" dirty="0" smtClean="0">
                <a:solidFill>
                  <a:srgbClr val="FF0000"/>
                </a:solidFill>
              </a:rPr>
              <a:t>         Christ</a:t>
            </a:r>
            <a:endParaRPr lang="en-CA" dirty="0">
              <a:solidFill>
                <a:srgbClr val="FF0000"/>
              </a:solidFill>
            </a:endParaRPr>
          </a:p>
        </p:txBody>
      </p:sp>
      <p:sp>
        <p:nvSpPr>
          <p:cNvPr id="98" name="TextBox 97"/>
          <p:cNvSpPr txBox="1"/>
          <p:nvPr/>
        </p:nvSpPr>
        <p:spPr>
          <a:xfrm>
            <a:off x="381000" y="3163669"/>
            <a:ext cx="1238672" cy="646331"/>
          </a:xfrm>
          <a:prstGeom prst="rect">
            <a:avLst/>
          </a:prstGeom>
          <a:noFill/>
        </p:spPr>
        <p:txBody>
          <a:bodyPr wrap="square" rtlCol="0">
            <a:spAutoFit/>
          </a:bodyPr>
          <a:lstStyle/>
          <a:p>
            <a:r>
              <a:rPr lang="en-CA" dirty="0" smtClean="0">
                <a:solidFill>
                  <a:srgbClr val="FF0000"/>
                </a:solidFill>
              </a:rPr>
              <a:t>New </a:t>
            </a:r>
          </a:p>
          <a:p>
            <a:r>
              <a:rPr lang="en-CA" dirty="0" smtClean="0">
                <a:solidFill>
                  <a:srgbClr val="FF0000"/>
                </a:solidFill>
              </a:rPr>
              <a:t>Covenant</a:t>
            </a:r>
            <a:endParaRPr lang="en-CA" dirty="0">
              <a:solidFill>
                <a:srgbClr val="FF0000"/>
              </a:solidFill>
            </a:endParaRPr>
          </a:p>
        </p:txBody>
      </p:sp>
      <p:sp>
        <p:nvSpPr>
          <p:cNvPr id="99" name="TextBox 98"/>
          <p:cNvSpPr txBox="1"/>
          <p:nvPr/>
        </p:nvSpPr>
        <p:spPr>
          <a:xfrm>
            <a:off x="1752600" y="2971800"/>
            <a:ext cx="1600200" cy="369332"/>
          </a:xfrm>
          <a:prstGeom prst="rect">
            <a:avLst/>
          </a:prstGeom>
          <a:noFill/>
        </p:spPr>
        <p:txBody>
          <a:bodyPr wrap="square" rtlCol="0">
            <a:spAutoFit/>
          </a:bodyPr>
          <a:lstStyle/>
          <a:p>
            <a:pPr algn="ctr"/>
            <a:r>
              <a:rPr lang="en-CA" dirty="0" smtClean="0">
                <a:solidFill>
                  <a:srgbClr val="FF0000"/>
                </a:solidFill>
              </a:rPr>
              <a:t>peace</a:t>
            </a:r>
            <a:endParaRPr lang="en-CA" dirty="0">
              <a:solidFill>
                <a:srgbClr val="FF0000"/>
              </a:solidFill>
            </a:endParaRPr>
          </a:p>
        </p:txBody>
      </p:sp>
      <p:sp>
        <p:nvSpPr>
          <p:cNvPr id="100" name="TextBox 99"/>
          <p:cNvSpPr txBox="1"/>
          <p:nvPr/>
        </p:nvSpPr>
        <p:spPr>
          <a:xfrm>
            <a:off x="533400" y="1688068"/>
            <a:ext cx="1600200" cy="369332"/>
          </a:xfrm>
          <a:prstGeom prst="rect">
            <a:avLst/>
          </a:prstGeom>
          <a:noFill/>
        </p:spPr>
        <p:txBody>
          <a:bodyPr wrap="square" rtlCol="0">
            <a:spAutoFit/>
          </a:bodyPr>
          <a:lstStyle/>
          <a:p>
            <a:pPr algn="ctr"/>
            <a:r>
              <a:rPr lang="en-CA" dirty="0" smtClean="0">
                <a:solidFill>
                  <a:srgbClr val="FF0000"/>
                </a:solidFill>
              </a:rPr>
              <a:t>accepted</a:t>
            </a:r>
            <a:endParaRPr lang="en-CA" dirty="0">
              <a:solidFill>
                <a:srgbClr val="FF0000"/>
              </a:solidFill>
            </a:endParaRPr>
          </a:p>
        </p:txBody>
      </p:sp>
      <p:sp>
        <p:nvSpPr>
          <p:cNvPr id="101" name="TextBox 100"/>
          <p:cNvSpPr txBox="1"/>
          <p:nvPr/>
        </p:nvSpPr>
        <p:spPr>
          <a:xfrm>
            <a:off x="1752600" y="1688068"/>
            <a:ext cx="1600200" cy="369332"/>
          </a:xfrm>
          <a:prstGeom prst="rect">
            <a:avLst/>
          </a:prstGeom>
          <a:noFill/>
        </p:spPr>
        <p:txBody>
          <a:bodyPr wrap="square" rtlCol="0">
            <a:spAutoFit/>
          </a:bodyPr>
          <a:lstStyle/>
          <a:p>
            <a:pPr algn="ctr"/>
            <a:r>
              <a:rPr lang="en-CA" dirty="0" smtClean="0">
                <a:solidFill>
                  <a:srgbClr val="FF0000"/>
                </a:solidFill>
              </a:rPr>
              <a:t>adopted</a:t>
            </a:r>
            <a:endParaRPr lang="en-CA" dirty="0">
              <a:solidFill>
                <a:srgbClr val="FF0000"/>
              </a:solidFill>
            </a:endParaRPr>
          </a:p>
        </p:txBody>
      </p:sp>
      <p:sp>
        <p:nvSpPr>
          <p:cNvPr id="102" name="TextBox 101"/>
          <p:cNvSpPr txBox="1"/>
          <p:nvPr/>
        </p:nvSpPr>
        <p:spPr>
          <a:xfrm>
            <a:off x="2362200" y="152400"/>
            <a:ext cx="1600200" cy="646331"/>
          </a:xfrm>
          <a:prstGeom prst="rect">
            <a:avLst/>
          </a:prstGeom>
          <a:noFill/>
        </p:spPr>
        <p:txBody>
          <a:bodyPr wrap="square" rtlCol="0">
            <a:spAutoFit/>
          </a:bodyPr>
          <a:lstStyle/>
          <a:p>
            <a:pPr algn="ctr"/>
            <a:r>
              <a:rPr lang="en-CA" dirty="0" smtClean="0">
                <a:solidFill>
                  <a:srgbClr val="FF0000"/>
                </a:solidFill>
              </a:rPr>
              <a:t>Spirit</a:t>
            </a:r>
          </a:p>
          <a:p>
            <a:pPr algn="ctr"/>
            <a:r>
              <a:rPr lang="en-CA" dirty="0" smtClean="0">
                <a:solidFill>
                  <a:srgbClr val="FF0000"/>
                </a:solidFill>
              </a:rPr>
              <a:t>gifted</a:t>
            </a:r>
            <a:endParaRPr lang="en-CA" dirty="0">
              <a:solidFill>
                <a:srgbClr val="FF0000"/>
              </a:solidFill>
            </a:endParaRPr>
          </a:p>
        </p:txBody>
      </p:sp>
      <p:sp>
        <p:nvSpPr>
          <p:cNvPr id="103" name="TextBox 102"/>
          <p:cNvSpPr txBox="1"/>
          <p:nvPr/>
        </p:nvSpPr>
        <p:spPr>
          <a:xfrm>
            <a:off x="5562600" y="4038600"/>
            <a:ext cx="1600200" cy="369332"/>
          </a:xfrm>
          <a:prstGeom prst="rect">
            <a:avLst/>
          </a:prstGeom>
          <a:noFill/>
        </p:spPr>
        <p:txBody>
          <a:bodyPr wrap="square" rtlCol="0">
            <a:spAutoFit/>
          </a:bodyPr>
          <a:lstStyle/>
          <a:p>
            <a:pPr algn="ctr"/>
            <a:r>
              <a:rPr lang="en-CA" dirty="0" smtClean="0">
                <a:solidFill>
                  <a:srgbClr val="FF0000"/>
                </a:solidFill>
              </a:rPr>
              <a:t>forgiven</a:t>
            </a:r>
            <a:endParaRPr lang="en-CA" dirty="0">
              <a:solidFill>
                <a:srgbClr val="FF0000"/>
              </a:solidFill>
            </a:endParaRPr>
          </a:p>
        </p:txBody>
      </p:sp>
      <p:sp>
        <p:nvSpPr>
          <p:cNvPr id="104" name="TextBox 103"/>
          <p:cNvSpPr txBox="1"/>
          <p:nvPr/>
        </p:nvSpPr>
        <p:spPr>
          <a:xfrm>
            <a:off x="2438400" y="1981200"/>
            <a:ext cx="1600200" cy="369332"/>
          </a:xfrm>
          <a:prstGeom prst="rect">
            <a:avLst/>
          </a:prstGeom>
          <a:noFill/>
        </p:spPr>
        <p:txBody>
          <a:bodyPr wrap="square" rtlCol="0">
            <a:spAutoFit/>
          </a:bodyPr>
          <a:lstStyle/>
          <a:p>
            <a:pPr algn="ctr"/>
            <a:r>
              <a:rPr lang="en-CA" dirty="0" smtClean="0">
                <a:solidFill>
                  <a:srgbClr val="FF0000"/>
                </a:solidFill>
              </a:rPr>
              <a:t>access</a:t>
            </a:r>
            <a:endParaRPr lang="en-CA" dirty="0">
              <a:solidFill>
                <a:srgbClr val="FF0000"/>
              </a:solidFill>
            </a:endParaRPr>
          </a:p>
        </p:txBody>
      </p:sp>
      <p:sp>
        <p:nvSpPr>
          <p:cNvPr id="105" name="TextBox 104"/>
          <p:cNvSpPr txBox="1"/>
          <p:nvPr/>
        </p:nvSpPr>
        <p:spPr>
          <a:xfrm>
            <a:off x="7010400" y="1524000"/>
            <a:ext cx="1600200" cy="646331"/>
          </a:xfrm>
          <a:prstGeom prst="rect">
            <a:avLst/>
          </a:prstGeom>
          <a:noFill/>
        </p:spPr>
        <p:txBody>
          <a:bodyPr wrap="square" rtlCol="0">
            <a:spAutoFit/>
          </a:bodyPr>
          <a:lstStyle/>
          <a:p>
            <a:pPr algn="ctr"/>
            <a:r>
              <a:rPr lang="en-CA" dirty="0" smtClean="0">
                <a:solidFill>
                  <a:srgbClr val="FF0000"/>
                </a:solidFill>
              </a:rPr>
              <a:t>crucified </a:t>
            </a:r>
          </a:p>
          <a:p>
            <a:pPr algn="ctr"/>
            <a:r>
              <a:rPr lang="en-CA" dirty="0" smtClean="0">
                <a:solidFill>
                  <a:srgbClr val="FF0000"/>
                </a:solidFill>
              </a:rPr>
              <a:t>with Christ</a:t>
            </a:r>
            <a:endParaRPr lang="en-CA" dirty="0">
              <a:solidFill>
                <a:srgbClr val="FF0000"/>
              </a:solidFill>
            </a:endParaRPr>
          </a:p>
        </p:txBody>
      </p:sp>
      <p:sp>
        <p:nvSpPr>
          <p:cNvPr id="106" name="TextBox 105"/>
          <p:cNvSpPr txBox="1"/>
          <p:nvPr/>
        </p:nvSpPr>
        <p:spPr>
          <a:xfrm>
            <a:off x="350912" y="5020270"/>
            <a:ext cx="3429000" cy="1200329"/>
          </a:xfrm>
          <a:prstGeom prst="rect">
            <a:avLst/>
          </a:prstGeom>
          <a:noFill/>
        </p:spPr>
        <p:txBody>
          <a:bodyPr wrap="square" rtlCol="0">
            <a:spAutoFit/>
          </a:bodyPr>
          <a:lstStyle/>
          <a:p>
            <a:pPr algn="ctr"/>
            <a:r>
              <a:rPr lang="en-CA" sz="2400" b="1" dirty="0" smtClean="0">
                <a:solidFill>
                  <a:schemeClr val="bg1"/>
                </a:solidFill>
              </a:rPr>
              <a:t>When Christ rose,</a:t>
            </a:r>
          </a:p>
          <a:p>
            <a:pPr algn="ctr"/>
            <a:r>
              <a:rPr lang="en-CA" sz="2400" b="1" dirty="0" smtClean="0">
                <a:solidFill>
                  <a:schemeClr val="bg1"/>
                </a:solidFill>
              </a:rPr>
              <a:t>it’s as if his cross became a tree of life</a:t>
            </a:r>
            <a:endParaRPr lang="en-CA" sz="2400" b="1" dirty="0">
              <a:solidFill>
                <a:schemeClr val="bg1"/>
              </a:solidFill>
            </a:endParaRPr>
          </a:p>
        </p:txBody>
      </p:sp>
      <p:sp>
        <p:nvSpPr>
          <p:cNvPr id="107" name="TextBox 106"/>
          <p:cNvSpPr txBox="1"/>
          <p:nvPr/>
        </p:nvSpPr>
        <p:spPr>
          <a:xfrm>
            <a:off x="5274568" y="5020270"/>
            <a:ext cx="3329880" cy="1200329"/>
          </a:xfrm>
          <a:prstGeom prst="rect">
            <a:avLst/>
          </a:prstGeom>
          <a:noFill/>
        </p:spPr>
        <p:txBody>
          <a:bodyPr wrap="square" rtlCol="0">
            <a:spAutoFit/>
          </a:bodyPr>
          <a:lstStyle/>
          <a:p>
            <a:pPr algn="ctr"/>
            <a:r>
              <a:rPr lang="en-CA" sz="2400" b="1" dirty="0" smtClean="0">
                <a:solidFill>
                  <a:schemeClr val="bg1"/>
                </a:solidFill>
              </a:rPr>
              <a:t>with many fruits to joyfully eat by faith.</a:t>
            </a:r>
          </a:p>
          <a:p>
            <a:pPr algn="ctr"/>
            <a:r>
              <a:rPr lang="en-CA" sz="2400" b="1" dirty="0" smtClean="0">
                <a:solidFill>
                  <a:schemeClr val="bg1"/>
                </a:solidFill>
              </a:rPr>
              <a:t>Come to me and eat.</a:t>
            </a:r>
            <a:endParaRPr lang="en-CA" sz="2400" b="1" dirty="0">
              <a:solidFill>
                <a:schemeClr val="bg1"/>
              </a:solidFill>
            </a:endParaRPr>
          </a:p>
        </p:txBody>
      </p:sp>
      <p:sp>
        <p:nvSpPr>
          <p:cNvPr id="108" name="TextBox 107"/>
          <p:cNvSpPr txBox="1"/>
          <p:nvPr/>
        </p:nvSpPr>
        <p:spPr>
          <a:xfrm>
            <a:off x="2209800" y="3397296"/>
            <a:ext cx="1600200" cy="717504"/>
          </a:xfrm>
          <a:prstGeom prst="rect">
            <a:avLst/>
          </a:prstGeom>
          <a:noFill/>
        </p:spPr>
        <p:txBody>
          <a:bodyPr wrap="square" rtlCol="0">
            <a:spAutoFit/>
          </a:bodyPr>
          <a:lstStyle/>
          <a:p>
            <a:pPr algn="ctr">
              <a:lnSpc>
                <a:spcPts val="1600"/>
              </a:lnSpc>
            </a:pPr>
            <a:r>
              <a:rPr lang="en-CA" dirty="0" smtClean="0">
                <a:solidFill>
                  <a:srgbClr val="FF0000"/>
                </a:solidFill>
              </a:rPr>
              <a:t>hope</a:t>
            </a:r>
          </a:p>
          <a:p>
            <a:pPr algn="ctr">
              <a:lnSpc>
                <a:spcPts val="1600"/>
              </a:lnSpc>
            </a:pPr>
            <a:r>
              <a:rPr lang="en-CA" dirty="0" smtClean="0">
                <a:solidFill>
                  <a:srgbClr val="FF0000"/>
                </a:solidFill>
              </a:rPr>
              <a:t>of </a:t>
            </a:r>
          </a:p>
          <a:p>
            <a:pPr algn="ctr">
              <a:lnSpc>
                <a:spcPts val="1600"/>
              </a:lnSpc>
            </a:pPr>
            <a:r>
              <a:rPr lang="en-CA" dirty="0" smtClean="0">
                <a:solidFill>
                  <a:srgbClr val="FF0000"/>
                </a:solidFill>
              </a:rPr>
              <a:t>glory</a:t>
            </a:r>
            <a:endParaRPr lang="en-CA" dirty="0">
              <a:solidFill>
                <a:srgbClr val="FF0000"/>
              </a:solidFill>
            </a:endParaRPr>
          </a:p>
        </p:txBody>
      </p:sp>
      <p:sp>
        <p:nvSpPr>
          <p:cNvPr id="110" name="TextBox 109"/>
          <p:cNvSpPr txBox="1"/>
          <p:nvPr/>
        </p:nvSpPr>
        <p:spPr>
          <a:xfrm>
            <a:off x="1115616" y="1295400"/>
            <a:ext cx="1600200" cy="425758"/>
          </a:xfrm>
          <a:prstGeom prst="rect">
            <a:avLst/>
          </a:prstGeom>
          <a:noFill/>
        </p:spPr>
        <p:txBody>
          <a:bodyPr wrap="square" rtlCol="0">
            <a:spAutoFit/>
          </a:bodyPr>
          <a:lstStyle/>
          <a:p>
            <a:pPr>
              <a:lnSpc>
                <a:spcPts val="1300"/>
              </a:lnSpc>
            </a:pPr>
            <a:r>
              <a:rPr lang="en-CA" dirty="0" smtClean="0">
                <a:solidFill>
                  <a:srgbClr val="FF0000"/>
                </a:solidFill>
              </a:rPr>
              <a:t>in the </a:t>
            </a:r>
          </a:p>
          <a:p>
            <a:pPr>
              <a:lnSpc>
                <a:spcPts val="1300"/>
              </a:lnSpc>
            </a:pPr>
            <a:r>
              <a:rPr lang="en-CA" dirty="0" smtClean="0">
                <a:solidFill>
                  <a:srgbClr val="FF0000"/>
                </a:solidFill>
              </a:rPr>
              <a:t>         Spirit</a:t>
            </a:r>
            <a:endParaRPr lang="en-CA" dirty="0">
              <a:solidFill>
                <a:srgbClr val="FF0000"/>
              </a:solidFill>
            </a:endParaRPr>
          </a:p>
        </p:txBody>
      </p:sp>
      <p:sp>
        <p:nvSpPr>
          <p:cNvPr id="111" name="TextBox 110"/>
          <p:cNvSpPr txBox="1"/>
          <p:nvPr/>
        </p:nvSpPr>
        <p:spPr>
          <a:xfrm>
            <a:off x="3733800" y="2590800"/>
            <a:ext cx="1600200" cy="646331"/>
          </a:xfrm>
          <a:prstGeom prst="rect">
            <a:avLst/>
          </a:prstGeom>
          <a:noFill/>
        </p:spPr>
        <p:txBody>
          <a:bodyPr wrap="square" rtlCol="0">
            <a:spAutoFit/>
          </a:bodyPr>
          <a:lstStyle/>
          <a:p>
            <a:pPr algn="ctr"/>
            <a:r>
              <a:rPr lang="en-CA" dirty="0" smtClean="0">
                <a:solidFill>
                  <a:srgbClr val="FF0000"/>
                </a:solidFill>
              </a:rPr>
              <a:t>Christ</a:t>
            </a:r>
          </a:p>
          <a:p>
            <a:pPr algn="ctr"/>
            <a:r>
              <a:rPr lang="en-CA" dirty="0" smtClean="0">
                <a:solidFill>
                  <a:srgbClr val="FF0000"/>
                </a:solidFill>
              </a:rPr>
              <a:t> in us</a:t>
            </a:r>
            <a:endParaRPr lang="en-CA" dirty="0">
              <a:solidFill>
                <a:srgbClr val="FF0000"/>
              </a:solidFill>
            </a:endParaRPr>
          </a:p>
        </p:txBody>
      </p:sp>
      <p:sp>
        <p:nvSpPr>
          <p:cNvPr id="112" name="TextBox 111"/>
          <p:cNvSpPr txBox="1"/>
          <p:nvPr/>
        </p:nvSpPr>
        <p:spPr>
          <a:xfrm>
            <a:off x="6248400" y="2133600"/>
            <a:ext cx="1600200" cy="369332"/>
          </a:xfrm>
          <a:prstGeom prst="rect">
            <a:avLst/>
          </a:prstGeom>
          <a:noFill/>
        </p:spPr>
        <p:txBody>
          <a:bodyPr wrap="square" rtlCol="0">
            <a:spAutoFit/>
          </a:bodyPr>
          <a:lstStyle/>
          <a:p>
            <a:pPr algn="ctr"/>
            <a:r>
              <a:rPr lang="en-CA" dirty="0" smtClean="0">
                <a:solidFill>
                  <a:srgbClr val="FF0000"/>
                </a:solidFill>
              </a:rPr>
              <a:t>fullness</a:t>
            </a:r>
            <a:endParaRPr lang="en-CA" dirty="0">
              <a:solidFill>
                <a:srgbClr val="FF0000"/>
              </a:solidFill>
            </a:endParaRPr>
          </a:p>
        </p:txBody>
      </p:sp>
      <p:sp>
        <p:nvSpPr>
          <p:cNvPr id="113" name="TextBox 112"/>
          <p:cNvSpPr txBox="1"/>
          <p:nvPr/>
        </p:nvSpPr>
        <p:spPr>
          <a:xfrm>
            <a:off x="3429000" y="914400"/>
            <a:ext cx="1600200" cy="369332"/>
          </a:xfrm>
          <a:prstGeom prst="rect">
            <a:avLst/>
          </a:prstGeom>
          <a:noFill/>
        </p:spPr>
        <p:txBody>
          <a:bodyPr wrap="square" rtlCol="0">
            <a:spAutoFit/>
          </a:bodyPr>
          <a:lstStyle/>
          <a:p>
            <a:pPr algn="ctr"/>
            <a:r>
              <a:rPr lang="en-CA" dirty="0" smtClean="0">
                <a:solidFill>
                  <a:srgbClr val="FF0000"/>
                </a:solidFill>
              </a:rPr>
              <a:t>sanctified</a:t>
            </a:r>
            <a:endParaRPr lang="en-CA" dirty="0">
              <a:solidFill>
                <a:srgbClr val="FF0000"/>
              </a:solidFill>
            </a:endParaRPr>
          </a:p>
        </p:txBody>
      </p:sp>
      <p:sp>
        <p:nvSpPr>
          <p:cNvPr id="114" name="Rectangle 113"/>
          <p:cNvSpPr/>
          <p:nvPr/>
        </p:nvSpPr>
        <p:spPr>
          <a:xfrm>
            <a:off x="4465320" y="5029200"/>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5" name="Rectangle 114"/>
          <p:cNvSpPr/>
          <p:nvPr/>
        </p:nvSpPr>
        <p:spPr>
          <a:xfrm>
            <a:off x="4191000" y="5181600"/>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Freeform 108"/>
          <p:cNvSpPr/>
          <p:nvPr/>
        </p:nvSpPr>
        <p:spPr>
          <a:xfrm flipV="1">
            <a:off x="4860032" y="6387407"/>
            <a:ext cx="3008671" cy="353961"/>
          </a:xfrm>
          <a:custGeom>
            <a:avLst/>
            <a:gdLst>
              <a:gd name="connsiteX0" fmla="*/ 3008671 w 3008671"/>
              <a:gd name="connsiteY0" fmla="*/ 0 h 353961"/>
              <a:gd name="connsiteX1" fmla="*/ 2905432 w 3008671"/>
              <a:gd name="connsiteY1" fmla="*/ 14748 h 353961"/>
              <a:gd name="connsiteX2" fmla="*/ 2802194 w 3008671"/>
              <a:gd name="connsiteY2" fmla="*/ 58993 h 353961"/>
              <a:gd name="connsiteX3" fmla="*/ 2698955 w 3008671"/>
              <a:gd name="connsiteY3" fmla="*/ 88490 h 353961"/>
              <a:gd name="connsiteX4" fmla="*/ 2654710 w 3008671"/>
              <a:gd name="connsiteY4" fmla="*/ 117987 h 353961"/>
              <a:gd name="connsiteX5" fmla="*/ 2507226 w 3008671"/>
              <a:gd name="connsiteY5" fmla="*/ 132735 h 353961"/>
              <a:gd name="connsiteX6" fmla="*/ 2492478 w 3008671"/>
              <a:gd name="connsiteY6" fmla="*/ 191729 h 353961"/>
              <a:gd name="connsiteX7" fmla="*/ 2521974 w 3008671"/>
              <a:gd name="connsiteY7" fmla="*/ 235974 h 353961"/>
              <a:gd name="connsiteX8" fmla="*/ 2344994 w 3008671"/>
              <a:gd name="connsiteY8" fmla="*/ 206477 h 353961"/>
              <a:gd name="connsiteX9" fmla="*/ 2256503 w 3008671"/>
              <a:gd name="connsiteY9" fmla="*/ 176980 h 353961"/>
              <a:gd name="connsiteX10" fmla="*/ 2212258 w 3008671"/>
              <a:gd name="connsiteY10" fmla="*/ 147483 h 353961"/>
              <a:gd name="connsiteX11" fmla="*/ 2138516 w 3008671"/>
              <a:gd name="connsiteY11" fmla="*/ 132735 h 353961"/>
              <a:gd name="connsiteX12" fmla="*/ 2079523 w 3008671"/>
              <a:gd name="connsiteY12" fmla="*/ 117987 h 353961"/>
              <a:gd name="connsiteX13" fmla="*/ 1946787 w 3008671"/>
              <a:gd name="connsiteY13" fmla="*/ 73742 h 353961"/>
              <a:gd name="connsiteX14" fmla="*/ 1902542 w 3008671"/>
              <a:gd name="connsiteY14" fmla="*/ 58993 h 353961"/>
              <a:gd name="connsiteX15" fmla="*/ 1858297 w 3008671"/>
              <a:gd name="connsiteY15" fmla="*/ 44245 h 353961"/>
              <a:gd name="connsiteX16" fmla="*/ 1563329 w 3008671"/>
              <a:gd name="connsiteY16" fmla="*/ 73742 h 353961"/>
              <a:gd name="connsiteX17" fmla="*/ 1445342 w 3008671"/>
              <a:gd name="connsiteY17" fmla="*/ 103238 h 353961"/>
              <a:gd name="connsiteX18" fmla="*/ 1253613 w 3008671"/>
              <a:gd name="connsiteY18" fmla="*/ 132735 h 353961"/>
              <a:gd name="connsiteX19" fmla="*/ 796413 w 3008671"/>
              <a:gd name="connsiteY19" fmla="*/ 162232 h 353961"/>
              <a:gd name="connsiteX20" fmla="*/ 781665 w 3008671"/>
              <a:gd name="connsiteY20" fmla="*/ 206477 h 353961"/>
              <a:gd name="connsiteX21" fmla="*/ 560439 w 3008671"/>
              <a:gd name="connsiteY21" fmla="*/ 250722 h 353961"/>
              <a:gd name="connsiteX22" fmla="*/ 427703 w 3008671"/>
              <a:gd name="connsiteY22" fmla="*/ 280219 h 353961"/>
              <a:gd name="connsiteX23" fmla="*/ 58994 w 3008671"/>
              <a:gd name="connsiteY23" fmla="*/ 294967 h 353961"/>
              <a:gd name="connsiteX24" fmla="*/ 0 w 3008671"/>
              <a:gd name="connsiteY24" fmla="*/ 353961 h 353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08671" h="353961">
                <a:moveTo>
                  <a:pt x="3008671" y="0"/>
                </a:moveTo>
                <a:cubicBezTo>
                  <a:pt x="2974258" y="4916"/>
                  <a:pt x="2939519" y="7931"/>
                  <a:pt x="2905432" y="14748"/>
                </a:cubicBezTo>
                <a:cubicBezTo>
                  <a:pt x="2862196" y="23395"/>
                  <a:pt x="2844168" y="41004"/>
                  <a:pt x="2802194" y="58993"/>
                </a:cubicBezTo>
                <a:cubicBezTo>
                  <a:pt x="2772567" y="71690"/>
                  <a:pt x="2728898" y="81004"/>
                  <a:pt x="2698955" y="88490"/>
                </a:cubicBezTo>
                <a:cubicBezTo>
                  <a:pt x="2684207" y="98322"/>
                  <a:pt x="2671981" y="114001"/>
                  <a:pt x="2654710" y="117987"/>
                </a:cubicBezTo>
                <a:cubicBezTo>
                  <a:pt x="2606569" y="129096"/>
                  <a:pt x="2552204" y="112290"/>
                  <a:pt x="2507226" y="132735"/>
                </a:cubicBezTo>
                <a:cubicBezTo>
                  <a:pt x="2488773" y="141123"/>
                  <a:pt x="2497394" y="172064"/>
                  <a:pt x="2492478" y="191729"/>
                </a:cubicBezTo>
                <a:cubicBezTo>
                  <a:pt x="2502310" y="206477"/>
                  <a:pt x="2538790" y="230369"/>
                  <a:pt x="2521974" y="235974"/>
                </a:cubicBezTo>
                <a:cubicBezTo>
                  <a:pt x="2498860" y="243679"/>
                  <a:pt x="2383635" y="218069"/>
                  <a:pt x="2344994" y="206477"/>
                </a:cubicBezTo>
                <a:cubicBezTo>
                  <a:pt x="2315213" y="197543"/>
                  <a:pt x="2282373" y="194227"/>
                  <a:pt x="2256503" y="176980"/>
                </a:cubicBezTo>
                <a:cubicBezTo>
                  <a:pt x="2241755" y="167148"/>
                  <a:pt x="2228855" y="153707"/>
                  <a:pt x="2212258" y="147483"/>
                </a:cubicBezTo>
                <a:cubicBezTo>
                  <a:pt x="2188787" y="138681"/>
                  <a:pt x="2162987" y="138173"/>
                  <a:pt x="2138516" y="132735"/>
                </a:cubicBezTo>
                <a:cubicBezTo>
                  <a:pt x="2118729" y="128338"/>
                  <a:pt x="2098896" y="123948"/>
                  <a:pt x="2079523" y="117987"/>
                </a:cubicBezTo>
                <a:cubicBezTo>
                  <a:pt x="2034947" y="104271"/>
                  <a:pt x="1991032" y="88491"/>
                  <a:pt x="1946787" y="73742"/>
                </a:cubicBezTo>
                <a:lnTo>
                  <a:pt x="1902542" y="58993"/>
                </a:lnTo>
                <a:lnTo>
                  <a:pt x="1858297" y="44245"/>
                </a:lnTo>
                <a:cubicBezTo>
                  <a:pt x="1759974" y="54077"/>
                  <a:pt x="1659192" y="49777"/>
                  <a:pt x="1563329" y="73742"/>
                </a:cubicBezTo>
                <a:cubicBezTo>
                  <a:pt x="1524000" y="83574"/>
                  <a:pt x="1485330" y="96573"/>
                  <a:pt x="1445342" y="103238"/>
                </a:cubicBezTo>
                <a:cubicBezTo>
                  <a:pt x="1322563" y="123702"/>
                  <a:pt x="1386455" y="113758"/>
                  <a:pt x="1253613" y="132735"/>
                </a:cubicBezTo>
                <a:cubicBezTo>
                  <a:pt x="1053397" y="199472"/>
                  <a:pt x="1449061" y="72211"/>
                  <a:pt x="796413" y="162232"/>
                </a:cubicBezTo>
                <a:cubicBezTo>
                  <a:pt x="781013" y="164356"/>
                  <a:pt x="793608" y="196525"/>
                  <a:pt x="781665" y="206477"/>
                </a:cubicBezTo>
                <a:cubicBezTo>
                  <a:pt x="732731" y="247255"/>
                  <a:pt x="602360" y="246530"/>
                  <a:pt x="560439" y="250722"/>
                </a:cubicBezTo>
                <a:cubicBezTo>
                  <a:pt x="532177" y="257788"/>
                  <a:pt x="453241" y="278517"/>
                  <a:pt x="427703" y="280219"/>
                </a:cubicBezTo>
                <a:cubicBezTo>
                  <a:pt x="304974" y="288401"/>
                  <a:pt x="181897" y="290051"/>
                  <a:pt x="58994" y="294967"/>
                </a:cubicBezTo>
                <a:cubicBezTo>
                  <a:pt x="5602" y="330562"/>
                  <a:pt x="22676" y="308610"/>
                  <a:pt x="0" y="353961"/>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16" name="Freeform 115"/>
          <p:cNvSpPr/>
          <p:nvPr/>
        </p:nvSpPr>
        <p:spPr>
          <a:xfrm flipH="1">
            <a:off x="2771799" y="6381328"/>
            <a:ext cx="1855267" cy="452284"/>
          </a:xfrm>
          <a:custGeom>
            <a:avLst/>
            <a:gdLst>
              <a:gd name="connsiteX0" fmla="*/ 0 w 1423219"/>
              <a:gd name="connsiteY0" fmla="*/ 0 h 452284"/>
              <a:gd name="connsiteX1" fmla="*/ 560439 w 1423219"/>
              <a:gd name="connsiteY1" fmla="*/ 250722 h 452284"/>
              <a:gd name="connsiteX2" fmla="*/ 235974 w 1423219"/>
              <a:gd name="connsiteY2" fmla="*/ 427703 h 452284"/>
              <a:gd name="connsiteX3" fmla="*/ 1253613 w 1423219"/>
              <a:gd name="connsiteY3" fmla="*/ 398206 h 452284"/>
              <a:gd name="connsiteX4" fmla="*/ 1253613 w 1423219"/>
              <a:gd name="connsiteY4" fmla="*/ 339213 h 452284"/>
              <a:gd name="connsiteX5" fmla="*/ 1297858 w 1423219"/>
              <a:gd name="connsiteY5" fmla="*/ 398206 h 452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3219" h="452284">
                <a:moveTo>
                  <a:pt x="0" y="0"/>
                </a:moveTo>
                <a:cubicBezTo>
                  <a:pt x="260555" y="89719"/>
                  <a:pt x="521110" y="179438"/>
                  <a:pt x="560439" y="250722"/>
                </a:cubicBezTo>
                <a:cubicBezTo>
                  <a:pt x="599768" y="322006"/>
                  <a:pt x="120445" y="403122"/>
                  <a:pt x="235974" y="427703"/>
                </a:cubicBezTo>
                <a:cubicBezTo>
                  <a:pt x="351503" y="452284"/>
                  <a:pt x="1084007" y="412954"/>
                  <a:pt x="1253613" y="398206"/>
                </a:cubicBezTo>
                <a:cubicBezTo>
                  <a:pt x="1423219" y="383458"/>
                  <a:pt x="1246239" y="339213"/>
                  <a:pt x="1253613" y="339213"/>
                </a:cubicBezTo>
                <a:cubicBezTo>
                  <a:pt x="1260987" y="339213"/>
                  <a:pt x="1279422" y="368709"/>
                  <a:pt x="1297858" y="398206"/>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17" name="TextBox 116"/>
          <p:cNvSpPr txBox="1"/>
          <p:nvPr/>
        </p:nvSpPr>
        <p:spPr>
          <a:xfrm>
            <a:off x="0" y="6309320"/>
            <a:ext cx="9144000" cy="523220"/>
          </a:xfrm>
          <a:prstGeom prst="rect">
            <a:avLst/>
          </a:prstGeom>
          <a:noFill/>
        </p:spPr>
        <p:txBody>
          <a:bodyPr wrap="square" rtlCol="0">
            <a:spAutoFit/>
          </a:bodyPr>
          <a:lstStyle/>
          <a:p>
            <a:pPr algn="ctr"/>
            <a:r>
              <a:rPr lang="en-CA" sz="2800" b="1" dirty="0" smtClean="0">
                <a:solidFill>
                  <a:srgbClr val="FF0000"/>
                </a:solidFill>
              </a:rPr>
              <a:t>rooted in the blood of Jesus Christ, the Son of God</a:t>
            </a:r>
            <a:endParaRPr lang="en-CA" sz="2800" b="1" dirty="0">
              <a:solidFill>
                <a:srgbClr val="FF0000"/>
              </a:solidFill>
            </a:endParaRPr>
          </a:p>
        </p:txBody>
      </p:sp>
    </p:spTree>
  </p:cSld>
  <p:clrMapOvr>
    <a:masterClrMapping/>
  </p:clrMapOvr>
  <p:timing>
    <p:tnLst>
      <p:par>
        <p:cTn id="1" dur="indefinite" restart="never" nodeType="tmRoot"/>
      </p:par>
    </p:tnLst>
  </p:timing>
</p:sld>
</file>

<file path=ppt/slides/slide350.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147" name="Teardrop 146"/>
          <p:cNvSpPr/>
          <p:nvPr/>
        </p:nvSpPr>
        <p:spPr>
          <a:xfrm flipH="1">
            <a:off x="6059016" y="4221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2" name="Teardrop 141"/>
          <p:cNvSpPr/>
          <p:nvPr/>
        </p:nvSpPr>
        <p:spPr>
          <a:xfrm rot="17050765" flipH="1">
            <a:off x="5422294" y="124960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6" name="Teardrop 115"/>
          <p:cNvSpPr/>
          <p:nvPr/>
        </p:nvSpPr>
        <p:spPr>
          <a:xfrm>
            <a:off x="457200" y="1524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4" name="Flowchart: Process 53"/>
          <p:cNvSpPr/>
          <p:nvPr/>
        </p:nvSpPr>
        <p:spPr>
          <a:xfrm>
            <a:off x="4089648" y="2690584"/>
            <a:ext cx="914400" cy="347472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1" name="Flowchart: Process 110"/>
          <p:cNvSpPr/>
          <p:nvPr/>
        </p:nvSpPr>
        <p:spPr>
          <a:xfrm rot="16200000">
            <a:off x="4099560" y="2072641"/>
            <a:ext cx="914400" cy="347472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TextBox 69"/>
          <p:cNvSpPr txBox="1"/>
          <p:nvPr/>
        </p:nvSpPr>
        <p:spPr>
          <a:xfrm>
            <a:off x="4932040" y="4366845"/>
            <a:ext cx="1728192" cy="646331"/>
          </a:xfrm>
          <a:prstGeom prst="rect">
            <a:avLst/>
          </a:prstGeom>
          <a:noFill/>
        </p:spPr>
        <p:txBody>
          <a:bodyPr wrap="square" rtlCol="0">
            <a:spAutoFit/>
          </a:bodyPr>
          <a:lstStyle/>
          <a:p>
            <a:pPr algn="ctr"/>
            <a:r>
              <a:rPr lang="en-CA" dirty="0" smtClean="0">
                <a:solidFill>
                  <a:srgbClr val="FF0000"/>
                </a:solidFill>
              </a:rPr>
              <a:t>Christ’s righteousness</a:t>
            </a:r>
            <a:endParaRPr lang="en-CA" dirty="0">
              <a:solidFill>
                <a:srgbClr val="FF0000"/>
              </a:solidFill>
            </a:endParaRPr>
          </a:p>
        </p:txBody>
      </p:sp>
      <p:sp>
        <p:nvSpPr>
          <p:cNvPr id="71" name="TextBox 70"/>
          <p:cNvSpPr txBox="1"/>
          <p:nvPr/>
        </p:nvSpPr>
        <p:spPr>
          <a:xfrm>
            <a:off x="685800" y="2706469"/>
            <a:ext cx="1600200" cy="646331"/>
          </a:xfrm>
          <a:prstGeom prst="rect">
            <a:avLst/>
          </a:prstGeom>
          <a:noFill/>
        </p:spPr>
        <p:txBody>
          <a:bodyPr wrap="square" rtlCol="0">
            <a:spAutoFit/>
          </a:bodyPr>
          <a:lstStyle/>
          <a:p>
            <a:pPr algn="ctr"/>
            <a:r>
              <a:rPr lang="en-CA" dirty="0" smtClean="0">
                <a:solidFill>
                  <a:srgbClr val="FF0000"/>
                </a:solidFill>
              </a:rPr>
              <a:t>alive </a:t>
            </a:r>
          </a:p>
          <a:p>
            <a:pPr algn="ctr"/>
            <a:r>
              <a:rPr lang="en-CA" dirty="0" smtClean="0">
                <a:solidFill>
                  <a:srgbClr val="FF0000"/>
                </a:solidFill>
              </a:rPr>
              <a:t>in Christ</a:t>
            </a:r>
            <a:endParaRPr lang="en-CA" dirty="0">
              <a:solidFill>
                <a:srgbClr val="FF0000"/>
              </a:solidFill>
            </a:endParaRPr>
          </a:p>
        </p:txBody>
      </p:sp>
      <p:sp>
        <p:nvSpPr>
          <p:cNvPr id="77" name="TextBox 76"/>
          <p:cNvSpPr txBox="1"/>
          <p:nvPr/>
        </p:nvSpPr>
        <p:spPr>
          <a:xfrm>
            <a:off x="6428184" y="422282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poured out</a:t>
            </a:r>
            <a:endParaRPr lang="en-CA" dirty="0">
              <a:solidFill>
                <a:srgbClr val="FF0000"/>
              </a:solidFill>
            </a:endParaRPr>
          </a:p>
        </p:txBody>
      </p:sp>
      <p:sp>
        <p:nvSpPr>
          <p:cNvPr id="78" name="TextBox 77"/>
          <p:cNvSpPr txBox="1"/>
          <p:nvPr/>
        </p:nvSpPr>
        <p:spPr>
          <a:xfrm>
            <a:off x="1459632" y="3505200"/>
            <a:ext cx="1600200" cy="646331"/>
          </a:xfrm>
          <a:prstGeom prst="rect">
            <a:avLst/>
          </a:prstGeom>
          <a:noFill/>
        </p:spPr>
        <p:txBody>
          <a:bodyPr wrap="square" rtlCol="0">
            <a:spAutoFit/>
          </a:bodyPr>
          <a:lstStyle/>
          <a:p>
            <a:pPr algn="ctr"/>
            <a:r>
              <a:rPr lang="en-CA" dirty="0" smtClean="0">
                <a:solidFill>
                  <a:srgbClr val="FF0000"/>
                </a:solidFill>
              </a:rPr>
              <a:t>led by </a:t>
            </a:r>
          </a:p>
          <a:p>
            <a:pPr algn="ctr"/>
            <a:r>
              <a:rPr lang="en-CA" dirty="0" smtClean="0">
                <a:solidFill>
                  <a:srgbClr val="FF0000"/>
                </a:solidFill>
              </a:rPr>
              <a:t>the Spirit </a:t>
            </a:r>
          </a:p>
        </p:txBody>
      </p:sp>
      <p:sp>
        <p:nvSpPr>
          <p:cNvPr id="80" name="TextBox 79"/>
          <p:cNvSpPr txBox="1"/>
          <p:nvPr/>
        </p:nvSpPr>
        <p:spPr>
          <a:xfrm>
            <a:off x="4772000" y="3581400"/>
            <a:ext cx="1600200" cy="512320"/>
          </a:xfrm>
          <a:prstGeom prst="rect">
            <a:avLst/>
          </a:prstGeom>
          <a:noFill/>
        </p:spPr>
        <p:txBody>
          <a:bodyPr wrap="square" rtlCol="0">
            <a:spAutoFit/>
          </a:bodyPr>
          <a:lstStyle/>
          <a:p>
            <a:pPr algn="ctr">
              <a:lnSpc>
                <a:spcPts val="1600"/>
              </a:lnSpc>
            </a:pPr>
            <a:r>
              <a:rPr lang="en-CA" dirty="0" smtClean="0"/>
              <a:t>born of </a:t>
            </a:r>
          </a:p>
          <a:p>
            <a:pPr algn="ctr">
              <a:lnSpc>
                <a:spcPts val="1600"/>
              </a:lnSpc>
            </a:pPr>
            <a:r>
              <a:rPr lang="en-CA" dirty="0" smtClean="0"/>
              <a:t>the Spirit </a:t>
            </a:r>
          </a:p>
        </p:txBody>
      </p:sp>
      <p:sp>
        <p:nvSpPr>
          <p:cNvPr id="83" name="TextBox 82"/>
          <p:cNvSpPr txBox="1"/>
          <p:nvPr/>
        </p:nvSpPr>
        <p:spPr>
          <a:xfrm>
            <a:off x="152400" y="2096869"/>
            <a:ext cx="1600200" cy="646331"/>
          </a:xfrm>
          <a:prstGeom prst="rect">
            <a:avLst/>
          </a:prstGeom>
          <a:noFill/>
        </p:spPr>
        <p:txBody>
          <a:bodyPr wrap="square" rtlCol="0">
            <a:spAutoFit/>
          </a:bodyPr>
          <a:lstStyle/>
          <a:p>
            <a:r>
              <a:rPr lang="en-CA" dirty="0" smtClean="0">
                <a:solidFill>
                  <a:srgbClr val="FF0000"/>
                </a:solidFill>
              </a:rPr>
              <a:t>      Christ’s </a:t>
            </a:r>
          </a:p>
          <a:p>
            <a:r>
              <a:rPr lang="en-CA" dirty="0" smtClean="0">
                <a:solidFill>
                  <a:srgbClr val="FF0000"/>
                </a:solidFill>
              </a:rPr>
              <a:t>    body</a:t>
            </a:r>
            <a:endParaRPr lang="en-CA" dirty="0">
              <a:solidFill>
                <a:srgbClr val="FF0000"/>
              </a:solidFill>
            </a:endParaRPr>
          </a:p>
        </p:txBody>
      </p:sp>
      <p:sp>
        <p:nvSpPr>
          <p:cNvPr id="85" name="TextBox 84"/>
          <p:cNvSpPr txBox="1"/>
          <p:nvPr/>
        </p:nvSpPr>
        <p:spPr>
          <a:xfrm>
            <a:off x="1600200" y="2249269"/>
            <a:ext cx="1600200" cy="646331"/>
          </a:xfrm>
          <a:prstGeom prst="rect">
            <a:avLst/>
          </a:prstGeom>
          <a:noFill/>
        </p:spPr>
        <p:txBody>
          <a:bodyPr wrap="square" rtlCol="0">
            <a:spAutoFit/>
          </a:bodyPr>
          <a:lstStyle/>
          <a:p>
            <a:pPr algn="ctr"/>
            <a:r>
              <a:rPr lang="en-CA" dirty="0" smtClean="0">
                <a:solidFill>
                  <a:srgbClr val="FF0000"/>
                </a:solidFill>
              </a:rPr>
              <a:t>eternal </a:t>
            </a:r>
          </a:p>
          <a:p>
            <a:pPr algn="ctr"/>
            <a:r>
              <a:rPr lang="en-CA" dirty="0" smtClean="0">
                <a:solidFill>
                  <a:srgbClr val="FF0000"/>
                </a:solidFill>
              </a:rPr>
              <a:t>life</a:t>
            </a:r>
            <a:endParaRPr lang="en-CA" dirty="0">
              <a:solidFill>
                <a:srgbClr val="FF0000"/>
              </a:solidFill>
            </a:endParaRPr>
          </a:p>
        </p:txBody>
      </p:sp>
      <p:sp>
        <p:nvSpPr>
          <p:cNvPr id="87" name="TextBox 86"/>
          <p:cNvSpPr txBox="1"/>
          <p:nvPr/>
        </p:nvSpPr>
        <p:spPr>
          <a:xfrm>
            <a:off x="1143000" y="609600"/>
            <a:ext cx="1600200" cy="369332"/>
          </a:xfrm>
          <a:prstGeom prst="rect">
            <a:avLst/>
          </a:prstGeom>
          <a:noFill/>
        </p:spPr>
        <p:txBody>
          <a:bodyPr wrap="square" rtlCol="0">
            <a:spAutoFit/>
          </a:bodyPr>
          <a:lstStyle/>
          <a:p>
            <a:pPr algn="ctr"/>
            <a:r>
              <a:rPr lang="en-CA" dirty="0" smtClean="0">
                <a:solidFill>
                  <a:srgbClr val="FF0000"/>
                </a:solidFill>
              </a:rPr>
              <a:t>resurrection</a:t>
            </a:r>
            <a:endParaRPr lang="en-CA" dirty="0">
              <a:solidFill>
                <a:srgbClr val="FF0000"/>
              </a:solidFill>
            </a:endParaRPr>
          </a:p>
        </p:txBody>
      </p:sp>
      <p:sp>
        <p:nvSpPr>
          <p:cNvPr id="92" name="TextBox 91"/>
          <p:cNvSpPr txBox="1"/>
          <p:nvPr/>
        </p:nvSpPr>
        <p:spPr>
          <a:xfrm>
            <a:off x="3779912" y="4139788"/>
            <a:ext cx="1600200" cy="369332"/>
          </a:xfrm>
          <a:prstGeom prst="rect">
            <a:avLst/>
          </a:prstGeom>
          <a:noFill/>
        </p:spPr>
        <p:txBody>
          <a:bodyPr wrap="square" rtlCol="0">
            <a:spAutoFit/>
          </a:bodyPr>
          <a:lstStyle/>
          <a:p>
            <a:pPr algn="ctr"/>
            <a:r>
              <a:rPr lang="en-CA" dirty="0" smtClean="0"/>
              <a:t>loved</a:t>
            </a:r>
            <a:endParaRPr lang="en-CA" dirty="0"/>
          </a:p>
        </p:txBody>
      </p:sp>
      <p:sp>
        <p:nvSpPr>
          <p:cNvPr id="98" name="TextBox 97"/>
          <p:cNvSpPr txBox="1"/>
          <p:nvPr/>
        </p:nvSpPr>
        <p:spPr>
          <a:xfrm>
            <a:off x="381000" y="3163669"/>
            <a:ext cx="1166664" cy="646331"/>
          </a:xfrm>
          <a:prstGeom prst="rect">
            <a:avLst/>
          </a:prstGeom>
          <a:noFill/>
        </p:spPr>
        <p:txBody>
          <a:bodyPr wrap="square" rtlCol="0">
            <a:spAutoFit/>
          </a:bodyPr>
          <a:lstStyle/>
          <a:p>
            <a:r>
              <a:rPr lang="en-CA" dirty="0" smtClean="0">
                <a:solidFill>
                  <a:srgbClr val="FF0000"/>
                </a:solidFill>
              </a:rPr>
              <a:t>New </a:t>
            </a:r>
          </a:p>
          <a:p>
            <a:r>
              <a:rPr lang="en-CA" dirty="0" smtClean="0">
                <a:solidFill>
                  <a:srgbClr val="FF0000"/>
                </a:solidFill>
              </a:rPr>
              <a:t>Covenant</a:t>
            </a:r>
            <a:endParaRPr lang="en-CA" dirty="0">
              <a:solidFill>
                <a:srgbClr val="FF0000"/>
              </a:solidFill>
            </a:endParaRPr>
          </a:p>
        </p:txBody>
      </p:sp>
      <p:sp>
        <p:nvSpPr>
          <p:cNvPr id="100" name="TextBox 99"/>
          <p:cNvSpPr txBox="1"/>
          <p:nvPr/>
        </p:nvSpPr>
        <p:spPr>
          <a:xfrm>
            <a:off x="533400" y="1688068"/>
            <a:ext cx="1600200" cy="369332"/>
          </a:xfrm>
          <a:prstGeom prst="rect">
            <a:avLst/>
          </a:prstGeom>
          <a:noFill/>
        </p:spPr>
        <p:txBody>
          <a:bodyPr wrap="square" rtlCol="0">
            <a:spAutoFit/>
          </a:bodyPr>
          <a:lstStyle/>
          <a:p>
            <a:pPr algn="ctr"/>
            <a:r>
              <a:rPr lang="en-CA" dirty="0" smtClean="0">
                <a:solidFill>
                  <a:srgbClr val="FF0000"/>
                </a:solidFill>
              </a:rPr>
              <a:t>accepted</a:t>
            </a:r>
            <a:endParaRPr lang="en-CA" dirty="0">
              <a:solidFill>
                <a:srgbClr val="FF0000"/>
              </a:solidFill>
            </a:endParaRPr>
          </a:p>
        </p:txBody>
      </p:sp>
      <p:sp>
        <p:nvSpPr>
          <p:cNvPr id="101" name="TextBox 100"/>
          <p:cNvSpPr txBox="1"/>
          <p:nvPr/>
        </p:nvSpPr>
        <p:spPr>
          <a:xfrm>
            <a:off x="1752600" y="1688068"/>
            <a:ext cx="1600200" cy="369332"/>
          </a:xfrm>
          <a:prstGeom prst="rect">
            <a:avLst/>
          </a:prstGeom>
          <a:noFill/>
        </p:spPr>
        <p:txBody>
          <a:bodyPr wrap="square" rtlCol="0">
            <a:spAutoFit/>
          </a:bodyPr>
          <a:lstStyle/>
          <a:p>
            <a:pPr algn="ctr"/>
            <a:r>
              <a:rPr lang="en-CA" dirty="0" smtClean="0">
                <a:solidFill>
                  <a:srgbClr val="FF0000"/>
                </a:solidFill>
              </a:rPr>
              <a:t>adopted</a:t>
            </a:r>
            <a:endParaRPr lang="en-CA" dirty="0">
              <a:solidFill>
                <a:srgbClr val="FF0000"/>
              </a:solidFill>
            </a:endParaRPr>
          </a:p>
        </p:txBody>
      </p:sp>
      <p:sp>
        <p:nvSpPr>
          <p:cNvPr id="102" name="TextBox 101"/>
          <p:cNvSpPr txBox="1"/>
          <p:nvPr/>
        </p:nvSpPr>
        <p:spPr>
          <a:xfrm>
            <a:off x="2362200" y="152400"/>
            <a:ext cx="1600200" cy="646331"/>
          </a:xfrm>
          <a:prstGeom prst="rect">
            <a:avLst/>
          </a:prstGeom>
          <a:noFill/>
        </p:spPr>
        <p:txBody>
          <a:bodyPr wrap="square" rtlCol="0">
            <a:spAutoFit/>
          </a:bodyPr>
          <a:lstStyle/>
          <a:p>
            <a:pPr algn="ctr"/>
            <a:r>
              <a:rPr lang="en-CA" dirty="0" smtClean="0">
                <a:solidFill>
                  <a:srgbClr val="FF0000"/>
                </a:solidFill>
              </a:rPr>
              <a:t>Spirit</a:t>
            </a:r>
          </a:p>
          <a:p>
            <a:pPr algn="ctr"/>
            <a:r>
              <a:rPr lang="en-CA" dirty="0" smtClean="0">
                <a:solidFill>
                  <a:srgbClr val="FF0000"/>
                </a:solidFill>
              </a:rPr>
              <a:t>gifted</a:t>
            </a:r>
            <a:endParaRPr lang="en-CA" dirty="0">
              <a:solidFill>
                <a:srgbClr val="FF0000"/>
              </a:solidFill>
            </a:endParaRPr>
          </a:p>
        </p:txBody>
      </p:sp>
      <p:sp>
        <p:nvSpPr>
          <p:cNvPr id="104" name="TextBox 103"/>
          <p:cNvSpPr txBox="1"/>
          <p:nvPr/>
        </p:nvSpPr>
        <p:spPr>
          <a:xfrm>
            <a:off x="2438400" y="1981200"/>
            <a:ext cx="1600200" cy="369332"/>
          </a:xfrm>
          <a:prstGeom prst="rect">
            <a:avLst/>
          </a:prstGeom>
          <a:noFill/>
        </p:spPr>
        <p:txBody>
          <a:bodyPr wrap="square" rtlCol="0">
            <a:spAutoFit/>
          </a:bodyPr>
          <a:lstStyle/>
          <a:p>
            <a:pPr algn="ctr"/>
            <a:r>
              <a:rPr lang="en-CA" dirty="0" smtClean="0">
                <a:solidFill>
                  <a:srgbClr val="FF0000"/>
                </a:solidFill>
              </a:rPr>
              <a:t>access</a:t>
            </a:r>
            <a:endParaRPr lang="en-CA" dirty="0">
              <a:solidFill>
                <a:srgbClr val="FF0000"/>
              </a:solidFill>
            </a:endParaRPr>
          </a:p>
        </p:txBody>
      </p:sp>
      <p:sp>
        <p:nvSpPr>
          <p:cNvPr id="106" name="TextBox 105"/>
          <p:cNvSpPr txBox="1"/>
          <p:nvPr/>
        </p:nvSpPr>
        <p:spPr>
          <a:xfrm>
            <a:off x="467544" y="5013176"/>
            <a:ext cx="3505200" cy="1200329"/>
          </a:xfrm>
          <a:prstGeom prst="rect">
            <a:avLst/>
          </a:prstGeom>
          <a:noFill/>
        </p:spPr>
        <p:txBody>
          <a:bodyPr wrap="square" rtlCol="0">
            <a:spAutoFit/>
          </a:bodyPr>
          <a:lstStyle/>
          <a:p>
            <a:pPr algn="ctr"/>
            <a:r>
              <a:rPr lang="en-CA" sz="2400" b="1" dirty="0" smtClean="0">
                <a:solidFill>
                  <a:schemeClr val="bg1"/>
                </a:solidFill>
              </a:rPr>
              <a:t>When Christ rose,</a:t>
            </a:r>
          </a:p>
          <a:p>
            <a:pPr algn="ctr"/>
            <a:r>
              <a:rPr lang="en-CA" sz="2400" b="1" dirty="0" smtClean="0">
                <a:solidFill>
                  <a:schemeClr val="bg1"/>
                </a:solidFill>
              </a:rPr>
              <a:t>it’s as if his cross became a fountain </a:t>
            </a:r>
            <a:endParaRPr lang="en-CA" sz="2400" b="1" dirty="0">
              <a:solidFill>
                <a:schemeClr val="bg1"/>
              </a:solidFill>
            </a:endParaRPr>
          </a:p>
        </p:txBody>
      </p:sp>
      <p:sp>
        <p:nvSpPr>
          <p:cNvPr id="107" name="TextBox 106"/>
          <p:cNvSpPr txBox="1"/>
          <p:nvPr/>
        </p:nvSpPr>
        <p:spPr>
          <a:xfrm>
            <a:off x="5220072" y="5020270"/>
            <a:ext cx="3744416" cy="1200329"/>
          </a:xfrm>
          <a:prstGeom prst="rect">
            <a:avLst/>
          </a:prstGeom>
          <a:noFill/>
        </p:spPr>
        <p:txBody>
          <a:bodyPr wrap="square" rtlCol="0">
            <a:spAutoFit/>
          </a:bodyPr>
          <a:lstStyle/>
          <a:p>
            <a:pPr algn="ctr"/>
            <a:r>
              <a:rPr lang="en-CA" sz="2400" b="1" dirty="0" smtClean="0">
                <a:solidFill>
                  <a:schemeClr val="bg1"/>
                </a:solidFill>
              </a:rPr>
              <a:t>of life-giving water to joyfully drink by faith.</a:t>
            </a:r>
          </a:p>
          <a:p>
            <a:pPr algn="ctr"/>
            <a:r>
              <a:rPr lang="en-CA" sz="2400" b="1" dirty="0" smtClean="0">
                <a:solidFill>
                  <a:schemeClr val="bg1"/>
                </a:solidFill>
              </a:rPr>
              <a:t>Come to me and drink.</a:t>
            </a:r>
            <a:endParaRPr lang="en-CA" sz="2400" b="1" dirty="0">
              <a:solidFill>
                <a:schemeClr val="bg1"/>
              </a:solidFill>
            </a:endParaRPr>
          </a:p>
        </p:txBody>
      </p:sp>
      <p:sp>
        <p:nvSpPr>
          <p:cNvPr id="120" name="TextBox 119"/>
          <p:cNvSpPr txBox="1"/>
          <p:nvPr/>
        </p:nvSpPr>
        <p:spPr>
          <a:xfrm>
            <a:off x="3733800" y="2782669"/>
            <a:ext cx="1600200" cy="646331"/>
          </a:xfrm>
          <a:prstGeom prst="rect">
            <a:avLst/>
          </a:prstGeom>
          <a:noFill/>
        </p:spPr>
        <p:txBody>
          <a:bodyPr wrap="square" rtlCol="0">
            <a:spAutoFit/>
          </a:bodyPr>
          <a:lstStyle/>
          <a:p>
            <a:pPr algn="ctr"/>
            <a:r>
              <a:rPr lang="en-CA" dirty="0" smtClean="0"/>
              <a:t>Christ</a:t>
            </a:r>
          </a:p>
          <a:p>
            <a:pPr algn="ctr"/>
            <a:r>
              <a:rPr lang="en-CA" dirty="0" smtClean="0"/>
              <a:t> in us</a:t>
            </a:r>
            <a:endParaRPr lang="en-CA" dirty="0"/>
          </a:p>
        </p:txBody>
      </p:sp>
      <p:sp>
        <p:nvSpPr>
          <p:cNvPr id="121" name="Teardrop 120"/>
          <p:cNvSpPr/>
          <p:nvPr/>
        </p:nvSpPr>
        <p:spPr>
          <a:xfrm>
            <a:off x="2057400" y="990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2" name="Teardrop 121"/>
          <p:cNvSpPr/>
          <p:nvPr/>
        </p:nvSpPr>
        <p:spPr>
          <a:xfrm>
            <a:off x="3048000" y="2362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4" name="Teardrop 123"/>
          <p:cNvSpPr/>
          <p:nvPr/>
        </p:nvSpPr>
        <p:spPr>
          <a:xfrm>
            <a:off x="2133600" y="1981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5" name="Teardrop 124"/>
          <p:cNvSpPr/>
          <p:nvPr/>
        </p:nvSpPr>
        <p:spPr>
          <a:xfrm>
            <a:off x="3124200" y="914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6" name="Teardrop 125"/>
          <p:cNvSpPr/>
          <p:nvPr/>
        </p:nvSpPr>
        <p:spPr>
          <a:xfrm>
            <a:off x="457200" y="2743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7" name="Teardrop 126"/>
          <p:cNvSpPr/>
          <p:nvPr/>
        </p:nvSpPr>
        <p:spPr>
          <a:xfrm>
            <a:off x="1066800" y="3810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8" name="Teardrop 127"/>
          <p:cNvSpPr/>
          <p:nvPr/>
        </p:nvSpPr>
        <p:spPr>
          <a:xfrm>
            <a:off x="2627784" y="4221088"/>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9" name="Teardrop 128"/>
          <p:cNvSpPr/>
          <p:nvPr/>
        </p:nvSpPr>
        <p:spPr>
          <a:xfrm>
            <a:off x="1828800" y="4191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0" name="Teardrop 129"/>
          <p:cNvSpPr/>
          <p:nvPr/>
        </p:nvSpPr>
        <p:spPr>
          <a:xfrm>
            <a:off x="2971800" y="1600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1" name="Teardrop 130"/>
          <p:cNvSpPr/>
          <p:nvPr/>
        </p:nvSpPr>
        <p:spPr>
          <a:xfrm>
            <a:off x="2843808" y="3212976"/>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2" name="Teardrop 131"/>
          <p:cNvSpPr/>
          <p:nvPr/>
        </p:nvSpPr>
        <p:spPr>
          <a:xfrm>
            <a:off x="1371600" y="2286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3" name="Teardrop 132"/>
          <p:cNvSpPr/>
          <p:nvPr/>
        </p:nvSpPr>
        <p:spPr>
          <a:xfrm flipH="1">
            <a:off x="7620000" y="1066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4" name="Teardrop 133"/>
          <p:cNvSpPr/>
          <p:nvPr/>
        </p:nvSpPr>
        <p:spPr>
          <a:xfrm>
            <a:off x="1752600" y="3200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7" name="Teardrop 116"/>
          <p:cNvSpPr/>
          <p:nvPr/>
        </p:nvSpPr>
        <p:spPr>
          <a:xfrm flipH="1">
            <a:off x="5791200" y="3200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5" name="Teardrop 134"/>
          <p:cNvSpPr/>
          <p:nvPr/>
        </p:nvSpPr>
        <p:spPr>
          <a:xfrm flipH="1">
            <a:off x="5334000" y="2514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6" name="Teardrop 135"/>
          <p:cNvSpPr/>
          <p:nvPr/>
        </p:nvSpPr>
        <p:spPr>
          <a:xfrm flipH="1">
            <a:off x="7543800" y="4038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7" name="Teardrop 136"/>
          <p:cNvSpPr/>
          <p:nvPr/>
        </p:nvSpPr>
        <p:spPr>
          <a:xfrm flipH="1">
            <a:off x="6858000" y="3733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8" name="Teardrop 137"/>
          <p:cNvSpPr/>
          <p:nvPr/>
        </p:nvSpPr>
        <p:spPr>
          <a:xfrm flipH="1">
            <a:off x="7315200" y="2438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9" name="Teardrop 138"/>
          <p:cNvSpPr/>
          <p:nvPr/>
        </p:nvSpPr>
        <p:spPr>
          <a:xfrm flipH="1">
            <a:off x="7010400" y="1828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0" name="Teardrop 139"/>
          <p:cNvSpPr/>
          <p:nvPr/>
        </p:nvSpPr>
        <p:spPr>
          <a:xfrm flipH="1">
            <a:off x="6172200" y="1600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1" name="Teardrop 140"/>
          <p:cNvSpPr/>
          <p:nvPr/>
        </p:nvSpPr>
        <p:spPr>
          <a:xfrm flipH="1">
            <a:off x="6553200" y="762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3" name="Teardrop 142"/>
          <p:cNvSpPr/>
          <p:nvPr/>
        </p:nvSpPr>
        <p:spPr>
          <a:xfrm flipH="1">
            <a:off x="8305800" y="2057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4" name="Teardrop 143"/>
          <p:cNvSpPr/>
          <p:nvPr/>
        </p:nvSpPr>
        <p:spPr>
          <a:xfrm flipH="1">
            <a:off x="8153400" y="2971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5" name="Teardrop 144"/>
          <p:cNvSpPr/>
          <p:nvPr/>
        </p:nvSpPr>
        <p:spPr>
          <a:xfrm flipH="1">
            <a:off x="6019800" y="2209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6" name="Teardrop 145"/>
          <p:cNvSpPr/>
          <p:nvPr/>
        </p:nvSpPr>
        <p:spPr>
          <a:xfrm flipH="1">
            <a:off x="6553200" y="3048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8" name="Teardrop 147"/>
          <p:cNvSpPr/>
          <p:nvPr/>
        </p:nvSpPr>
        <p:spPr>
          <a:xfrm>
            <a:off x="2286000" y="304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3" name="Teardrop 122"/>
          <p:cNvSpPr/>
          <p:nvPr/>
        </p:nvSpPr>
        <p:spPr>
          <a:xfrm>
            <a:off x="1219200" y="914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9" name="Teardrop 148"/>
          <p:cNvSpPr/>
          <p:nvPr/>
        </p:nvSpPr>
        <p:spPr>
          <a:xfrm flipH="1">
            <a:off x="7086600" y="457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0" name="Teardrop 149"/>
          <p:cNvSpPr/>
          <p:nvPr/>
        </p:nvSpPr>
        <p:spPr>
          <a:xfrm flipH="1">
            <a:off x="5791200" y="381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1" name="Teardrop 150"/>
          <p:cNvSpPr/>
          <p:nvPr/>
        </p:nvSpPr>
        <p:spPr>
          <a:xfrm rot="5029366">
            <a:off x="3776361" y="6262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2" name="Teardrop 151"/>
          <p:cNvSpPr/>
          <p:nvPr/>
        </p:nvSpPr>
        <p:spPr>
          <a:xfrm rot="6160588">
            <a:off x="3691239" y="12358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3" name="Teardrop 152"/>
          <p:cNvSpPr/>
          <p:nvPr/>
        </p:nvSpPr>
        <p:spPr>
          <a:xfrm rot="6719379">
            <a:off x="4309761" y="928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4" name="Teardrop 153"/>
          <p:cNvSpPr/>
          <p:nvPr/>
        </p:nvSpPr>
        <p:spPr>
          <a:xfrm rot="7706645">
            <a:off x="4300839" y="1812199"/>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5" name="Teardrop 154"/>
          <p:cNvSpPr/>
          <p:nvPr/>
        </p:nvSpPr>
        <p:spPr>
          <a:xfrm rot="6534103">
            <a:off x="3767439" y="21717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6" name="Teardrop 155"/>
          <p:cNvSpPr/>
          <p:nvPr/>
        </p:nvSpPr>
        <p:spPr>
          <a:xfrm rot="10481851">
            <a:off x="5164973" y="70611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7" name="Teardrop 156"/>
          <p:cNvSpPr/>
          <p:nvPr/>
        </p:nvSpPr>
        <p:spPr>
          <a:xfrm rot="7706645">
            <a:off x="4605639" y="2116999"/>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8" name="Teardrop 157"/>
          <p:cNvSpPr/>
          <p:nvPr/>
        </p:nvSpPr>
        <p:spPr>
          <a:xfrm rot="7706645">
            <a:off x="4177535" y="12646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9" name="Teardrop 158"/>
          <p:cNvSpPr/>
          <p:nvPr/>
        </p:nvSpPr>
        <p:spPr>
          <a:xfrm rot="7881477">
            <a:off x="4509265" y="7312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1" name="Teardrop 160"/>
          <p:cNvSpPr/>
          <p:nvPr/>
        </p:nvSpPr>
        <p:spPr>
          <a:xfrm rot="7706645">
            <a:off x="4737865" y="1326186"/>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2" name="Teardrop 161"/>
          <p:cNvSpPr/>
          <p:nvPr/>
        </p:nvSpPr>
        <p:spPr>
          <a:xfrm rot="11169300">
            <a:off x="4966465" y="1758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3" name="Teardrop 162"/>
          <p:cNvSpPr/>
          <p:nvPr/>
        </p:nvSpPr>
        <p:spPr>
          <a:xfrm rot="10014342">
            <a:off x="5220585" y="178338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6" name="TextBox 95"/>
          <p:cNvSpPr txBox="1"/>
          <p:nvPr/>
        </p:nvSpPr>
        <p:spPr>
          <a:xfrm>
            <a:off x="4495800" y="152400"/>
            <a:ext cx="1600200" cy="646331"/>
          </a:xfrm>
          <a:prstGeom prst="rect">
            <a:avLst/>
          </a:prstGeom>
          <a:noFill/>
        </p:spPr>
        <p:txBody>
          <a:bodyPr wrap="square" rtlCol="0">
            <a:spAutoFit/>
          </a:bodyPr>
          <a:lstStyle/>
          <a:p>
            <a:pPr algn="ctr"/>
            <a:r>
              <a:rPr lang="en-CA" dirty="0" smtClean="0">
                <a:solidFill>
                  <a:srgbClr val="FF0000"/>
                </a:solidFill>
              </a:rPr>
              <a:t>reign </a:t>
            </a:r>
          </a:p>
          <a:p>
            <a:pPr algn="ctr"/>
            <a:r>
              <a:rPr lang="en-CA" dirty="0" smtClean="0">
                <a:solidFill>
                  <a:srgbClr val="FF0000"/>
                </a:solidFill>
              </a:rPr>
              <a:t>  forever</a:t>
            </a:r>
            <a:endParaRPr lang="en-CA" dirty="0">
              <a:solidFill>
                <a:srgbClr val="FF0000"/>
              </a:solidFill>
            </a:endParaRPr>
          </a:p>
        </p:txBody>
      </p:sp>
      <p:sp>
        <p:nvSpPr>
          <p:cNvPr id="81" name="TextBox 80"/>
          <p:cNvSpPr txBox="1"/>
          <p:nvPr/>
        </p:nvSpPr>
        <p:spPr>
          <a:xfrm>
            <a:off x="4572000" y="1600200"/>
            <a:ext cx="1295400" cy="502702"/>
          </a:xfrm>
          <a:prstGeom prst="rect">
            <a:avLst/>
          </a:prstGeom>
          <a:noFill/>
        </p:spPr>
        <p:txBody>
          <a:bodyPr wrap="square" rtlCol="0">
            <a:spAutoFit/>
          </a:bodyPr>
          <a:lstStyle/>
          <a:p>
            <a:pPr>
              <a:lnSpc>
                <a:spcPts val="1600"/>
              </a:lnSpc>
            </a:pPr>
            <a:r>
              <a:rPr lang="en-CA" dirty="0" smtClean="0">
                <a:solidFill>
                  <a:srgbClr val="FF0000"/>
                </a:solidFill>
              </a:rPr>
              <a:t>Spirit </a:t>
            </a:r>
          </a:p>
          <a:p>
            <a:pPr>
              <a:lnSpc>
                <a:spcPts val="1600"/>
              </a:lnSpc>
            </a:pPr>
            <a:r>
              <a:rPr lang="en-CA" dirty="0" smtClean="0">
                <a:solidFill>
                  <a:srgbClr val="FF0000"/>
                </a:solidFill>
              </a:rPr>
              <a:t>anoints</a:t>
            </a:r>
            <a:endParaRPr lang="en-CA" dirty="0">
              <a:solidFill>
                <a:srgbClr val="FF0000"/>
              </a:solidFill>
            </a:endParaRPr>
          </a:p>
        </p:txBody>
      </p:sp>
      <p:sp>
        <p:nvSpPr>
          <p:cNvPr id="91" name="TextBox 90"/>
          <p:cNvSpPr txBox="1"/>
          <p:nvPr/>
        </p:nvSpPr>
        <p:spPr>
          <a:xfrm>
            <a:off x="4648200" y="2221468"/>
            <a:ext cx="1600200" cy="369332"/>
          </a:xfrm>
          <a:prstGeom prst="rect">
            <a:avLst/>
          </a:prstGeom>
          <a:noFill/>
        </p:spPr>
        <p:txBody>
          <a:bodyPr wrap="square" rtlCol="0">
            <a:spAutoFit/>
          </a:bodyPr>
          <a:lstStyle/>
          <a:p>
            <a:pPr algn="ctr"/>
            <a:r>
              <a:rPr lang="en-CA" dirty="0" smtClean="0">
                <a:solidFill>
                  <a:srgbClr val="FF0000"/>
                </a:solidFill>
              </a:rPr>
              <a:t>victory</a:t>
            </a:r>
            <a:endParaRPr lang="en-CA" dirty="0">
              <a:solidFill>
                <a:srgbClr val="FF0000"/>
              </a:solidFill>
            </a:endParaRPr>
          </a:p>
        </p:txBody>
      </p:sp>
      <p:sp>
        <p:nvSpPr>
          <p:cNvPr id="88" name="TextBox 87"/>
          <p:cNvSpPr txBox="1"/>
          <p:nvPr/>
        </p:nvSpPr>
        <p:spPr>
          <a:xfrm>
            <a:off x="5638800" y="228600"/>
            <a:ext cx="1600200" cy="369332"/>
          </a:xfrm>
          <a:prstGeom prst="rect">
            <a:avLst/>
          </a:prstGeom>
          <a:noFill/>
        </p:spPr>
        <p:txBody>
          <a:bodyPr wrap="square" rtlCol="0">
            <a:spAutoFit/>
          </a:bodyPr>
          <a:lstStyle/>
          <a:p>
            <a:pPr algn="ctr"/>
            <a:r>
              <a:rPr lang="en-CA" dirty="0" smtClean="0">
                <a:solidFill>
                  <a:srgbClr val="FF0000"/>
                </a:solidFill>
              </a:rPr>
              <a:t>see his face</a:t>
            </a:r>
            <a:endParaRPr lang="en-CA" dirty="0">
              <a:solidFill>
                <a:srgbClr val="FF0000"/>
              </a:solidFill>
            </a:endParaRPr>
          </a:p>
        </p:txBody>
      </p:sp>
      <p:sp>
        <p:nvSpPr>
          <p:cNvPr id="105" name="TextBox 104"/>
          <p:cNvSpPr txBox="1"/>
          <p:nvPr/>
        </p:nvSpPr>
        <p:spPr>
          <a:xfrm>
            <a:off x="7010400" y="1524000"/>
            <a:ext cx="1600200" cy="646331"/>
          </a:xfrm>
          <a:prstGeom prst="rect">
            <a:avLst/>
          </a:prstGeom>
          <a:noFill/>
        </p:spPr>
        <p:txBody>
          <a:bodyPr wrap="square" rtlCol="0">
            <a:spAutoFit/>
          </a:bodyPr>
          <a:lstStyle/>
          <a:p>
            <a:pPr algn="ctr"/>
            <a:r>
              <a:rPr lang="en-CA" dirty="0" smtClean="0">
                <a:solidFill>
                  <a:srgbClr val="FF0000"/>
                </a:solidFill>
              </a:rPr>
              <a:t>crucified </a:t>
            </a:r>
          </a:p>
          <a:p>
            <a:pPr algn="ctr"/>
            <a:r>
              <a:rPr lang="en-CA" dirty="0" smtClean="0">
                <a:solidFill>
                  <a:srgbClr val="FF0000"/>
                </a:solidFill>
              </a:rPr>
              <a:t>with Christ</a:t>
            </a:r>
            <a:endParaRPr lang="en-CA" dirty="0">
              <a:solidFill>
                <a:srgbClr val="FF0000"/>
              </a:solidFill>
            </a:endParaRPr>
          </a:p>
        </p:txBody>
      </p:sp>
      <p:sp>
        <p:nvSpPr>
          <p:cNvPr id="112" name="TextBox 111"/>
          <p:cNvSpPr txBox="1"/>
          <p:nvPr/>
        </p:nvSpPr>
        <p:spPr>
          <a:xfrm>
            <a:off x="6248400" y="2133600"/>
            <a:ext cx="1600200" cy="369332"/>
          </a:xfrm>
          <a:prstGeom prst="rect">
            <a:avLst/>
          </a:prstGeom>
          <a:noFill/>
        </p:spPr>
        <p:txBody>
          <a:bodyPr wrap="square" rtlCol="0">
            <a:spAutoFit/>
          </a:bodyPr>
          <a:lstStyle/>
          <a:p>
            <a:pPr algn="ctr"/>
            <a:r>
              <a:rPr lang="en-CA" dirty="0" smtClean="0">
                <a:solidFill>
                  <a:srgbClr val="FF0000"/>
                </a:solidFill>
              </a:rPr>
              <a:t>fullness</a:t>
            </a:r>
            <a:endParaRPr lang="en-CA" dirty="0">
              <a:solidFill>
                <a:srgbClr val="FF0000"/>
              </a:solidFill>
            </a:endParaRPr>
          </a:p>
        </p:txBody>
      </p:sp>
      <p:sp>
        <p:nvSpPr>
          <p:cNvPr id="72" name="TextBox 71"/>
          <p:cNvSpPr txBox="1"/>
          <p:nvPr/>
        </p:nvSpPr>
        <p:spPr>
          <a:xfrm>
            <a:off x="5562600" y="2514600"/>
            <a:ext cx="1600200" cy="646331"/>
          </a:xfrm>
          <a:prstGeom prst="rect">
            <a:avLst/>
          </a:prstGeom>
          <a:noFill/>
        </p:spPr>
        <p:txBody>
          <a:bodyPr wrap="square" rtlCol="0">
            <a:spAutoFit/>
          </a:bodyPr>
          <a:lstStyle/>
          <a:p>
            <a:pPr algn="ctr"/>
            <a:r>
              <a:rPr lang="en-CA" dirty="0" smtClean="0">
                <a:solidFill>
                  <a:srgbClr val="FF0000"/>
                </a:solidFill>
              </a:rPr>
              <a:t>raised with Christ</a:t>
            </a:r>
            <a:endParaRPr lang="en-CA" dirty="0">
              <a:solidFill>
                <a:srgbClr val="FF0000"/>
              </a:solidFill>
            </a:endParaRPr>
          </a:p>
        </p:txBody>
      </p:sp>
      <p:sp>
        <p:nvSpPr>
          <p:cNvPr id="89" name="TextBox 88"/>
          <p:cNvSpPr txBox="1"/>
          <p:nvPr/>
        </p:nvSpPr>
        <p:spPr>
          <a:xfrm>
            <a:off x="7436296" y="3429000"/>
            <a:ext cx="1600200" cy="646331"/>
          </a:xfrm>
          <a:prstGeom prst="rect">
            <a:avLst/>
          </a:prstGeom>
          <a:noFill/>
        </p:spPr>
        <p:txBody>
          <a:bodyPr wrap="square" rtlCol="0">
            <a:spAutoFit/>
          </a:bodyPr>
          <a:lstStyle/>
          <a:p>
            <a:pPr algn="ctr"/>
            <a:r>
              <a:rPr lang="en-CA" dirty="0" smtClean="0">
                <a:solidFill>
                  <a:srgbClr val="FF0000"/>
                </a:solidFill>
              </a:rPr>
              <a:t>one with </a:t>
            </a:r>
          </a:p>
          <a:p>
            <a:pPr algn="ctr"/>
            <a:r>
              <a:rPr lang="en-CA" dirty="0" smtClean="0">
                <a:solidFill>
                  <a:srgbClr val="FF0000"/>
                </a:solidFill>
              </a:rPr>
              <a:t>Christ</a:t>
            </a:r>
            <a:endParaRPr lang="en-CA" dirty="0">
              <a:solidFill>
                <a:srgbClr val="FF0000"/>
              </a:solidFill>
            </a:endParaRPr>
          </a:p>
        </p:txBody>
      </p:sp>
      <p:sp>
        <p:nvSpPr>
          <p:cNvPr id="119" name="TextBox 118"/>
          <p:cNvSpPr txBox="1"/>
          <p:nvPr/>
        </p:nvSpPr>
        <p:spPr>
          <a:xfrm>
            <a:off x="2035696" y="2843644"/>
            <a:ext cx="1600200" cy="369332"/>
          </a:xfrm>
          <a:prstGeom prst="rect">
            <a:avLst/>
          </a:prstGeom>
          <a:noFill/>
        </p:spPr>
        <p:txBody>
          <a:bodyPr wrap="square" rtlCol="0">
            <a:spAutoFit/>
          </a:bodyPr>
          <a:lstStyle/>
          <a:p>
            <a:pPr algn="ctr"/>
            <a:r>
              <a:rPr lang="en-CA" dirty="0" smtClean="0">
                <a:solidFill>
                  <a:srgbClr val="FF0000"/>
                </a:solidFill>
              </a:rPr>
              <a:t>peace</a:t>
            </a:r>
            <a:endParaRPr lang="en-CA" dirty="0">
              <a:solidFill>
                <a:srgbClr val="FF0000"/>
              </a:solidFill>
            </a:endParaRPr>
          </a:p>
        </p:txBody>
      </p:sp>
      <p:sp>
        <p:nvSpPr>
          <p:cNvPr id="95" name="TextBox 94"/>
          <p:cNvSpPr txBox="1"/>
          <p:nvPr/>
        </p:nvSpPr>
        <p:spPr>
          <a:xfrm>
            <a:off x="4724400" y="914400"/>
            <a:ext cx="1600200" cy="512320"/>
          </a:xfrm>
          <a:prstGeom prst="rect">
            <a:avLst/>
          </a:prstGeom>
          <a:noFill/>
        </p:spPr>
        <p:txBody>
          <a:bodyPr wrap="square" rtlCol="0">
            <a:spAutoFit/>
          </a:bodyPr>
          <a:lstStyle/>
          <a:p>
            <a:pPr algn="ctr">
              <a:lnSpc>
                <a:spcPts val="1600"/>
              </a:lnSpc>
            </a:pPr>
            <a:r>
              <a:rPr lang="en-CA" dirty="0" smtClean="0">
                <a:solidFill>
                  <a:srgbClr val="FF0000"/>
                </a:solidFill>
              </a:rPr>
              <a:t>Christ</a:t>
            </a:r>
          </a:p>
          <a:p>
            <a:pPr algn="ctr">
              <a:lnSpc>
                <a:spcPts val="1600"/>
              </a:lnSpc>
            </a:pPr>
            <a:r>
              <a:rPr lang="en-CA" spc="-40" dirty="0" smtClean="0">
                <a:solidFill>
                  <a:srgbClr val="FF0000"/>
                </a:solidFill>
              </a:rPr>
              <a:t>intercedes</a:t>
            </a:r>
            <a:endParaRPr lang="en-CA" spc="-40" dirty="0">
              <a:solidFill>
                <a:srgbClr val="FF0000"/>
              </a:solidFill>
            </a:endParaRPr>
          </a:p>
        </p:txBody>
      </p:sp>
      <p:sp>
        <p:nvSpPr>
          <p:cNvPr id="114" name="Teardrop 113"/>
          <p:cNvSpPr/>
          <p:nvPr/>
        </p:nvSpPr>
        <p:spPr>
          <a:xfrm rot="3386509">
            <a:off x="3409315" y="133472"/>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TextBox 108"/>
          <p:cNvSpPr txBox="1"/>
          <p:nvPr/>
        </p:nvSpPr>
        <p:spPr>
          <a:xfrm>
            <a:off x="3429000" y="152400"/>
            <a:ext cx="1600200" cy="646331"/>
          </a:xfrm>
          <a:prstGeom prst="rect">
            <a:avLst/>
          </a:prstGeom>
          <a:noFill/>
        </p:spPr>
        <p:txBody>
          <a:bodyPr wrap="square" rtlCol="0">
            <a:spAutoFit/>
          </a:bodyPr>
          <a:lstStyle/>
          <a:p>
            <a:pPr algn="ctr"/>
            <a:r>
              <a:rPr lang="en-CA" dirty="0" smtClean="0">
                <a:solidFill>
                  <a:srgbClr val="FF0000"/>
                </a:solidFill>
              </a:rPr>
              <a:t>glory with Christ</a:t>
            </a:r>
            <a:endParaRPr lang="en-CA" dirty="0">
              <a:solidFill>
                <a:srgbClr val="FF0000"/>
              </a:solidFill>
            </a:endParaRPr>
          </a:p>
        </p:txBody>
      </p:sp>
      <p:sp>
        <p:nvSpPr>
          <p:cNvPr id="113" name="TextBox 112"/>
          <p:cNvSpPr txBox="1"/>
          <p:nvPr/>
        </p:nvSpPr>
        <p:spPr>
          <a:xfrm>
            <a:off x="3429000" y="914400"/>
            <a:ext cx="1600200" cy="369332"/>
          </a:xfrm>
          <a:prstGeom prst="rect">
            <a:avLst/>
          </a:prstGeom>
          <a:noFill/>
        </p:spPr>
        <p:txBody>
          <a:bodyPr wrap="square" rtlCol="0">
            <a:spAutoFit/>
          </a:bodyPr>
          <a:lstStyle/>
          <a:p>
            <a:pPr algn="ctr"/>
            <a:r>
              <a:rPr lang="en-CA" dirty="0" smtClean="0">
                <a:solidFill>
                  <a:srgbClr val="FF0000"/>
                </a:solidFill>
              </a:rPr>
              <a:t>sanctified</a:t>
            </a:r>
            <a:endParaRPr lang="en-CA" dirty="0">
              <a:solidFill>
                <a:srgbClr val="FF0000"/>
              </a:solidFill>
            </a:endParaRPr>
          </a:p>
        </p:txBody>
      </p:sp>
      <p:sp>
        <p:nvSpPr>
          <p:cNvPr id="82" name="TextBox 81"/>
          <p:cNvSpPr txBox="1"/>
          <p:nvPr/>
        </p:nvSpPr>
        <p:spPr>
          <a:xfrm>
            <a:off x="3505200" y="2145268"/>
            <a:ext cx="1600200" cy="369332"/>
          </a:xfrm>
          <a:prstGeom prst="rect">
            <a:avLst/>
          </a:prstGeom>
          <a:noFill/>
        </p:spPr>
        <p:txBody>
          <a:bodyPr wrap="square" rtlCol="0">
            <a:spAutoFit/>
          </a:bodyPr>
          <a:lstStyle/>
          <a:p>
            <a:pPr algn="ctr"/>
            <a:r>
              <a:rPr lang="en-CA" dirty="0" smtClean="0">
                <a:solidFill>
                  <a:srgbClr val="FF0000"/>
                </a:solidFill>
              </a:rPr>
              <a:t>Spirit seals</a:t>
            </a:r>
            <a:endParaRPr lang="en-CA" dirty="0">
              <a:solidFill>
                <a:srgbClr val="FF0000"/>
              </a:solidFill>
            </a:endParaRPr>
          </a:p>
        </p:txBody>
      </p:sp>
      <p:sp>
        <p:nvSpPr>
          <p:cNvPr id="90" name="TextBox 89"/>
          <p:cNvSpPr txBox="1"/>
          <p:nvPr/>
        </p:nvSpPr>
        <p:spPr>
          <a:xfrm>
            <a:off x="5410200" y="1676400"/>
            <a:ext cx="1600200" cy="646331"/>
          </a:xfrm>
          <a:prstGeom prst="rect">
            <a:avLst/>
          </a:prstGeom>
          <a:noFill/>
        </p:spPr>
        <p:txBody>
          <a:bodyPr wrap="square" rtlCol="0">
            <a:spAutoFit/>
          </a:bodyPr>
          <a:lstStyle/>
          <a:p>
            <a:pPr algn="ctr"/>
            <a:r>
              <a:rPr lang="en-CA" dirty="0" smtClean="0">
                <a:solidFill>
                  <a:srgbClr val="FF0000"/>
                </a:solidFill>
              </a:rPr>
              <a:t>Bride of </a:t>
            </a:r>
          </a:p>
          <a:p>
            <a:r>
              <a:rPr lang="en-CA" dirty="0" smtClean="0">
                <a:solidFill>
                  <a:srgbClr val="FF0000"/>
                </a:solidFill>
              </a:rPr>
              <a:t>       Christ</a:t>
            </a:r>
            <a:endParaRPr lang="en-CA" dirty="0">
              <a:solidFill>
                <a:srgbClr val="FF0000"/>
              </a:solidFill>
            </a:endParaRPr>
          </a:p>
        </p:txBody>
      </p:sp>
      <p:sp>
        <p:nvSpPr>
          <p:cNvPr id="103" name="TextBox 102"/>
          <p:cNvSpPr txBox="1"/>
          <p:nvPr/>
        </p:nvSpPr>
        <p:spPr>
          <a:xfrm>
            <a:off x="5996136" y="3933056"/>
            <a:ext cx="1600200" cy="369332"/>
          </a:xfrm>
          <a:prstGeom prst="rect">
            <a:avLst/>
          </a:prstGeom>
          <a:noFill/>
        </p:spPr>
        <p:txBody>
          <a:bodyPr wrap="square" rtlCol="0">
            <a:spAutoFit/>
          </a:bodyPr>
          <a:lstStyle/>
          <a:p>
            <a:pPr algn="ctr"/>
            <a:r>
              <a:rPr lang="en-CA" dirty="0" smtClean="0">
                <a:solidFill>
                  <a:srgbClr val="FF0000"/>
                </a:solidFill>
              </a:rPr>
              <a:t>forgiven</a:t>
            </a:r>
            <a:endParaRPr lang="en-CA" dirty="0">
              <a:solidFill>
                <a:srgbClr val="FF0000"/>
              </a:solidFill>
            </a:endParaRPr>
          </a:p>
        </p:txBody>
      </p:sp>
      <p:sp>
        <p:nvSpPr>
          <p:cNvPr id="76" name="TextBox 75"/>
          <p:cNvSpPr txBox="1"/>
          <p:nvPr/>
        </p:nvSpPr>
        <p:spPr>
          <a:xfrm>
            <a:off x="6212160" y="3358733"/>
            <a:ext cx="1600200" cy="646331"/>
          </a:xfrm>
          <a:prstGeom prst="rect">
            <a:avLst/>
          </a:prstGeom>
          <a:noFill/>
        </p:spPr>
        <p:txBody>
          <a:bodyPr wrap="square" rtlCol="0">
            <a:spAutoFit/>
          </a:bodyPr>
          <a:lstStyle/>
          <a:p>
            <a:pPr algn="ctr"/>
            <a:r>
              <a:rPr lang="en-CA" dirty="0" smtClean="0">
                <a:solidFill>
                  <a:srgbClr val="FF0000"/>
                </a:solidFill>
              </a:rPr>
              <a:t>atonement </a:t>
            </a:r>
          </a:p>
          <a:p>
            <a:pPr algn="ctr"/>
            <a:r>
              <a:rPr lang="en-CA" dirty="0" smtClean="0">
                <a:solidFill>
                  <a:srgbClr val="FF0000"/>
                </a:solidFill>
              </a:rPr>
              <a:t>of Christ</a:t>
            </a:r>
            <a:endParaRPr lang="en-CA" dirty="0">
              <a:solidFill>
                <a:srgbClr val="FF0000"/>
              </a:solidFill>
            </a:endParaRPr>
          </a:p>
        </p:txBody>
      </p:sp>
      <p:sp>
        <p:nvSpPr>
          <p:cNvPr id="66" name="TextBox 65"/>
          <p:cNvSpPr txBox="1"/>
          <p:nvPr/>
        </p:nvSpPr>
        <p:spPr>
          <a:xfrm>
            <a:off x="3200400" y="1371600"/>
            <a:ext cx="1600200" cy="646331"/>
          </a:xfrm>
          <a:prstGeom prst="rect">
            <a:avLst/>
          </a:prstGeom>
          <a:noFill/>
        </p:spPr>
        <p:txBody>
          <a:bodyPr wrap="square" rtlCol="0">
            <a:spAutoFit/>
          </a:bodyPr>
          <a:lstStyle/>
          <a:p>
            <a:pPr algn="ctr"/>
            <a:r>
              <a:rPr lang="en-CA" dirty="0" smtClean="0">
                <a:solidFill>
                  <a:srgbClr val="FF0000"/>
                </a:solidFill>
              </a:rPr>
              <a:t>Christ’s </a:t>
            </a:r>
          </a:p>
          <a:p>
            <a:pPr algn="ctr"/>
            <a:r>
              <a:rPr lang="en-CA" dirty="0" smtClean="0">
                <a:solidFill>
                  <a:srgbClr val="FF0000"/>
                </a:solidFill>
              </a:rPr>
              <a:t>power</a:t>
            </a:r>
            <a:endParaRPr lang="en-CA" dirty="0">
              <a:solidFill>
                <a:srgbClr val="FF0000"/>
              </a:solidFill>
            </a:endParaRPr>
          </a:p>
        </p:txBody>
      </p:sp>
      <p:sp>
        <p:nvSpPr>
          <p:cNvPr id="86" name="TextBox 85"/>
          <p:cNvSpPr txBox="1"/>
          <p:nvPr/>
        </p:nvSpPr>
        <p:spPr>
          <a:xfrm>
            <a:off x="1603648" y="4499828"/>
            <a:ext cx="1600200" cy="369332"/>
          </a:xfrm>
          <a:prstGeom prst="rect">
            <a:avLst/>
          </a:prstGeom>
          <a:noFill/>
        </p:spPr>
        <p:txBody>
          <a:bodyPr wrap="square" rtlCol="0">
            <a:spAutoFit/>
          </a:bodyPr>
          <a:lstStyle/>
          <a:p>
            <a:pPr algn="ctr"/>
            <a:r>
              <a:rPr lang="en-CA" dirty="0" smtClean="0">
                <a:solidFill>
                  <a:srgbClr val="FF0000"/>
                </a:solidFill>
              </a:rPr>
              <a:t>reconciled</a:t>
            </a:r>
            <a:endParaRPr lang="en-CA" dirty="0">
              <a:solidFill>
                <a:srgbClr val="FF0000"/>
              </a:solidFill>
            </a:endParaRPr>
          </a:p>
        </p:txBody>
      </p:sp>
      <p:sp>
        <p:nvSpPr>
          <p:cNvPr id="93" name="TextBox 92"/>
          <p:cNvSpPr txBox="1"/>
          <p:nvPr/>
        </p:nvSpPr>
        <p:spPr>
          <a:xfrm>
            <a:off x="3763888" y="3635732"/>
            <a:ext cx="1600200" cy="369332"/>
          </a:xfrm>
          <a:prstGeom prst="rect">
            <a:avLst/>
          </a:prstGeom>
          <a:noFill/>
        </p:spPr>
        <p:txBody>
          <a:bodyPr wrap="square" rtlCol="0">
            <a:spAutoFit/>
          </a:bodyPr>
          <a:lstStyle/>
          <a:p>
            <a:pPr algn="ctr"/>
            <a:r>
              <a:rPr lang="en-CA" dirty="0" smtClean="0"/>
              <a:t>saved</a:t>
            </a:r>
            <a:endParaRPr lang="en-CA" dirty="0"/>
          </a:p>
        </p:txBody>
      </p:sp>
      <p:sp>
        <p:nvSpPr>
          <p:cNvPr id="99" name="TextBox 98"/>
          <p:cNvSpPr txBox="1"/>
          <p:nvPr/>
        </p:nvSpPr>
        <p:spPr>
          <a:xfrm>
            <a:off x="1043608" y="1340768"/>
            <a:ext cx="1600200" cy="369332"/>
          </a:xfrm>
          <a:prstGeom prst="rect">
            <a:avLst/>
          </a:prstGeom>
          <a:noFill/>
        </p:spPr>
        <p:txBody>
          <a:bodyPr wrap="square" rtlCol="0">
            <a:spAutoFit/>
          </a:bodyPr>
          <a:lstStyle/>
          <a:p>
            <a:pPr algn="ctr"/>
            <a:r>
              <a:rPr lang="en-CA" dirty="0" smtClean="0">
                <a:solidFill>
                  <a:srgbClr val="FF0000"/>
                </a:solidFill>
              </a:rPr>
              <a:t>in the Spirit</a:t>
            </a:r>
            <a:endParaRPr lang="en-CA" dirty="0">
              <a:solidFill>
                <a:srgbClr val="FF0000"/>
              </a:solidFill>
            </a:endParaRPr>
          </a:p>
        </p:txBody>
      </p:sp>
      <p:sp>
        <p:nvSpPr>
          <p:cNvPr id="115" name="TextBox 114"/>
          <p:cNvSpPr txBox="1"/>
          <p:nvPr/>
        </p:nvSpPr>
        <p:spPr>
          <a:xfrm>
            <a:off x="7543800" y="2249269"/>
            <a:ext cx="1371600" cy="646331"/>
          </a:xfrm>
          <a:prstGeom prst="rect">
            <a:avLst/>
          </a:prstGeom>
          <a:noFill/>
        </p:spPr>
        <p:txBody>
          <a:bodyPr wrap="square" rtlCol="0">
            <a:spAutoFit/>
          </a:bodyPr>
          <a:lstStyle/>
          <a:p>
            <a:pPr algn="ctr"/>
            <a:r>
              <a:rPr lang="en-CA" dirty="0" smtClean="0">
                <a:solidFill>
                  <a:srgbClr val="FF0000"/>
                </a:solidFill>
              </a:rPr>
              <a:t>kingdom of</a:t>
            </a:r>
          </a:p>
          <a:p>
            <a:pPr algn="ctr"/>
            <a:r>
              <a:rPr lang="en-CA" dirty="0" smtClean="0">
                <a:solidFill>
                  <a:srgbClr val="FF0000"/>
                </a:solidFill>
              </a:rPr>
              <a:t>Christ</a:t>
            </a:r>
            <a:endParaRPr lang="en-CA" dirty="0">
              <a:solidFill>
                <a:srgbClr val="FF0000"/>
              </a:solidFill>
            </a:endParaRPr>
          </a:p>
        </p:txBody>
      </p:sp>
      <p:sp>
        <p:nvSpPr>
          <p:cNvPr id="79" name="TextBox 78"/>
          <p:cNvSpPr txBox="1"/>
          <p:nvPr/>
        </p:nvSpPr>
        <p:spPr>
          <a:xfrm>
            <a:off x="1979712" y="9538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fills</a:t>
            </a:r>
            <a:endParaRPr lang="en-CA" dirty="0">
              <a:solidFill>
                <a:srgbClr val="FF0000"/>
              </a:solidFill>
            </a:endParaRPr>
          </a:p>
        </p:txBody>
      </p:sp>
      <p:sp>
        <p:nvSpPr>
          <p:cNvPr id="118" name="TextBox 117"/>
          <p:cNvSpPr txBox="1"/>
          <p:nvPr/>
        </p:nvSpPr>
        <p:spPr>
          <a:xfrm>
            <a:off x="6019800" y="990600"/>
            <a:ext cx="1600200" cy="646331"/>
          </a:xfrm>
          <a:prstGeom prst="rect">
            <a:avLst/>
          </a:prstGeom>
          <a:noFill/>
        </p:spPr>
        <p:txBody>
          <a:bodyPr wrap="square" rtlCol="0">
            <a:spAutoFit/>
          </a:bodyPr>
          <a:lstStyle/>
          <a:p>
            <a:pPr algn="ctr"/>
            <a:r>
              <a:rPr lang="en-CA" dirty="0" smtClean="0">
                <a:solidFill>
                  <a:srgbClr val="FF0000"/>
                </a:solidFill>
              </a:rPr>
              <a:t>seated with  Christ</a:t>
            </a:r>
            <a:endParaRPr lang="en-CA" dirty="0">
              <a:solidFill>
                <a:srgbClr val="FF0000"/>
              </a:solidFill>
            </a:endParaRPr>
          </a:p>
        </p:txBody>
      </p:sp>
      <p:sp>
        <p:nvSpPr>
          <p:cNvPr id="84" name="TextBox 83"/>
          <p:cNvSpPr txBox="1"/>
          <p:nvPr/>
        </p:nvSpPr>
        <p:spPr>
          <a:xfrm>
            <a:off x="6781800" y="2782669"/>
            <a:ext cx="1600200" cy="646331"/>
          </a:xfrm>
          <a:prstGeom prst="rect">
            <a:avLst/>
          </a:prstGeom>
          <a:noFill/>
        </p:spPr>
        <p:txBody>
          <a:bodyPr wrap="square" rtlCol="0">
            <a:spAutoFit/>
          </a:bodyPr>
          <a:lstStyle/>
          <a:p>
            <a:pPr algn="ctr"/>
            <a:r>
              <a:rPr lang="en-CA" dirty="0" smtClean="0">
                <a:solidFill>
                  <a:srgbClr val="FF0000"/>
                </a:solidFill>
              </a:rPr>
              <a:t>immersed</a:t>
            </a:r>
          </a:p>
          <a:p>
            <a:pPr algn="ctr"/>
            <a:r>
              <a:rPr lang="en-CA" dirty="0" smtClean="0">
                <a:solidFill>
                  <a:srgbClr val="FF0000"/>
                </a:solidFill>
              </a:rPr>
              <a:t>into Christ</a:t>
            </a:r>
            <a:endParaRPr lang="en-CA" dirty="0">
              <a:solidFill>
                <a:srgbClr val="FF0000"/>
              </a:solidFill>
            </a:endParaRPr>
          </a:p>
        </p:txBody>
      </p:sp>
      <p:sp>
        <p:nvSpPr>
          <p:cNvPr id="69" name="TextBox 68"/>
          <p:cNvSpPr txBox="1"/>
          <p:nvPr/>
        </p:nvSpPr>
        <p:spPr>
          <a:xfrm>
            <a:off x="2827784" y="4366845"/>
            <a:ext cx="1600200" cy="646331"/>
          </a:xfrm>
          <a:prstGeom prst="rect">
            <a:avLst/>
          </a:prstGeom>
          <a:noFill/>
        </p:spPr>
        <p:txBody>
          <a:bodyPr wrap="square" rtlCol="0">
            <a:spAutoFit/>
          </a:bodyPr>
          <a:lstStyle/>
          <a:p>
            <a:pPr algn="ctr"/>
            <a:r>
              <a:rPr lang="en-CA" dirty="0" smtClean="0">
                <a:solidFill>
                  <a:srgbClr val="FF0000"/>
                </a:solidFill>
              </a:rPr>
              <a:t>Christ’s ransom</a:t>
            </a:r>
            <a:endParaRPr lang="en-CA" dirty="0">
              <a:solidFill>
                <a:srgbClr val="FF0000"/>
              </a:solidFill>
            </a:endParaRPr>
          </a:p>
        </p:txBody>
      </p:sp>
      <p:sp>
        <p:nvSpPr>
          <p:cNvPr id="108" name="TextBox 107"/>
          <p:cNvSpPr txBox="1"/>
          <p:nvPr/>
        </p:nvSpPr>
        <p:spPr>
          <a:xfrm>
            <a:off x="2827784" y="2564904"/>
            <a:ext cx="1600200" cy="717504"/>
          </a:xfrm>
          <a:prstGeom prst="rect">
            <a:avLst/>
          </a:prstGeom>
          <a:noFill/>
        </p:spPr>
        <p:txBody>
          <a:bodyPr wrap="square" rtlCol="0">
            <a:spAutoFit/>
          </a:bodyPr>
          <a:lstStyle/>
          <a:p>
            <a:pPr algn="ctr">
              <a:lnSpc>
                <a:spcPts val="1600"/>
              </a:lnSpc>
            </a:pPr>
            <a:r>
              <a:rPr lang="en-CA" dirty="0" smtClean="0">
                <a:solidFill>
                  <a:srgbClr val="FF0000"/>
                </a:solidFill>
              </a:rPr>
              <a:t>hope</a:t>
            </a:r>
          </a:p>
          <a:p>
            <a:pPr algn="ctr">
              <a:lnSpc>
                <a:spcPts val="1600"/>
              </a:lnSpc>
            </a:pPr>
            <a:r>
              <a:rPr lang="en-CA" dirty="0" smtClean="0">
                <a:solidFill>
                  <a:srgbClr val="FF0000"/>
                </a:solidFill>
              </a:rPr>
              <a:t>of </a:t>
            </a:r>
          </a:p>
          <a:p>
            <a:pPr algn="ctr">
              <a:lnSpc>
                <a:spcPts val="1600"/>
              </a:lnSpc>
            </a:pPr>
            <a:r>
              <a:rPr lang="en-CA" dirty="0" smtClean="0">
                <a:solidFill>
                  <a:srgbClr val="FF0000"/>
                </a:solidFill>
              </a:rPr>
              <a:t>glory</a:t>
            </a:r>
            <a:endParaRPr lang="en-CA" dirty="0">
              <a:solidFill>
                <a:srgbClr val="FF0000"/>
              </a:solidFill>
            </a:endParaRPr>
          </a:p>
        </p:txBody>
      </p:sp>
      <p:sp>
        <p:nvSpPr>
          <p:cNvPr id="75" name="TextBox 74"/>
          <p:cNvSpPr txBox="1"/>
          <p:nvPr/>
        </p:nvSpPr>
        <p:spPr>
          <a:xfrm>
            <a:off x="2771800" y="3502749"/>
            <a:ext cx="1600200" cy="646331"/>
          </a:xfrm>
          <a:prstGeom prst="rect">
            <a:avLst/>
          </a:prstGeom>
          <a:noFill/>
        </p:spPr>
        <p:txBody>
          <a:bodyPr wrap="square" rtlCol="0">
            <a:spAutoFit/>
          </a:bodyPr>
          <a:lstStyle/>
          <a:p>
            <a:pPr algn="ctr"/>
            <a:r>
              <a:rPr lang="en-CA" dirty="0" smtClean="0"/>
              <a:t>set free</a:t>
            </a:r>
          </a:p>
          <a:p>
            <a:pPr algn="ctr"/>
            <a:r>
              <a:rPr lang="en-CA" dirty="0" smtClean="0"/>
              <a:t> from sin</a:t>
            </a:r>
            <a:endParaRPr lang="en-CA" dirty="0"/>
          </a:p>
        </p:txBody>
      </p:sp>
      <p:sp>
        <p:nvSpPr>
          <p:cNvPr id="73" name="TextBox 72"/>
          <p:cNvSpPr txBox="1"/>
          <p:nvPr/>
        </p:nvSpPr>
        <p:spPr>
          <a:xfrm>
            <a:off x="307504" y="3933056"/>
            <a:ext cx="1600200" cy="646331"/>
          </a:xfrm>
          <a:prstGeom prst="rect">
            <a:avLst/>
          </a:prstGeom>
          <a:noFill/>
        </p:spPr>
        <p:txBody>
          <a:bodyPr wrap="square" rtlCol="0">
            <a:spAutoFit/>
          </a:bodyPr>
          <a:lstStyle/>
          <a:p>
            <a:pPr algn="ctr"/>
            <a:r>
              <a:rPr lang="en-CA" dirty="0" smtClean="0">
                <a:solidFill>
                  <a:srgbClr val="FF0000"/>
                </a:solidFill>
              </a:rPr>
              <a:t>hidden with  Christ in God</a:t>
            </a:r>
            <a:endParaRPr lang="en-CA" dirty="0">
              <a:solidFill>
                <a:srgbClr val="FF0000"/>
              </a:solidFill>
            </a:endParaRPr>
          </a:p>
        </p:txBody>
      </p:sp>
      <p:sp>
        <p:nvSpPr>
          <p:cNvPr id="94" name="TextBox 93"/>
          <p:cNvSpPr txBox="1"/>
          <p:nvPr/>
        </p:nvSpPr>
        <p:spPr>
          <a:xfrm>
            <a:off x="4772000" y="2708920"/>
            <a:ext cx="1600200" cy="646331"/>
          </a:xfrm>
          <a:prstGeom prst="rect">
            <a:avLst/>
          </a:prstGeom>
          <a:noFill/>
        </p:spPr>
        <p:txBody>
          <a:bodyPr wrap="square" rtlCol="0">
            <a:spAutoFit/>
          </a:bodyPr>
          <a:lstStyle/>
          <a:p>
            <a:pPr algn="ctr"/>
            <a:r>
              <a:rPr lang="en-CA" dirty="0" smtClean="0">
                <a:solidFill>
                  <a:srgbClr val="FF0000"/>
                </a:solidFill>
              </a:rPr>
              <a:t>every </a:t>
            </a:r>
          </a:p>
          <a:p>
            <a:pPr algn="ctr"/>
            <a:r>
              <a:rPr lang="en-CA" dirty="0" smtClean="0">
                <a:solidFill>
                  <a:srgbClr val="FF0000"/>
                </a:solidFill>
              </a:rPr>
              <a:t>blessing</a:t>
            </a:r>
            <a:endParaRPr lang="en-CA" dirty="0">
              <a:solidFill>
                <a:srgbClr val="FF0000"/>
              </a:solidFill>
            </a:endParaRPr>
          </a:p>
        </p:txBody>
      </p:sp>
      <p:sp>
        <p:nvSpPr>
          <p:cNvPr id="97" name="TextBox 96"/>
          <p:cNvSpPr txBox="1"/>
          <p:nvPr/>
        </p:nvSpPr>
        <p:spPr>
          <a:xfrm>
            <a:off x="0" y="6309320"/>
            <a:ext cx="9144000" cy="461665"/>
          </a:xfrm>
          <a:prstGeom prst="rect">
            <a:avLst/>
          </a:prstGeom>
          <a:noFill/>
        </p:spPr>
        <p:txBody>
          <a:bodyPr wrap="square" rtlCol="0">
            <a:spAutoFit/>
          </a:bodyPr>
          <a:lstStyle/>
          <a:p>
            <a:pPr algn="ctr"/>
            <a:r>
              <a:rPr lang="en-CA" sz="2400" b="1" dirty="0" smtClean="0">
                <a:solidFill>
                  <a:srgbClr val="FF0000"/>
                </a:solidFill>
              </a:rPr>
              <a:t>a fountain flowing from the blood of Jesus Christ, God’s Son</a:t>
            </a:r>
            <a:endParaRPr lang="en-CA" sz="2400" b="1" dirty="0">
              <a:solidFill>
                <a:srgbClr val="FF0000"/>
              </a:solidFill>
            </a:endParaRPr>
          </a:p>
        </p:txBody>
      </p:sp>
    </p:spTree>
  </p:cSld>
  <p:clrMapOvr>
    <a:masterClrMapping/>
  </p:clrMapOvr>
  <p:timing>
    <p:tnLst>
      <p:par>
        <p:cTn id="1" dur="indefinite" restart="never" nodeType="tmRoot"/>
      </p:par>
    </p:tnLst>
  </p:timing>
</p:sld>
</file>

<file path=ppt/slides/slide35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302840" y="2780928"/>
            <a:ext cx="8589640" cy="1143000"/>
          </a:xfrm>
        </p:spPr>
        <p:txBody>
          <a:bodyPr/>
          <a:lstStyle/>
          <a:p>
            <a:r>
              <a:rPr lang="en-US" altLang="ko-KR" sz="2800" dirty="0" smtClean="0">
                <a:solidFill>
                  <a:schemeClr val="tx1"/>
                </a:solidFill>
                <a:latin typeface="Calibri" pitchFamily="34" charset="0"/>
                <a:cs typeface="Calibri" pitchFamily="34" charset="0"/>
              </a:rPr>
              <a:t>From the </a:t>
            </a:r>
            <a:r>
              <a:rPr lang="en-US" altLang="ko-KR" sz="2800" i="1" dirty="0" smtClean="0">
                <a:solidFill>
                  <a:schemeClr val="tx1"/>
                </a:solidFill>
                <a:latin typeface="Calibri" pitchFamily="34" charset="0"/>
                <a:cs typeface="Calibri" pitchFamily="34" charset="0"/>
              </a:rPr>
              <a:t>e</a:t>
            </a:r>
            <a:r>
              <a:rPr lang="en-US" altLang="ko-KR" sz="2800" dirty="0" smtClean="0">
                <a:solidFill>
                  <a:schemeClr val="tx1"/>
                </a:solidFill>
                <a:latin typeface="Calibri" pitchFamily="34" charset="0"/>
                <a:cs typeface="Calibri" pitchFamily="34" charset="0"/>
              </a:rPr>
              <a:t>Book, “The Grace of God in Christ:</a:t>
            </a:r>
            <a:br>
              <a:rPr lang="en-US" altLang="ko-KR" sz="2800" dirty="0" smtClean="0">
                <a:solidFill>
                  <a:schemeClr val="tx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Sixty days of enjoying Jesus Christ and God’s riches of grace in Christ”  by John </a:t>
            </a:r>
            <a:r>
              <a:rPr lang="en-US" altLang="ko-KR" sz="2800" dirty="0" err="1" smtClean="0">
                <a:solidFill>
                  <a:schemeClr val="tx1"/>
                </a:solidFill>
                <a:latin typeface="Calibri" pitchFamily="34" charset="0"/>
                <a:cs typeface="Calibri" pitchFamily="34" charset="0"/>
              </a:rPr>
              <a:t>Crozier</a:t>
            </a:r>
            <a:r>
              <a:rPr lang="en-US" altLang="ko-KR" sz="2800" dirty="0" smtClean="0">
                <a:solidFill>
                  <a:schemeClr val="tx1"/>
                </a:solidFill>
                <a:latin typeface="Calibri" pitchFamily="34" charset="0"/>
                <a:cs typeface="Calibri" pitchFamily="34" charset="0"/>
              </a:rPr>
              <a:t/>
            </a:r>
            <a:br>
              <a:rPr lang="en-US" altLang="ko-KR" sz="2800" dirty="0" smtClean="0">
                <a:solidFill>
                  <a:schemeClr val="tx1"/>
                </a:solidFill>
                <a:latin typeface="Calibri" pitchFamily="34" charset="0"/>
                <a:cs typeface="Calibri" pitchFamily="34" charset="0"/>
              </a:rPr>
            </a:br>
            <a:r>
              <a:rPr lang="en-US" altLang="ko-KR" sz="1000" dirty="0" smtClean="0">
                <a:solidFill>
                  <a:schemeClr val="tx1"/>
                </a:solidFill>
                <a:latin typeface="Calibri" pitchFamily="34" charset="0"/>
                <a:cs typeface="Calibri" pitchFamily="34" charset="0"/>
              </a:rPr>
              <a:t/>
            </a:r>
            <a:br>
              <a:rPr lang="en-US" altLang="ko-KR" sz="1000" dirty="0" smtClean="0">
                <a:solidFill>
                  <a:schemeClr val="tx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free </a:t>
            </a:r>
            <a:r>
              <a:rPr lang="en-US" altLang="ko-KR" sz="2800" i="1" dirty="0" smtClean="0">
                <a:solidFill>
                  <a:schemeClr val="tx1"/>
                </a:solidFill>
                <a:latin typeface="Calibri" pitchFamily="34" charset="0"/>
                <a:cs typeface="Calibri" pitchFamily="34" charset="0"/>
              </a:rPr>
              <a:t>e</a:t>
            </a:r>
            <a:r>
              <a:rPr lang="en-US" altLang="ko-KR" sz="2800" dirty="0" smtClean="0">
                <a:solidFill>
                  <a:schemeClr val="tx1"/>
                </a:solidFill>
                <a:latin typeface="Calibri" pitchFamily="34" charset="0"/>
                <a:cs typeface="Calibri" pitchFamily="34" charset="0"/>
              </a:rPr>
              <a:t>Book at</a:t>
            </a:r>
            <a:r>
              <a:rPr lang="en-US" altLang="ko-KR" sz="2800" dirty="0" smtClean="0">
                <a:solidFill>
                  <a:schemeClr val="bg1"/>
                </a:solidFill>
                <a:latin typeface="Calibri" pitchFamily="34" charset="0"/>
                <a:cs typeface="Calibri" pitchFamily="34" charset="0"/>
              </a:rPr>
              <a:t> </a:t>
            </a:r>
            <a:r>
              <a:rPr lang="en-US" altLang="ko-KR" sz="2800" dirty="0" smtClean="0">
                <a:solidFill>
                  <a:schemeClr val="bg1"/>
                </a:solidFill>
                <a:latin typeface="Calibri" pitchFamily="34" charset="0"/>
                <a:cs typeface="Calibri" pitchFamily="34" charset="0"/>
                <a:hlinkClick r:id="rId3"/>
              </a:rPr>
              <a:t>www.GraceGodChrist.com</a:t>
            </a:r>
            <a:r>
              <a:rPr lang="en-US" altLang="ko-KR" sz="2800" dirty="0" smtClean="0">
                <a:solidFill>
                  <a:schemeClr val="bg1"/>
                </a:solidFill>
                <a:latin typeface="Calibri" pitchFamily="34" charset="0"/>
                <a:cs typeface="Calibri" pitchFamily="34" charset="0"/>
              </a:rPr>
              <a:t> </a:t>
            </a:r>
            <a:br>
              <a:rPr lang="en-US" altLang="ko-KR" sz="2800" dirty="0" smtClean="0">
                <a:solidFill>
                  <a:schemeClr val="bg1"/>
                </a:solidFill>
                <a:latin typeface="Calibri" pitchFamily="34" charset="0"/>
                <a:cs typeface="Calibri" pitchFamily="34" charset="0"/>
              </a:rPr>
            </a:br>
            <a:r>
              <a:rPr lang="en-US" altLang="ko-KR" sz="1000" dirty="0" smtClean="0">
                <a:solidFill>
                  <a:schemeClr val="bg1"/>
                </a:solidFill>
                <a:latin typeface="Calibri" pitchFamily="34" charset="0"/>
                <a:cs typeface="Calibri" pitchFamily="34" charset="0"/>
              </a:rPr>
              <a:t/>
            </a:r>
            <a:br>
              <a:rPr lang="en-US" altLang="ko-KR" sz="1000" dirty="0" smtClean="0">
                <a:solidFill>
                  <a:schemeClr val="bg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John was a Pastor in Canada from 1979-2008. </a:t>
            </a:r>
            <a:br>
              <a:rPr lang="en-US" altLang="ko-KR" sz="2800" dirty="0" smtClean="0">
                <a:solidFill>
                  <a:schemeClr val="tx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From 2009-2016, John was an ESL teacher and Pastor in South Korea, mainly training Korean missionaries at MTI, </a:t>
            </a:r>
            <a:br>
              <a:rPr lang="en-US" altLang="ko-KR" sz="2800" dirty="0" smtClean="0">
                <a:solidFill>
                  <a:schemeClr val="tx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the Missionary Training Institute.  Now retired, he serves with Engage Today (</a:t>
            </a:r>
            <a:r>
              <a:rPr lang="en-US" altLang="ko-KR" sz="2800" dirty="0" smtClean="0">
                <a:solidFill>
                  <a:schemeClr val="tx1"/>
                </a:solidFill>
                <a:latin typeface="Calibri" pitchFamily="34" charset="0"/>
                <a:cs typeface="Calibri" pitchFamily="34" charset="0"/>
                <a:hlinkClick r:id="rId4"/>
              </a:rPr>
              <a:t>www.engage.today</a:t>
            </a:r>
            <a:r>
              <a:rPr lang="en-US" altLang="ko-KR" sz="2800" dirty="0" smtClean="0">
                <a:solidFill>
                  <a:schemeClr val="tx1"/>
                </a:solidFill>
                <a:latin typeface="Calibri" pitchFamily="34" charset="0"/>
                <a:cs typeface="Calibri" pitchFamily="34" charset="0"/>
              </a:rPr>
              <a:t>), with the privilege of encouraging indigenous leaders in India, Bangladesh, Myanmar, Nepal and Indonesia.</a:t>
            </a:r>
            <a:br>
              <a:rPr lang="en-US" altLang="ko-KR" sz="2800" dirty="0" smtClean="0">
                <a:solidFill>
                  <a:schemeClr val="tx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John’s Doctor of Ministry is from Trinity Evangelical Divinity School in Deerfield, Illinois (Chicago). </a:t>
            </a:r>
            <a:br>
              <a:rPr lang="en-US" altLang="ko-KR" sz="2800" dirty="0" smtClean="0">
                <a:solidFill>
                  <a:schemeClr val="tx1"/>
                </a:solidFill>
                <a:latin typeface="Calibri" pitchFamily="34" charset="0"/>
                <a:cs typeface="Calibri" pitchFamily="34" charset="0"/>
              </a:rPr>
            </a:br>
            <a:r>
              <a:rPr lang="en-US" altLang="ko-KR" sz="2800" dirty="0" smtClean="0">
                <a:solidFill>
                  <a:schemeClr val="tx1"/>
                </a:solidFill>
                <a:latin typeface="Calibri" pitchFamily="34" charset="0"/>
                <a:cs typeface="Calibri" pitchFamily="34" charset="0"/>
              </a:rPr>
              <a:t>Contact John at: johncrozieris@gmail.com</a:t>
            </a:r>
            <a:endParaRPr lang="ko-KR" altLang="en-US" sz="2800" dirty="0">
              <a:solidFill>
                <a:schemeClr val="tx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5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502024"/>
            <a:ext cx="8229600" cy="1143000"/>
          </a:xfrm>
        </p:spPr>
        <p:txBody>
          <a:bodyPr/>
          <a:lstStyle/>
          <a:p>
            <a:r>
              <a:rPr lang="en-CA" dirty="0" smtClean="0">
                <a:solidFill>
                  <a:schemeClr val="tx1"/>
                </a:solidFill>
              </a:rPr>
              <a:t/>
            </a:r>
            <a:br>
              <a:rPr lang="en-CA" dirty="0" smtClean="0">
                <a:solidFill>
                  <a:schemeClr val="tx1"/>
                </a:solidFill>
              </a:rPr>
            </a:br>
            <a:r>
              <a:rPr lang="en-US" sz="3600" b="1" dirty="0" smtClean="0">
                <a:solidFill>
                  <a:schemeClr val="tx1"/>
                </a:solidFill>
              </a:rPr>
              <a:t> “John’s carefully calibrated study </a:t>
            </a:r>
            <a:br>
              <a:rPr lang="en-US" sz="3600" b="1" dirty="0" smtClean="0">
                <a:solidFill>
                  <a:schemeClr val="tx1"/>
                </a:solidFill>
              </a:rPr>
            </a:br>
            <a:r>
              <a:rPr lang="en-US" sz="3600" b="1" dirty="0" smtClean="0">
                <a:solidFill>
                  <a:schemeClr val="tx1"/>
                </a:solidFill>
              </a:rPr>
              <a:t>of the believer’s blessings in Christ is superbly done!  It breathes Scripture – exalts Christ – is most practical and adaptable.  </a:t>
            </a:r>
            <a:br>
              <a:rPr lang="en-US" sz="3600" b="1" dirty="0" smtClean="0">
                <a:solidFill>
                  <a:schemeClr val="tx1"/>
                </a:solidFill>
              </a:rPr>
            </a:br>
            <a:r>
              <a:rPr lang="en-US" sz="3600" b="1" dirty="0" smtClean="0">
                <a:solidFill>
                  <a:schemeClr val="tx1"/>
                </a:solidFill>
              </a:rPr>
              <a:t>These truths are much needed in our time.  Highly recommended.”</a:t>
            </a:r>
            <a:r>
              <a:rPr lang="en-CA" sz="3600" dirty="0" smtClean="0">
                <a:solidFill>
                  <a:schemeClr val="tx1"/>
                </a:solidFill>
              </a:rPr>
              <a:t/>
            </a:r>
            <a:br>
              <a:rPr lang="en-CA" sz="3600" dirty="0" smtClean="0">
                <a:solidFill>
                  <a:schemeClr val="tx1"/>
                </a:solidFill>
              </a:rPr>
            </a:br>
            <a:r>
              <a:rPr lang="en-US" sz="3600" dirty="0" smtClean="0">
                <a:solidFill>
                  <a:schemeClr val="tx1"/>
                </a:solidFill>
              </a:rPr>
              <a:t> </a:t>
            </a:r>
            <a:r>
              <a:rPr lang="en-CA" sz="3600" dirty="0" smtClean="0">
                <a:solidFill>
                  <a:schemeClr val="tx1"/>
                </a:solidFill>
              </a:rPr>
              <a:t/>
            </a:r>
            <a:br>
              <a:rPr lang="en-CA" sz="3600" dirty="0" smtClean="0">
                <a:solidFill>
                  <a:schemeClr val="tx1"/>
                </a:solidFill>
              </a:rPr>
            </a:br>
            <a:r>
              <a:rPr lang="en-US" sz="3600" dirty="0" smtClean="0">
                <a:solidFill>
                  <a:schemeClr val="tx1"/>
                </a:solidFill>
              </a:rPr>
              <a:t>Dr. David Larsen </a:t>
            </a:r>
            <a:br>
              <a:rPr lang="en-US" sz="3600" dirty="0" smtClean="0">
                <a:solidFill>
                  <a:schemeClr val="tx1"/>
                </a:solidFill>
              </a:rPr>
            </a:br>
            <a:r>
              <a:rPr lang="en-US" sz="3600" dirty="0" smtClean="0">
                <a:solidFill>
                  <a:schemeClr val="tx1"/>
                </a:solidFill>
              </a:rPr>
              <a:t>Trinity Evangelical Divinity School</a:t>
            </a:r>
            <a:r>
              <a:rPr lang="en-CA" sz="3600" dirty="0" smtClean="0">
                <a:solidFill>
                  <a:schemeClr val="bg1"/>
                </a:solidFill>
              </a:rPr>
              <a:t/>
            </a:r>
            <a:br>
              <a:rPr lang="en-CA" sz="3600" dirty="0" smtClean="0">
                <a:solidFill>
                  <a:schemeClr val="bg1"/>
                </a:solidFill>
              </a:rPr>
            </a:br>
            <a:endParaRPr lang="en-CA" sz="3600" dirty="0">
              <a:solidFill>
                <a:schemeClr val="bg1"/>
              </a:solidFill>
            </a:endParaRPr>
          </a:p>
        </p:txBody>
      </p:sp>
    </p:spTree>
  </p:cSld>
  <p:clrMapOvr>
    <a:masterClrMapping/>
  </p:clrMapOvr>
  <p:timing>
    <p:tnLst>
      <p:par>
        <p:cTn id="1" dur="indefinite" restart="never" nodeType="tmRoot"/>
      </p:par>
    </p:tnLst>
  </p:timing>
</p:sld>
</file>

<file path=ppt/slides/slide35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150096"/>
            <a:ext cx="8229600" cy="1143000"/>
          </a:xfrm>
        </p:spPr>
        <p:txBody>
          <a:bodyPr/>
          <a:lstStyle/>
          <a:p>
            <a:r>
              <a:rPr lang="en-US" sz="3600" b="1" dirty="0" smtClean="0">
                <a:solidFill>
                  <a:schemeClr val="tx1"/>
                </a:solidFill>
              </a:rPr>
              <a:t>“I love being reminded daily </a:t>
            </a:r>
            <a:br>
              <a:rPr lang="en-US" sz="3600" b="1" dirty="0" smtClean="0">
                <a:solidFill>
                  <a:schemeClr val="tx1"/>
                </a:solidFill>
              </a:rPr>
            </a:br>
            <a:r>
              <a:rPr lang="en-US" sz="3600" b="1" dirty="0" smtClean="0">
                <a:solidFill>
                  <a:schemeClr val="tx1"/>
                </a:solidFill>
              </a:rPr>
              <a:t>of who I am in Christ and </a:t>
            </a:r>
            <a:br>
              <a:rPr lang="en-US" sz="3600" b="1" dirty="0" smtClean="0">
                <a:solidFill>
                  <a:schemeClr val="tx1"/>
                </a:solidFill>
              </a:rPr>
            </a:br>
            <a:r>
              <a:rPr lang="en-US" sz="3600" b="1" dirty="0" smtClean="0">
                <a:solidFill>
                  <a:schemeClr val="tx1"/>
                </a:solidFill>
              </a:rPr>
              <a:t>of all that Christ has done for me.  John's study has helped me to live a more joyous and victorious life.  </a:t>
            </a:r>
            <a:r>
              <a:rPr lang="en-CA" sz="3600" dirty="0" smtClean="0">
                <a:solidFill>
                  <a:schemeClr val="tx1"/>
                </a:solidFill>
              </a:rPr>
              <a:t/>
            </a:r>
            <a:br>
              <a:rPr lang="en-CA" sz="3600" dirty="0" smtClean="0">
                <a:solidFill>
                  <a:schemeClr val="tx1"/>
                </a:solidFill>
              </a:rPr>
            </a:br>
            <a:r>
              <a:rPr lang="en-US" sz="3600" b="1" dirty="0" smtClean="0">
                <a:solidFill>
                  <a:schemeClr val="tx1"/>
                </a:solidFill>
              </a:rPr>
              <a:t>We are indeed </a:t>
            </a:r>
            <a:r>
              <a:rPr lang="en-US" sz="3600" b="1" i="1" dirty="0" smtClean="0">
                <a:solidFill>
                  <a:schemeClr val="tx1"/>
                </a:solidFill>
              </a:rPr>
              <a:t>rich</a:t>
            </a:r>
            <a:r>
              <a:rPr lang="en-US" sz="3600" b="1" dirty="0" smtClean="0">
                <a:solidFill>
                  <a:schemeClr val="tx1"/>
                </a:solidFill>
              </a:rPr>
              <a:t> in Christ.”</a:t>
            </a:r>
            <a:r>
              <a:rPr lang="en-CA" sz="3600" dirty="0" smtClean="0">
                <a:solidFill>
                  <a:schemeClr val="tx1"/>
                </a:solidFill>
              </a:rPr>
              <a:t/>
            </a:r>
            <a:br>
              <a:rPr lang="en-CA" sz="3600" dirty="0" smtClean="0">
                <a:solidFill>
                  <a:schemeClr val="tx1"/>
                </a:solidFill>
              </a:rPr>
            </a:br>
            <a:r>
              <a:rPr lang="en-US" sz="3600" dirty="0" smtClean="0">
                <a:solidFill>
                  <a:schemeClr val="tx1"/>
                </a:solidFill>
              </a:rPr>
              <a:t> </a:t>
            </a:r>
            <a:r>
              <a:rPr lang="en-CA" sz="3600" dirty="0" smtClean="0">
                <a:solidFill>
                  <a:schemeClr val="tx1"/>
                </a:solidFill>
              </a:rPr>
              <a:t/>
            </a:r>
            <a:br>
              <a:rPr lang="en-CA" sz="3600" dirty="0" smtClean="0">
                <a:solidFill>
                  <a:schemeClr val="tx1"/>
                </a:solidFill>
              </a:rPr>
            </a:br>
            <a:r>
              <a:rPr lang="en-US" sz="3600" dirty="0" smtClean="0">
                <a:solidFill>
                  <a:schemeClr val="tx1"/>
                </a:solidFill>
              </a:rPr>
              <a:t>Bob Arnold, SIM International, </a:t>
            </a:r>
            <a:br>
              <a:rPr lang="en-US" sz="3600" dirty="0" smtClean="0">
                <a:solidFill>
                  <a:schemeClr val="tx1"/>
                </a:solidFill>
              </a:rPr>
            </a:br>
            <a:r>
              <a:rPr lang="en-US" sz="3600" dirty="0" smtClean="0">
                <a:solidFill>
                  <a:schemeClr val="tx1"/>
                </a:solidFill>
              </a:rPr>
              <a:t>former Director of SIM Benin </a:t>
            </a:r>
            <a:r>
              <a:rPr lang="en-CA" sz="3600" dirty="0" smtClean="0">
                <a:solidFill>
                  <a:schemeClr val="bg1"/>
                </a:solidFill>
              </a:rPr>
              <a:t/>
            </a:r>
            <a:br>
              <a:rPr lang="en-CA" sz="3600" dirty="0" smtClean="0">
                <a:solidFill>
                  <a:schemeClr val="bg1"/>
                </a:solidFill>
              </a:rPr>
            </a:br>
            <a:r>
              <a:rPr lang="en-US" sz="3600" dirty="0" smtClean="0">
                <a:solidFill>
                  <a:schemeClr val="bg1"/>
                </a:solidFill>
              </a:rPr>
              <a:t> </a:t>
            </a:r>
            <a:r>
              <a:rPr lang="en-CA" sz="3600" dirty="0" smtClean="0">
                <a:solidFill>
                  <a:schemeClr val="bg1"/>
                </a:solidFill>
              </a:rPr>
              <a:t/>
            </a:r>
            <a:br>
              <a:rPr lang="en-CA" sz="3600" dirty="0" smtClean="0">
                <a:solidFill>
                  <a:schemeClr val="bg1"/>
                </a:solidFill>
              </a:rPr>
            </a:br>
            <a:endParaRPr lang="en-CA" sz="3600" dirty="0">
              <a:solidFill>
                <a:schemeClr val="bg1"/>
              </a:solidFill>
            </a:endParaRPr>
          </a:p>
        </p:txBody>
      </p:sp>
    </p:spTree>
  </p:cSld>
  <p:clrMapOvr>
    <a:masterClrMapping/>
  </p:clrMapOvr>
  <p:timing>
    <p:tnLst>
      <p:par>
        <p:cTn id="1" dur="indefinite" restart="never" nodeType="tmRoot"/>
      </p:par>
    </p:tnLst>
  </p:timing>
</p:sld>
</file>

<file path=ppt/slides/slide35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294112"/>
            <a:ext cx="8229600" cy="1143000"/>
          </a:xfrm>
        </p:spPr>
        <p:txBody>
          <a:bodyPr/>
          <a:lstStyle/>
          <a:p>
            <a:r>
              <a:rPr lang="en-US" sz="3200" b="1" dirty="0" smtClean="0">
                <a:solidFill>
                  <a:schemeClr val="tx1"/>
                </a:solidFill>
              </a:rPr>
              <a:t>“As I read John’s study, I found myself being blessed by the truths being presented, and incorporated them into my own devotional life.  </a:t>
            </a:r>
            <a:br>
              <a:rPr lang="en-US" sz="3200" b="1" dirty="0" smtClean="0">
                <a:solidFill>
                  <a:schemeClr val="tx1"/>
                </a:solidFill>
              </a:rPr>
            </a:br>
            <a:r>
              <a:rPr lang="en-US" sz="3200" b="1" dirty="0" smtClean="0">
                <a:solidFill>
                  <a:schemeClr val="tx1"/>
                </a:solidFill>
              </a:rPr>
              <a:t>I shared the list of the riches with my study group and we spent time each week reflecting on each truth.  </a:t>
            </a:r>
            <a:br>
              <a:rPr lang="en-US" sz="3200" b="1" dirty="0" smtClean="0">
                <a:solidFill>
                  <a:schemeClr val="tx1"/>
                </a:solidFill>
              </a:rPr>
            </a:br>
            <a:r>
              <a:rPr lang="en-US" sz="3200" b="1" dirty="0" smtClean="0">
                <a:solidFill>
                  <a:schemeClr val="tx1"/>
                </a:solidFill>
              </a:rPr>
              <a:t>I commend the study of God’s riches of grace by those who desire to move to the next level of their maturing in Christ.”</a:t>
            </a:r>
            <a:r>
              <a:rPr lang="en-US" sz="3200" i="1" dirty="0" smtClean="0">
                <a:solidFill>
                  <a:schemeClr val="tx1"/>
                </a:solidFill>
              </a:rPr>
              <a:t>  </a:t>
            </a:r>
            <a:r>
              <a:rPr lang="en-CA" sz="3200" dirty="0" smtClean="0">
                <a:solidFill>
                  <a:schemeClr val="tx1"/>
                </a:solidFill>
              </a:rPr>
              <a:t/>
            </a:r>
            <a:br>
              <a:rPr lang="en-CA" sz="3200" dirty="0" smtClean="0">
                <a:solidFill>
                  <a:schemeClr val="tx1"/>
                </a:solidFill>
              </a:rPr>
            </a:br>
            <a:r>
              <a:rPr lang="en-US" sz="1000" dirty="0" smtClean="0">
                <a:solidFill>
                  <a:schemeClr val="tx1"/>
                </a:solidFill>
              </a:rPr>
              <a:t> </a:t>
            </a:r>
            <a:r>
              <a:rPr lang="en-CA" sz="1000" dirty="0" smtClean="0">
                <a:solidFill>
                  <a:schemeClr val="tx1"/>
                </a:solidFill>
              </a:rPr>
              <a:t/>
            </a:r>
            <a:br>
              <a:rPr lang="en-CA" sz="1000" dirty="0" smtClean="0">
                <a:solidFill>
                  <a:schemeClr val="tx1"/>
                </a:solidFill>
              </a:rPr>
            </a:br>
            <a:r>
              <a:rPr lang="en-US" sz="3200" dirty="0" smtClean="0">
                <a:solidFill>
                  <a:schemeClr val="tx1"/>
                </a:solidFill>
              </a:rPr>
              <a:t>Dr. Gene </a:t>
            </a:r>
            <a:r>
              <a:rPr lang="en-US" sz="3200" dirty="0" err="1" smtClean="0">
                <a:solidFill>
                  <a:schemeClr val="tx1"/>
                </a:solidFill>
              </a:rPr>
              <a:t>Swanstrom</a:t>
            </a:r>
            <a:r>
              <a:rPr lang="en-US" sz="3200" dirty="0" smtClean="0">
                <a:solidFill>
                  <a:schemeClr val="tx1"/>
                </a:solidFill>
              </a:rPr>
              <a:t/>
            </a:r>
            <a:br>
              <a:rPr lang="en-US" sz="3200" dirty="0" smtClean="0">
                <a:solidFill>
                  <a:schemeClr val="tx1"/>
                </a:solidFill>
              </a:rPr>
            </a:br>
            <a:r>
              <a:rPr lang="en-US" sz="3200" dirty="0" smtClean="0">
                <a:solidFill>
                  <a:schemeClr val="tx1"/>
                </a:solidFill>
              </a:rPr>
              <a:t>Trinity Evangelical Divinity School</a:t>
            </a:r>
            <a:r>
              <a:rPr lang="en-CA" sz="3600" dirty="0" smtClean="0">
                <a:solidFill>
                  <a:schemeClr val="bg1"/>
                </a:solidFill>
              </a:rPr>
              <a:t/>
            </a:r>
            <a:br>
              <a:rPr lang="en-CA" sz="3600" dirty="0" smtClean="0">
                <a:solidFill>
                  <a:schemeClr val="bg1"/>
                </a:solidFill>
              </a:rPr>
            </a:br>
            <a:r>
              <a:rPr lang="en-US" sz="3600" dirty="0" smtClean="0">
                <a:solidFill>
                  <a:schemeClr val="bg1"/>
                </a:solidFill>
              </a:rPr>
              <a:t> </a:t>
            </a:r>
            <a:r>
              <a:rPr lang="en-CA" sz="3600" dirty="0" smtClean="0">
                <a:solidFill>
                  <a:schemeClr val="bg1"/>
                </a:solidFill>
              </a:rPr>
              <a:t/>
            </a:r>
            <a:br>
              <a:rPr lang="en-CA" sz="3600" dirty="0" smtClean="0">
                <a:solidFill>
                  <a:schemeClr val="bg1"/>
                </a:solidFill>
              </a:rPr>
            </a:br>
            <a:endParaRPr lang="en-CA" sz="3600" dirty="0">
              <a:solidFill>
                <a:schemeClr val="bg1"/>
              </a:solidFill>
            </a:endParaRPr>
          </a:p>
        </p:txBody>
      </p:sp>
    </p:spTree>
  </p:cSld>
  <p:clrMapOvr>
    <a:masterClrMapping/>
  </p:clrMapOvr>
</p:sld>
</file>

<file path=ppt/slides/slide35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5192" y="2924944"/>
            <a:ext cx="8363272" cy="1143000"/>
          </a:xfrm>
        </p:spPr>
        <p:txBody>
          <a:bodyPr/>
          <a:lstStyle/>
          <a:p>
            <a:r>
              <a:rPr lang="en-US" sz="3200" b="1" dirty="0" smtClean="0">
                <a:solidFill>
                  <a:schemeClr val="tx1"/>
                </a:solidFill>
              </a:rPr>
              <a:t>“Before John’s class at MTI, I didn’t know about the riches of grace even though I’m a seminary grad and a Pastor for ten years.  Now I’m excited about God’s grace in Christ, and preaching Christ’s riches.  Because the Korean church in general does not preach the riches of grace, it makes church members weak and religious.  Now when I teach, God’s people are surprised by God’s wonderful grace and the amazing love of Jesus.”</a:t>
            </a:r>
            <a:r>
              <a:rPr lang="en-CA" sz="3200" dirty="0" smtClean="0">
                <a:solidFill>
                  <a:schemeClr val="tx1"/>
                </a:solidFill>
              </a:rPr>
              <a:t/>
            </a:r>
            <a:br>
              <a:rPr lang="en-CA" sz="3200" dirty="0" smtClean="0">
                <a:solidFill>
                  <a:schemeClr val="tx1"/>
                </a:solidFill>
              </a:rPr>
            </a:br>
            <a:r>
              <a:rPr lang="en-US" sz="1000" dirty="0" smtClean="0">
                <a:solidFill>
                  <a:schemeClr val="tx1"/>
                </a:solidFill>
              </a:rPr>
              <a:t> </a:t>
            </a:r>
            <a:r>
              <a:rPr lang="en-CA" sz="3200" dirty="0" smtClean="0">
                <a:solidFill>
                  <a:schemeClr val="tx1"/>
                </a:solidFill>
              </a:rPr>
              <a:t/>
            </a:r>
            <a:br>
              <a:rPr lang="en-CA" sz="3200" dirty="0" smtClean="0">
                <a:solidFill>
                  <a:schemeClr val="tx1"/>
                </a:solidFill>
              </a:rPr>
            </a:br>
            <a:r>
              <a:rPr lang="en-US" sz="3200" dirty="0" smtClean="0">
                <a:solidFill>
                  <a:schemeClr val="tx1"/>
                </a:solidFill>
              </a:rPr>
              <a:t>Pastor Jin Woo Lee, MTI, </a:t>
            </a:r>
            <a:br>
              <a:rPr lang="en-US" sz="3200" dirty="0" smtClean="0">
                <a:solidFill>
                  <a:schemeClr val="tx1"/>
                </a:solidFill>
              </a:rPr>
            </a:br>
            <a:r>
              <a:rPr lang="en-US" sz="3200" dirty="0" smtClean="0">
                <a:solidFill>
                  <a:schemeClr val="tx1"/>
                </a:solidFill>
              </a:rPr>
              <a:t>now a missionary with AIM in Africa</a:t>
            </a:r>
            <a:endParaRPr lang="en-CA" sz="3600" dirty="0">
              <a:solidFill>
                <a:schemeClr val="tx1"/>
              </a:solidFill>
            </a:endParaRPr>
          </a:p>
        </p:txBody>
      </p:sp>
    </p:spTree>
  </p:cSld>
  <p:clrMapOvr>
    <a:masterClrMapping/>
  </p:clrMapOvr>
</p:sld>
</file>

<file path=ppt/slides/slide35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5192" y="2924944"/>
            <a:ext cx="8363272" cy="1143000"/>
          </a:xfrm>
        </p:spPr>
        <p:txBody>
          <a:bodyPr/>
          <a:lstStyle/>
          <a:p>
            <a:r>
              <a:rPr lang="en-US" sz="3200" b="1" dirty="0" smtClean="0">
                <a:solidFill>
                  <a:schemeClr val="tx1"/>
                </a:solidFill>
              </a:rPr>
              <a:t>“I love John’s PPT diagrams of the many riches of the Grace of God in Christ.  </a:t>
            </a:r>
            <a:br>
              <a:rPr lang="en-US" sz="3200" b="1" dirty="0" smtClean="0">
                <a:solidFill>
                  <a:schemeClr val="tx1"/>
                </a:solidFill>
              </a:rPr>
            </a:br>
            <a:r>
              <a:rPr lang="en-US" sz="3200" b="1" dirty="0" smtClean="0">
                <a:solidFill>
                  <a:schemeClr val="tx1"/>
                </a:solidFill>
              </a:rPr>
              <a:t>It’s a great way to learn to share the gospel in depth with simple questions, terms and pictures.  I believe this is what mission trainees need.  We can use John’s PPT on our smart-phone to share Christ effectively in any language.”</a:t>
            </a:r>
            <a:r>
              <a:rPr lang="en-CA" sz="3200" b="1" dirty="0" smtClean="0">
                <a:solidFill>
                  <a:schemeClr val="tx1"/>
                </a:solidFill>
              </a:rPr>
              <a:t/>
            </a:r>
            <a:br>
              <a:rPr lang="en-CA" sz="3200" b="1" dirty="0" smtClean="0">
                <a:solidFill>
                  <a:schemeClr val="tx1"/>
                </a:solidFill>
              </a:rPr>
            </a:br>
            <a:r>
              <a:rPr lang="en-US" sz="3200" dirty="0" smtClean="0">
                <a:solidFill>
                  <a:schemeClr val="tx1"/>
                </a:solidFill>
              </a:rPr>
              <a:t> </a:t>
            </a:r>
            <a:r>
              <a:rPr lang="en-CA" sz="3200" dirty="0" smtClean="0">
                <a:solidFill>
                  <a:schemeClr val="tx1"/>
                </a:solidFill>
              </a:rPr>
              <a:t/>
            </a:r>
            <a:br>
              <a:rPr lang="en-CA" sz="3200" dirty="0" smtClean="0">
                <a:solidFill>
                  <a:schemeClr val="tx1"/>
                </a:solidFill>
              </a:rPr>
            </a:br>
            <a:r>
              <a:rPr lang="en-US" sz="3200" dirty="0" smtClean="0">
                <a:solidFill>
                  <a:schemeClr val="tx1"/>
                </a:solidFill>
              </a:rPr>
              <a:t>Pastor </a:t>
            </a:r>
            <a:r>
              <a:rPr lang="en-US" sz="3200" dirty="0" err="1" smtClean="0">
                <a:solidFill>
                  <a:schemeClr val="tx1"/>
                </a:solidFill>
              </a:rPr>
              <a:t>Hakjin</a:t>
            </a:r>
            <a:r>
              <a:rPr lang="en-US" sz="3200" dirty="0" smtClean="0">
                <a:solidFill>
                  <a:schemeClr val="tx1"/>
                </a:solidFill>
              </a:rPr>
              <a:t> Chun,</a:t>
            </a:r>
            <a:br>
              <a:rPr lang="en-US" sz="3200" dirty="0" smtClean="0">
                <a:solidFill>
                  <a:schemeClr val="tx1"/>
                </a:solidFill>
              </a:rPr>
            </a:br>
            <a:r>
              <a:rPr lang="en-US" sz="3200" dirty="0" smtClean="0">
                <a:solidFill>
                  <a:schemeClr val="tx1"/>
                </a:solidFill>
              </a:rPr>
              <a:t>former Director of SIM Korea</a:t>
            </a:r>
            <a:endParaRPr lang="en-CA" sz="3600" dirty="0">
              <a:solidFill>
                <a:schemeClr val="tx1"/>
              </a:solidFill>
            </a:endParaRPr>
          </a:p>
        </p:txBody>
      </p:sp>
    </p:spTree>
  </p:cSld>
  <p:clrMapOvr>
    <a:masterClrMapping/>
  </p:clrMapOvr>
</p:sld>
</file>

<file path=ppt/slides/slide35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934072"/>
            <a:ext cx="9144000" cy="1143000"/>
          </a:xfrm>
        </p:spPr>
        <p:txBody>
          <a:bodyPr/>
          <a:lstStyle/>
          <a:p>
            <a:pPr>
              <a:lnSpc>
                <a:spcPts val="2000"/>
              </a:lnSpc>
            </a:pPr>
            <a:r>
              <a:rPr lang="en-CA" sz="2800" b="1" dirty="0" smtClean="0">
                <a:solidFill>
                  <a:schemeClr val="bg1"/>
                </a:solidFill>
                <a:latin typeface="Calibri" pitchFamily="34" charset="0"/>
              </a:rPr>
              <a:t>This PPT is “The Grace of God in Christ”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a shorter version of “God’s Gifts of Delight in Christ”</a:t>
            </a:r>
            <a:r>
              <a:rPr lang="en-CA" sz="1600" b="1" dirty="0" smtClean="0">
                <a:solidFill>
                  <a:schemeClr val="bg1"/>
                </a:solidFill>
                <a:latin typeface="Calibri" pitchFamily="34" charset="0"/>
              </a:rPr>
              <a:t/>
            </a:r>
            <a:br>
              <a:rPr lang="en-CA" sz="1600" b="1" dirty="0" smtClean="0">
                <a:solidFill>
                  <a:schemeClr val="bg1"/>
                </a:solidFill>
                <a:latin typeface="Calibri" pitchFamily="34" charset="0"/>
              </a:rPr>
            </a:br>
            <a:r>
              <a:rPr lang="en-CA" sz="1600" b="1" dirty="0" smtClean="0">
                <a:solidFill>
                  <a:schemeClr val="bg1"/>
                </a:solidFill>
                <a:latin typeface="Calibri" pitchFamily="34" charset="0"/>
              </a:rPr>
              <a:t>in English, Korean, Nepali, and Chinese</a:t>
            </a:r>
            <a:br>
              <a:rPr lang="en-CA" sz="1600" b="1" dirty="0" smtClean="0">
                <a:solidFill>
                  <a:schemeClr val="bg1"/>
                </a:solidFill>
                <a:latin typeface="Calibri" pitchFamily="34" charset="0"/>
              </a:rPr>
            </a:br>
            <a:r>
              <a:rPr lang="en-CA" sz="1600" b="1" dirty="0" smtClean="0">
                <a:solidFill>
                  <a:schemeClr val="bg1"/>
                </a:solidFill>
                <a:latin typeface="Calibri" pitchFamily="34" charset="0"/>
              </a:rPr>
              <a:t/>
            </a:r>
            <a:br>
              <a:rPr lang="en-CA" sz="1600" b="1" dirty="0" smtClean="0">
                <a:solidFill>
                  <a:schemeClr val="bg1"/>
                </a:solidFill>
                <a:latin typeface="Calibri" pitchFamily="34" charset="0"/>
              </a:rPr>
            </a:br>
            <a:r>
              <a:rPr lang="en-CA" sz="800" b="1" dirty="0" smtClean="0">
                <a:solidFill>
                  <a:schemeClr val="bg1"/>
                </a:solidFill>
                <a:latin typeface="Calibri" pitchFamily="34" charset="0"/>
              </a:rPr>
              <a:t/>
            </a:r>
            <a:br>
              <a:rPr lang="en-CA" sz="800" b="1" dirty="0" smtClean="0">
                <a:solidFill>
                  <a:schemeClr val="bg1"/>
                </a:solidFill>
                <a:latin typeface="Calibri" pitchFamily="34" charset="0"/>
              </a:rPr>
            </a:br>
            <a:r>
              <a:rPr lang="en-CA" sz="2800" b="1" dirty="0" smtClean="0">
                <a:solidFill>
                  <a:schemeClr val="bg1"/>
                </a:solidFill>
                <a:latin typeface="Calibri" pitchFamily="34" charset="0"/>
              </a:rPr>
              <a:t>There are other free PPT’s at  </a:t>
            </a:r>
            <a:r>
              <a:rPr lang="en-CA" sz="2800" b="1" dirty="0" smtClean="0">
                <a:solidFill>
                  <a:srgbClr val="FF0000"/>
                </a:solidFill>
                <a:latin typeface="Calibri" pitchFamily="34" charset="0"/>
              </a:rPr>
              <a:t>www.GraceGodChrist.com</a:t>
            </a: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800" b="1" dirty="0" smtClean="0">
                <a:solidFill>
                  <a:schemeClr val="bg1"/>
                </a:solidFill>
                <a:latin typeface="Calibri" pitchFamily="34" charset="0"/>
              </a:rPr>
              <a:t/>
            </a:r>
            <a:br>
              <a:rPr lang="en-CA" sz="800" b="1" dirty="0" smtClean="0">
                <a:solidFill>
                  <a:schemeClr val="bg1"/>
                </a:solidFill>
                <a:latin typeface="Calibri" pitchFamily="34" charset="0"/>
              </a:rPr>
            </a:br>
            <a:r>
              <a:rPr lang="en-CA" sz="2800" b="1" spc="-30" dirty="0" smtClean="0">
                <a:solidFill>
                  <a:schemeClr val="bg1"/>
                </a:solidFill>
                <a:latin typeface="Calibri" pitchFamily="34" charset="0"/>
              </a:rPr>
              <a:t>“100 Easter Gifts” and “100 Thanksgiving Gifts”</a:t>
            </a:r>
            <a:r>
              <a:rPr lang="en-CA" sz="2800" b="1" dirty="0" smtClean="0">
                <a:solidFill>
                  <a:schemeClr val="bg1"/>
                </a:solidFill>
                <a:latin typeface="Calibri" pitchFamily="34" charset="0"/>
              </a:rPr>
              <a:t> </a:t>
            </a:r>
            <a:br>
              <a:rPr lang="en-CA" sz="2800" b="1" dirty="0" smtClean="0">
                <a:solidFill>
                  <a:schemeClr val="bg1"/>
                </a:solidFill>
                <a:latin typeface="Calibri" pitchFamily="34" charset="0"/>
              </a:rPr>
            </a:br>
            <a:r>
              <a:rPr lang="en-CA" sz="1600" b="1" dirty="0" smtClean="0">
                <a:solidFill>
                  <a:schemeClr val="bg1"/>
                </a:solidFill>
                <a:latin typeface="Calibri" pitchFamily="34" charset="0"/>
              </a:rPr>
              <a:t>are all based on “God’s Gifts of Delight in Christ”</a:t>
            </a:r>
            <a:br>
              <a:rPr lang="en-CA" sz="1600" b="1" dirty="0" smtClean="0">
                <a:solidFill>
                  <a:schemeClr val="bg1"/>
                </a:solidFill>
                <a:latin typeface="Calibri" pitchFamily="34" charset="0"/>
              </a:rPr>
            </a:br>
            <a:r>
              <a:rPr lang="en-CA" sz="800" b="1" dirty="0" smtClean="0">
                <a:solidFill>
                  <a:schemeClr val="bg1"/>
                </a:solidFill>
                <a:latin typeface="Calibri" pitchFamily="34" charset="0"/>
              </a:rPr>
              <a:t/>
            </a:r>
            <a:br>
              <a:rPr lang="en-CA" sz="800" b="1" dirty="0" smtClean="0">
                <a:solidFill>
                  <a:schemeClr val="bg1"/>
                </a:solidFill>
                <a:latin typeface="Calibri" pitchFamily="34" charset="0"/>
              </a:rPr>
            </a:br>
            <a:r>
              <a:rPr lang="en-CA" sz="2800" b="1" dirty="0" smtClean="0">
                <a:solidFill>
                  <a:schemeClr val="bg1"/>
                </a:solidFill>
                <a:latin typeface="Calibri" pitchFamily="34" charset="0"/>
              </a:rPr>
              <a:t> “Finding true Joy” </a:t>
            </a:r>
            <a:r>
              <a:rPr lang="en-CA" sz="1800" b="1" dirty="0" smtClean="0">
                <a:solidFill>
                  <a:schemeClr val="bg1"/>
                </a:solidFill>
                <a:latin typeface="Calibri" pitchFamily="34" charset="0"/>
              </a:rPr>
              <a:t>for sharing Christ with friends</a:t>
            </a:r>
            <a:r>
              <a:rPr lang="en-CA" sz="2800" b="1" dirty="0" smtClean="0">
                <a:solidFill>
                  <a:schemeClr val="bg1"/>
                </a:solidFill>
                <a:latin typeface="Calibri" pitchFamily="34" charset="0"/>
              </a:rPr>
              <a:t> </a:t>
            </a:r>
            <a:br>
              <a:rPr lang="en-CA" sz="2800" b="1" dirty="0" smtClean="0">
                <a:solidFill>
                  <a:schemeClr val="bg1"/>
                </a:solidFill>
                <a:latin typeface="Calibri" pitchFamily="34" charset="0"/>
              </a:rPr>
            </a:br>
            <a:r>
              <a:rPr lang="en-CA" sz="800" b="1" dirty="0" smtClean="0">
                <a:solidFill>
                  <a:schemeClr val="bg1"/>
                </a:solidFill>
                <a:latin typeface="Calibri" pitchFamily="34" charset="0"/>
              </a:rPr>
              <a:t> </a:t>
            </a:r>
            <a:br>
              <a:rPr lang="en-CA" sz="800" b="1" dirty="0" smtClean="0">
                <a:solidFill>
                  <a:schemeClr val="bg1"/>
                </a:solidFill>
                <a:latin typeface="Calibri" pitchFamily="34" charset="0"/>
              </a:rPr>
            </a:br>
            <a:r>
              <a:rPr lang="en-CA" sz="800" b="1" dirty="0" smtClean="0">
                <a:solidFill>
                  <a:schemeClr val="bg1"/>
                </a:solidFill>
                <a:latin typeface="Calibri" pitchFamily="34" charset="0"/>
              </a:rPr>
              <a:t> </a:t>
            </a:r>
            <a:r>
              <a:rPr lang="en-CA" sz="2800" b="1" dirty="0" smtClean="0">
                <a:solidFill>
                  <a:schemeClr val="bg1"/>
                </a:solidFill>
                <a:latin typeface="Calibri" pitchFamily="34" charset="0"/>
              </a:rPr>
              <a:t>“</a:t>
            </a:r>
            <a:r>
              <a:rPr lang="en-CA" sz="2800" b="1" dirty="0" err="1" smtClean="0">
                <a:solidFill>
                  <a:schemeClr val="bg1"/>
                </a:solidFill>
                <a:latin typeface="Calibri" pitchFamily="34" charset="0"/>
              </a:rPr>
              <a:t>Nos</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Richesses</a:t>
            </a:r>
            <a:r>
              <a:rPr lang="en-CA" sz="2800" b="1" dirty="0" smtClean="0">
                <a:solidFill>
                  <a:schemeClr val="bg1"/>
                </a:solidFill>
                <a:latin typeface="Calibri" pitchFamily="34" charset="0"/>
              </a:rPr>
              <a:t>” </a:t>
            </a:r>
            <a:r>
              <a:rPr lang="en-CA" sz="1600" b="1" dirty="0" smtClean="0">
                <a:solidFill>
                  <a:schemeClr val="bg1"/>
                </a:solidFill>
                <a:latin typeface="Calibri" pitchFamily="34" charset="0"/>
              </a:rPr>
              <a:t>The Grace of God in Christ in French</a:t>
            </a: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800" b="1" dirty="0" smtClean="0">
                <a:solidFill>
                  <a:schemeClr val="bg1"/>
                </a:solidFill>
                <a:latin typeface="Calibri" pitchFamily="34" charset="0"/>
              </a:rPr>
              <a:t/>
            </a:r>
            <a:br>
              <a:rPr lang="en-CA" sz="800" b="1" dirty="0" smtClean="0">
                <a:solidFill>
                  <a:schemeClr val="bg1"/>
                </a:solidFill>
                <a:latin typeface="Calibri" pitchFamily="34" charset="0"/>
              </a:rPr>
            </a:br>
            <a:r>
              <a:rPr lang="en-CA" sz="2800" b="1" dirty="0" smtClean="0">
                <a:solidFill>
                  <a:schemeClr val="bg1"/>
                </a:solidFill>
                <a:latin typeface="Calibri" pitchFamily="34" charset="0"/>
              </a:rPr>
              <a:t> “How Easter Opens the Door to Deepest Joy” </a:t>
            </a:r>
            <a:br>
              <a:rPr lang="en-CA" sz="2800" b="1" dirty="0" smtClean="0">
                <a:solidFill>
                  <a:schemeClr val="bg1"/>
                </a:solidFill>
                <a:latin typeface="Calibri" pitchFamily="34" charset="0"/>
              </a:rPr>
            </a:br>
            <a:r>
              <a:rPr lang="en-CA" sz="1600" b="1" dirty="0" smtClean="0">
                <a:solidFill>
                  <a:schemeClr val="bg1"/>
                </a:solidFill>
                <a:latin typeface="Calibri" pitchFamily="34" charset="0"/>
              </a:rPr>
              <a:t>good for sharing the gospel briefly</a:t>
            </a: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800" b="1" dirty="0" smtClean="0">
                <a:solidFill>
                  <a:schemeClr val="bg1"/>
                </a:solidFill>
                <a:latin typeface="Calibri" pitchFamily="34" charset="0"/>
              </a:rPr>
              <a:t> </a:t>
            </a: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2800" b="1" dirty="0" smtClean="0">
                <a:solidFill>
                  <a:schemeClr val="bg1"/>
                </a:solidFill>
                <a:latin typeface="Calibri" pitchFamily="34" charset="0"/>
              </a:rPr>
              <a:t>“The Grace of God in Christ in Romans”</a:t>
            </a:r>
            <a:r>
              <a:rPr lang="en-CA" sz="1600" b="1" dirty="0" smtClean="0">
                <a:solidFill>
                  <a:schemeClr val="bg1"/>
                </a:solidFill>
                <a:latin typeface="Calibri" pitchFamily="34" charset="0"/>
              </a:rPr>
              <a:t>   in English</a:t>
            </a:r>
            <a:br>
              <a:rPr lang="en-CA" sz="1600" b="1" dirty="0" smtClean="0">
                <a:solidFill>
                  <a:schemeClr val="bg1"/>
                </a:solidFill>
                <a:latin typeface="Calibri" pitchFamily="34" charset="0"/>
              </a:rPr>
            </a:br>
            <a:r>
              <a:rPr lang="en-CA" sz="800" b="1" dirty="0" smtClean="0">
                <a:solidFill>
                  <a:schemeClr val="bg1"/>
                </a:solidFill>
                <a:latin typeface="Calibri" pitchFamily="34" charset="0"/>
              </a:rPr>
              <a:t/>
            </a:r>
            <a:br>
              <a:rPr lang="en-CA" sz="800" b="1" dirty="0" smtClean="0">
                <a:solidFill>
                  <a:schemeClr val="bg1"/>
                </a:solidFill>
                <a:latin typeface="Calibri" pitchFamily="34" charset="0"/>
              </a:rPr>
            </a:br>
            <a:r>
              <a:rPr lang="en-CA" sz="2800" b="1" dirty="0" smtClean="0">
                <a:solidFill>
                  <a:schemeClr val="bg1"/>
                </a:solidFill>
                <a:latin typeface="Calibri" pitchFamily="34" charset="0"/>
              </a:rPr>
              <a:t>“The Grace of God in Christ in Colossians”</a:t>
            </a:r>
            <a:r>
              <a:rPr lang="en-CA" sz="1600" b="1" dirty="0" smtClean="0">
                <a:solidFill>
                  <a:schemeClr val="bg1"/>
                </a:solidFill>
                <a:latin typeface="Calibri" pitchFamily="34" charset="0"/>
              </a:rPr>
              <a:t>   in English</a:t>
            </a:r>
            <a:br>
              <a:rPr lang="en-CA" sz="1600" b="1" dirty="0" smtClean="0">
                <a:solidFill>
                  <a:schemeClr val="bg1"/>
                </a:solidFill>
                <a:latin typeface="Calibri" pitchFamily="34" charset="0"/>
              </a:rPr>
            </a:br>
            <a:r>
              <a:rPr lang="en-CA" sz="1600" b="1" dirty="0" smtClean="0">
                <a:solidFill>
                  <a:schemeClr val="bg1"/>
                </a:solidFill>
                <a:latin typeface="Calibri" pitchFamily="34" charset="0"/>
              </a:rPr>
              <a:t/>
            </a:r>
            <a:br>
              <a:rPr lang="en-CA" sz="1600" b="1" dirty="0" smtClean="0">
                <a:solidFill>
                  <a:schemeClr val="bg1"/>
                </a:solidFill>
                <a:latin typeface="Calibri" pitchFamily="34" charset="0"/>
              </a:rPr>
            </a:br>
            <a:r>
              <a:rPr lang="en-CA" sz="2800" b="1" dirty="0" smtClean="0">
                <a:solidFill>
                  <a:schemeClr val="bg1"/>
                </a:solidFill>
                <a:latin typeface="Calibri" pitchFamily="34" charset="0"/>
              </a:rPr>
              <a:t>“Nike in the New Testament” </a:t>
            </a:r>
            <a:r>
              <a:rPr lang="en-CA" sz="1600" b="1" dirty="0" smtClean="0">
                <a:solidFill>
                  <a:schemeClr val="bg1"/>
                </a:solidFill>
                <a:latin typeface="Calibri" pitchFamily="34" charset="0"/>
              </a:rPr>
              <a:t> in English, Korean and English/Korean</a:t>
            </a:r>
            <a:endParaRPr lang="en-CA" sz="1600" b="1" dirty="0">
              <a:solidFill>
                <a:schemeClr val="bg1"/>
              </a:solidFill>
              <a:latin typeface="Calibri" pitchFamily="34" charset="0"/>
            </a:endParaRPr>
          </a:p>
        </p:txBody>
      </p:sp>
    </p:spTree>
  </p:cSld>
  <p:clrMapOvr>
    <a:masterClrMapping/>
  </p:clrMapOvr>
</p:sld>
</file>

<file path=ppt/slides/slide35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512" y="2718048"/>
            <a:ext cx="8640960" cy="1143000"/>
          </a:xfrm>
        </p:spPr>
        <p:txBody>
          <a:bodyPr/>
          <a:lstStyle/>
          <a:p>
            <a:r>
              <a:rPr lang="en-CA" b="1" dirty="0" smtClean="0">
                <a:solidFill>
                  <a:schemeClr val="tx1"/>
                </a:solidFill>
                <a:latin typeface="Calibri" pitchFamily="34" charset="0"/>
              </a:rPr>
              <a:t>Sharing with a friend</a:t>
            </a: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3200" b="1" dirty="0" smtClean="0">
                <a:solidFill>
                  <a:srgbClr val="002060"/>
                </a:solidFill>
                <a:latin typeface="Calibri" pitchFamily="34" charset="0"/>
              </a:rPr>
              <a:t>When you share this on your smart-phone,</a:t>
            </a:r>
            <a:br>
              <a:rPr lang="en-CA" sz="3200" b="1" dirty="0" smtClean="0">
                <a:solidFill>
                  <a:srgbClr val="002060"/>
                </a:solidFill>
                <a:latin typeface="Calibri" pitchFamily="34" charset="0"/>
              </a:rPr>
            </a:br>
            <a:r>
              <a:rPr lang="en-CA" sz="3200" b="1" dirty="0" smtClean="0">
                <a:solidFill>
                  <a:srgbClr val="002060"/>
                </a:solidFill>
                <a:latin typeface="Calibri" pitchFamily="34" charset="0"/>
              </a:rPr>
              <a:t>the slides are set up so you can ask simple</a:t>
            </a:r>
            <a:br>
              <a:rPr lang="en-CA" sz="3200" b="1" dirty="0" smtClean="0">
                <a:solidFill>
                  <a:srgbClr val="002060"/>
                </a:solidFill>
                <a:latin typeface="Calibri" pitchFamily="34" charset="0"/>
              </a:rPr>
            </a:br>
            <a:r>
              <a:rPr lang="en-CA" sz="3200" b="1" dirty="0" smtClean="0">
                <a:solidFill>
                  <a:srgbClr val="002060"/>
                </a:solidFill>
                <a:latin typeface="Calibri" pitchFamily="34" charset="0"/>
              </a:rPr>
              <a:t>who, what, when, where, why, how questions so there can be friendly discussion back and forth.</a:t>
            </a: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For instance, #1 justified: What do you see?</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What’s the difference between the two?</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What does the Bible say?</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How did the one change?</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Which one do you want to be?</a:t>
            </a:r>
            <a:endParaRPr lang="en-CA" sz="2800" b="1" dirty="0">
              <a:latin typeface="Calibri" pitchFamily="34" charset="0"/>
            </a:endParaRPr>
          </a:p>
        </p:txBody>
      </p:sp>
    </p:spTree>
  </p:cSld>
  <p:clrMapOvr>
    <a:masterClrMapping/>
  </p:clrMapOvr>
</p:sld>
</file>

<file path=ppt/slides/slide35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934072"/>
            <a:ext cx="8229600" cy="1143000"/>
          </a:xfrm>
        </p:spPr>
        <p:txBody>
          <a:bodyPr/>
          <a:lstStyle/>
          <a:p>
            <a:r>
              <a:rPr lang="en-CA" sz="3200" b="1" dirty="0" smtClean="0">
                <a:solidFill>
                  <a:schemeClr val="tx1"/>
                </a:solidFill>
                <a:latin typeface="Calibri" pitchFamily="34" charset="0"/>
              </a:rPr>
              <a:t>Please spread this PPT to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as many as possible without charge.</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Please send it to missionaries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for their encouragement and use!</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I would gladly help missionaries translate the PPT as much as I can if they contact me.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Other resources are available at </a:t>
            </a:r>
            <a:r>
              <a:rPr lang="en-US" altLang="ko-KR" sz="3200" b="1" dirty="0" smtClean="0">
                <a:solidFill>
                  <a:schemeClr val="bg1"/>
                </a:solidFill>
                <a:latin typeface="Calibri" pitchFamily="34" charset="0"/>
              </a:rPr>
              <a:t> www.GraceGodChrist.com </a:t>
            </a:r>
            <a:r>
              <a:rPr lang="en-CA" sz="3200" b="1" dirty="0" smtClean="0">
                <a:solidFill>
                  <a:schemeClr val="tx1"/>
                </a:solidFill>
                <a:latin typeface="Calibri" pitchFamily="34" charset="0"/>
              </a:rPr>
              <a:t/>
            </a:r>
            <a:br>
              <a:rPr lang="en-CA" sz="3200" b="1" dirty="0" smtClean="0">
                <a:solidFill>
                  <a:schemeClr val="tx1"/>
                </a:solidFill>
                <a:latin typeface="Calibri" pitchFamily="34" charset="0"/>
              </a:rPr>
            </a:br>
            <a:r>
              <a:rPr lang="en-CA" sz="3200" b="1" dirty="0" smtClean="0">
                <a:solidFill>
                  <a:schemeClr val="tx1"/>
                </a:solidFill>
                <a:latin typeface="Calibri" pitchFamily="34" charset="0"/>
              </a:rPr>
              <a:t>Contact John at johncrozieris@gmail.com</a:t>
            </a:r>
            <a:r>
              <a:rPr lang="en-CA" sz="2800" b="1" dirty="0" smtClean="0">
                <a:latin typeface="Calibri" pitchFamily="34" charset="0"/>
              </a:rPr>
              <a:t/>
            </a:r>
            <a:br>
              <a:rPr lang="en-CA" sz="2800" b="1" dirty="0" smtClean="0">
                <a:latin typeface="Calibri" pitchFamily="34" charset="0"/>
              </a:rPr>
            </a:br>
            <a:endParaRPr lang="en-CA" sz="2800" b="1" dirty="0">
              <a:latin typeface="Calibri" pitchFamily="34" charset="0"/>
            </a:endParaRPr>
          </a:p>
        </p:txBody>
      </p:sp>
    </p:spTree>
  </p:cSld>
  <p:clrMapOvr>
    <a:masterClrMapping/>
  </p:clrMapOvr>
</p:sld>
</file>

<file path=ppt/slides/slide36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302840" y="1709936"/>
            <a:ext cx="8445624" cy="1143000"/>
          </a:xfrm>
        </p:spPr>
        <p:txBody>
          <a:bodyPr/>
          <a:lstStyle/>
          <a:p>
            <a:r>
              <a:rPr lang="en-US" altLang="ko-KR" sz="2800" dirty="0" smtClean="0">
                <a:solidFill>
                  <a:schemeClr val="tx1"/>
                </a:solidFill>
              </a:rPr>
              <a:t>John’s book on the powers and perfections of God </a:t>
            </a:r>
            <a:br>
              <a:rPr lang="en-US" altLang="ko-KR" sz="2800" dirty="0" smtClean="0">
                <a:solidFill>
                  <a:schemeClr val="tx1"/>
                </a:solidFill>
              </a:rPr>
            </a:br>
            <a:r>
              <a:rPr lang="en-US" altLang="ko-KR" sz="2800" dirty="0" smtClean="0">
                <a:solidFill>
                  <a:schemeClr val="tx1"/>
                </a:solidFill>
              </a:rPr>
              <a:t>the Father, Son and Spirit is  </a:t>
            </a:r>
            <a:br>
              <a:rPr lang="en-US" altLang="ko-KR" sz="2800" dirty="0" smtClean="0">
                <a:solidFill>
                  <a:schemeClr val="tx1"/>
                </a:solidFill>
              </a:rPr>
            </a:br>
            <a:r>
              <a:rPr lang="en-US" altLang="ko-KR" sz="1000" dirty="0" smtClean="0">
                <a:solidFill>
                  <a:schemeClr val="tx1"/>
                </a:solidFill>
              </a:rPr>
              <a:t/>
            </a:r>
            <a:br>
              <a:rPr lang="en-US" altLang="ko-KR" sz="1000" dirty="0" smtClean="0">
                <a:solidFill>
                  <a:schemeClr val="tx1"/>
                </a:solidFill>
              </a:rPr>
            </a:br>
            <a:r>
              <a:rPr lang="en-US" altLang="ko-KR" sz="2800" dirty="0" smtClean="0">
                <a:solidFill>
                  <a:schemeClr val="tx1"/>
                </a:solidFill>
              </a:rPr>
              <a:t>“Know Your God:</a:t>
            </a:r>
            <a:br>
              <a:rPr lang="en-US" altLang="ko-KR" sz="2800" dirty="0" smtClean="0">
                <a:solidFill>
                  <a:schemeClr val="tx1"/>
                </a:solidFill>
              </a:rPr>
            </a:br>
            <a:r>
              <a:rPr lang="en-US" altLang="ko-KR" sz="2800" dirty="0" smtClean="0">
                <a:solidFill>
                  <a:schemeClr val="tx1"/>
                </a:solidFill>
              </a:rPr>
              <a:t>Thirty days of enjoying the Lord and His Character” </a:t>
            </a:r>
            <a:br>
              <a:rPr lang="en-US" altLang="ko-KR" sz="2800" dirty="0" smtClean="0">
                <a:solidFill>
                  <a:schemeClr val="tx1"/>
                </a:solidFill>
              </a:rPr>
            </a:br>
            <a:r>
              <a:rPr lang="en-US" altLang="ko-KR" sz="1000" dirty="0" smtClean="0">
                <a:solidFill>
                  <a:schemeClr val="tx1"/>
                </a:solidFill>
              </a:rPr>
              <a:t/>
            </a:r>
            <a:br>
              <a:rPr lang="en-US" altLang="ko-KR" sz="1000" dirty="0" smtClean="0">
                <a:solidFill>
                  <a:schemeClr val="tx1"/>
                </a:solidFill>
              </a:rPr>
            </a:br>
            <a:r>
              <a:rPr lang="en-US" altLang="ko-KR" sz="2800" dirty="0" smtClean="0">
                <a:solidFill>
                  <a:schemeClr val="tx1"/>
                </a:solidFill>
              </a:rPr>
              <a:t>by John </a:t>
            </a:r>
            <a:r>
              <a:rPr lang="en-US" altLang="ko-KR" sz="2800" dirty="0" err="1" smtClean="0">
                <a:solidFill>
                  <a:schemeClr val="tx1"/>
                </a:solidFill>
              </a:rPr>
              <a:t>Crozier</a:t>
            </a:r>
            <a:r>
              <a:rPr lang="en-US" altLang="ko-KR" sz="2800" dirty="0" smtClean="0">
                <a:solidFill>
                  <a:schemeClr val="tx1"/>
                </a:solidFill>
              </a:rPr>
              <a:t/>
            </a:r>
            <a:br>
              <a:rPr lang="en-US" altLang="ko-KR" sz="2800" dirty="0" smtClean="0">
                <a:solidFill>
                  <a:schemeClr val="tx1"/>
                </a:solidFill>
              </a:rPr>
            </a:br>
            <a:r>
              <a:rPr lang="en-US" altLang="ko-KR" sz="1000" dirty="0" smtClean="0">
                <a:solidFill>
                  <a:schemeClr val="tx1"/>
                </a:solidFill>
              </a:rPr>
              <a:t/>
            </a:r>
            <a:br>
              <a:rPr lang="en-US" altLang="ko-KR" sz="1000" dirty="0" smtClean="0">
                <a:solidFill>
                  <a:schemeClr val="tx1"/>
                </a:solidFill>
              </a:rPr>
            </a:br>
            <a:r>
              <a:rPr lang="en-US" altLang="ko-KR" sz="2800" dirty="0" smtClean="0">
                <a:solidFill>
                  <a:schemeClr val="tx1"/>
                </a:solidFill>
              </a:rPr>
              <a:t>free </a:t>
            </a:r>
            <a:r>
              <a:rPr lang="en-US" altLang="ko-KR" sz="2800" i="1" dirty="0" smtClean="0">
                <a:solidFill>
                  <a:schemeClr val="tx1"/>
                </a:solidFill>
              </a:rPr>
              <a:t>e</a:t>
            </a:r>
            <a:r>
              <a:rPr lang="en-US" altLang="ko-KR" sz="2800" dirty="0" smtClean="0">
                <a:solidFill>
                  <a:schemeClr val="tx1"/>
                </a:solidFill>
              </a:rPr>
              <a:t>Book at</a:t>
            </a:r>
            <a:r>
              <a:rPr lang="en-US" altLang="ko-KR" sz="2800" dirty="0" smtClean="0">
                <a:solidFill>
                  <a:schemeClr val="bg1"/>
                </a:solidFill>
              </a:rPr>
              <a:t> </a:t>
            </a:r>
            <a:r>
              <a:rPr lang="en-US" altLang="ko-KR" sz="2800" dirty="0" smtClean="0">
                <a:solidFill>
                  <a:schemeClr val="bg1"/>
                </a:solidFill>
                <a:hlinkClick r:id="rId3"/>
              </a:rPr>
              <a:t>www.GraceGodChrist.com</a:t>
            </a:r>
            <a:r>
              <a:rPr lang="en-US" altLang="ko-KR" sz="2800" dirty="0" smtClean="0">
                <a:solidFill>
                  <a:schemeClr val="bg1"/>
                </a:solidFill>
              </a:rPr>
              <a:t> </a:t>
            </a:r>
            <a:br>
              <a:rPr lang="en-US" altLang="ko-KR" sz="2800" dirty="0" smtClean="0">
                <a:solidFill>
                  <a:schemeClr val="bg1"/>
                </a:solidFill>
              </a:rPr>
            </a:br>
            <a:r>
              <a:rPr lang="en-US" altLang="ko-KR" sz="1800" dirty="0" smtClean="0">
                <a:solidFill>
                  <a:schemeClr val="bg1"/>
                </a:solidFill>
              </a:rPr>
              <a:t/>
            </a:r>
            <a:br>
              <a:rPr lang="en-US" altLang="ko-KR" sz="1800" dirty="0" smtClean="0">
                <a:solidFill>
                  <a:schemeClr val="bg1"/>
                </a:solidFill>
              </a:rPr>
            </a:br>
            <a:endParaRPr lang="ko-KR" altLang="en-US" sz="2800" dirty="0">
              <a:solidFill>
                <a:schemeClr val="tx1"/>
              </a:solidFill>
            </a:endParaRPr>
          </a:p>
        </p:txBody>
      </p:sp>
      <p:sp>
        <p:nvSpPr>
          <p:cNvPr id="3" name="TextBox 2"/>
          <p:cNvSpPr txBox="1"/>
          <p:nvPr/>
        </p:nvSpPr>
        <p:spPr>
          <a:xfrm>
            <a:off x="107504" y="4005064"/>
            <a:ext cx="8820472" cy="2308324"/>
          </a:xfrm>
          <a:prstGeom prst="rect">
            <a:avLst/>
          </a:prstGeom>
          <a:noFill/>
        </p:spPr>
        <p:txBody>
          <a:bodyPr wrap="square" rtlCol="0">
            <a:spAutoFit/>
          </a:bodyPr>
          <a:lstStyle/>
          <a:p>
            <a:pPr algn="ctr"/>
            <a:r>
              <a:rPr lang="en-US" sz="2400" dirty="0" smtClean="0">
                <a:solidFill>
                  <a:srgbClr val="00FF00"/>
                </a:solidFill>
              </a:rPr>
              <a:t>In this life, two key fountains to constantly drink from are God’s character </a:t>
            </a:r>
            <a:r>
              <a:rPr lang="en-US" sz="2400" u="sng" dirty="0" smtClean="0">
                <a:solidFill>
                  <a:srgbClr val="00FF00"/>
                </a:solidFill>
              </a:rPr>
              <a:t>and</a:t>
            </a:r>
            <a:r>
              <a:rPr lang="en-US" sz="2400" dirty="0" smtClean="0">
                <a:solidFill>
                  <a:srgbClr val="00FF00"/>
                </a:solidFill>
              </a:rPr>
              <a:t> his riches in Christ.  They are really one fountain, the fountain of God in Christ.  All God’s grace in Christ is that we may know God as he is, rejoicing in him forever.  </a:t>
            </a:r>
          </a:p>
          <a:p>
            <a:pPr algn="ctr"/>
            <a:r>
              <a:rPr lang="en-US" sz="2400" dirty="0" smtClean="0">
                <a:solidFill>
                  <a:srgbClr val="00FF00"/>
                </a:solidFill>
              </a:rPr>
              <a:t>“Know Your God” focuses on God’s character. “The Grace of God in Christ” focuses on all God provides in Christ</a:t>
            </a:r>
            <a:r>
              <a:rPr lang="en-US" sz="2400" b="1" dirty="0" smtClean="0">
                <a:solidFill>
                  <a:srgbClr val="00FF00"/>
                </a:solidFill>
              </a:rPr>
              <a:t>.</a:t>
            </a:r>
            <a:endParaRPr lang="en-CA" sz="2400" dirty="0">
              <a:solidFill>
                <a:srgbClr val="00FF00"/>
              </a:solidFill>
            </a:endParaRPr>
          </a:p>
        </p:txBody>
      </p:sp>
    </p:spTree>
  </p:cSld>
  <p:clrMapOvr>
    <a:masterClrMapping/>
  </p:clrMapOvr>
  <p:timing>
    <p:tnLst>
      <p:par>
        <p:cTn id="1" dur="indefinite" restart="never" nodeType="tmRoot"/>
      </p:par>
    </p:tnLst>
  </p:timing>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30016"/>
            <a:ext cx="8229600" cy="1143000"/>
          </a:xfrm>
        </p:spPr>
        <p:txBody>
          <a:bodyPr/>
          <a:lstStyle/>
          <a:p>
            <a:r>
              <a:rPr lang="en-CA" sz="3600" dirty="0" smtClean="0"/>
              <a:t>To get this PPT to play properly so the </a:t>
            </a:r>
            <a:r>
              <a:rPr lang="en-CA" sz="3600" dirty="0" err="1" smtClean="0"/>
              <a:t>smileys</a:t>
            </a:r>
            <a:r>
              <a:rPr lang="en-CA" sz="3600" dirty="0" smtClean="0"/>
              <a:t> dance on your smart-phone or other device, you must download a free copy of Microsoft Office </a:t>
            </a:r>
            <a:r>
              <a:rPr lang="en-CA" sz="3600" dirty="0" err="1" smtClean="0"/>
              <a:t>Powerpoint</a:t>
            </a:r>
            <a:r>
              <a:rPr lang="en-CA" sz="3600" dirty="0" smtClean="0"/>
              <a:t> onto your phone, and when you go to this PPT, you must press the “play as a PPT” tab.  Otherwise the </a:t>
            </a:r>
            <a:r>
              <a:rPr lang="en-CA" sz="3600" dirty="0" err="1" smtClean="0"/>
              <a:t>smileys</a:t>
            </a:r>
            <a:r>
              <a:rPr lang="en-CA" sz="3600" dirty="0" smtClean="0"/>
              <a:t> stand still and the heart doesn’t jump for joy!</a:t>
            </a:r>
            <a:endParaRPr lang="en-CA" sz="3600" dirty="0"/>
          </a:p>
        </p:txBody>
      </p:sp>
    </p:spTree>
  </p:cSld>
  <p:clrMapOvr>
    <a:masterClrMapping/>
  </p:clrMapOvr>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22104"/>
            <a:ext cx="8229600" cy="1143000"/>
          </a:xfrm>
        </p:spPr>
        <p:txBody>
          <a:bodyPr/>
          <a:lstStyle/>
          <a:p>
            <a:pPr>
              <a:defRPr/>
            </a:pPr>
            <a:r>
              <a:rPr lang="en-CA" sz="2800" dirty="0" smtClean="0">
                <a:solidFill>
                  <a:schemeClr val="tx1"/>
                </a:solidFill>
              </a:rPr>
              <a:t>PPT © copyright by John </a:t>
            </a:r>
            <a:r>
              <a:rPr lang="en-CA" sz="2800" dirty="0" err="1" smtClean="0">
                <a:solidFill>
                  <a:schemeClr val="tx1"/>
                </a:solidFill>
              </a:rPr>
              <a:t>Crozier</a:t>
            </a:r>
            <a:r>
              <a:rPr lang="en-CA" sz="2800" smtClean="0">
                <a:solidFill>
                  <a:schemeClr val="tx1"/>
                </a:solidFill>
              </a:rPr>
              <a:t> 2023 </a:t>
            </a:r>
            <a:r>
              <a:rPr lang="en-CA" sz="2800" dirty="0" smtClean="0">
                <a:solidFill>
                  <a:schemeClr val="tx1"/>
                </a:solidFill>
              </a:rPr>
              <a:t/>
            </a:r>
            <a:br>
              <a:rPr lang="en-CA" sz="2800" dirty="0" smtClean="0">
                <a:solidFill>
                  <a:schemeClr val="tx1"/>
                </a:solidFill>
              </a:rPr>
            </a:br>
            <a:r>
              <a:rPr lang="en-CA" sz="1400" dirty="0" smtClean="0">
                <a:solidFill>
                  <a:schemeClr val="tx1"/>
                </a:solidFill>
              </a:rPr>
              <a:t/>
            </a:r>
            <a:br>
              <a:rPr lang="en-CA" sz="1400" dirty="0" smtClean="0">
                <a:solidFill>
                  <a:schemeClr val="tx1"/>
                </a:solidFill>
              </a:rPr>
            </a:br>
            <a:r>
              <a:rPr lang="en-CA" sz="2800" dirty="0" smtClean="0">
                <a:solidFill>
                  <a:srgbClr val="FF0000"/>
                </a:solidFill>
              </a:rPr>
              <a:t>Available without cost.</a:t>
            </a:r>
            <a:r>
              <a:rPr lang="en-CA" sz="2800" dirty="0" smtClean="0">
                <a:solidFill>
                  <a:schemeClr val="tx1"/>
                </a:solidFill>
              </a:rPr>
              <a:t/>
            </a:r>
            <a:br>
              <a:rPr lang="en-CA" sz="2800" dirty="0" smtClean="0">
                <a:solidFill>
                  <a:schemeClr val="tx1"/>
                </a:solidFill>
              </a:rPr>
            </a:br>
            <a:r>
              <a:rPr lang="en-CA" sz="2800" dirty="0" smtClean="0">
                <a:solidFill>
                  <a:srgbClr val="00FF00"/>
                </a:solidFill>
              </a:rPr>
              <a:t>For educational purposes.</a:t>
            </a:r>
            <a:r>
              <a:rPr lang="en-CA" sz="2800" dirty="0" smtClean="0">
                <a:solidFill>
                  <a:schemeClr val="tx1"/>
                </a:solidFill>
              </a:rPr>
              <a:t/>
            </a:r>
            <a:br>
              <a:rPr lang="en-CA" sz="2800" dirty="0" smtClean="0">
                <a:solidFill>
                  <a:schemeClr val="tx1"/>
                </a:solidFill>
              </a:rPr>
            </a:br>
            <a:r>
              <a:rPr lang="en-CA" sz="2800" dirty="0" smtClean="0">
                <a:solidFill>
                  <a:schemeClr val="tx1"/>
                </a:solidFill>
              </a:rPr>
              <a:t/>
            </a:r>
            <a:br>
              <a:rPr lang="en-CA" sz="2800" dirty="0" smtClean="0">
                <a:solidFill>
                  <a:schemeClr val="tx1"/>
                </a:solidFill>
              </a:rPr>
            </a:br>
            <a:r>
              <a:rPr lang="en-CA" sz="2800" dirty="0" smtClean="0">
                <a:solidFill>
                  <a:schemeClr val="tx1"/>
                </a:solidFill>
              </a:rPr>
              <a:t>I have used Google image search to try to find </a:t>
            </a:r>
            <a:br>
              <a:rPr lang="en-CA" sz="2800" dirty="0" smtClean="0">
                <a:solidFill>
                  <a:schemeClr val="tx1"/>
                </a:solidFill>
              </a:rPr>
            </a:br>
            <a:r>
              <a:rPr lang="en-CA" sz="2800" dirty="0" smtClean="0">
                <a:solidFill>
                  <a:schemeClr val="tx1"/>
                </a:solidFill>
              </a:rPr>
              <a:t>the original source of the graphics from the internet in order to give proper credit.</a:t>
            </a:r>
            <a:br>
              <a:rPr lang="en-CA" sz="2800" dirty="0" smtClean="0">
                <a:solidFill>
                  <a:schemeClr val="tx1"/>
                </a:solidFill>
              </a:rPr>
            </a:br>
            <a:r>
              <a:rPr lang="en-CA" sz="2000" dirty="0" smtClean="0">
                <a:solidFill>
                  <a:schemeClr val="tx1"/>
                </a:solidFill>
              </a:rPr>
              <a:t/>
            </a:r>
            <a:br>
              <a:rPr lang="en-CA" sz="2000" dirty="0" smtClean="0">
                <a:solidFill>
                  <a:schemeClr val="tx1"/>
                </a:solidFill>
              </a:rPr>
            </a:br>
            <a:r>
              <a:rPr lang="en-CA" sz="2800" dirty="0" smtClean="0">
                <a:solidFill>
                  <a:schemeClr val="tx1"/>
                </a:solidFill>
              </a:rPr>
              <a:t>If you know of the original source </a:t>
            </a:r>
            <a:br>
              <a:rPr lang="en-CA" sz="2800" dirty="0" smtClean="0">
                <a:solidFill>
                  <a:schemeClr val="tx1"/>
                </a:solidFill>
              </a:rPr>
            </a:br>
            <a:r>
              <a:rPr lang="en-CA" sz="2800" dirty="0" smtClean="0">
                <a:solidFill>
                  <a:schemeClr val="tx1"/>
                </a:solidFill>
              </a:rPr>
              <a:t>of any graphics that say</a:t>
            </a:r>
            <a:br>
              <a:rPr lang="en-CA" sz="2800" dirty="0" smtClean="0">
                <a:solidFill>
                  <a:schemeClr val="tx1"/>
                </a:solidFill>
              </a:rPr>
            </a:br>
            <a:r>
              <a:rPr lang="en-CA" sz="2800" dirty="0" smtClean="0">
                <a:solidFill>
                  <a:schemeClr val="tx1"/>
                </a:solidFill>
              </a:rPr>
              <a:t>“various copies on internet, </a:t>
            </a:r>
            <a:br>
              <a:rPr lang="en-CA" sz="2800" dirty="0" smtClean="0">
                <a:solidFill>
                  <a:schemeClr val="tx1"/>
                </a:solidFill>
              </a:rPr>
            </a:br>
            <a:r>
              <a:rPr lang="en-CA" sz="2800" dirty="0" smtClean="0">
                <a:solidFill>
                  <a:schemeClr val="tx1"/>
                </a:solidFill>
              </a:rPr>
              <a:t>original source unknown,”</a:t>
            </a:r>
            <a:br>
              <a:rPr lang="en-CA" sz="2800" dirty="0" smtClean="0">
                <a:solidFill>
                  <a:schemeClr val="tx1"/>
                </a:solidFill>
              </a:rPr>
            </a:br>
            <a:r>
              <a:rPr lang="en-CA" sz="2800" dirty="0" smtClean="0">
                <a:solidFill>
                  <a:schemeClr val="tx1"/>
                </a:solidFill>
              </a:rPr>
              <a:t>please contact me at: </a:t>
            </a:r>
            <a:r>
              <a:rPr lang="en-CA" sz="2800" dirty="0" smtClean="0">
                <a:solidFill>
                  <a:srgbClr val="FFFF00"/>
                </a:solidFill>
              </a:rPr>
              <a:t>johncrozieris@gmail.com</a:t>
            </a:r>
            <a:br>
              <a:rPr lang="en-CA" sz="2800" dirty="0" smtClean="0">
                <a:solidFill>
                  <a:srgbClr val="FFFF00"/>
                </a:solidFill>
              </a:rPr>
            </a:br>
            <a:r>
              <a:rPr lang="en-CA" sz="2800" dirty="0" smtClean="0">
                <a:solidFill>
                  <a:schemeClr val="tx1"/>
                </a:solidFill>
              </a:rPr>
              <a:t> </a:t>
            </a:r>
            <a:r>
              <a:rPr lang="en-CA" sz="3200" dirty="0" smtClean="0">
                <a:solidFill>
                  <a:schemeClr val="tx1"/>
                </a:solidFill>
              </a:rPr>
              <a:t/>
            </a:r>
            <a:br>
              <a:rPr lang="en-CA" sz="3200" dirty="0" smtClean="0">
                <a:solidFill>
                  <a:schemeClr val="tx1"/>
                </a:solidFill>
              </a:rPr>
            </a:br>
            <a:endParaRPr lang="en-CA" sz="3200" dirty="0">
              <a:solidFill>
                <a:schemeClr val="tx1"/>
              </a:solidFill>
            </a:endParaRPr>
          </a:p>
        </p:txBody>
      </p:sp>
    </p:spTree>
  </p:cSld>
  <p:clrMapOvr>
    <a:masterClrMapping/>
  </p:clrMapOvr>
</p:sld>
</file>

<file path=ppt/theme/theme1.xml><?xml version="1.0" encoding="utf-8"?>
<a:theme xmlns:a="http://schemas.openxmlformats.org/drawingml/2006/main" name="Default Design">
  <a:themeElements>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73834</TotalTime>
  <Words>31369</Words>
  <Application>Microsoft Office PowerPoint</Application>
  <PresentationFormat>On-screen Show (4:3)</PresentationFormat>
  <Paragraphs>6071</Paragraphs>
  <Slides>362</Slides>
  <Notes>103</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362</vt:i4>
      </vt:variant>
    </vt:vector>
  </HeadingPairs>
  <TitlesOfParts>
    <vt:vector size="365" baseType="lpstr">
      <vt:lpstr>Default Design</vt:lpstr>
      <vt:lpstr>Slide</vt:lpstr>
      <vt:lpstr>Unknown</vt:lpstr>
      <vt:lpstr>Slide 1</vt:lpstr>
      <vt:lpstr>Slide 2</vt:lpstr>
      <vt:lpstr>Slide 3</vt:lpstr>
      <vt:lpstr>Slide 4</vt:lpstr>
      <vt:lpstr>Slide 5</vt:lpstr>
      <vt:lpstr>Slide 6</vt:lpstr>
      <vt:lpstr>Slide 7</vt:lpstr>
      <vt:lpstr>Slide 8</vt:lpstr>
      <vt:lpstr>Slide 9</vt:lpstr>
      <vt:lpstr>Slide 10</vt:lpstr>
      <vt:lpstr>When we receive God’s gift of  his Son Jesus Christ</vt:lpstr>
      <vt:lpstr>we receive all  Jesus is as our crucified and reigning Savior.</vt:lpstr>
      <vt:lpstr>Slide 13</vt:lpstr>
      <vt:lpstr>Slide 14</vt:lpstr>
      <vt:lpstr>Slide 15</vt:lpstr>
      <vt:lpstr>Slide 16</vt:lpstr>
      <vt:lpstr>Slide 17</vt:lpstr>
      <vt:lpstr>Slide 18</vt:lpstr>
      <vt:lpstr>To get this PPT to play properly so the smileys dance on your smart-phone or other device, you must download a free copy of Microsoft Office Powerpoint onto your phone, and when you go to this PPT, you must press the “play as a PPT” tab.  Otherwise the smileys stand still and the heart doesn’t jump for joy!</vt:lpstr>
      <vt:lpstr>The Grace of God in Christ 100 gifts of delight we receive in the Lord’s gift of Christ crucified    Gifts that are a firm foundation 1-14 Gifts of connection with Father, Son and Spirit 15-23  Gifts of life at God’s throne 24-31 Gifts of being set free from sin 32-48  Gifts of life in the Holy Spirit 48-71  Gifts of being the body of Christ 72-82  Gifts of future glory 83-97 Three great gifts that include all the others 98-100   Use “search” on your smart-phone   </vt:lpstr>
      <vt:lpstr>Slide 21</vt:lpstr>
      <vt:lpstr>Slide 22</vt:lpstr>
      <vt:lpstr>Slide 23</vt:lpstr>
      <vt:lpstr>Slide 24</vt:lpstr>
      <vt:lpstr>Have you received Jesus Christ, the Righteous One, crucified and risen, as God’s robe of infinite righteousness? Has God justified you in Christ the righteousness of God? </vt:lpstr>
      <vt:lpstr>Slide 26</vt:lpstr>
      <vt:lpstr>Slide 27</vt:lpstr>
      <vt:lpstr>Slide 28</vt:lpstr>
      <vt:lpstr>Slide 29</vt:lpstr>
      <vt:lpstr>Slide 30</vt:lpstr>
      <vt:lpstr>Slide 31</vt:lpstr>
      <vt:lpstr>Slide 32</vt:lpstr>
      <vt:lpstr>Slide 33</vt:lpstr>
      <vt:lpstr>Lord, thank you that when you forgive us  you “lift off / nasa” our sins from us.  Praise you that all can join your NASA (lift off) program of forgiveness!</vt:lpstr>
      <vt:lpstr>Slide 35</vt:lpstr>
      <vt:lpstr>This can make your time with God more wonderful.  1. For each of the riches,  look at the diagrams and praise the Lord  for the truths you see.  2. Look at the Bible verses and praise  the Lord for what he says  he gives us through the death  and resurrection of Christ!  As you learn to do this, you will be thrilled as the Lord gives you fresh insights over and over.</vt:lpstr>
      <vt:lpstr>Lord, without Jesus Christ . . .   but I praise you that through Christ’s death . . . </vt:lpstr>
      <vt:lpstr>Lord, without Jesus Christ I am in chains, chains, chains,  a slave, slave, slave to sin, Satan, death and hell . . .   but I praise you that through Christ’s death I am free, free, free, since Christ’s ransom payment redeems me . . .  </vt:lpstr>
      <vt:lpstr>Slide 39</vt:lpstr>
      <vt:lpstr>Slide 40</vt:lpstr>
      <vt:lpstr>Jesus Christ believed in eternal life and eternal fire.  “I give them eternal life, and they will never perish”   John 10:28  </vt:lpstr>
      <vt:lpstr>Slide 42</vt:lpstr>
      <vt:lpstr>Slide 43</vt:lpstr>
      <vt:lpstr>Slide 44</vt:lpstr>
      <vt:lpstr>Slide 45</vt:lpstr>
      <vt:lpstr>Slide 46</vt:lpstr>
      <vt:lpstr>Slide 47</vt:lpstr>
      <vt:lpstr>Slide 48</vt:lpstr>
      <vt:lpstr>Slide 49</vt:lpstr>
      <vt:lpstr>Slide 50</vt:lpstr>
      <vt:lpstr>Slide 51</vt:lpstr>
      <vt:lpstr>Slide 52</vt:lpstr>
      <vt:lpstr>“If we do not rely on Christ for wholeness,  all our relationships  are an attempt  to complete ourselves.”  adapted from Drs. Les and Leslie Parrott</vt:lpstr>
      <vt:lpstr>You can’t DO anything to make yourself more righteous; I am your righteousness.   You can’t DO anything to be more forgiven; I am your forgiveness from God.    You can’t DO anything to be more reconciled to God; I am your reconciliation with God.  You can’t DO anything to be more accepted; I am your acceptance with God.   You can’t DO anything to be more spiritual; If I, in whom the fullness of God dwells, am in you, I am your spiritual fullness in God; nothing can add to my spiritual fullness.</vt:lpstr>
      <vt:lpstr>Slide 55</vt:lpstr>
      <vt:lpstr>Slide 56</vt:lpstr>
      <vt:lpstr>Slide 57</vt:lpstr>
      <vt:lpstr>Slide 58</vt:lpstr>
      <vt:lpstr>Slide 59</vt:lpstr>
      <vt:lpstr>Slide 60</vt:lpstr>
      <vt:lpstr>Slide 61</vt:lpstr>
      <vt:lpstr>Slide 62</vt:lpstr>
      <vt:lpstr>Slide 63</vt:lpstr>
      <vt:lpstr>Slide 64</vt:lpstr>
      <vt:lpstr>Buddhism  says: Do Do Do Do Do Do  Do Do. You Do.   8-fold path</vt:lpstr>
      <vt:lpstr>Slide 66</vt:lpstr>
      <vt:lpstr>Slide 67</vt:lpstr>
      <vt:lpstr>Slide 68</vt:lpstr>
      <vt:lpstr>Slide 69</vt:lpstr>
      <vt:lpstr>What is SIN?</vt:lpstr>
      <vt:lpstr>What is sin?  It’s more than we think!</vt:lpstr>
      <vt:lpstr>What is sin?  </vt:lpstr>
      <vt:lpstr>Slide 73</vt:lpstr>
      <vt:lpstr>Slide 74</vt:lpstr>
      <vt:lpstr>Slide 75</vt:lpstr>
      <vt:lpstr>Slide 76</vt:lpstr>
      <vt:lpstr>The Grace of God in Christ  100 gifts of delight we receive in the Lord’s gift of Christ crucified   Gifts that are a firm foundation 1-14 Gifts of connection with Father, Son and Spirit 15-23  Gifts of life at God’s throne 24-31 Gifts of being set free from sin 32-48  Gifts of life in the Holy Spirit 48-71  Gifts of being the body of Christ 72-82  Gifts of future glory 83-97 Three great gifts that include all the others 98-100   Use “search” on your smart-phone   </vt:lpstr>
      <vt:lpstr>Slide 78</vt:lpstr>
      <vt:lpstr>Slide 79</vt:lpstr>
      <vt:lpstr>Slide 80</vt:lpstr>
      <vt:lpstr>Abba</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Jesus died to provide full fellowship with God the Father, Son and Spirit.  It’s as if we are at the table in their home to share in the personal relationships of love, communion, cooperation and  delight they enjoy with each other and want to share with us.</vt:lpstr>
      <vt:lpstr>Slide 96</vt:lpstr>
      <vt:lpstr>Slide 97</vt:lpstr>
      <vt:lpstr>Slide 98</vt:lpstr>
      <vt:lpstr>Buddhism  says: Do Do Do Do Do Do  Do Do. You Do.   8-fold path</vt:lpstr>
      <vt:lpstr>Slide 100</vt:lpstr>
      <vt:lpstr>Slide 101</vt:lpstr>
      <vt:lpstr>Slide 102</vt:lpstr>
      <vt:lpstr>Slide 103</vt:lpstr>
      <vt:lpstr>The Grace of God in Christ  100 gifts of delight we receive in the Lord’s gift of Christ crucified    Gifts that are a firm foundation 1-14 Gifts of connection with Father, Son and Spirit 15-23  Gifts of life at God’s throne 24-31 Gifts of being set free from sin 32-48  Gifts of life in the Holy Spirit 48-71  Gifts of being the body of Christ 72-82  Gifts of future glory 83-97 Three great gifts that include all the others 98-100   Use “search” on your smart-phone   </vt:lpstr>
      <vt:lpstr>Slide 105</vt:lpstr>
      <vt:lpstr>Slide 106</vt:lpstr>
      <vt:lpstr>Slide 107</vt:lpstr>
      <vt:lpstr>Slide 108</vt:lpstr>
      <vt:lpstr>Slide 109</vt:lpstr>
      <vt:lpstr>Slide 110</vt:lpstr>
      <vt:lpstr>Slide 111</vt:lpstr>
      <vt:lpstr>Slide 112</vt:lpstr>
      <vt:lpstr>Slide 113</vt:lpstr>
      <vt:lpstr>Slide 114</vt:lpstr>
      <vt:lpstr>Slide 115</vt:lpstr>
      <vt:lpstr>Slide 116</vt:lpstr>
      <vt:lpstr>Slide 117</vt:lpstr>
      <vt:lpstr>Slide 118</vt:lpstr>
      <vt:lpstr>Slide 119</vt:lpstr>
      <vt:lpstr>Slide 120</vt:lpstr>
      <vt:lpstr>Slide 121</vt:lpstr>
      <vt:lpstr>Slide 122</vt:lpstr>
      <vt:lpstr>Buddhism  says: Do Do Do Do Do Do  Do Do. You Do.   8-fold path</vt:lpstr>
      <vt:lpstr>Slide 124</vt:lpstr>
      <vt:lpstr>Slide 125</vt:lpstr>
      <vt:lpstr>Slide 126</vt:lpstr>
      <vt:lpstr>Slide 127</vt:lpstr>
      <vt:lpstr>Why did Jesus have the greatest joy of anyone?    Jesus had and sought none of the joys of the world  like a nice home and money, but he was the happiest person ever on earth because more than all others,  he had the greatest joy in God.   When we stop seeking joy in earthly, temporary things, to seek joy in the eternal God who’s better than all else, we will find joy and satisfaction in Christ  that is different and better than joy in anything else.   Jesus died “that my joy may be in you,  and that your joy may be full. . . . that they may have my joy fulfilled in themselves” (John 15:11; 17:13).    From “Know Your God,” John’s eBook on God’s attributes, page 52, and “The Grace of God in Christ,” page 129, both at www.GraceGodChrist.com</vt:lpstr>
      <vt:lpstr>Slide 129</vt:lpstr>
      <vt:lpstr>The Grace of God in Christ  100 gifts of delight we receive in the Lord’s gift of Christ crucified    Gifts that are a firm foundation 1-14 Gifts of connection with Father, Son and Spirit 15-23  Gifts of life at God’s throne 24-31 Gifts of being set free from sin 32-48  Gifts of life in the Holy Spirit 48-71  Gifts of being the body of Christ 72-82  Gifts of future glory 83-97 Three great gifts that include all the others 98-100   Use “search” on your smart-phone   </vt:lpstr>
      <vt:lpstr>Slide 131</vt:lpstr>
      <vt:lpstr> The gifts  of grace  in Christ God provides to overcome temptation.  </vt:lpstr>
      <vt:lpstr>Slide 133</vt:lpstr>
      <vt:lpstr>Slide 134</vt:lpstr>
      <vt:lpstr>Slide 135</vt:lpstr>
      <vt:lpstr>Slide 136</vt:lpstr>
      <vt:lpstr>Slide 137</vt:lpstr>
      <vt:lpstr>Slide 138</vt:lpstr>
      <vt:lpstr>Slide 139</vt:lpstr>
      <vt:lpstr>Slide 140</vt:lpstr>
      <vt:lpstr>Slide 141</vt:lpstr>
      <vt:lpstr>Slide 142</vt:lpstr>
      <vt:lpstr>Slide 143</vt:lpstr>
      <vt:lpstr>Slide 144</vt:lpstr>
      <vt:lpstr>Slide 145</vt:lpstr>
      <vt:lpstr>Slide 146</vt:lpstr>
      <vt:lpstr>Slide 147</vt:lpstr>
      <vt:lpstr>Slide 148</vt:lpstr>
      <vt:lpstr>Slide 149</vt:lpstr>
      <vt:lpstr>Slide 150</vt:lpstr>
      <vt:lpstr>Slide 151</vt:lpstr>
      <vt:lpstr>Slide 152</vt:lpstr>
      <vt:lpstr>Slide 153</vt:lpstr>
      <vt:lpstr>Slide 154</vt:lpstr>
      <vt:lpstr>Slide 155</vt:lpstr>
      <vt:lpstr>Slide 156</vt:lpstr>
      <vt:lpstr>me</vt:lpstr>
      <vt:lpstr>Slide 158</vt:lpstr>
      <vt:lpstr>Slide 159</vt:lpstr>
      <vt:lpstr>Slide 160</vt:lpstr>
      <vt:lpstr>Slide 161</vt:lpstr>
      <vt:lpstr>To overcome temptation, note how principles from Romans 6-8 (Gifts 32-48) work together with life in the Spirit (Gifts 48-71). We die with Christ in order to live with Christ  in the Spirit, freed from sin.    Note in particular how the following gifts of life in the Spirit contribute to being set free from sin.  62. The Holy Spirit is constantly teaching us God’s   word as part of setting us free from sin. 63-64. The Holy Spirit is always leading us and   sanctifying us to walk with Christ and not sin. 66.  The Spirit fills us to do the Lord’s will, not sin. 67.  We are circumcised by Christ to live in the   Spirit and not live in the flesh and sin. 70-71.  The Lord leads us in victory over sin.</vt:lpstr>
      <vt:lpstr>Slide 163</vt:lpstr>
      <vt:lpstr>Slide 164</vt:lpstr>
      <vt:lpstr>Buddhism  says: Do Do Do Do Do Do  Do Do. You Do.   8-fold path</vt:lpstr>
      <vt:lpstr>Slide 166</vt:lpstr>
      <vt:lpstr>Slide 167</vt:lpstr>
      <vt:lpstr>Slide 168</vt:lpstr>
      <vt:lpstr>Slide 169</vt:lpstr>
      <vt:lpstr>Slide 170</vt:lpstr>
      <vt:lpstr>Slide 171</vt:lpstr>
      <vt:lpstr>The Grace of God in Christ  100 gifts of delight we receive in the Lord’s gift of Christ crucified    Gifts that are a firm foundation 1-14 Gifts of connection with Father, Son and Spirit 15-23  Gifts of life at God’s throne 24-31 Gifts of being set free from sin 32-48  Gifts of life in the Holy Spirit 48-71  Gifts of being the body of Christ 72-82  Gifts of future glory 83-97 Three great gifts that include all the others 98-100   Use “search” on your smart-phone   </vt:lpstr>
      <vt:lpstr>the law of the Spirit sets free the Spirit and God’s love is poured in born of the Spirit, born of God  given, receive, have the gift of the Spirit   rivers of life in the Spirit satisfy thirsty hearts immersed in the Spirit the Spirit comes on us, falls on us power of the Spirit to be ambassadors of Christ  anointed and sealed with the Spirit of guarantee the Spirit of truth helps and teaches us God’s word  the Spirit leads and sanctifies, producing holy fruit the Spirit gifts us for service to others  the Spirit fills us to do the Lord’s will  circumcised, set apart in the Spirit immeasurably great power of the Spirit God’s workmanship led in triumph and nike victory </vt:lpstr>
      <vt:lpstr>Slide 174</vt:lpstr>
      <vt:lpstr>Slide 175</vt:lpstr>
      <vt:lpstr>Slide 176</vt:lpstr>
      <vt:lpstr>Slide 177</vt:lpstr>
      <vt:lpstr>Slide 178</vt:lpstr>
      <vt:lpstr>Slide 179</vt:lpstr>
      <vt:lpstr>Slide 180</vt:lpstr>
      <vt:lpstr>Slide 181</vt:lpstr>
      <vt:lpstr>Slide 182</vt:lpstr>
      <vt:lpstr>Slide 183</vt:lpstr>
      <vt:lpstr>Slide 184</vt:lpstr>
      <vt:lpstr>Slide 185</vt:lpstr>
      <vt:lpstr>Slide 186</vt:lpstr>
      <vt:lpstr>At Pentecost, with his new grasp of what God was doing,  what did Peter say God would do from then on?   And Peter said to them, “Repent and be baptized (immersed) every one of you in the name of Jesus Christ for the forgiveness of your sins, and you will receive the gift of the Holy Spirit” (Acts 2:38).  Have you repented and been forgiven through Christ? What does Peter say goes together with forgiveness? Peter says God also gives the gift of the Holy Spirit! Does Peter think God’s gift of the Spirit includes the baptism of the Spirit (1:5), receiving power when the Spirit comes upon us (1:8), the filling of the Spirit (2:4), and the pouring out of the Spirit (2:16-18)?  Yes!  To Peter, it’s not possible to be forgiven and not also receive the Holy Spirit in all his New Covenant ministry.</vt:lpstr>
      <vt:lpstr>Slide 188</vt:lpstr>
      <vt:lpstr>Slide 189</vt:lpstr>
      <vt:lpstr>Slide 190</vt:lpstr>
      <vt:lpstr>Slide 191</vt:lpstr>
      <vt:lpstr>Slide 192</vt:lpstr>
      <vt:lpstr>Slide 193</vt:lpstr>
      <vt:lpstr>Slide 194</vt:lpstr>
      <vt:lpstr>Slide 195</vt:lpstr>
      <vt:lpstr>Slide 196</vt:lpstr>
      <vt:lpstr>Slide 197</vt:lpstr>
      <vt:lpstr>Slide 198</vt:lpstr>
      <vt:lpstr>Slide 199</vt:lpstr>
      <vt:lpstr>Slide 200</vt:lpstr>
      <vt:lpstr>Slide 201</vt:lpstr>
      <vt:lpstr>Slide 202</vt:lpstr>
      <vt:lpstr>Slide 203</vt:lpstr>
      <vt:lpstr>Slide 204</vt:lpstr>
      <vt:lpstr>Slide 205</vt:lpstr>
      <vt:lpstr>Slide 206</vt:lpstr>
      <vt:lpstr>Slide 207</vt:lpstr>
      <vt:lpstr>Slide 208</vt:lpstr>
      <vt:lpstr>Slide 209</vt:lpstr>
      <vt:lpstr>Slide 210</vt:lpstr>
      <vt:lpstr>Slide 211</vt:lpstr>
      <vt:lpstr>Slide 212</vt:lpstr>
      <vt:lpstr>me</vt:lpstr>
      <vt:lpstr>Slide 214</vt:lpstr>
      <vt:lpstr>Slide 215</vt:lpstr>
      <vt:lpstr>Slide 216</vt:lpstr>
      <vt:lpstr>“For we are his workmanship, created in Christ Jesus for good works, which God prepared beforehand, that we should walk in them” Eph 2:10  “For it is God who works in you, both to will and to work  for his good pleasure”  Phil 2:13   </vt:lpstr>
      <vt:lpstr>Slide 218</vt:lpstr>
      <vt:lpstr>Jesus Christ has niked and gives us nike victory!</vt:lpstr>
      <vt:lpstr>the law of the Spirit sets free the Spirit and God’s love is poured in born of the Spirit, born of God  given, receive, have the gift of the Spirit   rivers of life in the Spirit satisfy thirsty hearts immersed in the Spirit the Spirit comes on us, falls on us power of the Spirit to be ambassadors of Christ  anointed and sealed with the Spirit of guarantee the Spirit of truth helps and teaches us God’s word  the Spirit leads and sanctifies, producing holy fruit the Spirit gifts us for service to others  the Spirit fills us to do the Lord’s will  circumcised, set apart in the Spirit immeasurably great power of the Spirit God’s workmanship led in triumph and nike victory </vt:lpstr>
      <vt:lpstr>That’s not all!  Holy Spirit riches also include:  8 adopted as sons with the Spirit of God’s Son in heart   17, 18 in the Spirit and the Spirit in us,  19 temples of the Holy Spirit   22 immersed in the Father, Son and Spirit  23 fellowship with the Spirit  24 access to the Father through Christ  in one Spirit (Eph 2:18)  28, 29 the Spirit prays for us  and helps us pray in the Spirit  Wonderful, Lord!  Amazing!  Thank you! </vt:lpstr>
      <vt:lpstr>in the Spirit and the Spirit in us immersed in the Father, Son and Spirit Father, Son and Spirit fellowship with us   adopted as sons with the Spirit of the Son in us  released from the Law to marry Christ in the Spirit law of Spirit of life in Christ sets free from law of sin     the Spirit and God’s love is poured into heart      born of the Spirit, born of God  given, receive, have the gift of the Spirit   rivers of living water of the Spirit satisfy thirsty hearts the Spirit comes on us, falls on us power of the Spirit to be ambassadors of Christ  anointed and sealed with the Spirit of guarantee  the Spirit of truth helps and teaches us God’s word  the Spirit prays for us and helps us pray with God’s Word the Spirit leads and sanctifies us, producing holy fruit the Spirit gifts us for service to others  the Spirit fills us to do the Lord’s will  circumcised, set apart in the Spirit immeasurably great power of the Spirit God’s workmanship led in triumph and nike victory conformed to Christ and  his resurrection body </vt:lpstr>
      <vt:lpstr>Slide 223</vt:lpstr>
      <vt:lpstr>Buddhism  says: Do Do Do Do Do Do  Do Do. You Do.   8-fold path</vt:lpstr>
      <vt:lpstr>Slide 225</vt:lpstr>
      <vt:lpstr>Slide 226</vt:lpstr>
      <vt:lpstr>Slide 227</vt:lpstr>
      <vt:lpstr>Slide 228</vt:lpstr>
      <vt:lpstr>The Grace of God in Christ  100 gifts of delight we receive in the Lord’s gift of Christ crucified   Gifts that are a firm foundation 1-14 Gifts of connection with Father, Son and Spirit 15-23  Gifts of life at God’s throne 24-31 Gifts of being set free from sin 32-48  Gifts of life in the Holy Spirit 48-71  Gifts of being the body of Christ 72-82  Gifts of future glory 83-97 Three great gifts that include all the others 98-100   Use “search” on your smart-phone   </vt:lpstr>
      <vt:lpstr>in Christ</vt:lpstr>
      <vt:lpstr>Slide 231</vt:lpstr>
      <vt:lpstr>Slide 232</vt:lpstr>
      <vt:lpstr>Slide 233</vt:lpstr>
      <vt:lpstr>Slide 234</vt:lpstr>
      <vt:lpstr>“But you are  a chosen race,  a royal priesthood,  a holy nation,  a people for  his own possession . . .  Once you were not  a people, but now  you are God's people”   1 Pet 2:9-10  </vt:lpstr>
      <vt:lpstr>Slide 236</vt:lpstr>
      <vt:lpstr>Slide 237</vt:lpstr>
      <vt:lpstr>in Christ</vt:lpstr>
      <vt:lpstr>Slide 239</vt:lpstr>
      <vt:lpstr>Buddhism  says: Do Do Do Do Do Do  Do Do. You Do.  8-fold path</vt:lpstr>
      <vt:lpstr>Slide 241</vt:lpstr>
      <vt:lpstr>Slide 242</vt:lpstr>
      <vt:lpstr>Slide 243</vt:lpstr>
      <vt:lpstr>Slide 244</vt:lpstr>
      <vt:lpstr>The Grace of God in Christ  100 gifts of delight we receive in the Lord’s gift of Christ crucified   Gifts that are a firm foundation 1-14 Gifts of connection with Father, Son and Spirit 15-23  Gifts of life at God’s throne 24-31 Gifts of being set free from sin 32-48  Gifts of life in the Holy Spirit 48-71  Gifts of being the body of Christ 72-82  Gifts of future glory 83-97 Three great gifts that include all the others 98-100   Use “search” on your smart-phone   </vt:lpstr>
      <vt:lpstr>in Christ</vt:lpstr>
      <vt:lpstr>“Their end is destruction, . . . But our citizenship is  in heaven, and from it we await a Savior,  the Lord Jesus Christ”  Phil 3:19-20    “the assembly of the firstborn who are enrolled in heaven”  Heb 12:23</vt:lpstr>
      <vt:lpstr>Slide 248</vt:lpstr>
      <vt:lpstr>Slide 249</vt:lpstr>
      <vt:lpstr>Slide 250</vt:lpstr>
      <vt:lpstr>Slide 251</vt:lpstr>
      <vt:lpstr>Slide 252</vt:lpstr>
      <vt:lpstr>Slide 253</vt:lpstr>
      <vt:lpstr>Slide 254</vt:lpstr>
      <vt:lpstr>Slide 255</vt:lpstr>
      <vt:lpstr>“The most satisfying and joy-filled love, communion, and cooperation in the universe flow between the Father, Son, and Spirit.”   “Like joining a happy, loving family for dinner, the Lord shares himself with us by immersing us in God the Father, Son and Spirit to share in their all-satisfying love, delight, communion, and cooperation in their purposes.  Joyful communion with God as we do his will is our highest joy in heaven - and now!”  Thank you, Lord, that we can rejoice in and serve you now, eager for entering your eternal joy in the future, the eternal joy of the triune Lord!   From “Know Your God,” John’s discipleship eBook on God’s attributes, page 59,  available free at www.GraceGodChrist.com</vt:lpstr>
      <vt:lpstr>Slide 257</vt:lpstr>
      <vt:lpstr>Slide 258</vt:lpstr>
      <vt:lpstr>Slide 259</vt:lpstr>
      <vt:lpstr>Slide 260</vt:lpstr>
      <vt:lpstr>Slide 261</vt:lpstr>
      <vt:lpstr>Slide 262</vt:lpstr>
      <vt:lpstr>Slide 263</vt:lpstr>
      <vt:lpstr>“They will  see his  face”   Rev 22:4</vt:lpstr>
      <vt:lpstr>“They will reign forever and ever”  Rev 22:5 </vt:lpstr>
      <vt:lpstr>Hallelujah! For the Lord our God  the Almighty reigns (Rev 19:6),  and because of all Christ’s death does for us,  we will reign with you forever (Rev 22:5)!  Thanks be to God! Praise be to God! Glory be to God!  In the coming ages you will show the immeasurable riches of your grace  in kindness toward us in Christ Jesus (Eph 2:7)! For all eternity, all we receive from you flows from the finished work of the Lord Jesus Christ!</vt:lpstr>
      <vt:lpstr>in Christ</vt:lpstr>
      <vt:lpstr>Slide 268</vt:lpstr>
      <vt:lpstr>Buddhism  says: Do Do Do Do Do Do  Do Do. You Do.   8-fold path</vt:lpstr>
      <vt:lpstr>Slide 270</vt:lpstr>
      <vt:lpstr>Slide 271</vt:lpstr>
      <vt:lpstr>Slide 272</vt:lpstr>
      <vt:lpstr>“Many pursue sexual pleasure far more than they pursue joy in God.  Some may agree that temporary sexual pleasures in this life can’t be greater than the pleasures of God in eternity, but what blindness that since God is different and better than all else,  joy in God in this life is different and better than  all else now, including sexual pleasure!   Jesus had supreme joy without sex!”      From “Know Your God,” John’s discipleship eBook on God’s attributes, page 65,  available free at www.GraceGodChrist.com   </vt:lpstr>
      <vt:lpstr>“The joy Jesus had in God was a joy that was different and better than joy in anything else. Jesus had none of the joys of the world like a nice home and money, but he was the happiest person ever on earth because he, more than all others, had the greatest joy in God.”    “More than anyone else, Jesus sought joy in God, not in the things of the world, and more than all others, Jesus walked in God’s righteous ways, so that his fullness of joy in God was made complete by his always walking in harmony with God’s will.”   “Jesus has shown us the way to deepest,  all-satisfying joy in God!  When earthly things tempt us, we can turn away to drink joy in God instead!”  From “Know Your God,” John’s eBook on God’s attributes, page 65, at www.GraceGodChrist.com</vt:lpstr>
      <vt:lpstr>There is such great benefit in reflecting on each Scripture  and praising the Lord for each of his gifts!   Personally applying God’s Word with praise  moves God’s truth from the head to the heart.  Praise changes Bible study into fellowship with God.    Faith-filled praise based on God’s promises in Christ  is like drinking God’s grace.  Praise completes our joy in God.1  To be thankful and say so completes our joy vs. being thankful but not saying so!     Since God is different and better than all else, enjoying God with praise, love and doing his will gives different and better joy than all else. </vt:lpstr>
      <vt:lpstr>The Grace of God in Christ  100 gifts of delight we receive in the Lord’s gift of Christ crucified   Gifts that are a firm foundation 1-14 Gifts of connection with Father, Son and Spirit 15-23  Gifts of life at God’s throne 24-31 Gifts of being set free from sin 32-48  Gifts of life in the Holy Spirit 48-71  Gifts of being the body of Christ 72-82  Gifts of future glory 83-97 Three great gifts that include all the others 98-100   Use “search” on your smart-phone   </vt:lpstr>
      <vt:lpstr>Now let’s enjoy three concluding riches of grace in Christ!  They are put last because  they involve all the others.</vt:lpstr>
      <vt:lpstr>in Christ</vt:lpstr>
      <vt:lpstr>Slide 279</vt:lpstr>
      <vt:lpstr>Slide 280</vt:lpstr>
      <vt:lpstr>Slide 281</vt:lpstr>
      <vt:lpstr> Since the LORD is full of joy and satisfaction in himself because all his infinitely holy qualities make him supremely enjoyable and satisfying,  there’s nothing more loving than the LORD saving us from hell by the death of God the Son in order to share himself with us so we also are  full of joy and satisfaction in him in his presence,  face to face in an eternal covenant of love relationship, in Christ in God in the Spirit,  and God the Father, Son and Holy Spirit in us!    </vt:lpstr>
      <vt:lpstr>Slide 283</vt:lpstr>
      <vt:lpstr>Slide 284</vt:lpstr>
      <vt:lpstr>Lord, if Christ had not shed his precious blood . . .   but all thanks and praise to you that in Christ . . . </vt:lpstr>
      <vt:lpstr>Slide 286</vt:lpstr>
      <vt:lpstr>Lord, without Christ’s blood of the New Covenant . . .   but all joy and delight in you that in Christ . . . </vt:lpstr>
      <vt:lpstr>Slide 288</vt:lpstr>
      <vt:lpstr>Slide 289</vt:lpstr>
      <vt:lpstr>Slide 290</vt:lpstr>
      <vt:lpstr>Buddhism  says: Do Do Do Do Do Do  Do Do. You Do.   8-fold path</vt:lpstr>
      <vt:lpstr>Slide 292</vt:lpstr>
      <vt:lpstr>in Christ</vt:lpstr>
      <vt:lpstr>Slide 294</vt:lpstr>
      <vt:lpstr>Slide 295</vt:lpstr>
      <vt:lpstr>Slide 296</vt:lpstr>
      <vt:lpstr>Slide 297</vt:lpstr>
      <vt:lpstr>Slide 298</vt:lpstr>
      <vt:lpstr>Slide 299</vt:lpstr>
      <vt:lpstr>Slide 300</vt:lpstr>
      <vt:lpstr>Slide 301</vt:lpstr>
      <vt:lpstr>“But you will receive power when the Holy Spirit has come upon you, and you will be my witnesses . . .  to the end of the earth”  Acts 1:8   Like a former beggar now a billionaire in Christ, will you reach out to people who are bankrupt in sin to speak of the Lord who died for them to make them rich in Christ?  Like someone who knows a Doctor who cured you of terminal cancer, will you tell lost people about Christ and his riches that cure us of the cancer of sin?  </vt:lpstr>
      <vt:lpstr>When we deeply value and enjoy something  we receive, thanks and expressions of delight  are spontaneous and freely given.   “What a great gift!  I love it!  Thank you very much!”  Worship is an automatic response to deeply valuing and enjoying God in Christ.  The more we truly enjoy God and his grace in Christ, the more we eagerly praise Him. If we aren’t praising, we must not be properly believing the grace of God given us in Christ.  C.S. Lewis said, “I had never noticed that all enjoyment spontaneously overflows into praise . . .  The world rings with praise — lovers praising their mistresses, readers their favourite poet, walkers praising the countryside, . . . ”  For discussion of this insight from C. S. Lewis, download the free mp3 at desiringGod.org – topic – Christian biography – “How Lewis changed the way I worship” by Sam Storms, 20130927-DGNC13-SMALL_TALKS-SAM_STORMS.mp3   http://www.desiringGod.org/conference-messages/how-lewis-changed-the-way-i-worship # Storms quotes Lewis from Reflections on the Psalms in the chapter “A Word About Praising” 90-98. </vt:lpstr>
      <vt:lpstr>Slide 304</vt:lpstr>
      <vt:lpstr>The End  but I hope it is just the beginning  of using God’s truth in these PPTs  to rejoice in God’s greatest gift of the Lord Jesus Christ in whom are many, many gifts, all the gifts we need in God! Get this on your Smartphone from www.GraceGodChrist.com</vt:lpstr>
      <vt:lpstr>Endnote 1 from slide 275.  Praise completes our joy in God.1  To be thankful and say so completes our joy, vs. being thankful but not saying so!  C.S. Lewis said, “I think we delight to praise what we enjoy because the praise not merely expresses but completes the enjoyment; it is its appointed consummation. It is not out of compliment that lovers keep on telling one another how beautiful they are;  the delight is incomplete till it is expressed.” C. S. Lewis, Reflections on the Psalms (New York: Harcourt, Brace and World, 1958), 95.  For more discussion, see John Piper “God Is Most Glorified in Us When We Are Most Satisfied in Him” October 13, 2012 at DesiringGod.org and  Sam Storms, “Praise: The Consummation of Joy” November 17, 2013  at DesiringGod.org</vt:lpstr>
      <vt:lpstr>Appendices 1  More on justification, gift #1</vt:lpstr>
      <vt:lpstr>Slide 308</vt:lpstr>
      <vt:lpstr>Slide 309</vt:lpstr>
      <vt:lpstr>Slide 310</vt:lpstr>
      <vt:lpstr>Slide 311</vt:lpstr>
      <vt:lpstr>Slide 312</vt:lpstr>
      <vt:lpstr>Slide 313</vt:lpstr>
      <vt:lpstr>Thank you, Lord, for the two ways you are just to justify guilty sinners who deserve your just judgment.  1.  Thank you for your infinitely righteous Son  being your truly just sacrifice of atonement / propitiation  so you justly count our sins as fully punished   in Christ our substitute punishment. 2  2.  Thank you for your infinitely righteous Son  obeying all your commands in the law on our behalf so you justly count us as fully righteous  in Christ our substitute righteousness. 2  You are just and the justifier of those who trust Jesus as their wrath-bearer and righteousness-provider! 2</vt:lpstr>
      <vt:lpstr>Slide 315</vt:lpstr>
      <vt:lpstr>Slide 316</vt:lpstr>
      <vt:lpstr>Slide 317</vt:lpstr>
      <vt:lpstr>Slide 318</vt:lpstr>
      <vt:lpstr>Slide 319</vt:lpstr>
      <vt:lpstr>Endnote 2 from slide 314 regarding Christ our substitute punishment and Christ our substitute righteousness  John Piper uses the terms “righteousness-provider” and “sin-bearer” in a sermon on Romans 13:8-10.  “Love Is a Fulfilling of the Law, Part 3”  August 7, 2005 at DesiringGod.org  John Piper uses the helpful terms Christ our “substitute perfection” and our “substitute pardon” in: John Piper and Justin Taylor, “What God Requires, Christ Provides” January 1, 2004 at DesiringGod.org. Of his daughter he says, “Jesus' punishment and Jesus' righteousness  . . . Jesus is her righteousness and Jesus is her punishment.”   Piper also uses “substitute punishment” and “substitute perfection” and “substitute sacrifice and substitute righteousness” in: John Piper, “When Does God Become 100% For Us? Answering a Good Question” October 3, 2007 at DesiringGod.org  Also see John Piper’s book, Counted Righteous in Christ: Should We Abandon the Imputation of Christ's Righteousness? at DesiringGod.org</vt:lpstr>
      <vt:lpstr>Appendices 2  More on fullness, gift #10</vt:lpstr>
      <vt:lpstr>Slide 322</vt:lpstr>
      <vt:lpstr>Slide 323</vt:lpstr>
      <vt:lpstr>Slide 324</vt:lpstr>
      <vt:lpstr>Slide 325</vt:lpstr>
      <vt:lpstr>Slide 326</vt:lpstr>
      <vt:lpstr>Roman gods had some power as heads of some things. All the powers of all gods made up “the fullness of deity.” But Jesus has “the whole fullness of deity” and is head of all.  All in Christ the fullness of God are “filled” in him by faith;  nothing else makes us more spiritual or “full” in God’s sight.</vt:lpstr>
      <vt:lpstr>The fullness of God’s grace in Christ crucified is like gifts attached  to Christ’s cross.  This diagram shows  the gifts of God’s grace  in Christ in Colossians.  (For a free diagram for each NT book,  go to www.GraceGodChrist.com then to “The Grace of God in Christ eBook” then click on  “The Grace of God in Christ in each NT book”)</vt:lpstr>
      <vt:lpstr>Slide 329</vt:lpstr>
      <vt:lpstr>Slide 330</vt:lpstr>
      <vt:lpstr>Slide 331</vt:lpstr>
      <vt:lpstr>Slide 332</vt:lpstr>
      <vt:lpstr>Receive Christ the Lord by faith (2:6),  for God’s wisdom (2:3) and fullness (2:9-10)  are by faith in Christ.  Then keep on walking in Christ. Keep on being rooted in Christ.   Keep on being built up in Christ, established in faith in Christ, the same kind of faith  the apostles taught when you received Christ. Keep on overflowing with thanksgiving because of Christ.   </vt:lpstr>
      <vt:lpstr>Slide 334</vt:lpstr>
      <vt:lpstr>Fullness is not through  other gods, meditation similar to Buddha,  honoring ancestors,  pleasing the spirits,  going to witchdoctors, making pilgrimages,  bathing in the Ganges, observing special holy days,  speaking in tongues,  asceticism, worship of angels, visions (Col 2:18)  or being a very religious Christian.</vt:lpstr>
      <vt:lpstr>Fullness is  by faith in Christ  the fullness of God!</vt:lpstr>
      <vt:lpstr>Stop doing something to be more whole and complete.   Stop searching for fullness  in other ways.   Enjoy God’s fullness in Christ by faith in his Word  with prayers of thanks.  </vt:lpstr>
      <vt:lpstr>Slide 338</vt:lpstr>
      <vt:lpstr>Those who speak in tongues, please don’t hear me wrong.  I’m a missionary longing  to share the gospel of Christ with people of another language.  I think it would be wonderful if God enabled his people to speak in tongues like in Acts 2, declaring the wonderful works of God in Christ to the lost in their own language that we normally couldn’t speak!  We could finish taking Christ to every people group! </vt:lpstr>
      <vt:lpstr>Slide 340</vt:lpstr>
      <vt:lpstr>“If we do not rely on Christ for wholeness,  all our relationships  are an attempt  to complete ourselves.”  adapted from Drs. Les and Leslie Parrott</vt:lpstr>
      <vt:lpstr>You can’t DO anything to make yourself more righteous; I am your righteousness.   You can’t DO anything to be more forgiven; I am your forgiveness from God.    You can’t DO anything to be more reconciled to God; I am your reconciliation with God.  You can’t DO anything to be more accepted; I am your acceptance with God.   You can’t DO anything to be more spiritual; If I, in whom the fullness of God dwells, am in you; I am your spiritual fullness in God; nothing can add to my spiritual fullness.</vt:lpstr>
      <vt:lpstr>Slide 343</vt:lpstr>
      <vt:lpstr>Slide 344</vt:lpstr>
      <vt:lpstr>Buddhism  says: Do Do Do Do Do Do  Do Do. You Do.   8-fold path</vt:lpstr>
      <vt:lpstr>Slide 346</vt:lpstr>
      <vt:lpstr>Slide 347</vt:lpstr>
      <vt:lpstr>Slide 348</vt:lpstr>
      <vt:lpstr>Slide 349</vt:lpstr>
      <vt:lpstr>Slide 350</vt:lpstr>
      <vt:lpstr>From the eBook, “The Grace of God in Christ: Sixty days of enjoying Jesus Christ and God’s riches of grace in Christ”  by John Crozier  free eBook at www.GraceGodChrist.com   John was a Pastor in Canada from 1979-2008.  From 2009-2016, John was an ESL teacher and Pastor in South Korea, mainly training Korean missionaries at MTI,  the Missionary Training Institute.  Now retired, he serves with Engage Today (www.engage.today), with the privilege of encouraging indigenous leaders in India, Bangladesh, Myanmar, Nepal and Indonesia. John’s Doctor of Ministry is from Trinity Evangelical Divinity School in Deerfield, Illinois (Chicago).  Contact John at: johncrozieris@gmail.com</vt:lpstr>
      <vt:lpstr>  “John’s carefully calibrated study  of the believer’s blessings in Christ is superbly done!  It breathes Scripture – exalts Christ – is most practical and adaptable.   These truths are much needed in our time.  Highly recommended.”   Dr. David Larsen  Trinity Evangelical Divinity School </vt:lpstr>
      <vt:lpstr>“I love being reminded daily  of who I am in Christ and  of all that Christ has done for me.  John's study has helped me to live a more joyous and victorious life.   We are indeed rich in Christ.”   Bob Arnold, SIM International,  former Director of SIM Benin    </vt:lpstr>
      <vt:lpstr>“As I read John’s study, I found myself being blessed by the truths being presented, and incorporated them into my own devotional life.   I shared the list of the riches with my study group and we spent time each week reflecting on each truth.   I commend the study of God’s riches of grace by those who desire to move to the next level of their maturing in Christ.”     Dr. Gene Swanstrom Trinity Evangelical Divinity School   </vt:lpstr>
      <vt:lpstr>“Before John’s class at MTI, I didn’t know about the riches of grace even though I’m a seminary grad and a Pastor for ten years.  Now I’m excited about God’s grace in Christ, and preaching Christ’s riches.  Because the Korean church in general does not preach the riches of grace, it makes church members weak and religious.  Now when I teach, God’s people are surprised by God’s wonderful grace and the amazing love of Jesus.”   Pastor Jin Woo Lee, MTI,  now a missionary with AIM in Africa</vt:lpstr>
      <vt:lpstr>“I love John’s PPT diagrams of the many riches of the Grace of God in Christ.   It’s a great way to learn to share the gospel in depth with simple questions, terms and pictures.  I believe this is what mission trainees need.  We can use John’s PPT on our smart-phone to share Christ effectively in any language.”   Pastor Hakjin Chun, former Director of SIM Korea</vt:lpstr>
      <vt:lpstr>This PPT is “The Grace of God in Christ”   a shorter version of “God’s Gifts of Delight in Christ” in English, Korean, Nepali, and Chinese   There are other free PPT’s at  www.GraceGodChrist.com  “100 Easter Gifts” and “100 Thanksgiving Gifts”  are all based on “God’s Gifts of Delight in Christ”   “Finding true Joy” for sharing Christ with friends     “Nos Richesses” The Grace of God in Christ in French   “How Easter Opens the Door to Deepest Joy”  good for sharing the gospel briefly   “The Grace of God in Christ in Romans”   in English  “The Grace of God in Christ in Colossians”   in English  “Nike in the New Testament”  in English, Korean and English/Korean</vt:lpstr>
      <vt:lpstr>Sharing with a friend  When you share this on your smart-phone, the slides are set up so you can ask simple who, what, when, where, why, how questions so there can be friendly discussion back and forth.  For instance, #1 justified: What do you see? What’s the difference between the two? What does the Bible say? How did the one change? Which one do you want to be?</vt:lpstr>
      <vt:lpstr>Please spread this PPT to  as many as possible without charge. Please send it to missionaries  for their encouragement and use! I would gladly help missionaries translate the PPT as much as I can if they contact me.   Other resources are available at  www.GraceGodChrist.com  Contact John at johncrozieris@gmail.com </vt:lpstr>
      <vt:lpstr>John’s book on the powers and perfections of God  the Father, Son and Spirit is    “Know Your God: Thirty days of enjoying the Lord and His Character”   by John Crozier  free eBook at www.GraceGodChrist.com   </vt:lpstr>
      <vt:lpstr>To get this PPT to play properly so the smileys dance on your smart-phone or other device, you must download a free copy of Microsoft Office Powerpoint onto your phone, and when you go to this PPT, you must press the “play as a PPT” tab.  Otherwise the smileys stand still and the heart doesn’t jump for joy!</vt:lpstr>
      <vt:lpstr>PPT © copyright by John Crozier 2023   Available without cost. For educational purposes.  I have used Google image search to try to find  the original source of the graphics from the internet in order to give proper credit.  If you know of the original source  of any graphics that say “various copies on internet,  original source unknown,” please contact me at: johncrozieris@gmail.com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john crozierOffice Depot</dc:creator>
  <cp:lastModifiedBy>Lenovo X1 Carbon G2</cp:lastModifiedBy>
  <cp:revision>4881</cp:revision>
  <dcterms:created xsi:type="dcterms:W3CDTF">2006-01-11T13:24:15Z</dcterms:created>
  <dcterms:modified xsi:type="dcterms:W3CDTF">2023-05-18T18:06:39Z</dcterms:modified>
</cp:coreProperties>
</file>